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7"/>
  </p:notesMasterIdLst>
  <p:sldIdLst>
    <p:sldId id="256" r:id="rId2"/>
    <p:sldId id="269" r:id="rId3"/>
    <p:sldId id="299" r:id="rId4"/>
    <p:sldId id="272" r:id="rId5"/>
    <p:sldId id="257" r:id="rId6"/>
    <p:sldId id="258" r:id="rId7"/>
    <p:sldId id="274" r:id="rId8"/>
    <p:sldId id="278" r:id="rId9"/>
    <p:sldId id="279" r:id="rId10"/>
    <p:sldId id="300" r:id="rId11"/>
    <p:sldId id="280" r:id="rId12"/>
    <p:sldId id="302" r:id="rId13"/>
    <p:sldId id="282" r:id="rId14"/>
    <p:sldId id="298" r:id="rId15"/>
    <p:sldId id="294" r:id="rId16"/>
    <p:sldId id="284" r:id="rId17"/>
    <p:sldId id="285" r:id="rId18"/>
    <p:sldId id="286" r:id="rId19"/>
    <p:sldId id="296" r:id="rId20"/>
    <p:sldId id="297" r:id="rId21"/>
    <p:sldId id="287" r:id="rId22"/>
    <p:sldId id="289" r:id="rId23"/>
    <p:sldId id="292" r:id="rId24"/>
    <p:sldId id="293" r:id="rId25"/>
    <p:sldId id="291" r:id="rId26"/>
    <p:sldId id="288" r:id="rId27"/>
    <p:sldId id="264" r:id="rId28"/>
    <p:sldId id="261" r:id="rId29"/>
    <p:sldId id="262" r:id="rId30"/>
    <p:sldId id="265" r:id="rId31"/>
    <p:sldId id="267" r:id="rId32"/>
    <p:sldId id="271" r:id="rId33"/>
    <p:sldId id="304" r:id="rId34"/>
    <p:sldId id="305" r:id="rId35"/>
    <p:sldId id="26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74520" autoAdjust="0"/>
  </p:normalViewPr>
  <p:slideViewPr>
    <p:cSldViewPr snapToGrid="0">
      <p:cViewPr varScale="1">
        <p:scale>
          <a:sx n="75" d="100"/>
          <a:sy n="75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8B6EC-A891-448A-942A-3E85C02F2A0E}" type="datetimeFigureOut">
              <a:rPr lang="ko-KR" altLang="en-US" smtClean="0"/>
              <a:pPr/>
              <a:t>2014-10-29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9AC0-00F8-4407-9613-E90974CA04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77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066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38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9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87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5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6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125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646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1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281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93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26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660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91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40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25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32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66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82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2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21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99AC0-00F8-4407-9613-E90974CA049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92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22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  <a:lvl2pPr>
              <a:defRPr>
                <a:latin typeface="Gill Sans MT" pitchFamily="34" charset="0"/>
                <a:cs typeface="Arial" pitchFamily="34" charset="0"/>
              </a:defRPr>
            </a:lvl2pPr>
            <a:lvl3pPr>
              <a:defRPr>
                <a:latin typeface="Gill Sans MT" pitchFamily="34" charset="0"/>
                <a:cs typeface="Arial" pitchFamily="34" charset="0"/>
              </a:defRPr>
            </a:lvl3pPr>
            <a:lvl4pPr>
              <a:defRPr>
                <a:latin typeface="Gill Sans MT" pitchFamily="34" charset="0"/>
                <a:cs typeface="Arial" pitchFamily="34" charset="0"/>
              </a:defRPr>
            </a:lvl4pPr>
            <a:lvl5pPr>
              <a:defRPr>
                <a:latin typeface="Gill Sans MT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44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  <a:lvl2pPr>
              <a:defRPr>
                <a:latin typeface="Gill Sans MT" pitchFamily="34" charset="0"/>
                <a:cs typeface="Arial" pitchFamily="34" charset="0"/>
              </a:defRPr>
            </a:lvl2pPr>
            <a:lvl3pPr>
              <a:defRPr>
                <a:latin typeface="Gill Sans MT" pitchFamily="34" charset="0"/>
                <a:cs typeface="Arial" pitchFamily="34" charset="0"/>
              </a:defRPr>
            </a:lvl3pPr>
            <a:lvl4pPr>
              <a:defRPr>
                <a:latin typeface="Gill Sans MT" pitchFamily="34" charset="0"/>
                <a:cs typeface="Arial" pitchFamily="34" charset="0"/>
              </a:defRPr>
            </a:lvl4pPr>
            <a:lvl5pPr>
              <a:defRPr>
                <a:latin typeface="Gill Sans MT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52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26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Gill Sans MT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latin typeface="Gill Sans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6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51874"/>
            <a:ext cx="4040188" cy="4369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248473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4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51874"/>
            <a:ext cx="4041775" cy="4369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Gill Sans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248473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400">
                <a:latin typeface="Gill Sans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5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49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65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latin typeface="Gill Sans MT" pitchFamily="34" charset="0"/>
                <a:cs typeface="Arial" pitchFamily="34" charset="0"/>
              </a:defRPr>
            </a:lvl1pPr>
            <a:lvl2pPr>
              <a:defRPr sz="2000">
                <a:latin typeface="Gill Sans MT" pitchFamily="34" charset="0"/>
                <a:cs typeface="Arial" pitchFamily="34" charset="0"/>
              </a:defRPr>
            </a:lvl2pPr>
            <a:lvl3pPr>
              <a:defRPr sz="1800">
                <a:latin typeface="Gill Sans MT" pitchFamily="34" charset="0"/>
                <a:cs typeface="Arial" pitchFamily="34" charset="0"/>
              </a:defRPr>
            </a:lvl3pPr>
            <a:lvl4pPr>
              <a:defRPr sz="1600">
                <a:latin typeface="Gill Sans MT" pitchFamily="34" charset="0"/>
                <a:cs typeface="Arial" pitchFamily="34" charset="0"/>
              </a:defRPr>
            </a:lvl4pPr>
            <a:lvl5pPr>
              <a:defRPr sz="1600">
                <a:latin typeface="Gill Sans MT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94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MT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ill Sans MT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95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07504" y="116631"/>
            <a:ext cx="8928992" cy="63367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02896" y="64572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60786626-E748-42B8-94B6-33A7CBD9C0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043608" y="6498161"/>
            <a:ext cx="5486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5"/>
                </a:solidFill>
                <a:latin typeface="Gill Sans MT" pitchFamily="34" charset="0"/>
                <a:cs typeface="Arial" pitchFamily="34" charset="0"/>
              </a:rPr>
              <a:t>N</a:t>
            </a:r>
            <a:r>
              <a:rPr lang="en-US" altLang="ko-KR" sz="1100" b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ETWORKED</a:t>
            </a:r>
            <a:r>
              <a:rPr lang="en-US" altLang="ko-KR" sz="1100" b="0" baseline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 &amp; </a:t>
            </a:r>
            <a:r>
              <a:rPr lang="en-US" altLang="ko-KR" sz="1400" b="1" baseline="0" dirty="0" smtClean="0">
                <a:solidFill>
                  <a:schemeClr val="accent6"/>
                </a:solidFill>
                <a:latin typeface="Gill Sans MT" pitchFamily="34" charset="0"/>
                <a:cs typeface="Arial" pitchFamily="34" charset="0"/>
              </a:rPr>
              <a:t>D</a:t>
            </a:r>
            <a:r>
              <a:rPr lang="en-US" altLang="ko-KR" sz="1100" b="0" baseline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ISTRIBUTED COMPUTING </a:t>
            </a:r>
            <a:r>
              <a:rPr lang="en-US" altLang="ko-KR" sz="1400" b="1" baseline="0" dirty="0" smtClean="0">
                <a:solidFill>
                  <a:schemeClr val="accent3"/>
                </a:solidFill>
                <a:latin typeface="Gill Sans MT" pitchFamily="34" charset="0"/>
                <a:cs typeface="Arial" pitchFamily="34" charset="0"/>
              </a:rPr>
              <a:t>S</a:t>
            </a:r>
            <a:r>
              <a:rPr lang="en-US" altLang="ko-KR" sz="1100" b="0" baseline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YSTEMS </a:t>
            </a:r>
            <a:r>
              <a:rPr lang="en-US" altLang="ko-KR" sz="1400" b="1" baseline="0" dirty="0" smtClean="0">
                <a:solidFill>
                  <a:srgbClr val="FFC000"/>
                </a:solidFill>
                <a:latin typeface="Gill Sans MT" pitchFamily="34" charset="0"/>
                <a:cs typeface="Arial" pitchFamily="34" charset="0"/>
              </a:rPr>
              <a:t>L</a:t>
            </a:r>
            <a:r>
              <a:rPr lang="en-US" altLang="ko-KR" sz="1100" b="0" baseline="0" dirty="0" smtClean="0">
                <a:solidFill>
                  <a:schemeClr val="bg1"/>
                </a:solidFill>
                <a:latin typeface="Gill Sans MT" pitchFamily="34" charset="0"/>
                <a:cs typeface="Arial" pitchFamily="34" charset="0"/>
              </a:rPr>
              <a:t>AB</a:t>
            </a:r>
            <a:endParaRPr lang="ko-KR" altLang="en-US" sz="1100" b="0" dirty="0">
              <a:solidFill>
                <a:schemeClr val="bg1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3"/>
          <a:stretch/>
        </p:blipFill>
        <p:spPr>
          <a:xfrm>
            <a:off x="36620" y="6519934"/>
            <a:ext cx="1102400" cy="2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.cs.ucla.edu/clic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699022"/>
            <a:ext cx="8286750" cy="1937313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dirty="0"/>
              <a:t>Software Packet </a:t>
            </a:r>
            <a:r>
              <a:rPr lang="en-US" altLang="ko-KR" sz="3200" dirty="0" smtClean="0"/>
              <a:t>Processing</a:t>
            </a:r>
            <a:br>
              <a:rPr lang="en-US" altLang="ko-KR" sz="3200" dirty="0" smtClean="0"/>
            </a:b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- </a:t>
            </a:r>
            <a:r>
              <a:rPr lang="en-US" altLang="ko-KR" sz="1800" dirty="0"/>
              <a:t>The Click </a:t>
            </a:r>
            <a:r>
              <a:rPr lang="en-US" altLang="ko-KR" sz="1800" dirty="0" smtClean="0"/>
              <a:t>modular router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>- </a:t>
            </a:r>
            <a:r>
              <a:rPr lang="en-US" altLang="ko-KR" sz="1800" dirty="0" err="1"/>
              <a:t>netmap</a:t>
            </a:r>
            <a:r>
              <a:rPr lang="en-US" altLang="ko-KR" sz="1800" dirty="0"/>
              <a:t>: </a:t>
            </a:r>
            <a:r>
              <a:rPr lang="en-US" altLang="ko-KR" sz="1800" dirty="0" smtClean="0"/>
              <a:t>A </a:t>
            </a:r>
            <a:r>
              <a:rPr lang="en-US" altLang="ko-KR" sz="1800" dirty="0"/>
              <a:t>novel framework for fast packet </a:t>
            </a:r>
            <a:r>
              <a:rPr lang="en-US" altLang="ko-KR" sz="1800" dirty="0" smtClean="0"/>
              <a:t>I/O</a:t>
            </a:r>
            <a:endParaRPr lang="ko-KR" alt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37088"/>
            <a:ext cx="6858000" cy="4129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Presented by </a:t>
            </a:r>
            <a:r>
              <a:rPr lang="en-US" altLang="ko-KR" b="1" dirty="0" smtClean="0"/>
              <a:t>Shinae Woo</a:t>
            </a:r>
            <a:endParaRPr lang="ko-KR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22872" y="1153152"/>
            <a:ext cx="43268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EE807 Software-defined Network Computing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395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Queue</a:t>
            </a:r>
            <a:endParaRPr lang="ko-KR" altLang="en-US" dirty="0"/>
          </a:p>
        </p:txBody>
      </p:sp>
      <p:pic>
        <p:nvPicPr>
          <p:cNvPr id="6146" name="Picture 2" descr="StarTech.com PCI Express 10/100 Mbps Ethernet Fiber SFP PCIe Network Card Adapter N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279958"/>
            <a:ext cx="1520826" cy="15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2522201"/>
            <a:ext cx="1643063" cy="491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3" y="2523671"/>
            <a:ext cx="1345056" cy="499362"/>
          </a:xfrm>
          <a:prstGeom prst="rect">
            <a:avLst/>
          </a:prstGeom>
        </p:spPr>
      </p:pic>
      <p:pic>
        <p:nvPicPr>
          <p:cNvPr id="16" name="Picture 2" descr="StarTech.com PCI Express 10/100 Mbps Ethernet Fiber SFP PCIe Network Card Adapter N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6" y="1279958"/>
            <a:ext cx="1520826" cy="15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3803" y="3028434"/>
            <a:ext cx="2114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Start with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packet arrival events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2017" y="3028434"/>
            <a:ext cx="2991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Start with 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available packet transmission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and scheduling events</a:t>
            </a:r>
            <a:endParaRPr lang="ko-KR" altLang="en-US" dirty="0"/>
          </a:p>
        </p:txBody>
      </p:sp>
      <p:sp>
        <p:nvSpPr>
          <p:cNvPr id="21" name="자유형 38"/>
          <p:cNvSpPr/>
          <p:nvPr/>
        </p:nvSpPr>
        <p:spPr>
          <a:xfrm>
            <a:off x="1997641" y="1800925"/>
            <a:ext cx="5148717" cy="1014784"/>
          </a:xfrm>
          <a:custGeom>
            <a:avLst/>
            <a:gdLst>
              <a:gd name="connsiteX0" fmla="*/ 0 w 7189940"/>
              <a:gd name="connsiteY0" fmla="*/ 889348 h 1014784"/>
              <a:gd name="connsiteX1" fmla="*/ 62630 w 7189940"/>
              <a:gd name="connsiteY1" fmla="*/ 864296 h 1014784"/>
              <a:gd name="connsiteX2" fmla="*/ 137787 w 7189940"/>
              <a:gd name="connsiteY2" fmla="*/ 801665 h 1014784"/>
              <a:gd name="connsiteX3" fmla="*/ 175365 w 7189940"/>
              <a:gd name="connsiteY3" fmla="*/ 726509 h 1014784"/>
              <a:gd name="connsiteX4" fmla="*/ 212943 w 7189940"/>
              <a:gd name="connsiteY4" fmla="*/ 676405 h 1014784"/>
              <a:gd name="connsiteX5" fmla="*/ 225469 w 7189940"/>
              <a:gd name="connsiteY5" fmla="*/ 626301 h 1014784"/>
              <a:gd name="connsiteX6" fmla="*/ 288099 w 7189940"/>
              <a:gd name="connsiteY6" fmla="*/ 538619 h 1014784"/>
              <a:gd name="connsiteX7" fmla="*/ 400833 w 7189940"/>
              <a:gd name="connsiteY7" fmla="*/ 450937 h 1014784"/>
              <a:gd name="connsiteX8" fmla="*/ 425885 w 7189940"/>
              <a:gd name="connsiteY8" fmla="*/ 413359 h 1014784"/>
              <a:gd name="connsiteX9" fmla="*/ 526093 w 7189940"/>
              <a:gd name="connsiteY9" fmla="*/ 325676 h 1014784"/>
              <a:gd name="connsiteX10" fmla="*/ 613776 w 7189940"/>
              <a:gd name="connsiteY10" fmla="*/ 250520 h 1014784"/>
              <a:gd name="connsiteX11" fmla="*/ 638828 w 7189940"/>
              <a:gd name="connsiteY11" fmla="*/ 212942 h 1014784"/>
              <a:gd name="connsiteX12" fmla="*/ 676406 w 7189940"/>
              <a:gd name="connsiteY12" fmla="*/ 200416 h 1014784"/>
              <a:gd name="connsiteX13" fmla="*/ 751562 w 7189940"/>
              <a:gd name="connsiteY13" fmla="*/ 150312 h 1014784"/>
              <a:gd name="connsiteX14" fmla="*/ 814192 w 7189940"/>
              <a:gd name="connsiteY14" fmla="*/ 112734 h 1014784"/>
              <a:gd name="connsiteX15" fmla="*/ 901874 w 7189940"/>
              <a:gd name="connsiteY15" fmla="*/ 87682 h 1014784"/>
              <a:gd name="connsiteX16" fmla="*/ 951978 w 7189940"/>
              <a:gd name="connsiteY16" fmla="*/ 62630 h 1014784"/>
              <a:gd name="connsiteX17" fmla="*/ 989556 w 7189940"/>
              <a:gd name="connsiteY17" fmla="*/ 50104 h 1014784"/>
              <a:gd name="connsiteX18" fmla="*/ 1027134 w 7189940"/>
              <a:gd name="connsiteY18" fmla="*/ 25052 h 1014784"/>
              <a:gd name="connsiteX19" fmla="*/ 1139869 w 7189940"/>
              <a:gd name="connsiteY19" fmla="*/ 0 h 1014784"/>
              <a:gd name="connsiteX20" fmla="*/ 1678488 w 7189940"/>
              <a:gd name="connsiteY20" fmla="*/ 25052 h 1014784"/>
              <a:gd name="connsiteX21" fmla="*/ 1716066 w 7189940"/>
              <a:gd name="connsiteY21" fmla="*/ 37578 h 1014784"/>
              <a:gd name="connsiteX22" fmla="*/ 1803748 w 7189940"/>
              <a:gd name="connsiteY22" fmla="*/ 62630 h 1014784"/>
              <a:gd name="connsiteX23" fmla="*/ 1841326 w 7189940"/>
              <a:gd name="connsiteY23" fmla="*/ 87682 h 1014784"/>
              <a:gd name="connsiteX24" fmla="*/ 1903956 w 7189940"/>
              <a:gd name="connsiteY24" fmla="*/ 100208 h 1014784"/>
              <a:gd name="connsiteX25" fmla="*/ 2016691 w 7189940"/>
              <a:gd name="connsiteY25" fmla="*/ 137786 h 1014784"/>
              <a:gd name="connsiteX26" fmla="*/ 2054269 w 7189940"/>
              <a:gd name="connsiteY26" fmla="*/ 175364 h 1014784"/>
              <a:gd name="connsiteX27" fmla="*/ 2141951 w 7189940"/>
              <a:gd name="connsiteY27" fmla="*/ 212942 h 1014784"/>
              <a:gd name="connsiteX28" fmla="*/ 2192055 w 7189940"/>
              <a:gd name="connsiteY28" fmla="*/ 237994 h 1014784"/>
              <a:gd name="connsiteX29" fmla="*/ 2254685 w 7189940"/>
              <a:gd name="connsiteY29" fmla="*/ 275572 h 1014784"/>
              <a:gd name="connsiteX30" fmla="*/ 2292263 w 7189940"/>
              <a:gd name="connsiteY30" fmla="*/ 300624 h 1014784"/>
              <a:gd name="connsiteX31" fmla="*/ 2329841 w 7189940"/>
              <a:gd name="connsiteY31" fmla="*/ 313150 h 1014784"/>
              <a:gd name="connsiteX32" fmla="*/ 2392471 w 7189940"/>
              <a:gd name="connsiteY32" fmla="*/ 350728 h 1014784"/>
              <a:gd name="connsiteX33" fmla="*/ 2505206 w 7189940"/>
              <a:gd name="connsiteY33" fmla="*/ 375780 h 1014784"/>
              <a:gd name="connsiteX34" fmla="*/ 2555310 w 7189940"/>
              <a:gd name="connsiteY34" fmla="*/ 400833 h 1014784"/>
              <a:gd name="connsiteX35" fmla="*/ 2592888 w 7189940"/>
              <a:gd name="connsiteY35" fmla="*/ 413359 h 1014784"/>
              <a:gd name="connsiteX36" fmla="*/ 2630466 w 7189940"/>
              <a:gd name="connsiteY36" fmla="*/ 438411 h 1014784"/>
              <a:gd name="connsiteX37" fmla="*/ 2680570 w 7189940"/>
              <a:gd name="connsiteY37" fmla="*/ 450937 h 1014784"/>
              <a:gd name="connsiteX38" fmla="*/ 2743200 w 7189940"/>
              <a:gd name="connsiteY38" fmla="*/ 475989 h 1014784"/>
              <a:gd name="connsiteX39" fmla="*/ 2793304 w 7189940"/>
              <a:gd name="connsiteY39" fmla="*/ 488515 h 1014784"/>
              <a:gd name="connsiteX40" fmla="*/ 2843408 w 7189940"/>
              <a:gd name="connsiteY40" fmla="*/ 513567 h 1014784"/>
              <a:gd name="connsiteX41" fmla="*/ 2880987 w 7189940"/>
              <a:gd name="connsiteY41" fmla="*/ 526093 h 1014784"/>
              <a:gd name="connsiteX42" fmla="*/ 2981195 w 7189940"/>
              <a:gd name="connsiteY42" fmla="*/ 613775 h 1014784"/>
              <a:gd name="connsiteX43" fmla="*/ 3031299 w 7189940"/>
              <a:gd name="connsiteY43" fmla="*/ 651353 h 1014784"/>
              <a:gd name="connsiteX44" fmla="*/ 3118981 w 7189940"/>
              <a:gd name="connsiteY44" fmla="*/ 688931 h 1014784"/>
              <a:gd name="connsiteX45" fmla="*/ 3169085 w 7189940"/>
              <a:gd name="connsiteY45" fmla="*/ 713983 h 1014784"/>
              <a:gd name="connsiteX46" fmla="*/ 3231715 w 7189940"/>
              <a:gd name="connsiteY46" fmla="*/ 726509 h 1014784"/>
              <a:gd name="connsiteX47" fmla="*/ 3895595 w 7189940"/>
              <a:gd name="connsiteY47" fmla="*/ 739035 h 1014784"/>
              <a:gd name="connsiteX48" fmla="*/ 4246323 w 7189940"/>
              <a:gd name="connsiteY48" fmla="*/ 739035 h 1014784"/>
              <a:gd name="connsiteX49" fmla="*/ 4283902 w 7189940"/>
              <a:gd name="connsiteY49" fmla="*/ 726509 h 1014784"/>
              <a:gd name="connsiteX50" fmla="*/ 4321480 w 7189940"/>
              <a:gd name="connsiteY50" fmla="*/ 701457 h 1014784"/>
              <a:gd name="connsiteX51" fmla="*/ 4409162 w 7189940"/>
              <a:gd name="connsiteY51" fmla="*/ 676405 h 1014784"/>
              <a:gd name="connsiteX52" fmla="*/ 4509370 w 7189940"/>
              <a:gd name="connsiteY52" fmla="*/ 626301 h 1014784"/>
              <a:gd name="connsiteX53" fmla="*/ 4559474 w 7189940"/>
              <a:gd name="connsiteY53" fmla="*/ 613775 h 1014784"/>
              <a:gd name="connsiteX54" fmla="*/ 4622104 w 7189940"/>
              <a:gd name="connsiteY54" fmla="*/ 588723 h 1014784"/>
              <a:gd name="connsiteX55" fmla="*/ 4684734 w 7189940"/>
              <a:gd name="connsiteY55" fmla="*/ 576197 h 1014784"/>
              <a:gd name="connsiteX56" fmla="*/ 4734839 w 7189940"/>
              <a:gd name="connsiteY56" fmla="*/ 551145 h 1014784"/>
              <a:gd name="connsiteX57" fmla="*/ 4784943 w 7189940"/>
              <a:gd name="connsiteY57" fmla="*/ 538619 h 1014784"/>
              <a:gd name="connsiteX58" fmla="*/ 4822521 w 7189940"/>
              <a:gd name="connsiteY58" fmla="*/ 513567 h 1014784"/>
              <a:gd name="connsiteX59" fmla="*/ 4860099 w 7189940"/>
              <a:gd name="connsiteY59" fmla="*/ 501041 h 1014784"/>
              <a:gd name="connsiteX60" fmla="*/ 4910203 w 7189940"/>
              <a:gd name="connsiteY60" fmla="*/ 475989 h 1014784"/>
              <a:gd name="connsiteX61" fmla="*/ 5022937 w 7189940"/>
              <a:gd name="connsiteY61" fmla="*/ 463463 h 1014784"/>
              <a:gd name="connsiteX62" fmla="*/ 5085567 w 7189940"/>
              <a:gd name="connsiteY62" fmla="*/ 450937 h 1014784"/>
              <a:gd name="connsiteX63" fmla="*/ 5123145 w 7189940"/>
              <a:gd name="connsiteY63" fmla="*/ 438411 h 1014784"/>
              <a:gd name="connsiteX64" fmla="*/ 5223354 w 7189940"/>
              <a:gd name="connsiteY64" fmla="*/ 425885 h 1014784"/>
              <a:gd name="connsiteX65" fmla="*/ 5523978 w 7189940"/>
              <a:gd name="connsiteY65" fmla="*/ 438411 h 1014784"/>
              <a:gd name="connsiteX66" fmla="*/ 5599134 w 7189940"/>
              <a:gd name="connsiteY66" fmla="*/ 463463 h 1014784"/>
              <a:gd name="connsiteX67" fmla="*/ 5661765 w 7189940"/>
              <a:gd name="connsiteY67" fmla="*/ 513567 h 1014784"/>
              <a:gd name="connsiteX68" fmla="*/ 5699343 w 7189940"/>
              <a:gd name="connsiteY68" fmla="*/ 526093 h 1014784"/>
              <a:gd name="connsiteX69" fmla="*/ 5736921 w 7189940"/>
              <a:gd name="connsiteY69" fmla="*/ 563671 h 1014784"/>
              <a:gd name="connsiteX70" fmla="*/ 5799551 w 7189940"/>
              <a:gd name="connsiteY70" fmla="*/ 576197 h 1014784"/>
              <a:gd name="connsiteX71" fmla="*/ 5837129 w 7189940"/>
              <a:gd name="connsiteY71" fmla="*/ 601249 h 1014784"/>
              <a:gd name="connsiteX72" fmla="*/ 5874707 w 7189940"/>
              <a:gd name="connsiteY72" fmla="*/ 613775 h 1014784"/>
              <a:gd name="connsiteX73" fmla="*/ 5912285 w 7189940"/>
              <a:gd name="connsiteY73" fmla="*/ 638827 h 1014784"/>
              <a:gd name="connsiteX74" fmla="*/ 5962389 w 7189940"/>
              <a:gd name="connsiteY74" fmla="*/ 651353 h 1014784"/>
              <a:gd name="connsiteX75" fmla="*/ 6062597 w 7189940"/>
              <a:gd name="connsiteY75" fmla="*/ 701457 h 1014784"/>
              <a:gd name="connsiteX76" fmla="*/ 6112702 w 7189940"/>
              <a:gd name="connsiteY76" fmla="*/ 726509 h 1014784"/>
              <a:gd name="connsiteX77" fmla="*/ 6212910 w 7189940"/>
              <a:gd name="connsiteY77" fmla="*/ 751561 h 1014784"/>
              <a:gd name="connsiteX78" fmla="*/ 6338170 w 7189940"/>
              <a:gd name="connsiteY78" fmla="*/ 789139 h 1014784"/>
              <a:gd name="connsiteX79" fmla="*/ 6375748 w 7189940"/>
              <a:gd name="connsiteY79" fmla="*/ 814191 h 1014784"/>
              <a:gd name="connsiteX80" fmla="*/ 6501008 w 7189940"/>
              <a:gd name="connsiteY80" fmla="*/ 851770 h 1014784"/>
              <a:gd name="connsiteX81" fmla="*/ 6638795 w 7189940"/>
              <a:gd name="connsiteY81" fmla="*/ 914400 h 1014784"/>
              <a:gd name="connsiteX82" fmla="*/ 6688899 w 7189940"/>
              <a:gd name="connsiteY82" fmla="*/ 926926 h 1014784"/>
              <a:gd name="connsiteX83" fmla="*/ 6726477 w 7189940"/>
              <a:gd name="connsiteY83" fmla="*/ 939452 h 1014784"/>
              <a:gd name="connsiteX84" fmla="*/ 6864263 w 7189940"/>
              <a:gd name="connsiteY84" fmla="*/ 964504 h 1014784"/>
              <a:gd name="connsiteX85" fmla="*/ 6989523 w 7189940"/>
              <a:gd name="connsiteY85" fmla="*/ 977030 h 1014784"/>
              <a:gd name="connsiteX86" fmla="*/ 7052154 w 7189940"/>
              <a:gd name="connsiteY86" fmla="*/ 989556 h 1014784"/>
              <a:gd name="connsiteX87" fmla="*/ 7127310 w 7189940"/>
              <a:gd name="connsiteY87" fmla="*/ 1002082 h 1014784"/>
              <a:gd name="connsiteX88" fmla="*/ 7189940 w 7189940"/>
              <a:gd name="connsiteY88" fmla="*/ 1014608 h 101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189940" h="1014784">
                <a:moveTo>
                  <a:pt x="0" y="889348"/>
                </a:moveTo>
                <a:cubicBezTo>
                  <a:pt x="20877" y="880997"/>
                  <a:pt x="42519" y="874352"/>
                  <a:pt x="62630" y="864296"/>
                </a:cubicBezTo>
                <a:cubicBezTo>
                  <a:pt x="90779" y="850221"/>
                  <a:pt x="118002" y="825407"/>
                  <a:pt x="137787" y="801665"/>
                </a:cubicBezTo>
                <a:cubicBezTo>
                  <a:pt x="197296" y="730255"/>
                  <a:pt x="134281" y="798406"/>
                  <a:pt x="175365" y="726509"/>
                </a:cubicBezTo>
                <a:cubicBezTo>
                  <a:pt x="185723" y="708383"/>
                  <a:pt x="200417" y="693106"/>
                  <a:pt x="212943" y="676405"/>
                </a:cubicBezTo>
                <a:cubicBezTo>
                  <a:pt x="217118" y="659704"/>
                  <a:pt x="218688" y="642124"/>
                  <a:pt x="225469" y="626301"/>
                </a:cubicBezTo>
                <a:cubicBezTo>
                  <a:pt x="230667" y="614172"/>
                  <a:pt x="285080" y="541387"/>
                  <a:pt x="288099" y="538619"/>
                </a:cubicBezTo>
                <a:cubicBezTo>
                  <a:pt x="323192" y="506450"/>
                  <a:pt x="374426" y="490548"/>
                  <a:pt x="400833" y="450937"/>
                </a:cubicBezTo>
                <a:cubicBezTo>
                  <a:pt x="409184" y="438411"/>
                  <a:pt x="416247" y="424924"/>
                  <a:pt x="425885" y="413359"/>
                </a:cubicBezTo>
                <a:cubicBezTo>
                  <a:pt x="460536" y="371777"/>
                  <a:pt x="482579" y="364355"/>
                  <a:pt x="526093" y="325676"/>
                </a:cubicBezTo>
                <a:cubicBezTo>
                  <a:pt x="617214" y="244679"/>
                  <a:pt x="537186" y="301579"/>
                  <a:pt x="613776" y="250520"/>
                </a:cubicBezTo>
                <a:cubicBezTo>
                  <a:pt x="622127" y="237994"/>
                  <a:pt x="627073" y="222346"/>
                  <a:pt x="638828" y="212942"/>
                </a:cubicBezTo>
                <a:cubicBezTo>
                  <a:pt x="649138" y="204694"/>
                  <a:pt x="664864" y="206828"/>
                  <a:pt x="676406" y="200416"/>
                </a:cubicBezTo>
                <a:cubicBezTo>
                  <a:pt x="702726" y="185794"/>
                  <a:pt x="726160" y="166477"/>
                  <a:pt x="751562" y="150312"/>
                </a:cubicBezTo>
                <a:cubicBezTo>
                  <a:pt x="772102" y="137241"/>
                  <a:pt x="790573" y="118639"/>
                  <a:pt x="814192" y="112734"/>
                </a:cubicBezTo>
                <a:cubicBezTo>
                  <a:pt x="839617" y="106378"/>
                  <a:pt x="876716" y="98464"/>
                  <a:pt x="901874" y="87682"/>
                </a:cubicBezTo>
                <a:cubicBezTo>
                  <a:pt x="919037" y="80326"/>
                  <a:pt x="934815" y="69986"/>
                  <a:pt x="951978" y="62630"/>
                </a:cubicBezTo>
                <a:cubicBezTo>
                  <a:pt x="964114" y="57429"/>
                  <a:pt x="977746" y="56009"/>
                  <a:pt x="989556" y="50104"/>
                </a:cubicBezTo>
                <a:cubicBezTo>
                  <a:pt x="1003021" y="43371"/>
                  <a:pt x="1013669" y="31784"/>
                  <a:pt x="1027134" y="25052"/>
                </a:cubicBezTo>
                <a:cubicBezTo>
                  <a:pt x="1057970" y="9634"/>
                  <a:pt x="1111005" y="4811"/>
                  <a:pt x="1139869" y="0"/>
                </a:cubicBezTo>
                <a:cubicBezTo>
                  <a:pt x="1217533" y="2284"/>
                  <a:pt x="1527364" y="-135"/>
                  <a:pt x="1678488" y="25052"/>
                </a:cubicBezTo>
                <a:cubicBezTo>
                  <a:pt x="1691512" y="27223"/>
                  <a:pt x="1703370" y="33951"/>
                  <a:pt x="1716066" y="37578"/>
                </a:cubicBezTo>
                <a:cubicBezTo>
                  <a:pt x="1734795" y="42929"/>
                  <a:pt x="1783726" y="52619"/>
                  <a:pt x="1803748" y="62630"/>
                </a:cubicBezTo>
                <a:cubicBezTo>
                  <a:pt x="1817213" y="69363"/>
                  <a:pt x="1827230" y="82396"/>
                  <a:pt x="1841326" y="87682"/>
                </a:cubicBezTo>
                <a:cubicBezTo>
                  <a:pt x="1861261" y="95157"/>
                  <a:pt x="1883485" y="94359"/>
                  <a:pt x="1903956" y="100208"/>
                </a:cubicBezTo>
                <a:cubicBezTo>
                  <a:pt x="1942043" y="111090"/>
                  <a:pt x="2016691" y="137786"/>
                  <a:pt x="2016691" y="137786"/>
                </a:cubicBezTo>
                <a:cubicBezTo>
                  <a:pt x="2029217" y="150312"/>
                  <a:pt x="2039854" y="165068"/>
                  <a:pt x="2054269" y="175364"/>
                </a:cubicBezTo>
                <a:cubicBezTo>
                  <a:pt x="2095813" y="205038"/>
                  <a:pt x="2101062" y="195418"/>
                  <a:pt x="2141951" y="212942"/>
                </a:cubicBezTo>
                <a:cubicBezTo>
                  <a:pt x="2159114" y="220298"/>
                  <a:pt x="2175732" y="228926"/>
                  <a:pt x="2192055" y="237994"/>
                </a:cubicBezTo>
                <a:cubicBezTo>
                  <a:pt x="2213337" y="249818"/>
                  <a:pt x="2234039" y="262669"/>
                  <a:pt x="2254685" y="275572"/>
                </a:cubicBezTo>
                <a:cubicBezTo>
                  <a:pt x="2267451" y="283551"/>
                  <a:pt x="2278798" y="293891"/>
                  <a:pt x="2292263" y="300624"/>
                </a:cubicBezTo>
                <a:cubicBezTo>
                  <a:pt x="2304073" y="306529"/>
                  <a:pt x="2318031" y="307245"/>
                  <a:pt x="2329841" y="313150"/>
                </a:cubicBezTo>
                <a:cubicBezTo>
                  <a:pt x="2351617" y="324038"/>
                  <a:pt x="2370223" y="340840"/>
                  <a:pt x="2392471" y="350728"/>
                </a:cubicBezTo>
                <a:cubicBezTo>
                  <a:pt x="2406943" y="357160"/>
                  <a:pt x="2495303" y="373799"/>
                  <a:pt x="2505206" y="375780"/>
                </a:cubicBezTo>
                <a:cubicBezTo>
                  <a:pt x="2521907" y="384131"/>
                  <a:pt x="2538147" y="393477"/>
                  <a:pt x="2555310" y="400833"/>
                </a:cubicBezTo>
                <a:cubicBezTo>
                  <a:pt x="2567446" y="406034"/>
                  <a:pt x="2581078" y="407454"/>
                  <a:pt x="2592888" y="413359"/>
                </a:cubicBezTo>
                <a:cubicBezTo>
                  <a:pt x="2606353" y="420092"/>
                  <a:pt x="2616629" y="432481"/>
                  <a:pt x="2630466" y="438411"/>
                </a:cubicBezTo>
                <a:cubicBezTo>
                  <a:pt x="2646289" y="445192"/>
                  <a:pt x="2664238" y="445493"/>
                  <a:pt x="2680570" y="450937"/>
                </a:cubicBezTo>
                <a:cubicBezTo>
                  <a:pt x="2701901" y="458047"/>
                  <a:pt x="2721869" y="468879"/>
                  <a:pt x="2743200" y="475989"/>
                </a:cubicBezTo>
                <a:cubicBezTo>
                  <a:pt x="2759532" y="481433"/>
                  <a:pt x="2777185" y="482470"/>
                  <a:pt x="2793304" y="488515"/>
                </a:cubicBezTo>
                <a:cubicBezTo>
                  <a:pt x="2810788" y="495071"/>
                  <a:pt x="2826245" y="506212"/>
                  <a:pt x="2843408" y="513567"/>
                </a:cubicBezTo>
                <a:cubicBezTo>
                  <a:pt x="2855544" y="518768"/>
                  <a:pt x="2868461" y="521918"/>
                  <a:pt x="2880987" y="526093"/>
                </a:cubicBezTo>
                <a:cubicBezTo>
                  <a:pt x="2927612" y="596030"/>
                  <a:pt x="2883771" y="540707"/>
                  <a:pt x="2981195" y="613775"/>
                </a:cubicBezTo>
                <a:cubicBezTo>
                  <a:pt x="2997896" y="626301"/>
                  <a:pt x="3013596" y="640288"/>
                  <a:pt x="3031299" y="651353"/>
                </a:cubicBezTo>
                <a:cubicBezTo>
                  <a:pt x="3091726" y="689120"/>
                  <a:pt x="3064740" y="665685"/>
                  <a:pt x="3118981" y="688931"/>
                </a:cubicBezTo>
                <a:cubicBezTo>
                  <a:pt x="3136144" y="696287"/>
                  <a:pt x="3151371" y="708078"/>
                  <a:pt x="3169085" y="713983"/>
                </a:cubicBezTo>
                <a:cubicBezTo>
                  <a:pt x="3189283" y="720716"/>
                  <a:pt x="3210438" y="725775"/>
                  <a:pt x="3231715" y="726509"/>
                </a:cubicBezTo>
                <a:cubicBezTo>
                  <a:pt x="3452916" y="734137"/>
                  <a:pt x="3674302" y="734860"/>
                  <a:pt x="3895595" y="739035"/>
                </a:cubicBezTo>
                <a:cubicBezTo>
                  <a:pt x="4069932" y="753563"/>
                  <a:pt x="4052548" y="759432"/>
                  <a:pt x="4246323" y="739035"/>
                </a:cubicBezTo>
                <a:cubicBezTo>
                  <a:pt x="4259454" y="737653"/>
                  <a:pt x="4271376" y="730684"/>
                  <a:pt x="4283902" y="726509"/>
                </a:cubicBezTo>
                <a:cubicBezTo>
                  <a:pt x="4296428" y="718158"/>
                  <a:pt x="4308015" y="708190"/>
                  <a:pt x="4321480" y="701457"/>
                </a:cubicBezTo>
                <a:cubicBezTo>
                  <a:pt x="4364075" y="680160"/>
                  <a:pt x="4361002" y="696472"/>
                  <a:pt x="4409162" y="676405"/>
                </a:cubicBezTo>
                <a:cubicBezTo>
                  <a:pt x="4443635" y="662041"/>
                  <a:pt x="4473140" y="635359"/>
                  <a:pt x="4509370" y="626301"/>
                </a:cubicBezTo>
                <a:cubicBezTo>
                  <a:pt x="4526071" y="622126"/>
                  <a:pt x="4543142" y="619219"/>
                  <a:pt x="4559474" y="613775"/>
                </a:cubicBezTo>
                <a:cubicBezTo>
                  <a:pt x="4580805" y="606665"/>
                  <a:pt x="4600567" y="595184"/>
                  <a:pt x="4622104" y="588723"/>
                </a:cubicBezTo>
                <a:cubicBezTo>
                  <a:pt x="4642496" y="582605"/>
                  <a:pt x="4663857" y="580372"/>
                  <a:pt x="4684734" y="576197"/>
                </a:cubicBezTo>
                <a:cubicBezTo>
                  <a:pt x="4701436" y="567846"/>
                  <a:pt x="4717355" y="557701"/>
                  <a:pt x="4734839" y="551145"/>
                </a:cubicBezTo>
                <a:cubicBezTo>
                  <a:pt x="4750958" y="545100"/>
                  <a:pt x="4769120" y="545400"/>
                  <a:pt x="4784943" y="538619"/>
                </a:cubicBezTo>
                <a:cubicBezTo>
                  <a:pt x="4798780" y="532689"/>
                  <a:pt x="4809056" y="520300"/>
                  <a:pt x="4822521" y="513567"/>
                </a:cubicBezTo>
                <a:cubicBezTo>
                  <a:pt x="4834331" y="507662"/>
                  <a:pt x="4847963" y="506242"/>
                  <a:pt x="4860099" y="501041"/>
                </a:cubicBezTo>
                <a:cubicBezTo>
                  <a:pt x="4877262" y="493685"/>
                  <a:pt x="4892009" y="480188"/>
                  <a:pt x="4910203" y="475989"/>
                </a:cubicBezTo>
                <a:cubicBezTo>
                  <a:pt x="4947044" y="467487"/>
                  <a:pt x="4985508" y="468810"/>
                  <a:pt x="5022937" y="463463"/>
                </a:cubicBezTo>
                <a:cubicBezTo>
                  <a:pt x="5044013" y="460452"/>
                  <a:pt x="5064913" y="456101"/>
                  <a:pt x="5085567" y="450937"/>
                </a:cubicBezTo>
                <a:cubicBezTo>
                  <a:pt x="5098376" y="447735"/>
                  <a:pt x="5110154" y="440773"/>
                  <a:pt x="5123145" y="438411"/>
                </a:cubicBezTo>
                <a:cubicBezTo>
                  <a:pt x="5156265" y="432389"/>
                  <a:pt x="5189951" y="430060"/>
                  <a:pt x="5223354" y="425885"/>
                </a:cubicBezTo>
                <a:cubicBezTo>
                  <a:pt x="5323562" y="430060"/>
                  <a:pt x="5424181" y="428431"/>
                  <a:pt x="5523978" y="438411"/>
                </a:cubicBezTo>
                <a:cubicBezTo>
                  <a:pt x="5550254" y="441039"/>
                  <a:pt x="5599134" y="463463"/>
                  <a:pt x="5599134" y="463463"/>
                </a:cubicBezTo>
                <a:cubicBezTo>
                  <a:pt x="5622435" y="486763"/>
                  <a:pt x="5630163" y="497766"/>
                  <a:pt x="5661765" y="513567"/>
                </a:cubicBezTo>
                <a:cubicBezTo>
                  <a:pt x="5673575" y="519472"/>
                  <a:pt x="5686817" y="521918"/>
                  <a:pt x="5699343" y="526093"/>
                </a:cubicBezTo>
                <a:cubicBezTo>
                  <a:pt x="5711869" y="538619"/>
                  <a:pt x="5721077" y="555749"/>
                  <a:pt x="5736921" y="563671"/>
                </a:cubicBezTo>
                <a:cubicBezTo>
                  <a:pt x="5755963" y="573192"/>
                  <a:pt x="5779616" y="568722"/>
                  <a:pt x="5799551" y="576197"/>
                </a:cubicBezTo>
                <a:cubicBezTo>
                  <a:pt x="5813647" y="581483"/>
                  <a:pt x="5823664" y="594516"/>
                  <a:pt x="5837129" y="601249"/>
                </a:cubicBezTo>
                <a:cubicBezTo>
                  <a:pt x="5848939" y="607154"/>
                  <a:pt x="5862897" y="607870"/>
                  <a:pt x="5874707" y="613775"/>
                </a:cubicBezTo>
                <a:cubicBezTo>
                  <a:pt x="5888172" y="620508"/>
                  <a:pt x="5898448" y="632897"/>
                  <a:pt x="5912285" y="638827"/>
                </a:cubicBezTo>
                <a:cubicBezTo>
                  <a:pt x="5928108" y="645608"/>
                  <a:pt x="5946498" y="644732"/>
                  <a:pt x="5962389" y="651353"/>
                </a:cubicBezTo>
                <a:cubicBezTo>
                  <a:pt x="5996862" y="665717"/>
                  <a:pt x="6029194" y="684756"/>
                  <a:pt x="6062597" y="701457"/>
                </a:cubicBezTo>
                <a:cubicBezTo>
                  <a:pt x="6079299" y="709808"/>
                  <a:pt x="6094587" y="721980"/>
                  <a:pt x="6112702" y="726509"/>
                </a:cubicBezTo>
                <a:cubicBezTo>
                  <a:pt x="6146105" y="734860"/>
                  <a:pt x="6180246" y="740673"/>
                  <a:pt x="6212910" y="751561"/>
                </a:cubicBezTo>
                <a:cubicBezTo>
                  <a:pt x="6304398" y="782057"/>
                  <a:pt x="6262447" y="770208"/>
                  <a:pt x="6338170" y="789139"/>
                </a:cubicBezTo>
                <a:cubicBezTo>
                  <a:pt x="6350696" y="797490"/>
                  <a:pt x="6361911" y="808261"/>
                  <a:pt x="6375748" y="814191"/>
                </a:cubicBezTo>
                <a:cubicBezTo>
                  <a:pt x="6501633" y="868142"/>
                  <a:pt x="6332574" y="767554"/>
                  <a:pt x="6501008" y="851770"/>
                </a:cubicBezTo>
                <a:cubicBezTo>
                  <a:pt x="6552109" y="877320"/>
                  <a:pt x="6585615" y="896673"/>
                  <a:pt x="6638795" y="914400"/>
                </a:cubicBezTo>
                <a:cubicBezTo>
                  <a:pt x="6655127" y="919844"/>
                  <a:pt x="6672346" y="922197"/>
                  <a:pt x="6688899" y="926926"/>
                </a:cubicBezTo>
                <a:cubicBezTo>
                  <a:pt x="6701595" y="930553"/>
                  <a:pt x="6713668" y="936250"/>
                  <a:pt x="6726477" y="939452"/>
                </a:cubicBezTo>
                <a:cubicBezTo>
                  <a:pt x="6752129" y="945865"/>
                  <a:pt x="6841928" y="961712"/>
                  <a:pt x="6864263" y="964504"/>
                </a:cubicBezTo>
                <a:cubicBezTo>
                  <a:pt x="6905901" y="969709"/>
                  <a:pt x="6947930" y="971484"/>
                  <a:pt x="6989523" y="977030"/>
                </a:cubicBezTo>
                <a:cubicBezTo>
                  <a:pt x="7010627" y="979844"/>
                  <a:pt x="7031207" y="985747"/>
                  <a:pt x="7052154" y="989556"/>
                </a:cubicBezTo>
                <a:cubicBezTo>
                  <a:pt x="7077142" y="994099"/>
                  <a:pt x="7102517" y="996572"/>
                  <a:pt x="7127310" y="1002082"/>
                </a:cubicBezTo>
                <a:cubicBezTo>
                  <a:pt x="7195560" y="1017249"/>
                  <a:pt x="7137296" y="1014608"/>
                  <a:pt x="7189940" y="1014608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Cloud 18"/>
          <p:cNvSpPr/>
          <p:nvPr/>
        </p:nvSpPr>
        <p:spPr>
          <a:xfrm>
            <a:off x="3554413" y="1613333"/>
            <a:ext cx="2044700" cy="14097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Packet</a:t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en-US" altLang="ko-KR" b="1" dirty="0" smtClean="0">
                <a:solidFill>
                  <a:schemeClr val="tx1"/>
                </a:solidFill>
              </a:rPr>
              <a:t>storage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4237" y="4727729"/>
            <a:ext cx="2362200" cy="660400"/>
            <a:chOff x="2730500" y="4889500"/>
            <a:chExt cx="2362200" cy="660400"/>
          </a:xfrm>
        </p:grpSpPr>
        <p:sp>
          <p:nvSpPr>
            <p:cNvPr id="20" name="Rectangle 19"/>
            <p:cNvSpPr/>
            <p:nvPr/>
          </p:nvSpPr>
          <p:spPr>
            <a:xfrm>
              <a:off x="2730500" y="4889500"/>
              <a:ext cx="2362200" cy="66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i="1" dirty="0" smtClean="0">
                  <a:solidFill>
                    <a:schemeClr val="tx1"/>
                  </a:solidFill>
                  <a:latin typeface="CentSchbook BT" pitchFamily="2" charset="0"/>
                </a:rPr>
                <a:t>NULL</a:t>
              </a:r>
              <a:endParaRPr lang="ko-KR" altLang="en-US" i="1" dirty="0">
                <a:solidFill>
                  <a:schemeClr val="tx1"/>
                </a:solidFill>
                <a:latin typeface="CentSchbook BT" pitchFamily="2" charset="0"/>
              </a:endParaRPr>
            </a:p>
          </p:txBody>
        </p:sp>
        <p:pic>
          <p:nvPicPr>
            <p:cNvPr id="24" name="그림 3"/>
            <p:cNvPicPr>
              <a:picLocks noChangeAspect="1"/>
            </p:cNvPicPr>
            <p:nvPr/>
          </p:nvPicPr>
          <p:blipFill rotWithShape="1">
            <a:blip r:embed="rId6" cstate="print"/>
            <a:srcRect l="18879" t="5153" r="14351" b="6619"/>
            <a:stretch/>
          </p:blipFill>
          <p:spPr>
            <a:xfrm>
              <a:off x="2821554" y="5067300"/>
              <a:ext cx="536291" cy="320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그림 3"/>
            <p:cNvPicPr>
              <a:picLocks noChangeAspect="1"/>
            </p:cNvPicPr>
            <p:nvPr/>
          </p:nvPicPr>
          <p:blipFill rotWithShape="1">
            <a:blip r:embed="rId6" cstate="print"/>
            <a:srcRect l="18879" t="5153" r="14351" b="6619"/>
            <a:stretch/>
          </p:blipFill>
          <p:spPr>
            <a:xfrm>
              <a:off x="4447154" y="5059314"/>
              <a:ext cx="536291" cy="3207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6" name="Rectangle 25"/>
          <p:cNvSpPr/>
          <p:nvPr/>
        </p:nvSpPr>
        <p:spPr>
          <a:xfrm>
            <a:off x="417361" y="419866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1. Implicit queue in elements</a:t>
            </a:r>
            <a:endParaRPr lang="ko-KR" alt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802589" y="419866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. Explicit queue outside elements</a:t>
            </a:r>
            <a:endParaRPr lang="ko-KR" alt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676060" y="4848983"/>
            <a:ext cx="52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VS.</a:t>
            </a:r>
            <a:endParaRPr lang="ko-KR" altLang="en-US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4703905" y="4727729"/>
            <a:ext cx="4049419" cy="996985"/>
            <a:chOff x="4703905" y="4727729"/>
            <a:chExt cx="4049419" cy="996985"/>
          </a:xfrm>
        </p:grpSpPr>
        <p:pic>
          <p:nvPicPr>
            <p:cNvPr id="34" name="그림 3"/>
            <p:cNvPicPr>
              <a:picLocks noChangeAspect="1"/>
            </p:cNvPicPr>
            <p:nvPr/>
          </p:nvPicPr>
          <p:blipFill rotWithShape="1">
            <a:blip r:embed="rId6" cstate="print"/>
            <a:srcRect l="18879" t="5153" r="14351" b="6619"/>
            <a:stretch/>
          </p:blipFill>
          <p:spPr>
            <a:xfrm>
              <a:off x="6442575" y="5400406"/>
              <a:ext cx="883474" cy="3243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905" y="4727729"/>
              <a:ext cx="1379376" cy="41246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4129" y="4734518"/>
              <a:ext cx="1129195" cy="419222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>
              <a:stCxn id="35" idx="3"/>
              <a:endCxn id="34" idx="1"/>
            </p:cNvCxnSpPr>
            <p:nvPr/>
          </p:nvCxnSpPr>
          <p:spPr>
            <a:xfrm>
              <a:off x="6083281" y="4933959"/>
              <a:ext cx="359294" cy="6286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4" idx="3"/>
              <a:endCxn id="36" idx="1"/>
            </p:cNvCxnSpPr>
            <p:nvPr/>
          </p:nvCxnSpPr>
          <p:spPr>
            <a:xfrm flipV="1">
              <a:off x="7326049" y="4944129"/>
              <a:ext cx="298080" cy="6184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직사각형 3"/>
          <p:cNvSpPr/>
          <p:nvPr/>
        </p:nvSpPr>
        <p:spPr>
          <a:xfrm>
            <a:off x="503785" y="5918243"/>
            <a:ext cx="6157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Queue: Unit for scheduling  (single task or single thread)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08500" y="4187154"/>
            <a:ext cx="4406900" cy="1692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4508500" y="3829328"/>
            <a:ext cx="1571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Click’s choice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 animBg="1"/>
      <p:bldP spid="26" grpId="0"/>
      <p:bldP spid="32" grpId="0"/>
      <p:bldP spid="31" grpId="0"/>
      <p:bldP spid="42" grpId="0"/>
      <p:bldP spid="43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Push and Pull Connections (1)</a:t>
            </a:r>
            <a:endParaRPr lang="ko-KR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42501" y="2475113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Queue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5738" y="2475113"/>
            <a:ext cx="1415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Destination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872" y="2475113"/>
            <a:ext cx="907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Source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8" y="2892950"/>
            <a:ext cx="1379376" cy="4124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43" y="2889569"/>
            <a:ext cx="1129195" cy="419222"/>
          </a:xfrm>
          <a:prstGeom prst="rect">
            <a:avLst/>
          </a:prstGeom>
        </p:spPr>
      </p:pic>
      <p:pic>
        <p:nvPicPr>
          <p:cNvPr id="23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106" y="2815196"/>
            <a:ext cx="1254729" cy="567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4351" y="3345551"/>
            <a:ext cx="960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b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p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6589" y="3345551"/>
            <a:ext cx="996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eady to </a:t>
            </a:r>
            <a:b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21" idx="3"/>
            <a:endCxn id="23" idx="1"/>
          </p:cNvCxnSpPr>
          <p:nvPr/>
        </p:nvCxnSpPr>
        <p:spPr>
          <a:xfrm>
            <a:off x="1739114" y="3099180"/>
            <a:ext cx="215299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22" idx="1"/>
          </p:cNvCxnSpPr>
          <p:nvPr/>
        </p:nvCxnSpPr>
        <p:spPr>
          <a:xfrm flipV="1">
            <a:off x="5146835" y="3099180"/>
            <a:ext cx="231330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16436" y="2647000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Push</a:t>
            </a:r>
            <a:endParaRPr lang="ko-KR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6085792" y="2647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Pull</a:t>
            </a:r>
            <a:endParaRPr lang="ko-KR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44145" y="3345551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enqueue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p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7865" y="3345551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dequeue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p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Bracket 45"/>
          <p:cNvSpPr/>
          <p:nvPr/>
        </p:nvSpPr>
        <p:spPr>
          <a:xfrm rot="16200000">
            <a:off x="2639191" y="1348610"/>
            <a:ext cx="264728" cy="2291905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ight Bracket 46"/>
          <p:cNvSpPr/>
          <p:nvPr/>
        </p:nvSpPr>
        <p:spPr>
          <a:xfrm rot="16200000">
            <a:off x="6136550" y="1401248"/>
            <a:ext cx="264728" cy="2291905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Rectangle 47"/>
          <p:cNvSpPr/>
          <p:nvPr/>
        </p:nvSpPr>
        <p:spPr>
          <a:xfrm>
            <a:off x="1626851" y="192384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Single scheduling unit</a:t>
            </a:r>
            <a:endParaRPr lang="ko-KR" altLang="en-US" dirty="0"/>
          </a:p>
        </p:txBody>
      </p:sp>
      <p:sp>
        <p:nvSpPr>
          <p:cNvPr id="49" name="Rectangle 48"/>
          <p:cNvSpPr/>
          <p:nvPr/>
        </p:nvSpPr>
        <p:spPr>
          <a:xfrm>
            <a:off x="5122961" y="192384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Single scheduling unit</a:t>
            </a:r>
            <a:endParaRPr lang="ko-KR" alt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39114" y="4330700"/>
            <a:ext cx="2110938" cy="42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17832" y="4955813"/>
            <a:ext cx="2110938" cy="42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739114" y="4955813"/>
            <a:ext cx="2110938" cy="42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417832" y="4330700"/>
            <a:ext cx="2110938" cy="426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260037" y="412369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(p)</a:t>
            </a:r>
            <a:endParaRPr lang="ko-KR" alt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93936" y="4123698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 (p)</a:t>
            </a:r>
            <a:endParaRPr lang="ko-KR" altLang="en-US" dirty="0"/>
          </a:p>
        </p:txBody>
      </p:sp>
      <p:sp>
        <p:nvSpPr>
          <p:cNvPr id="63" name="Rectangle 62"/>
          <p:cNvSpPr/>
          <p:nvPr/>
        </p:nvSpPr>
        <p:spPr>
          <a:xfrm>
            <a:off x="2260037" y="5149023"/>
            <a:ext cx="75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ko-KR" altLang="en-US" dirty="0"/>
          </a:p>
        </p:txBody>
      </p:sp>
      <p:sp>
        <p:nvSpPr>
          <p:cNvPr id="64" name="Rectangle 63"/>
          <p:cNvSpPr/>
          <p:nvPr/>
        </p:nvSpPr>
        <p:spPr>
          <a:xfrm>
            <a:off x="5993936" y="5149023"/>
            <a:ext cx="75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1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6" grpId="0"/>
      <p:bldP spid="27" grpId="0"/>
      <p:bldP spid="28" grpId="0"/>
      <p:bldP spid="29" grpId="0"/>
      <p:bldP spid="46" grpId="0" animBg="1"/>
      <p:bldP spid="47" grpId="0" animBg="1"/>
      <p:bldP spid="48" grpId="0"/>
      <p:bldP spid="49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Push and Pull Connections (11)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872" y="2163354"/>
            <a:ext cx="7678712" cy="2474834"/>
          </a:xfrm>
          <a:prstGeom prst="rect">
            <a:avLst/>
          </a:prstGeom>
        </p:spPr>
      </p:pic>
      <p:sp>
        <p:nvSpPr>
          <p:cNvPr id="12" name="Right Bracket 11"/>
          <p:cNvSpPr/>
          <p:nvPr/>
        </p:nvSpPr>
        <p:spPr>
          <a:xfrm rot="16200000">
            <a:off x="3096391" y="967610"/>
            <a:ext cx="264728" cy="2291905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ight Bracket 15"/>
          <p:cNvSpPr/>
          <p:nvPr/>
        </p:nvSpPr>
        <p:spPr>
          <a:xfrm rot="16200000">
            <a:off x="5920650" y="1020248"/>
            <a:ext cx="264728" cy="2291905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2084051" y="154284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Single scheduling unit</a:t>
            </a:r>
            <a:endParaRPr lang="ko-KR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07061" y="1542841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Single scheduling unit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816506" y="4581015"/>
            <a:ext cx="241809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>
                <a:latin typeface="Calibri" panose="020F0502020204030204" pitchFamily="34" charset="0"/>
              </a:rPr>
              <a:t>Push connection (</a:t>
            </a:r>
            <a:r>
              <a:rPr lang="ko-KR" altLang="en-US" b="1" dirty="0">
                <a:latin typeface="Calibri" panose="020F0502020204030204" pitchFamily="34" charset="0"/>
              </a:rPr>
              <a:t>▶■</a:t>
            </a:r>
            <a:r>
              <a:rPr lang="en-US" altLang="ko-KR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4447" y="4600837"/>
            <a:ext cx="231550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b="1" dirty="0">
                <a:latin typeface="Calibri" panose="020F0502020204030204" pitchFamily="34" charset="0"/>
              </a:rPr>
              <a:t>Pull connection (</a:t>
            </a:r>
            <a:r>
              <a:rPr lang="ko-KR" altLang="en-US" b="1" dirty="0">
                <a:latin typeface="Calibri" panose="020F0502020204030204" pitchFamily="34" charset="0"/>
              </a:rPr>
              <a:t>▷□</a:t>
            </a:r>
            <a:r>
              <a:rPr lang="en-US" altLang="ko-KR" b="1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Rectangle 4"/>
          <p:cNvSpPr>
            <a:spLocks noGrp="1" noChangeArrowheads="1"/>
          </p:cNvSpPr>
          <p:nvPr/>
        </p:nvSpPr>
        <p:spPr bwMode="auto">
          <a:xfrm>
            <a:off x="2754465" y="5322276"/>
            <a:ext cx="4374210" cy="87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1800" b="1" dirty="0">
                <a:latin typeface="Calibri" panose="020F0502020204030204" pitchFamily="34" charset="0"/>
              </a:rPr>
              <a:t>Agnostic 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connection (double outline)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latin typeface="Calibri" panose="020F0502020204030204" pitchFamily="34" charset="0"/>
              </a:rPr>
              <a:t>Becomes </a:t>
            </a:r>
            <a:r>
              <a:rPr lang="en-US" altLang="ko-KR" sz="1800" dirty="0">
                <a:latin typeface="Calibri" panose="020F0502020204030204" pitchFamily="34" charset="0"/>
              </a:rPr>
              <a:t>push or pull depending on </a:t>
            </a:r>
            <a:r>
              <a:rPr lang="en-US" altLang="ko-KR" sz="1800" dirty="0" smtClean="0">
                <a:latin typeface="Calibri" panose="020F0502020204030204" pitchFamily="34" charset="0"/>
              </a:rPr>
              <a:t>peer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latin typeface="Calibri" panose="020F0502020204030204" pitchFamily="34" charset="0"/>
              </a:rPr>
              <a:t>Either push or pull, not mixed</a:t>
            </a:r>
          </a:p>
          <a:p>
            <a:pPr>
              <a:lnSpc>
                <a:spcPct val="80000"/>
              </a:lnSpc>
            </a:pPr>
            <a:endParaRPr lang="en-US" altLang="ko-KR" sz="1800" dirty="0">
              <a:latin typeface="Calibri" panose="020F0502020204030204" pitchFamily="34" charset="0"/>
            </a:endParaRPr>
          </a:p>
        </p:txBody>
      </p:sp>
      <p:grpSp>
        <p:nvGrpSpPr>
          <p:cNvPr id="20" name="그룹 2"/>
          <p:cNvGrpSpPr/>
          <p:nvPr/>
        </p:nvGrpSpPr>
        <p:grpSpPr>
          <a:xfrm>
            <a:off x="3564391" y="5040590"/>
            <a:ext cx="1987613" cy="246695"/>
            <a:chOff x="3178103" y="5359345"/>
            <a:chExt cx="1987613" cy="480437"/>
          </a:xfrm>
        </p:grpSpPr>
        <p:sp>
          <p:nvSpPr>
            <p:cNvPr id="21" name="위쪽 화살표 13"/>
            <p:cNvSpPr/>
            <p:nvPr/>
          </p:nvSpPr>
          <p:spPr>
            <a:xfrm rot="19289119">
              <a:off x="3178103" y="5359345"/>
              <a:ext cx="276775" cy="480437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위쪽 화살표 14"/>
            <p:cNvSpPr/>
            <p:nvPr/>
          </p:nvSpPr>
          <p:spPr>
            <a:xfrm rot="2310881" flipH="1">
              <a:off x="4888941" y="5359345"/>
              <a:ext cx="276775" cy="480437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6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Invalid connections between elements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709" y="2992516"/>
            <a:ext cx="1928982" cy="56513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8334" y="2988382"/>
            <a:ext cx="1654866" cy="546699"/>
          </a:xfrm>
          <a:prstGeom prst="rect">
            <a:avLst/>
          </a:prstGeom>
        </p:spPr>
      </p:pic>
      <p:cxnSp>
        <p:nvCxnSpPr>
          <p:cNvPr id="9" name="구부러진 연결선 8"/>
          <p:cNvCxnSpPr>
            <a:stCxn id="3" idx="3"/>
            <a:endCxn id="18" idx="1"/>
          </p:cNvCxnSpPr>
          <p:nvPr/>
        </p:nvCxnSpPr>
        <p:spPr>
          <a:xfrm>
            <a:off x="2966691" y="3275083"/>
            <a:ext cx="727563" cy="67458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구부러진 연결선 10"/>
          <p:cNvCxnSpPr>
            <a:stCxn id="3" idx="3"/>
            <a:endCxn id="6" idx="1"/>
          </p:cNvCxnSpPr>
          <p:nvPr/>
        </p:nvCxnSpPr>
        <p:spPr>
          <a:xfrm flipV="1">
            <a:off x="2966691" y="3261732"/>
            <a:ext cx="3201643" cy="1335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구부러진 연결선 14"/>
          <p:cNvCxnSpPr>
            <a:stCxn id="18" idx="3"/>
            <a:endCxn id="6" idx="1"/>
          </p:cNvCxnSpPr>
          <p:nvPr/>
        </p:nvCxnSpPr>
        <p:spPr>
          <a:xfrm flipV="1">
            <a:off x="5090962" y="3261732"/>
            <a:ext cx="1077372" cy="68793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4254" y="3697671"/>
            <a:ext cx="1396708" cy="503990"/>
          </a:xfrm>
          <a:prstGeom prst="rect">
            <a:avLst/>
          </a:prstGeom>
        </p:spPr>
      </p:pic>
      <p:sp>
        <p:nvSpPr>
          <p:cNvPr id="23" name="곱셈 기호 22"/>
          <p:cNvSpPr/>
          <p:nvPr/>
        </p:nvSpPr>
        <p:spPr>
          <a:xfrm>
            <a:off x="4214778" y="2852286"/>
            <a:ext cx="679446" cy="718866"/>
          </a:xfrm>
          <a:prstGeom prst="mathMultiply">
            <a:avLst>
              <a:gd name="adj1" fmla="val 1005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곱셈 기호 23"/>
          <p:cNvSpPr/>
          <p:nvPr/>
        </p:nvSpPr>
        <p:spPr>
          <a:xfrm>
            <a:off x="3094243" y="3379451"/>
            <a:ext cx="473214" cy="463661"/>
          </a:xfrm>
          <a:prstGeom prst="mathMultiply">
            <a:avLst>
              <a:gd name="adj1" fmla="val 1005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곱셈 기호 24"/>
          <p:cNvSpPr/>
          <p:nvPr/>
        </p:nvSpPr>
        <p:spPr>
          <a:xfrm>
            <a:off x="5396456" y="3378226"/>
            <a:ext cx="473214" cy="463661"/>
          </a:xfrm>
          <a:prstGeom prst="mathMultiply">
            <a:avLst>
              <a:gd name="adj1" fmla="val 1005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곱셈 기호 25"/>
          <p:cNvSpPr/>
          <p:nvPr/>
        </p:nvSpPr>
        <p:spPr>
          <a:xfrm>
            <a:off x="3656358" y="3206077"/>
            <a:ext cx="1512159" cy="1433619"/>
          </a:xfrm>
          <a:prstGeom prst="mathMultiply">
            <a:avLst>
              <a:gd name="adj1" fmla="val 48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517038" y="2270194"/>
            <a:ext cx="2071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1. Push output cannot 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connects to pull input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32902" y="3737180"/>
            <a:ext cx="2513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2. Push output cannot have 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more than one connection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721728" y="3763578"/>
            <a:ext cx="2398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</a:rPr>
              <a:t>3</a:t>
            </a:r>
            <a:r>
              <a:rPr lang="en-US" altLang="ko-KR" sz="1600" dirty="0" smtClean="0">
                <a:latin typeface="Calibri" panose="020F0502020204030204" pitchFamily="34" charset="0"/>
              </a:rPr>
              <a:t>. Pull input cannot have 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more than one connection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35487" y="4473306"/>
            <a:ext cx="263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4. Agnostic elements cannot </a:t>
            </a:r>
          </a:p>
          <a:p>
            <a:r>
              <a:rPr lang="en-US" altLang="ko-KR" sz="1600" dirty="0" smtClean="0">
                <a:latin typeface="Calibri" panose="020F0502020204030204" pitchFamily="34" charset="0"/>
              </a:rPr>
              <a:t>have mixed push/pull context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implementation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000" dirty="0" smtClean="0"/>
              <a:t>Two versions</a:t>
            </a:r>
          </a:p>
          <a:p>
            <a:pPr lvl="1"/>
            <a:r>
              <a:rPr lang="en-US" altLang="ko-KR" sz="1800" dirty="0" smtClean="0"/>
              <a:t>Linux in-kernel driver: Good for production</a:t>
            </a:r>
          </a:p>
          <a:p>
            <a:pPr lvl="1"/>
            <a:r>
              <a:rPr lang="en-US" altLang="ko-KR" sz="1800" dirty="0" smtClean="0"/>
              <a:t>User-level driver: Good for profiling and debugging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Element</a:t>
            </a:r>
            <a:endParaRPr lang="en-US" altLang="ko-KR" sz="2000" dirty="0"/>
          </a:p>
          <a:p>
            <a:pPr lvl="1"/>
            <a:r>
              <a:rPr lang="en-US" altLang="ko-KR" sz="1800" dirty="0"/>
              <a:t>C++ class</a:t>
            </a:r>
          </a:p>
          <a:p>
            <a:pPr lvl="1"/>
            <a:r>
              <a:rPr lang="en-US" altLang="ko-KR" sz="1800" dirty="0"/>
              <a:t>20 virtual functions – need overwrite 6 or less</a:t>
            </a:r>
          </a:p>
          <a:p>
            <a:pPr lvl="2"/>
            <a:r>
              <a:rPr lang="en-US" altLang="ko-KR" sz="1600" dirty="0">
                <a:latin typeface="Consolas" panose="020B0609020204030204" pitchFamily="49" charset="0"/>
                <a:cs typeface="Consolas" panose="020B0609020204030204" pitchFamily="49" charset="0"/>
              </a:rPr>
              <a:t>push, pull, </a:t>
            </a:r>
            <a:r>
              <a:rPr lang="en-US" altLang="ko-K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run_scheduled</a:t>
            </a:r>
            <a:endParaRPr lang="en-US" altLang="ko-KR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Connection</a:t>
            </a:r>
          </a:p>
          <a:p>
            <a:pPr lvl="1"/>
            <a:r>
              <a:rPr lang="en-US" altLang="ko-KR" sz="1800" dirty="0" smtClean="0"/>
              <a:t>Virtual function calls between elements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Passing configuration file to the driver</a:t>
            </a:r>
          </a:p>
          <a:p>
            <a:pPr marL="457200" lvl="1" indent="0">
              <a:buNone/>
            </a:pPr>
            <a:endParaRPr lang="en-US" altLang="ko-KR" sz="1800" dirty="0" smtClean="0"/>
          </a:p>
          <a:p>
            <a:pPr lvl="1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pPr lvl="1"/>
            <a:endParaRPr lang="en-US" altLang="ko-KR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48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Simple languages </a:t>
            </a:r>
            <a:br>
              <a:rPr lang="en-US" altLang="ko-KR" dirty="0" smtClean="0"/>
            </a:br>
            <a:r>
              <a:rPr lang="en-US" altLang="ko-KR" dirty="0" smtClean="0"/>
              <a:t>for declarations and connections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61594" y="1946788"/>
            <a:ext cx="6446520" cy="435133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Fully declarative</a:t>
            </a:r>
          </a:p>
          <a:p>
            <a:pPr lvl="1"/>
            <a:r>
              <a:rPr lang="en-US" altLang="ko-KR" sz="1800" dirty="0" smtClean="0"/>
              <a:t>Declaration</a:t>
            </a:r>
          </a:p>
          <a:p>
            <a:pPr lvl="1"/>
            <a:r>
              <a:rPr lang="en-US" altLang="ko-KR" sz="1800" dirty="0" smtClean="0"/>
              <a:t>Connection</a:t>
            </a:r>
          </a:p>
          <a:p>
            <a:pPr lvl="1"/>
            <a:r>
              <a:rPr lang="en-US" altLang="ko-KR" sz="1800" dirty="0" smtClean="0"/>
              <a:t>Not how to process packets</a:t>
            </a:r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68" t="35727" r="17733" b="32466"/>
          <a:stretch/>
        </p:blipFill>
        <p:spPr>
          <a:xfrm>
            <a:off x="576469" y="5171897"/>
            <a:ext cx="3518733" cy="7085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48" b="32160"/>
          <a:stretch/>
        </p:blipFill>
        <p:spPr>
          <a:xfrm>
            <a:off x="457200" y="3418688"/>
            <a:ext cx="4198182" cy="593071"/>
          </a:xfrm>
          <a:prstGeom prst="rect">
            <a:avLst/>
          </a:prstGeom>
        </p:spPr>
      </p:pic>
      <p:pic>
        <p:nvPicPr>
          <p:cNvPr id="8" name="그림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67" t="-123" r="16494" b="62493"/>
          <a:stretch/>
        </p:blipFill>
        <p:spPr>
          <a:xfrm>
            <a:off x="576469" y="4115073"/>
            <a:ext cx="3582234" cy="8382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42775" y="2403175"/>
            <a:ext cx="2363433" cy="439807"/>
            <a:chOff x="1593366" y="5880438"/>
            <a:chExt cx="2363433" cy="439807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3858" y="5893138"/>
              <a:ext cx="912941" cy="4132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3366" y="5880438"/>
              <a:ext cx="1105459" cy="43980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18486" y="5915099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Shaper</a:t>
              </a:r>
              <a:endParaRPr lang="ko-KR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구부러진 연결선 10"/>
            <p:cNvCxnSpPr>
              <a:stCxn id="3" idx="3"/>
              <a:endCxn id="9" idx="1"/>
            </p:cNvCxnSpPr>
            <p:nvPr/>
          </p:nvCxnSpPr>
          <p:spPr>
            <a:xfrm flipV="1">
              <a:off x="2698825" y="6099765"/>
              <a:ext cx="345033" cy="57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86190" y="3700563"/>
            <a:ext cx="2005619" cy="559526"/>
            <a:chOff x="1586207" y="5456937"/>
            <a:chExt cx="2069120" cy="626364"/>
          </a:xfrm>
        </p:grpSpPr>
        <p:pic>
          <p:nvPicPr>
            <p:cNvPr id="15" name="그림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6207" y="5456937"/>
              <a:ext cx="2069120" cy="626364"/>
            </a:xfrm>
            <a:prstGeom prst="rect">
              <a:avLst/>
            </a:prstGeom>
          </p:spPr>
        </p:pic>
        <p:sp>
          <p:nvSpPr>
            <p:cNvPr id="16" name="직사각형 3"/>
            <p:cNvSpPr/>
            <p:nvPr/>
          </p:nvSpPr>
          <p:spPr>
            <a:xfrm>
              <a:off x="1958566" y="5600842"/>
              <a:ext cx="13244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sz="16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ShapedQueue</a:t>
              </a:r>
              <a:endParaRPr lang="ko-KR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내용 개체 틀 5"/>
          <p:cNvSpPr txBox="1">
            <a:spLocks/>
          </p:cNvSpPr>
          <p:nvPr/>
        </p:nvSpPr>
        <p:spPr>
          <a:xfrm>
            <a:off x="5021486" y="1939404"/>
            <a:ext cx="384311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Compound element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22" name="Down Arrow 21"/>
          <p:cNvSpPr/>
          <p:nvPr/>
        </p:nvSpPr>
        <p:spPr>
          <a:xfrm>
            <a:off x="6540434" y="3077651"/>
            <a:ext cx="172516" cy="3583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0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Router</a:t>
            </a:r>
            <a:endParaRPr lang="ko-KR" altLang="en-US" dirty="0"/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 rotWithShape="1">
          <a:blip r:embed="rId3" cstate="print"/>
          <a:srcRect t="1901" r="1577" b="5899"/>
          <a:stretch/>
        </p:blipFill>
        <p:spPr>
          <a:xfrm>
            <a:off x="4751883" y="73746"/>
            <a:ext cx="4322845" cy="6719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650" y="1825624"/>
            <a:ext cx="7886700" cy="5032375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16 elements in </a:t>
            </a:r>
            <a:r>
              <a:rPr lang="en-US" altLang="ko-KR" sz="2200" dirty="0"/>
              <a:t>p</a:t>
            </a:r>
            <a:r>
              <a:rPr lang="en-US" altLang="ko-KR" sz="2200" dirty="0" smtClean="0"/>
              <a:t>ush path</a:t>
            </a:r>
          </a:p>
          <a:p>
            <a:r>
              <a:rPr lang="en-US" altLang="ko-KR" sz="2200" dirty="0" smtClean="0"/>
              <a:t>1 elements in pull path</a:t>
            </a:r>
          </a:p>
          <a:p>
            <a:endParaRPr lang="en-US" altLang="ko-KR" sz="2200" dirty="0" smtClean="0"/>
          </a:p>
          <a:p>
            <a:r>
              <a:rPr lang="en-US" altLang="ko-KR" sz="2200" dirty="0" smtClean="0"/>
              <a:t>Bring local information in packet</a:t>
            </a:r>
            <a:br>
              <a:rPr lang="en-US" altLang="ko-KR" sz="2200" dirty="0" smtClean="0"/>
            </a:br>
            <a:r>
              <a:rPr lang="en-US" altLang="ko-KR" sz="2000" i="1" dirty="0" smtClean="0"/>
              <a:t>e.g.,</a:t>
            </a:r>
            <a:r>
              <a:rPr lang="en-US" altLang="ko-KR" sz="2000" i="1" dirty="0" err="1" smtClean="0"/>
              <a:t>TTL</a:t>
            </a:r>
            <a:endParaRPr lang="en-US" altLang="ko-KR" sz="2000" dirty="0" smtClean="0"/>
          </a:p>
          <a:p>
            <a:r>
              <a:rPr lang="en-US" altLang="ko-KR" sz="2200" dirty="0" smtClean="0"/>
              <a:t>Bring annotated information</a:t>
            </a:r>
            <a:br>
              <a:rPr lang="en-US" altLang="ko-KR" sz="2200" dirty="0" smtClean="0"/>
            </a:br>
            <a:r>
              <a:rPr lang="en-US" altLang="ko-KR" sz="2200" dirty="0" smtClean="0"/>
              <a:t>with packets</a:t>
            </a:r>
          </a:p>
          <a:p>
            <a:pPr lvl="1"/>
            <a:r>
              <a:rPr lang="en-US" altLang="ko-KR" sz="2000" dirty="0" smtClean="0"/>
              <a:t>One element creates information</a:t>
            </a:r>
          </a:p>
          <a:p>
            <a:pPr lvl="1"/>
            <a:r>
              <a:rPr lang="en-US" altLang="ko-KR" sz="2000" dirty="0" smtClean="0"/>
              <a:t>Other element uses information</a:t>
            </a:r>
            <a:br>
              <a:rPr lang="en-US" altLang="ko-KR" sz="2000" dirty="0" smtClean="0"/>
            </a:br>
            <a:r>
              <a:rPr lang="en-US" altLang="ko-KR" sz="2000" dirty="0" smtClean="0"/>
              <a:t>e</a:t>
            </a:r>
            <a:r>
              <a:rPr lang="en-US" altLang="ko-KR" sz="2000" i="1" dirty="0" smtClean="0"/>
              <a:t>.g., Destination IP address,</a:t>
            </a:r>
            <a:br>
              <a:rPr lang="en-US" altLang="ko-KR" sz="2000" i="1" dirty="0" smtClean="0"/>
            </a:br>
            <a:r>
              <a:rPr lang="en-US" altLang="ko-KR" sz="2000" i="1" dirty="0" smtClean="0"/>
              <a:t>Paint (Marking packet with color)</a:t>
            </a:r>
            <a:br>
              <a:rPr lang="en-US" altLang="ko-KR" sz="2000" i="1" dirty="0" smtClean="0"/>
            </a:br>
            <a:endParaRPr lang="en-US" altLang="ko-KR" sz="2000" i="1" dirty="0" smtClean="0"/>
          </a:p>
          <a:p>
            <a:pPr lvl="1"/>
            <a:endParaRPr lang="ko-KR" altLang="en-US" sz="2200" dirty="0"/>
          </a:p>
        </p:txBody>
      </p:sp>
      <p:sp>
        <p:nvSpPr>
          <p:cNvPr id="5" name="직사각형 4"/>
          <p:cNvSpPr/>
          <p:nvPr/>
        </p:nvSpPr>
        <p:spPr>
          <a:xfrm>
            <a:off x="4886792" y="4652625"/>
            <a:ext cx="1424068" cy="269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878641" y="1385953"/>
            <a:ext cx="627090" cy="3254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896784" y="3741907"/>
            <a:ext cx="1414075" cy="3111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구부러진 연결선 8"/>
          <p:cNvCxnSpPr>
            <a:stCxn id="6" idx="1"/>
            <a:endCxn id="7" idx="1"/>
          </p:cNvCxnSpPr>
          <p:nvPr/>
        </p:nvCxnSpPr>
        <p:spPr>
          <a:xfrm rot="10800000" flipV="1">
            <a:off x="4896785" y="1548666"/>
            <a:ext cx="981857" cy="2348798"/>
          </a:xfrm>
          <a:prstGeom prst="curvedConnector3">
            <a:avLst>
              <a:gd name="adj1" fmla="val 123282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Extensibility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dirty="0" smtClean="0"/>
              <a:t>We can </a:t>
            </a:r>
            <a:r>
              <a:rPr lang="en-US" altLang="ko-KR" sz="2200" u="sng" dirty="0" smtClean="0"/>
              <a:t>easily</a:t>
            </a:r>
            <a:r>
              <a:rPr lang="en-US" altLang="ko-KR" sz="2200" dirty="0" smtClean="0"/>
              <a:t> add </a:t>
            </a:r>
            <a:r>
              <a:rPr lang="en-US" altLang="ko-KR" sz="2200" u="sng" dirty="0" smtClean="0"/>
              <a:t>additional functionality</a:t>
            </a:r>
            <a:r>
              <a:rPr lang="en-US" altLang="ko-KR" sz="2200" dirty="0" smtClean="0"/>
              <a:t> to IP router</a:t>
            </a:r>
          </a:p>
          <a:p>
            <a:pPr marL="0" indent="0">
              <a:buNone/>
            </a:pPr>
            <a:endParaRPr lang="en-US" altLang="ko-KR" sz="1800" dirty="0" smtClean="0"/>
          </a:p>
          <a:p>
            <a:pPr marL="457200" indent="-457200">
              <a:buAutoNum type="arabicParenBoth"/>
            </a:pPr>
            <a:r>
              <a:rPr lang="en-US" altLang="ko-KR" sz="1800" dirty="0" smtClean="0"/>
              <a:t>Scheduling</a:t>
            </a:r>
          </a:p>
          <a:p>
            <a:pPr marL="457200" indent="-457200">
              <a:buAutoNum type="arabicParenBoth"/>
            </a:pPr>
            <a:endParaRPr lang="en-US" altLang="ko-KR" sz="1800" dirty="0" smtClean="0"/>
          </a:p>
          <a:p>
            <a:pPr marL="457200" indent="-457200">
              <a:buAutoNum type="arabicParenBoth"/>
            </a:pPr>
            <a:r>
              <a:rPr lang="en-US" altLang="ko-KR" sz="1800" dirty="0" smtClean="0"/>
              <a:t>Dropping Policy</a:t>
            </a:r>
          </a:p>
          <a:p>
            <a:pPr marL="457200" indent="-457200">
              <a:buAutoNum type="arabicParenBoth"/>
            </a:pPr>
            <a:endParaRPr lang="en-US" altLang="ko-KR" sz="1800" dirty="0" smtClean="0"/>
          </a:p>
          <a:p>
            <a:pPr marL="457200" indent="-457200">
              <a:buAutoNum type="arabicParenBoth"/>
            </a:pPr>
            <a:r>
              <a:rPr lang="en-US" altLang="ko-KR" sz="1800" dirty="0" smtClean="0"/>
              <a:t>Differentiated Services</a:t>
            </a:r>
          </a:p>
          <a:p>
            <a:pPr marL="457200" indent="-457200">
              <a:buAutoNum type="arabicParenBoth"/>
            </a:pPr>
            <a:endParaRPr lang="en-US" altLang="ko-KR" sz="1800" dirty="0" smtClean="0"/>
          </a:p>
          <a:p>
            <a:pPr marL="457200" indent="-457200">
              <a:buAutoNum type="arabicParenBoth"/>
            </a:pPr>
            <a:r>
              <a:rPr lang="en-US" altLang="ko-KR" sz="1800" dirty="0" smtClean="0"/>
              <a:t>Ethernet Switch</a:t>
            </a:r>
            <a:endParaRPr lang="ko-KR" altLang="en-US" sz="1800" dirty="0"/>
          </a:p>
        </p:txBody>
      </p:sp>
      <p:sp>
        <p:nvSpPr>
          <p:cNvPr id="6" name="직사각형 5"/>
          <p:cNvSpPr/>
          <p:nvPr/>
        </p:nvSpPr>
        <p:spPr>
          <a:xfrm>
            <a:off x="3949167" y="2618954"/>
            <a:ext cx="2226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Covered in this talk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>
            <a:stCxn id="6" idx="1"/>
          </p:cNvCxnSpPr>
          <p:nvPr/>
        </p:nvCxnSpPr>
        <p:spPr>
          <a:xfrm flipH="1" flipV="1">
            <a:off x="2934949" y="2618955"/>
            <a:ext cx="1014218" cy="2000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6" idx="1"/>
          </p:cNvCxnSpPr>
          <p:nvPr/>
        </p:nvCxnSpPr>
        <p:spPr>
          <a:xfrm flipH="1">
            <a:off x="2934949" y="2819009"/>
            <a:ext cx="1014218" cy="353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Extensibility (1) Scheduling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6404" y="1946788"/>
            <a:ext cx="6908442" cy="4351337"/>
          </a:xfrm>
        </p:spPr>
        <p:txBody>
          <a:bodyPr>
            <a:normAutofit/>
          </a:bodyPr>
          <a:lstStyle/>
          <a:p>
            <a:r>
              <a:rPr lang="en-US" altLang="ko-KR" sz="2200" dirty="0" smtClean="0"/>
              <a:t>Stochastic Fairness </a:t>
            </a:r>
            <a:r>
              <a:rPr lang="en-US" altLang="ko-KR" sz="2200" dirty="0" err="1" smtClean="0"/>
              <a:t>Queueing</a:t>
            </a:r>
            <a:r>
              <a:rPr lang="en-US" altLang="ko-KR" sz="2200" dirty="0" smtClean="0"/>
              <a:t> (</a:t>
            </a:r>
            <a:r>
              <a:rPr lang="en-US" altLang="ko-KR" sz="2200" dirty="0" err="1" smtClean="0"/>
              <a:t>SFQ</a:t>
            </a:r>
            <a:r>
              <a:rPr lang="en-US" altLang="ko-KR" sz="2200" dirty="0" smtClean="0"/>
              <a:t>)</a:t>
            </a:r>
          </a:p>
          <a:p>
            <a:pPr lvl="1"/>
            <a:r>
              <a:rPr lang="en-US" altLang="ko-KR" sz="2000" dirty="0" smtClean="0"/>
              <a:t>Providing isolation between competing flows </a:t>
            </a:r>
          </a:p>
          <a:p>
            <a:pPr lvl="1"/>
            <a:r>
              <a:rPr lang="en-US" altLang="ko-KR" sz="2000" dirty="0" smtClean="0"/>
              <a:t>Distributing packets into multiple queues</a:t>
            </a:r>
          </a:p>
          <a:p>
            <a:endParaRPr lang="en-US" altLang="ko-KR" sz="2000" dirty="0" smtClean="0"/>
          </a:p>
          <a:p>
            <a:endParaRPr lang="en-US" altLang="ko-KR" sz="2200" dirty="0"/>
          </a:p>
          <a:p>
            <a:endParaRPr lang="en-US" altLang="ko-KR" sz="2200" dirty="0" smtClean="0"/>
          </a:p>
          <a:p>
            <a:endParaRPr lang="ko-KR" altLang="en-US" sz="22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999" y="3283311"/>
            <a:ext cx="6185241" cy="12517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26484" y="3283311"/>
            <a:ext cx="6713570" cy="1393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2830" y="5353280"/>
            <a:ext cx="1907061" cy="684763"/>
            <a:chOff x="442439" y="4379472"/>
            <a:chExt cx="1816273" cy="822159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439" y="4379472"/>
              <a:ext cx="1816273" cy="822159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620247" y="4605885"/>
              <a:ext cx="14606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ko-KR" dirty="0">
                  <a:latin typeface="Calibri" panose="020F0502020204030204" pitchFamily="34" charset="0"/>
                </a:rPr>
                <a:t>Virtual </a:t>
              </a:r>
              <a:r>
                <a:rPr lang="en-US" altLang="ko-KR" dirty="0" smtClean="0">
                  <a:latin typeface="Calibri" panose="020F0502020204030204" pitchFamily="34" charset="0"/>
                </a:rPr>
                <a:t>queue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>
            <a:off x="3990103" y="4808175"/>
            <a:ext cx="172516" cy="3583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Extensibility (2) Dropping policy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1501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Weighted Random Early Detection (RED)</a:t>
            </a:r>
          </a:p>
          <a:p>
            <a:pPr lvl="1"/>
            <a:r>
              <a:rPr lang="en-US" altLang="ko-KR" sz="1800" dirty="0" smtClean="0"/>
              <a:t>Red: Dropping packets with network congestion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>
              <a:spcBef>
                <a:spcPts val="478"/>
              </a:spcBef>
              <a:spcAft>
                <a:spcPts val="0"/>
              </a:spcAft>
            </a:pPr>
            <a:r>
              <a:rPr lang="en-US" altLang="ko-KR" sz="2000" dirty="0" smtClean="0"/>
              <a:t>RED element needs to know ‘nearest downstream queue’</a:t>
            </a:r>
          </a:p>
          <a:p>
            <a:pPr lvl="1">
              <a:spcBef>
                <a:spcPts val="478"/>
              </a:spcBef>
            </a:pPr>
            <a:r>
              <a:rPr lang="en-US" altLang="ko-KR" sz="1800" dirty="0" smtClean="0">
                <a:sym typeface="Wingdings" panose="05000000000000000000" pitchFamily="2" charset="2"/>
              </a:rPr>
              <a:t>S1. Manual configuration to give the information</a:t>
            </a:r>
          </a:p>
          <a:p>
            <a:pPr lvl="1">
              <a:spcBef>
                <a:spcPts val="478"/>
              </a:spcBef>
            </a:pPr>
            <a:r>
              <a:rPr lang="en-US" altLang="ko-KR" sz="1800" dirty="0" smtClean="0">
                <a:sym typeface="Wingdings" panose="05000000000000000000" pitchFamily="2" charset="2"/>
              </a:rPr>
              <a:t>S2. Flow-based router context</a:t>
            </a:r>
            <a:endParaRPr lang="en-US" altLang="ko-KR" sz="1800" dirty="0" smtClean="0"/>
          </a:p>
          <a:p>
            <a:pPr lvl="1"/>
            <a:endParaRPr lang="en-US" altLang="ko-KR" dirty="0"/>
          </a:p>
          <a:p>
            <a:endParaRPr lang="en-US" altLang="ko-KR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228" y="3316260"/>
            <a:ext cx="6406656" cy="1619526"/>
          </a:xfrm>
          <a:prstGeom prst="rect">
            <a:avLst/>
          </a:prstGeom>
        </p:spPr>
      </p:pic>
      <p:sp>
        <p:nvSpPr>
          <p:cNvPr id="4" name="모서리가 둥근 사각형 설명선 3"/>
          <p:cNvSpPr/>
          <p:nvPr/>
        </p:nvSpPr>
        <p:spPr>
          <a:xfrm>
            <a:off x="3594919" y="2661170"/>
            <a:ext cx="2888534" cy="475184"/>
          </a:xfrm>
          <a:prstGeom prst="wedgeRoundRectCallout">
            <a:avLst>
              <a:gd name="adj1" fmla="val -21991"/>
              <a:gd name="adj2" fmla="val 7729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What is your queue length?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058519" y="3251798"/>
            <a:ext cx="2588730" cy="422190"/>
          </a:xfrm>
          <a:prstGeom prst="wedgeRoundRectCallout">
            <a:avLst>
              <a:gd name="adj1" fmla="val -21991"/>
              <a:gd name="adj2" fmla="val 7729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My queue length is 10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35" y="3423684"/>
            <a:ext cx="5315200" cy="69312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+mn-lt"/>
              </a:rPr>
              <a:t>The Click modular router</a:t>
            </a:r>
            <a:endParaRPr lang="ko-KR" altLang="en-US" sz="3100" dirty="0">
              <a:latin typeface="+mn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43000" y="4437088"/>
            <a:ext cx="6858000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7135" y="4289685"/>
            <a:ext cx="6858000" cy="914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1" hangingPunct="1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EDDIE KOHLER, ROBERT MORRIS, BENJIE CHEN, JOHN </a:t>
            </a:r>
            <a:r>
              <a:rPr lang="en-US" altLang="ko-KR" dirty="0" err="1"/>
              <a:t>JANNOTTI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and M. </a:t>
            </a:r>
            <a:r>
              <a:rPr lang="en-US" altLang="ko-KR" dirty="0" err="1"/>
              <a:t>FRANS</a:t>
            </a:r>
            <a:r>
              <a:rPr lang="en-US" altLang="ko-KR" dirty="0"/>
              <a:t> </a:t>
            </a:r>
            <a:r>
              <a:rPr lang="en-US" altLang="ko-KR" dirty="0" err="1"/>
              <a:t>KAASHOEK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6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Flow-based router context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49" y="1671791"/>
            <a:ext cx="7886700" cy="2135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dirty="0" smtClean="0"/>
              <a:t>Answers for</a:t>
            </a:r>
          </a:p>
          <a:p>
            <a:r>
              <a:rPr lang="en-US" altLang="ko-KR" sz="1800" dirty="0" smtClean="0"/>
              <a:t>If I were to emit a packet on my second output, </a:t>
            </a:r>
          </a:p>
          <a:p>
            <a:pPr lvl="1"/>
            <a:r>
              <a:rPr lang="en-US" altLang="ko-KR" sz="1800" dirty="0" smtClean="0"/>
              <a:t>Where might it go?</a:t>
            </a:r>
          </a:p>
          <a:p>
            <a:pPr lvl="1"/>
            <a:r>
              <a:rPr lang="en-US" altLang="ko-KR" sz="1800" dirty="0"/>
              <a:t>W</a:t>
            </a:r>
            <a:r>
              <a:rPr lang="en-US" altLang="ko-KR" sz="1800" dirty="0" smtClean="0"/>
              <a:t>hich queues might it encounter?</a:t>
            </a:r>
          </a:p>
          <a:p>
            <a:pPr marL="0" indent="0">
              <a:buNone/>
            </a:pPr>
            <a:r>
              <a:rPr lang="en-US" altLang="ko-KR" sz="1800" dirty="0" smtClean="0">
                <a:sym typeface="Wingdings" panose="05000000000000000000" pitchFamily="2" charset="2"/>
              </a:rPr>
              <a:t> Using a simple data-flow algorithm on configuration graph</a:t>
            </a:r>
            <a:endParaRPr lang="en-US" altLang="ko-KR" sz="1800" dirty="0" smtClean="0"/>
          </a:p>
          <a:p>
            <a:endParaRPr lang="en-US" altLang="ko-KR" sz="18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5053" y="4398763"/>
            <a:ext cx="5944147" cy="1750258"/>
          </a:xfrm>
          <a:prstGeom prst="rect">
            <a:avLst/>
          </a:prstGeo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628649" y="3596011"/>
            <a:ext cx="7886700" cy="40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Calibri" panose="020F0502020204030204" pitchFamily="34" charset="0"/>
              </a:rPr>
              <a:t>RED: Where is my nearest down stream queue?</a:t>
            </a:r>
          </a:p>
          <a:p>
            <a:endParaRPr lang="en-US" altLang="ko-KR" sz="2000" dirty="0" smtClean="0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54182" y="5575851"/>
            <a:ext cx="1091785" cy="5431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71073" y="4398763"/>
            <a:ext cx="1091785" cy="5431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 environment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87317" y="1963712"/>
            <a:ext cx="720465" cy="599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87317" y="2851331"/>
            <a:ext cx="720465" cy="599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87316" y="3738950"/>
            <a:ext cx="720465" cy="599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87315" y="4626569"/>
            <a:ext cx="720465" cy="5996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72181" y="1963712"/>
            <a:ext cx="720465" cy="5996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672181" y="2851331"/>
            <a:ext cx="720465" cy="5996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72180" y="3738950"/>
            <a:ext cx="720465" cy="5996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72179" y="4626569"/>
            <a:ext cx="720465" cy="5996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79038" y="3181114"/>
            <a:ext cx="1303833" cy="881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cxnSp>
        <p:nvCxnSpPr>
          <p:cNvPr id="14" name="직선 화살표 연결선 13"/>
          <p:cNvCxnSpPr>
            <a:stCxn id="4" idx="3"/>
            <a:endCxn id="12" idx="1"/>
          </p:cNvCxnSpPr>
          <p:nvPr/>
        </p:nvCxnSpPr>
        <p:spPr>
          <a:xfrm>
            <a:off x="2007782" y="2263515"/>
            <a:ext cx="1671256" cy="1358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3"/>
            <a:endCxn id="12" idx="1"/>
          </p:cNvCxnSpPr>
          <p:nvPr/>
        </p:nvCxnSpPr>
        <p:spPr>
          <a:xfrm>
            <a:off x="2007782" y="3151134"/>
            <a:ext cx="1671256" cy="470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6" idx="3"/>
            <a:endCxn id="12" idx="1"/>
          </p:cNvCxnSpPr>
          <p:nvPr/>
        </p:nvCxnSpPr>
        <p:spPr>
          <a:xfrm flipV="1">
            <a:off x="2007781" y="3621724"/>
            <a:ext cx="1671257" cy="417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7" idx="3"/>
            <a:endCxn id="12" idx="1"/>
          </p:cNvCxnSpPr>
          <p:nvPr/>
        </p:nvCxnSpPr>
        <p:spPr>
          <a:xfrm flipV="1">
            <a:off x="2007780" y="3621724"/>
            <a:ext cx="1671258" cy="1304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2" idx="3"/>
            <a:endCxn id="8" idx="1"/>
          </p:cNvCxnSpPr>
          <p:nvPr/>
        </p:nvCxnSpPr>
        <p:spPr>
          <a:xfrm flipV="1">
            <a:off x="4982871" y="2263515"/>
            <a:ext cx="1689310" cy="1358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2" idx="3"/>
            <a:endCxn id="9" idx="1"/>
          </p:cNvCxnSpPr>
          <p:nvPr/>
        </p:nvCxnSpPr>
        <p:spPr>
          <a:xfrm flipV="1">
            <a:off x="4982871" y="3151134"/>
            <a:ext cx="1689310" cy="470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2" idx="3"/>
            <a:endCxn id="10" idx="1"/>
          </p:cNvCxnSpPr>
          <p:nvPr/>
        </p:nvCxnSpPr>
        <p:spPr>
          <a:xfrm>
            <a:off x="4982871" y="3621724"/>
            <a:ext cx="1689309" cy="417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12" idx="3"/>
            <a:endCxn id="11" idx="1"/>
          </p:cNvCxnSpPr>
          <p:nvPr/>
        </p:nvCxnSpPr>
        <p:spPr>
          <a:xfrm>
            <a:off x="4982871" y="3621724"/>
            <a:ext cx="1689308" cy="1304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01784" y="5329522"/>
            <a:ext cx="830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Source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347768" y="5329522"/>
            <a:ext cx="128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Destination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690967" y="3286684"/>
            <a:ext cx="1321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Click </a:t>
            </a:r>
            <a:br>
              <a:rPr lang="en-US" altLang="ko-KR" sz="2000" b="1" dirty="0" smtClean="0">
                <a:latin typeface="Calibri" panose="020F0502020204030204" pitchFamily="34" charset="0"/>
              </a:rPr>
            </a:br>
            <a:r>
              <a:rPr lang="en-US" altLang="ko-KR" sz="2000" b="1" dirty="0" smtClean="0">
                <a:latin typeface="Calibri" panose="020F0502020204030204" pitchFamily="34" charset="0"/>
              </a:rPr>
              <a:t>IP Router</a:t>
            </a:r>
            <a:endParaRPr lang="ko-KR" altLang="en-US" sz="2000" b="1" dirty="0">
              <a:latin typeface="Calibri" panose="020F050202020403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2116635" y="3435474"/>
            <a:ext cx="123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100 Mbit/s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618820" y="4142792"/>
            <a:ext cx="15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700 MHz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Intel Pentium </a:t>
            </a:r>
            <a:r>
              <a:rPr lang="en-US" altLang="ko-KR" sz="1600" dirty="0" smtClean="0">
                <a:latin typeface="Calibri" panose="020F0502020204030204" pitchFamily="34" charset="0"/>
                <a:ea typeface="맑은 고딕" panose="020B0503020000020004" pitchFamily="50" charset="-127"/>
              </a:rPr>
              <a:t>Ⅲ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201784" y="5698278"/>
            <a:ext cx="15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733 MHz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Intel Pentium </a:t>
            </a:r>
            <a:r>
              <a:rPr lang="en-US" altLang="ko-KR" sz="1600" dirty="0" smtClean="0">
                <a:latin typeface="Calibri" panose="020F0502020204030204" pitchFamily="34" charset="0"/>
                <a:ea typeface="맑은 고딕" panose="020B0503020000020004" pitchFamily="50" charset="-127"/>
              </a:rPr>
              <a:t>Ⅲ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347768" y="5698278"/>
            <a:ext cx="1629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Calibri" panose="020F0502020204030204" pitchFamily="34" charset="0"/>
              </a:rPr>
              <a:t>200 MHz</a:t>
            </a:r>
            <a:br>
              <a:rPr lang="en-US" altLang="ko-KR" sz="1600" dirty="0" smtClean="0">
                <a:latin typeface="Calibri" panose="020F0502020204030204" pitchFamily="34" charset="0"/>
              </a:rPr>
            </a:br>
            <a:r>
              <a:rPr lang="en-US" altLang="ko-KR" sz="1600" dirty="0" smtClean="0">
                <a:latin typeface="Calibri" panose="020F0502020204030204" pitchFamily="34" charset="0"/>
              </a:rPr>
              <a:t>Intel Pentium </a:t>
            </a:r>
            <a:r>
              <a:rPr lang="en-US" altLang="ko-KR" sz="1600" dirty="0" smtClean="0">
                <a:latin typeface="Calibri" panose="020F0502020204030204" pitchFamily="34" charset="0"/>
                <a:ea typeface="맑은 고딕" panose="020B0503020000020004" pitchFamily="50" charset="-127"/>
              </a:rPr>
              <a:t>Pro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2222622" y="4744747"/>
            <a:ext cx="1595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err="1" smtClean="0">
                <a:latin typeface="Calibri" panose="020F0502020204030204" pitchFamily="34" charset="0"/>
              </a:rPr>
              <a:t>UDP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 packets</a:t>
            </a:r>
          </a:p>
          <a:p>
            <a:r>
              <a:rPr lang="en-US" altLang="ko-KR" sz="1600" b="1" dirty="0" smtClean="0">
                <a:latin typeface="Calibri" panose="020F0502020204030204" pitchFamily="34" charset="0"/>
              </a:rPr>
              <a:t>147,900 64B PPS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5213902" y="3437058"/>
            <a:ext cx="123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100 Mbit/s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437695" y="2926345"/>
            <a:ext cx="1891698" cy="1818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434563" y="2535730"/>
            <a:ext cx="1660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Make a </a:t>
            </a:r>
            <a:r>
              <a:rPr lang="en-US" altLang="ko-KR" sz="1600" b="1" dirty="0" err="1" smtClean="0">
                <a:latin typeface="Calibri" panose="020F0502020204030204" pitchFamily="34" charset="0"/>
              </a:rPr>
              <a:t>bottlneck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Simple forwarding rate</a:t>
            </a:r>
            <a:endParaRPr lang="ko-KR" alt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idx="1"/>
          </p:nvPr>
        </p:nvSpPr>
        <p:spPr>
          <a:xfrm>
            <a:off x="506859" y="5515155"/>
            <a:ext cx="7886700" cy="5735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Click keeps the baseline performance of Linux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859" y="1602413"/>
            <a:ext cx="5086662" cy="3743465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>
            <a:off x="5379569" y="2295160"/>
            <a:ext cx="171135" cy="388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536724" y="1966288"/>
            <a:ext cx="240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</a:rPr>
              <a:t>Peak: 360,000 PPS</a:t>
            </a:r>
          </a:p>
          <a:p>
            <a:r>
              <a:rPr lang="en-US" altLang="ko-KR" sz="1600" b="1" dirty="0" smtClean="0">
                <a:solidFill>
                  <a:schemeClr val="accent5"/>
                </a:solidFill>
              </a:rPr>
              <a:t>Loss-free: 333,000 PPS</a:t>
            </a:r>
            <a:endParaRPr lang="ko-KR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오른쪽 대괄호 6"/>
          <p:cNvSpPr/>
          <p:nvPr/>
        </p:nvSpPr>
        <p:spPr>
          <a:xfrm>
            <a:off x="5410803" y="2717169"/>
            <a:ext cx="125921" cy="210808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50704" y="2671814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</a:rPr>
              <a:t>Linux routing table algorithm</a:t>
            </a:r>
            <a:endParaRPr lang="en-US" altLang="ko-KR" sz="1600" b="1" dirty="0">
              <a:solidFill>
                <a:schemeClr val="accent5"/>
              </a:solidFill>
            </a:endParaRPr>
          </a:p>
          <a:p>
            <a:r>
              <a:rPr lang="en-US" altLang="ko-KR" sz="1600" b="1" dirty="0" smtClean="0">
                <a:solidFill>
                  <a:schemeClr val="accent5"/>
                </a:solidFill>
              </a:rPr>
              <a:t>is slower than Click’s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405608" y="4165741"/>
            <a:ext cx="304010" cy="1692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709617" y="3996464"/>
            <a:ext cx="1810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</a:rPr>
              <a:t>Receive live rock</a:t>
            </a:r>
            <a:endParaRPr lang="ko-KR" alt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 flipV="1">
            <a:off x="3221017" y="3462121"/>
            <a:ext cx="524095" cy="12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745112" y="3355118"/>
            <a:ext cx="3743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</a:rPr>
              <a:t>Click’s polling driver</a:t>
            </a:r>
            <a:br>
              <a:rPr lang="en-US" altLang="ko-KR" sz="1600" b="1" dirty="0" smtClean="0">
                <a:solidFill>
                  <a:schemeClr val="accent5"/>
                </a:solidFill>
              </a:rPr>
            </a:br>
            <a:r>
              <a:rPr lang="en-US" altLang="ko-KR" sz="1600" b="1" dirty="0" smtClean="0">
                <a:solidFill>
                  <a:schemeClr val="accent5"/>
                </a:solidFill>
              </a:rPr>
              <a:t>avoiding interrupts and efficient I/O</a:t>
            </a:r>
          </a:p>
        </p:txBody>
      </p:sp>
    </p:spTree>
    <p:extLst>
      <p:ext uri="{BB962C8B-B14F-4D97-AF65-F5344CB8AC3E}">
        <p14:creationId xmlns:p14="http://schemas.microsoft.com/office/powerpoint/2010/main" val="21409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6" grpId="0"/>
      <p:bldP spid="7" grpId="0" animBg="1"/>
      <p:bldP spid="9" grpId="0"/>
      <p:bldP spid="1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Forwarding rate with richer functionality</a:t>
            </a:r>
            <a:endParaRPr lang="ko-KR" altLang="en-US" dirty="0"/>
          </a:p>
        </p:txBody>
      </p:sp>
      <p:sp>
        <p:nvSpPr>
          <p:cNvPr id="8" name="내용 개체 틀 23"/>
          <p:cNvSpPr>
            <a:spLocks noGrp="1"/>
          </p:cNvSpPr>
          <p:nvPr>
            <p:ph idx="1"/>
          </p:nvPr>
        </p:nvSpPr>
        <p:spPr>
          <a:xfrm>
            <a:off x="476028" y="5170225"/>
            <a:ext cx="7886700" cy="1097103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 Comparison with real network</a:t>
            </a:r>
          </a:p>
          <a:p>
            <a:pPr lvl="1"/>
            <a:r>
              <a:rPr lang="en-US" altLang="ko-KR" sz="1800" dirty="0" smtClean="0"/>
              <a:t>Not involve: fragmentation, IP options, </a:t>
            </a:r>
            <a:r>
              <a:rPr lang="en-US" altLang="ko-KR" sz="1800" dirty="0" err="1" smtClean="0"/>
              <a:t>ICMP</a:t>
            </a:r>
            <a:r>
              <a:rPr lang="en-US" altLang="ko-KR" sz="1800" dirty="0" smtClean="0"/>
              <a:t> error</a:t>
            </a:r>
          </a:p>
          <a:p>
            <a:pPr lvl="1"/>
            <a:r>
              <a:rPr lang="en-US" altLang="ko-KR" sz="1800" dirty="0" smtClean="0"/>
              <a:t>Smaller number of ARP entries</a:t>
            </a: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213" y="1624124"/>
            <a:ext cx="4676927" cy="3269218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>
            <a:off x="5214263" y="1945726"/>
            <a:ext cx="29" cy="958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265901" y="2008757"/>
            <a:ext cx="3046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/>
                </a:solidFill>
              </a:rPr>
              <a:t>Click’s performance drops </a:t>
            </a:r>
            <a:br>
              <a:rPr lang="en-US" altLang="ko-KR" sz="1600" b="1" dirty="0" smtClean="0">
                <a:solidFill>
                  <a:schemeClr val="accent5"/>
                </a:solidFill>
              </a:rPr>
            </a:br>
            <a:r>
              <a:rPr lang="en-US" altLang="ko-KR" sz="1600" b="1" dirty="0" smtClean="0">
                <a:solidFill>
                  <a:schemeClr val="accent5"/>
                </a:solidFill>
              </a:rPr>
              <a:t>only gradually</a:t>
            </a:r>
            <a:endParaRPr lang="ko-KR" alt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Overhead of </a:t>
            </a:r>
            <a:br>
              <a:rPr lang="en-US" altLang="ko-KR" dirty="0" smtClean="0"/>
            </a:br>
            <a:r>
              <a:rPr lang="en-US" altLang="ko-KR" dirty="0" smtClean="0"/>
              <a:t>modularity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39" y="1825625"/>
            <a:ext cx="4932701" cy="4351338"/>
          </a:xfrm>
        </p:spPr>
        <p:txBody>
          <a:bodyPr>
            <a:noAutofit/>
          </a:bodyPr>
          <a:lstStyle/>
          <a:p>
            <a:r>
              <a:rPr lang="en-US" altLang="ko-KR" sz="2000" dirty="0"/>
              <a:t>Overhead of passing packets between elements</a:t>
            </a:r>
          </a:p>
          <a:p>
            <a:pPr lvl="1"/>
            <a:r>
              <a:rPr lang="en-US" altLang="ko-KR" sz="1800" dirty="0" smtClean="0"/>
              <a:t>Single virtual </a:t>
            </a:r>
            <a:r>
              <a:rPr lang="en-US" altLang="ko-KR" sz="1800" dirty="0"/>
              <a:t>function call: 70 ns</a:t>
            </a:r>
          </a:p>
          <a:p>
            <a:pPr lvl="1"/>
            <a:r>
              <a:rPr lang="en-US" altLang="ko-KR" sz="1800" dirty="0"/>
              <a:t>16 elements in IP router: 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dirty="0" smtClean="0"/>
              <a:t>70 </a:t>
            </a:r>
            <a:r>
              <a:rPr lang="en-US" altLang="ko-KR" sz="1800" dirty="0"/>
              <a:t>ns * 16 = </a:t>
            </a:r>
            <a:r>
              <a:rPr lang="en-US" altLang="ko-KR" sz="1800" b="1" dirty="0"/>
              <a:t>1 us / packet</a:t>
            </a:r>
          </a:p>
          <a:p>
            <a:r>
              <a:rPr lang="en-US" altLang="ko-KR" sz="2000" dirty="0" smtClean="0"/>
              <a:t>Combine multiple elements into one</a:t>
            </a:r>
          </a:p>
          <a:p>
            <a:pPr lvl="1"/>
            <a:r>
              <a:rPr lang="en-US" altLang="ko-KR" sz="1800" dirty="0"/>
              <a:t>16 elements </a:t>
            </a:r>
            <a:r>
              <a:rPr lang="en-US" altLang="ko-KR" sz="1800" dirty="0">
                <a:sym typeface="Wingdings" panose="05000000000000000000" pitchFamily="2" charset="2"/>
              </a:rPr>
              <a:t> 8 elements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Number of virtual function calls </a:t>
            </a:r>
            <a:br>
              <a:rPr lang="en-US" altLang="ko-KR" sz="1800" dirty="0" smtClean="0"/>
            </a:br>
            <a:r>
              <a:rPr lang="en-US" altLang="ko-KR" sz="1800" dirty="0" smtClean="0"/>
              <a:t>will decrease</a:t>
            </a:r>
          </a:p>
          <a:p>
            <a:r>
              <a:rPr lang="en-US" altLang="ko-KR" sz="2000" dirty="0" smtClean="0"/>
              <a:t>Push path latency decreases</a:t>
            </a:r>
          </a:p>
          <a:p>
            <a:pPr lvl="1"/>
            <a:r>
              <a:rPr lang="en-US" altLang="ko-KR" sz="1800" dirty="0" smtClean="0"/>
              <a:t>1.57 us </a:t>
            </a:r>
            <a:r>
              <a:rPr lang="en-US" altLang="ko-KR" sz="1800" dirty="0" smtClean="0">
                <a:sym typeface="Wingdings" panose="05000000000000000000" pitchFamily="2" charset="2"/>
              </a:rPr>
              <a:t> 1.03 us</a:t>
            </a:r>
          </a:p>
          <a:p>
            <a:endParaRPr lang="ko-KR" altLang="en-US" sz="2000" dirty="0"/>
          </a:p>
        </p:txBody>
      </p:sp>
      <p:pic>
        <p:nvPicPr>
          <p:cNvPr id="8" name="그림 3"/>
          <p:cNvPicPr>
            <a:picLocks noChangeAspect="1"/>
          </p:cNvPicPr>
          <p:nvPr/>
        </p:nvPicPr>
        <p:blipFill rotWithShape="1">
          <a:blip r:embed="rId3" cstate="print"/>
          <a:srcRect t="1901" r="1577" b="5899"/>
          <a:stretch/>
        </p:blipFill>
        <p:spPr>
          <a:xfrm>
            <a:off x="4751883" y="73746"/>
            <a:ext cx="4322845" cy="6719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5870005" y="1352482"/>
            <a:ext cx="2567413" cy="13988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62415" y="3450252"/>
            <a:ext cx="1327549" cy="17729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036054" y="3452752"/>
            <a:ext cx="1327549" cy="17729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5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Overhead of modularity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2000" dirty="0" smtClean="0"/>
              <a:t>Unnecessarily general element code</a:t>
            </a:r>
          </a:p>
          <a:p>
            <a:r>
              <a:rPr lang="en-US" altLang="ko-KR" sz="2000" dirty="0" smtClean="0"/>
              <a:t>Implemented more generality than necessary</a:t>
            </a:r>
          </a:p>
          <a:p>
            <a:r>
              <a:rPr lang="en-US" altLang="ko-KR" sz="2000" dirty="0" smtClean="0"/>
              <a:t>Classifier</a:t>
            </a:r>
          </a:p>
          <a:p>
            <a:pPr lvl="1"/>
            <a:r>
              <a:rPr lang="en-US" altLang="ko-KR" sz="1800" dirty="0" smtClean="0"/>
              <a:t>Required for IP router: ARP, IP packets</a:t>
            </a:r>
          </a:p>
          <a:p>
            <a:pPr lvl="1"/>
            <a:r>
              <a:rPr lang="en-US" altLang="ko-KR" sz="1800" dirty="0" smtClean="0"/>
              <a:t>Implemented: </a:t>
            </a:r>
            <a:br>
              <a:rPr lang="en-US" altLang="ko-KR" sz="1800" dirty="0" smtClean="0"/>
            </a:br>
            <a:r>
              <a:rPr lang="en-US" altLang="ko-KR" sz="1800" dirty="0" smtClean="0"/>
              <a:t>a small data structure for finding which packet data to examine</a:t>
            </a:r>
          </a:p>
          <a:p>
            <a:pPr lvl="1"/>
            <a:r>
              <a:rPr lang="en-US" altLang="ko-KR" sz="1800" dirty="0" smtClean="0"/>
              <a:t>Special classifier </a:t>
            </a:r>
          </a:p>
          <a:p>
            <a:pPr lvl="2"/>
            <a:r>
              <a:rPr lang="en-US" altLang="ko-KR" dirty="0" smtClean="0"/>
              <a:t>24% smaller CPU cycles than general classifier</a:t>
            </a:r>
          </a:p>
          <a:p>
            <a:pPr lvl="2"/>
            <a:r>
              <a:rPr lang="en-US" altLang="ko-KR" dirty="0" smtClean="0"/>
              <a:t>But only 4% less than total cost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7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b="1" dirty="0" smtClean="0"/>
              <a:t>Click Modular Router</a:t>
            </a:r>
          </a:p>
          <a:p>
            <a:pPr marL="0" indent="0">
              <a:buNone/>
            </a:pPr>
            <a:r>
              <a:rPr lang="en-US" altLang="ko-KR" sz="2000" dirty="0" smtClean="0"/>
              <a:t>An open, extensible, and configurable router framework</a:t>
            </a:r>
          </a:p>
          <a:p>
            <a:endParaRPr lang="en-US" altLang="ko-KR" sz="2400" dirty="0" smtClean="0"/>
          </a:p>
          <a:p>
            <a:r>
              <a:rPr lang="en-US" altLang="ko-KR" sz="2000" dirty="0" smtClean="0"/>
              <a:t>Building a complex IP router by connecting small, modular elements</a:t>
            </a:r>
          </a:p>
          <a:p>
            <a:r>
              <a:rPr lang="en-US" altLang="ko-KR" sz="2000" dirty="0" smtClean="0"/>
              <a:t>Modularity does not harm the performance of the base Linux system</a:t>
            </a:r>
          </a:p>
          <a:p>
            <a:r>
              <a:rPr lang="en-US" altLang="ko-KR" sz="2000" dirty="0" smtClean="0"/>
              <a:t>Easily adding extended functionality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806704" y="4261979"/>
            <a:ext cx="4632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http://www.read.cs.ucla.edu/click</a:t>
            </a:r>
            <a:r>
              <a:rPr lang="ko-KR" altLang="en-US" dirty="0" smtClean="0">
                <a:hlinkClick r:id="rId2"/>
              </a:rPr>
              <a:t>/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571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35" y="3338623"/>
            <a:ext cx="7314121" cy="1062993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err="1" smtClean="0">
                <a:latin typeface="+mj-lt"/>
              </a:rPr>
              <a:t>netmap</a:t>
            </a:r>
            <a:r>
              <a:rPr lang="en-US" altLang="ko-KR" dirty="0" smtClean="0">
                <a:latin typeface="+mj-lt"/>
              </a:rPr>
              <a:t>: </a:t>
            </a:r>
            <a:r>
              <a:rPr lang="en-US" altLang="ko-KR" sz="3100" dirty="0" smtClean="0">
                <a:latin typeface="+mj-lt"/>
              </a:rPr>
              <a:t>a novel framework for fast packet processing</a:t>
            </a:r>
            <a:endParaRPr lang="ko-KR" altLang="en-US" sz="3100" dirty="0">
              <a:latin typeface="+mj-lt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7135" y="4499545"/>
            <a:ext cx="6858000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114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14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ko-KR" dirty="0"/>
              <a:t>Luigi </a:t>
            </a:r>
            <a:r>
              <a:rPr lang="it-IT" altLang="ko-KR" dirty="0" smtClean="0"/>
              <a:t>Rizzo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36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netmap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sz="3100" dirty="0" smtClean="0"/>
              <a:t>a novel framework for fast packet processing</a:t>
            </a:r>
            <a:endParaRPr lang="ko-KR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55801" cy="4351338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Possible number of packets </a:t>
            </a:r>
            <a:br>
              <a:rPr lang="en-US" altLang="ko-KR" sz="2000" dirty="0" smtClean="0"/>
            </a:br>
            <a:r>
              <a:rPr lang="en-US" altLang="ko-KR" sz="2000" dirty="0" smtClean="0"/>
              <a:t>@ a 10G link</a:t>
            </a:r>
            <a:endParaRPr lang="en-US" altLang="ko-KR" sz="2000" dirty="0"/>
          </a:p>
          <a:p>
            <a:pPr marL="342900" lvl="1" indent="0">
              <a:buNone/>
            </a:pPr>
            <a:r>
              <a:rPr lang="en-US" altLang="ko-KR" sz="1800" b="1" dirty="0" smtClean="0"/>
              <a:t>14.88 </a:t>
            </a:r>
            <a:r>
              <a:rPr lang="en-US" altLang="ko-KR" sz="1800" b="1" dirty="0" err="1" smtClean="0"/>
              <a:t>Mpps</a:t>
            </a:r>
            <a:r>
              <a:rPr lang="en-US" altLang="ko-KR" sz="1800" b="1" dirty="0" smtClean="0"/>
              <a:t> </a:t>
            </a:r>
            <a:r>
              <a:rPr lang="en-US" altLang="ko-KR" sz="1800" dirty="0" smtClean="0"/>
              <a:t>(64B packets)</a:t>
            </a:r>
          </a:p>
          <a:p>
            <a:r>
              <a:rPr lang="en-US" altLang="ko-KR" sz="2000" dirty="0" smtClean="0"/>
              <a:t>Packet processing overhead in commodity OS</a:t>
            </a:r>
          </a:p>
          <a:p>
            <a:pPr lvl="1"/>
            <a:r>
              <a:rPr lang="en-US" altLang="ko-KR" sz="1800" dirty="0" smtClean="0"/>
              <a:t>Per-packet dynamic memory allocation</a:t>
            </a:r>
          </a:p>
          <a:p>
            <a:pPr lvl="1"/>
            <a:r>
              <a:rPr lang="en-US" altLang="ko-KR" sz="1800" dirty="0" smtClean="0"/>
              <a:t>System call overhead</a:t>
            </a:r>
          </a:p>
          <a:p>
            <a:pPr lvl="1"/>
            <a:r>
              <a:rPr lang="en-US" altLang="ko-KR" sz="1800" dirty="0" smtClean="0"/>
              <a:t>Memory copies</a:t>
            </a:r>
          </a:p>
          <a:p>
            <a:r>
              <a:rPr lang="en-US" altLang="ko-KR" sz="2000" dirty="0" err="1" smtClean="0"/>
              <a:t>netmap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60-65 cycles/packet (67 ns)</a:t>
            </a:r>
            <a:endParaRPr lang="en-US" altLang="ko-KR" sz="1800" dirty="0"/>
          </a:p>
          <a:p>
            <a:pPr lvl="1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1315" y="1468806"/>
            <a:ext cx="3589104" cy="49099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72791" y="6031380"/>
            <a:ext cx="3902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latin typeface="Calibri" panose="020F0502020204030204" pitchFamily="34" charset="0"/>
              </a:rPr>
              <a:t>sendto</a:t>
            </a:r>
            <a:r>
              <a:rPr lang="en-US" altLang="ko-KR" sz="1600" dirty="0" smtClean="0">
                <a:latin typeface="Calibri" panose="020F0502020204030204" pitchFamily="34" charset="0"/>
              </a:rPr>
              <a:t>() execution path and time in FreeBSD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7571925" y="5989649"/>
            <a:ext cx="457200" cy="291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073219" y="1900789"/>
            <a:ext cx="457200" cy="226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990558" y="2051503"/>
            <a:ext cx="1128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system call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44684" y="3314542"/>
            <a:ext cx="593387" cy="136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10583" y="3149172"/>
            <a:ext cx="372894" cy="165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683015" y="3314542"/>
            <a:ext cx="372894" cy="136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044884" y="4690638"/>
            <a:ext cx="320812" cy="160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990558" y="5819813"/>
            <a:ext cx="109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C00000"/>
                </a:solidFill>
              </a:rPr>
              <a:t>1us / packet</a:t>
            </a:r>
          </a:p>
          <a:p>
            <a:r>
              <a:rPr lang="en-US" altLang="ko-KR" sz="1200" b="1" dirty="0" smtClean="0">
                <a:solidFill>
                  <a:srgbClr val="C00000"/>
                </a:solidFill>
              </a:rPr>
              <a:t>1.05 Mbps</a:t>
            </a:r>
            <a:endParaRPr lang="ko-KR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netmap</a:t>
            </a:r>
            <a:r>
              <a:rPr lang="en-US" altLang="ko-KR" dirty="0" smtClean="0"/>
              <a:t> architecture</a:t>
            </a:r>
            <a:endParaRPr lang="ko-KR" altLang="en-US" sz="31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9456"/>
          </a:xfrm>
        </p:spPr>
        <p:txBody>
          <a:bodyPr>
            <a:normAutofit/>
          </a:bodyPr>
          <a:lstStyle/>
          <a:p>
            <a:r>
              <a:rPr lang="en-US" altLang="ko-KR" sz="2200" dirty="0" err="1" smtClean="0"/>
              <a:t>Netmap’s</a:t>
            </a:r>
            <a:r>
              <a:rPr lang="en-US" altLang="ko-KR" sz="2200" dirty="0" smtClean="0"/>
              <a:t> approaches</a:t>
            </a:r>
          </a:p>
          <a:p>
            <a:pPr lvl="1"/>
            <a:r>
              <a:rPr lang="en-US" altLang="ko-KR" sz="2000" dirty="0"/>
              <a:t>Per-packet dynamic memory </a:t>
            </a:r>
            <a:r>
              <a:rPr lang="en-US" altLang="ko-KR" sz="2000" dirty="0" smtClean="0"/>
              <a:t>allocation </a:t>
            </a:r>
            <a:r>
              <a:rPr lang="en-US" altLang="ko-KR" sz="2000" dirty="0" smtClean="0">
                <a:sym typeface="Wingdings" panose="05000000000000000000" pitchFamily="2" charset="2"/>
              </a:rPr>
              <a:t> </a:t>
            </a:r>
            <a:r>
              <a:rPr lang="en-US" altLang="ko-KR" sz="2000" dirty="0" err="1">
                <a:sym typeface="Wingdings" panose="05000000000000000000" pitchFamily="2" charset="2"/>
              </a:rPr>
              <a:t>P</a:t>
            </a:r>
            <a:r>
              <a:rPr lang="en-US" altLang="ko-KR" sz="2000" dirty="0" err="1" smtClean="0">
                <a:sym typeface="Wingdings" panose="05000000000000000000" pitchFamily="2" charset="2"/>
              </a:rPr>
              <a:t>reallocated</a:t>
            </a:r>
            <a:r>
              <a:rPr lang="en-US" altLang="ko-KR" sz="2000" dirty="0" smtClean="0">
                <a:sym typeface="Wingdings" panose="05000000000000000000" pitchFamily="2" charset="2"/>
              </a:rPr>
              <a:t> resources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System call overhead </a:t>
            </a:r>
            <a:r>
              <a:rPr lang="en-US" altLang="ko-KR" sz="2000" dirty="0" smtClean="0">
                <a:sym typeface="Wingdings" panose="05000000000000000000" pitchFamily="2" charset="2"/>
              </a:rPr>
              <a:t> Large batching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Memory copies </a:t>
            </a:r>
            <a:r>
              <a:rPr lang="en-US" altLang="ko-KR" sz="2000" dirty="0" smtClean="0">
                <a:sym typeface="Wingdings" panose="05000000000000000000" pitchFamily="2" charset="2"/>
              </a:rPr>
              <a:t> Shared buffer between kernel and </a:t>
            </a:r>
            <a:r>
              <a:rPr lang="en-US" altLang="ko-KR" sz="2000" dirty="0" err="1" smtClean="0">
                <a:sym typeface="Wingdings" panose="05000000000000000000" pitchFamily="2" charset="2"/>
              </a:rPr>
              <a:t>userspace</a:t>
            </a:r>
            <a:endParaRPr lang="en-US" altLang="ko-KR" sz="2000" dirty="0" smtClean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endParaRPr lang="en-US" altLang="ko-KR" sz="2200" dirty="0">
              <a:sym typeface="Wingdings" panose="05000000000000000000" pitchFamily="2" charset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404" y="3480456"/>
            <a:ext cx="2896940" cy="23572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3344" y="3423145"/>
            <a:ext cx="3869596" cy="24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Router’s functionality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29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dirty="0" smtClean="0"/>
              <a:t>Routing + Forwarding</a:t>
            </a:r>
          </a:p>
          <a:p>
            <a:pPr marL="0" indent="0">
              <a:buNone/>
            </a:pPr>
            <a:r>
              <a:rPr lang="en-US" altLang="ko-KR" sz="2200" dirty="0" smtClean="0"/>
              <a:t>Do much more than routing and forwarding</a:t>
            </a:r>
            <a:endParaRPr lang="en-US" altLang="ko-KR" sz="2000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23" name="직사각형 4"/>
          <p:cNvSpPr/>
          <p:nvPr/>
        </p:nvSpPr>
        <p:spPr>
          <a:xfrm>
            <a:off x="1384529" y="3808936"/>
            <a:ext cx="852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Firewall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pic>
        <p:nvPicPr>
          <p:cNvPr id="2054" name="Picture 6" descr="http://mminar.files.wordpress.com/2012/06/11949945561193882021filter-svg-med.png?w=192&amp;h=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98" y="2555893"/>
            <a:ext cx="1122744" cy="12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76509" y="3797179"/>
            <a:ext cx="1455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Packet filtering</a:t>
            </a:r>
            <a:endParaRPr lang="en-US" altLang="ko-KR" sz="1600" b="1" dirty="0">
              <a:latin typeface="Calibri" panose="020F0502020204030204" pitchFamily="34" charset="0"/>
            </a:endParaRPr>
          </a:p>
        </p:txBody>
      </p:sp>
      <p:pic>
        <p:nvPicPr>
          <p:cNvPr id="2056" name="Picture 8" descr="Free Clipart Illustration Of A Computer Fire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6" y="2555893"/>
            <a:ext cx="2327217" cy="12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ng Tunn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19" y="4379219"/>
            <a:ext cx="1609459" cy="10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49632" y="5535433"/>
            <a:ext cx="1600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Packet tunneling</a:t>
            </a:r>
            <a:endParaRPr lang="en-US" altLang="ko-KR" sz="1600" b="1" dirty="0"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20125" y="4357911"/>
            <a:ext cx="1411234" cy="1312813"/>
            <a:chOff x="594565" y="3889476"/>
            <a:chExt cx="1673292" cy="1671246"/>
          </a:xfrm>
        </p:grpSpPr>
        <p:pic>
          <p:nvPicPr>
            <p:cNvPr id="2060" name="Picture 12" descr="http://cfile21.uf.tistory.com/image/19287C4B4DCCA48E2BBA6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65" y="4137175"/>
              <a:ext cx="1673292" cy="142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cfile25.uf.tistory.com/image/193FAE37500E8E43051A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19" y="3889476"/>
              <a:ext cx="1303679" cy="49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3122309" y="5670724"/>
            <a:ext cx="1686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Traffic prioritizing</a:t>
            </a:r>
            <a:endParaRPr lang="en-US" altLang="ko-KR" sz="1600" b="1" dirty="0">
              <a:latin typeface="Calibri" panose="020F0502020204030204" pitchFamily="34" charset="0"/>
            </a:endParaRPr>
          </a:p>
        </p:txBody>
      </p:sp>
      <p:pic>
        <p:nvPicPr>
          <p:cNvPr id="2066" name="Picture 18" descr="http://davidbcapes.files.wordpress.com/2013/09/translatio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69" y="3044020"/>
            <a:ext cx="2718607" cy="18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4"/>
          <p:cNvSpPr/>
          <p:nvPr/>
        </p:nvSpPr>
        <p:spPr>
          <a:xfrm>
            <a:off x="5476989" y="4865475"/>
            <a:ext cx="2599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Network address translation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26" grpId="0"/>
      <p:bldP spid="30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Evaluation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ko-KR" sz="2000" dirty="0" smtClean="0"/>
              <a:t>Test equipment</a:t>
            </a:r>
          </a:p>
          <a:p>
            <a:pPr>
              <a:spcAft>
                <a:spcPts val="0"/>
              </a:spcAft>
            </a:pPr>
            <a:r>
              <a:rPr lang="en-US" altLang="ko-KR" sz="1800" dirty="0"/>
              <a:t>i</a:t>
            </a:r>
            <a:r>
              <a:rPr lang="en-US" altLang="ko-KR" sz="1800" dirty="0" smtClean="0"/>
              <a:t>7-870 4 core @ 2.93MHz</a:t>
            </a:r>
          </a:p>
          <a:p>
            <a:pPr>
              <a:spcAft>
                <a:spcPts val="0"/>
              </a:spcAft>
            </a:pPr>
            <a:r>
              <a:rPr lang="en-US" altLang="ko-KR" sz="1800" dirty="0" smtClean="0"/>
              <a:t>Intel 82599 10G </a:t>
            </a:r>
            <a:r>
              <a:rPr lang="en-US" altLang="ko-KR" sz="1800" dirty="0" err="1" smtClean="0"/>
              <a:t>NIC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2000" dirty="0" smtClean="0"/>
          </a:p>
          <a:p>
            <a:r>
              <a:rPr lang="en-US" altLang="ko-KR" sz="1800" dirty="0" smtClean="0"/>
              <a:t>64B packet </a:t>
            </a:r>
            <a:r>
              <a:rPr lang="en-US" altLang="ko-KR" sz="1800" dirty="0" err="1" smtClean="0"/>
              <a:t>Tx</a:t>
            </a:r>
            <a:endParaRPr lang="en-US" altLang="ko-KR" sz="1800" dirty="0" smtClean="0"/>
          </a:p>
          <a:p>
            <a:r>
              <a:rPr lang="en-US" altLang="ko-KR" sz="1800" dirty="0" err="1" smtClean="0"/>
              <a:t>netmap</a:t>
            </a:r>
            <a:r>
              <a:rPr lang="en-US" altLang="ko-KR" sz="1800" dirty="0" smtClean="0"/>
              <a:t>: 60-65 cycles/packet</a:t>
            </a:r>
          </a:p>
          <a:p>
            <a:pPr marL="0" indent="0">
              <a:buNone/>
            </a:pPr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l="12601" t="-897" r="12679" b="23974"/>
          <a:stretch/>
        </p:blipFill>
        <p:spPr>
          <a:xfrm>
            <a:off x="4373259" y="2875087"/>
            <a:ext cx="3478339" cy="23669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/>
          <a:srcRect r="4475" b="34210"/>
          <a:stretch/>
        </p:blipFill>
        <p:spPr>
          <a:xfrm>
            <a:off x="454121" y="2837349"/>
            <a:ext cx="3746202" cy="2366916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>
            <a:off x="7602842" y="3285958"/>
            <a:ext cx="26821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7891603" y="3147458"/>
            <a:ext cx="101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Line rate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89990" y="3654755"/>
            <a:ext cx="3361607" cy="74094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28" name="왼쪽으로 구부러진 화살표 27"/>
          <p:cNvSpPr/>
          <p:nvPr/>
        </p:nvSpPr>
        <p:spPr>
          <a:xfrm rot="10800000" flipH="1">
            <a:off x="7920841" y="3654755"/>
            <a:ext cx="413115" cy="705291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367323" y="388672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8x </a:t>
            </a:r>
            <a:endParaRPr lang="ko-KR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8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35" y="3076053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Discussion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2690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</a:t>
            </a:r>
            <a:br>
              <a:rPr lang="en-US" altLang="ko-KR" dirty="0" smtClean="0"/>
            </a:br>
            <a:r>
              <a:rPr lang="en-US" altLang="ko-KR" sz="2400" dirty="0" smtClean="0"/>
              <a:t>implicit dependency from annotation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6404" y="1946788"/>
            <a:ext cx="7269480" cy="4351337"/>
          </a:xfrm>
        </p:spPr>
        <p:txBody>
          <a:bodyPr>
            <a:normAutofit/>
          </a:bodyPr>
          <a:lstStyle/>
          <a:p>
            <a:r>
              <a:rPr lang="en-US" altLang="ko-KR" sz="2200" dirty="0" smtClean="0"/>
              <a:t>Annotation makes implicit dependency between elements</a:t>
            </a:r>
          </a:p>
          <a:p>
            <a:pPr lvl="1"/>
            <a:r>
              <a:rPr lang="en-US" altLang="ko-KR" sz="2000" dirty="0" smtClean="0"/>
              <a:t>There are 16 annotation types in the paper</a:t>
            </a:r>
            <a:br>
              <a:rPr lang="en-US" altLang="ko-KR" sz="2000" dirty="0" smtClean="0"/>
            </a:br>
            <a:r>
              <a:rPr lang="en-US" altLang="ko-KR" sz="2000" dirty="0" smtClean="0"/>
              <a:t>(+ custom types now)</a:t>
            </a:r>
          </a:p>
          <a:p>
            <a:pPr lvl="1"/>
            <a:r>
              <a:rPr lang="en-US" altLang="ko-KR" sz="2000" dirty="0" smtClean="0"/>
              <a:t>How to resolve those dependency?</a:t>
            </a:r>
          </a:p>
          <a:p>
            <a:pPr lvl="1"/>
            <a:endParaRPr lang="en-US" altLang="ko-KR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There are no consideration on the configuration step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75" y="3571575"/>
            <a:ext cx="1105459" cy="439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2895" y="357157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05" y="3584275"/>
            <a:ext cx="1487095" cy="403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4925" y="358427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CheckPaint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 flipV="1">
            <a:off x="3197034" y="3786272"/>
            <a:ext cx="992771" cy="5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74893" y="406218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paint annotation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4093" y="406218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paint annotation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</a:t>
            </a:r>
            <a:br>
              <a:rPr lang="en-US" altLang="ko-KR" dirty="0"/>
            </a:br>
            <a:r>
              <a:rPr lang="en-US" altLang="ko-KR" sz="2400" dirty="0" smtClean="0"/>
              <a:t>Extend to support L4/</a:t>
            </a:r>
            <a:r>
              <a:rPr lang="en-US" altLang="ko-KR" sz="2400" dirty="0" err="1" smtClean="0"/>
              <a:t>Stateful</a:t>
            </a:r>
            <a:r>
              <a:rPr lang="en-US" altLang="ko-KR" sz="2400" dirty="0" smtClean="0"/>
              <a:t> functionality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6404" y="1946788"/>
            <a:ext cx="7269480" cy="435133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How to support TCP functionality</a:t>
            </a:r>
          </a:p>
          <a:p>
            <a:pPr lvl="1"/>
            <a:r>
              <a:rPr lang="en-US" altLang="ko-KR" sz="1800" dirty="0" smtClean="0"/>
              <a:t>Can be built as a single element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Cannot support modularity on L4 layer </a:t>
            </a:r>
          </a:p>
          <a:p>
            <a:r>
              <a:rPr lang="en-US" altLang="ko-KR" sz="2000" dirty="0" smtClean="0"/>
              <a:t>How </a:t>
            </a:r>
            <a:r>
              <a:rPr lang="en-US" altLang="ko-KR" sz="2000" dirty="0"/>
              <a:t>to support </a:t>
            </a:r>
            <a:r>
              <a:rPr lang="en-US" altLang="ko-KR" sz="2000" dirty="0" smtClean="0"/>
              <a:t>IP defragmentation</a:t>
            </a:r>
            <a:endParaRPr lang="en-US" altLang="ko-KR" sz="2000" dirty="0"/>
          </a:p>
          <a:p>
            <a:pPr lvl="1"/>
            <a:r>
              <a:rPr lang="en-US" altLang="ko-KR" sz="1800" dirty="0"/>
              <a:t>It has to reserve packets until the other parts of packets </a:t>
            </a:r>
            <a:r>
              <a:rPr lang="en-US" altLang="ko-KR" sz="1800" dirty="0" smtClean="0"/>
              <a:t>arrived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r>
              <a:rPr lang="en-US" altLang="ko-KR" sz="1800" dirty="0" smtClean="0"/>
              <a:t>Click elements requires to store packets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endParaRPr lang="ko-KR" altLang="en-US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625" y="4408370"/>
            <a:ext cx="3277348" cy="1205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5" y="2698303"/>
            <a:ext cx="1105459" cy="439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2074" y="272370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endParaRPr lang="ko-KR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</a:t>
            </a:r>
            <a:br>
              <a:rPr lang="en-US" altLang="ko-KR" dirty="0" smtClean="0"/>
            </a:br>
            <a:r>
              <a:rPr lang="en-US" altLang="ko-KR" sz="2400" dirty="0" smtClean="0"/>
              <a:t>Tradeoff between modularity vs efficiency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2704" y="1946788"/>
            <a:ext cx="7269480" cy="4351337"/>
          </a:xfrm>
        </p:spPr>
        <p:txBody>
          <a:bodyPr>
            <a:normAutofit/>
          </a:bodyPr>
          <a:lstStyle/>
          <a:p>
            <a:r>
              <a:rPr lang="en-US" altLang="ko-KR" sz="2200" dirty="0" smtClean="0"/>
              <a:t>There are fundamental tradeoff between modularity and efficiency</a:t>
            </a:r>
          </a:p>
          <a:p>
            <a:endParaRPr lang="en-US" altLang="ko-KR" sz="2200" dirty="0"/>
          </a:p>
          <a:p>
            <a:endParaRPr lang="en-US" altLang="ko-KR" sz="2200" dirty="0" smtClean="0"/>
          </a:p>
          <a:p>
            <a:endParaRPr lang="en-US" altLang="ko-KR" sz="2200" dirty="0"/>
          </a:p>
          <a:p>
            <a:endParaRPr lang="en-US" altLang="ko-KR" sz="2200" dirty="0" smtClean="0"/>
          </a:p>
          <a:p>
            <a:endParaRPr lang="en-US" altLang="ko-KR" sz="2000" dirty="0" smtClean="0"/>
          </a:p>
          <a:p>
            <a:pPr lvl="1"/>
            <a:endParaRPr lang="ko-KR" altLang="en-US" sz="2000" dirty="0"/>
          </a:p>
        </p:txBody>
      </p:sp>
      <p:pic>
        <p:nvPicPr>
          <p:cNvPr id="5" name="Picture 2" descr="http://images.mocpages.com/user_images/13521/1214667752_SPL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24" y="2547485"/>
            <a:ext cx="1412414" cy="10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dn.kickvick.com/wp-content/uploads/2014/07/safe-house-a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9" y="2547485"/>
            <a:ext cx="1587501" cy="10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52550" y="2834812"/>
            <a:ext cx="52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VS.</a:t>
            </a:r>
            <a:endParaRPr lang="ko-KR" altLang="en-US" b="1" dirty="0"/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 rotWithShape="1">
          <a:blip r:embed="rId5" cstate="print"/>
          <a:srcRect l="4291" t="48114" r="65059" b="26792"/>
          <a:stretch/>
        </p:blipFill>
        <p:spPr>
          <a:xfrm>
            <a:off x="1841500" y="4696840"/>
            <a:ext cx="1178724" cy="16012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574974" y="3731177"/>
            <a:ext cx="7269480" cy="965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/>
              <a:t>How can we get both benefit?</a:t>
            </a:r>
          </a:p>
          <a:p>
            <a:pPr lvl="1"/>
            <a:r>
              <a:rPr lang="en-US" altLang="ko-KR" sz="1800" dirty="0" smtClean="0"/>
              <a:t>Give a configuration </a:t>
            </a:r>
            <a:br>
              <a:rPr lang="en-US" altLang="ko-KR" sz="1800" dirty="0" smtClean="0"/>
            </a:br>
            <a:r>
              <a:rPr lang="en-US" altLang="ko-KR" sz="1800" dirty="0" smtClean="0"/>
              <a:t>in a modular way</a:t>
            </a:r>
            <a:endParaRPr lang="en-US" altLang="ko-KR" sz="2000" dirty="0" smtClean="0"/>
          </a:p>
          <a:p>
            <a:pPr lvl="1"/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4869672" y="3758736"/>
            <a:ext cx="3994928" cy="937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200" dirty="0" smtClean="0"/>
          </a:p>
          <a:p>
            <a:pPr lvl="1"/>
            <a:r>
              <a:rPr lang="en-US" altLang="ko-KR" sz="1800" dirty="0" smtClean="0"/>
              <a:t>Optimize binary to </a:t>
            </a:r>
            <a:br>
              <a:rPr lang="en-US" altLang="ko-KR" sz="1800" dirty="0" smtClean="0"/>
            </a:br>
            <a:r>
              <a:rPr lang="en-US" altLang="ko-KR" sz="1800" dirty="0" smtClean="0"/>
              <a:t>integrated functionality</a:t>
            </a:r>
          </a:p>
        </p:txBody>
      </p:sp>
      <p:pic>
        <p:nvPicPr>
          <p:cNvPr id="14" name="그림 3"/>
          <p:cNvPicPr>
            <a:picLocks noChangeAspect="1"/>
          </p:cNvPicPr>
          <p:nvPr/>
        </p:nvPicPr>
        <p:blipFill rotWithShape="1">
          <a:blip r:embed="rId5" cstate="print"/>
          <a:srcRect l="4291" t="48114" r="65059" b="26792"/>
          <a:stretch/>
        </p:blipFill>
        <p:spPr>
          <a:xfrm>
            <a:off x="5759449" y="4696381"/>
            <a:ext cx="1178724" cy="16012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791198" y="4736640"/>
            <a:ext cx="1105200" cy="1530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5906017" y="5264694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IPPush</a:t>
            </a:r>
            <a:endParaRPr lang="ko-K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netmap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400" dirty="0" smtClean="0"/>
              <a:t>Comparison between other </a:t>
            </a:r>
            <a:r>
              <a:rPr lang="en-US" altLang="ko-KR" sz="2400" dirty="0" err="1" smtClean="0"/>
              <a:t>apporoaches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There are many similar work in this area</a:t>
            </a:r>
          </a:p>
          <a:p>
            <a:pPr lvl="1"/>
            <a:r>
              <a:rPr lang="en-US" altLang="ko-KR" sz="1800" dirty="0" smtClean="0"/>
              <a:t>PSIO, PF_RING, DPDK</a:t>
            </a:r>
          </a:p>
          <a:p>
            <a:pPr lvl="1"/>
            <a:endParaRPr lang="en-US" altLang="ko-KR" sz="1800" dirty="0" smtClean="0"/>
          </a:p>
          <a:p>
            <a:r>
              <a:rPr lang="en-US" altLang="ko-KR" sz="2000" dirty="0" smtClean="0"/>
              <a:t>Similar approaches to solve same challenges</a:t>
            </a:r>
          </a:p>
          <a:p>
            <a:r>
              <a:rPr lang="en-US" altLang="ko-KR" sz="2000" dirty="0" smtClean="0"/>
              <a:t>Benefit from </a:t>
            </a:r>
            <a:r>
              <a:rPr lang="en-US" altLang="ko-KR" sz="2000" dirty="0" err="1" smtClean="0"/>
              <a:t>netmap</a:t>
            </a:r>
            <a:r>
              <a:rPr lang="en-US" altLang="ko-KR" sz="2000" dirty="0" smtClean="0"/>
              <a:t> compared with other approaches</a:t>
            </a:r>
          </a:p>
          <a:p>
            <a:pPr lvl="1"/>
            <a:r>
              <a:rPr lang="en-US" altLang="ko-KR" dirty="0" smtClean="0"/>
              <a:t>Integrated with FreeBSD</a:t>
            </a:r>
          </a:p>
          <a:p>
            <a:pPr lvl="1"/>
            <a:r>
              <a:rPr lang="en-US" altLang="ko-KR" dirty="0" smtClean="0"/>
              <a:t>Not depend on specific hardware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2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Routers in early 2000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9" y="3143050"/>
            <a:ext cx="995620" cy="12445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75931" y="4329176"/>
            <a:ext cx="1469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</a:rPr>
              <a:t>Cisco ASR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1013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159187" y="4418727"/>
            <a:ext cx="2009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latin typeface="Calibri" panose="020F0502020204030204" pitchFamily="34" charset="0"/>
              </a:rPr>
              <a:t>Cisco </a:t>
            </a:r>
            <a:r>
              <a:rPr lang="en-US" altLang="ko-KR" sz="1600" b="1" dirty="0" smtClean="0">
                <a:latin typeface="Calibri" panose="020F0502020204030204" pitchFamily="34" charset="0"/>
              </a:rPr>
              <a:t>NCS 6008 </a:t>
            </a:r>
            <a:br>
              <a:rPr lang="en-US" altLang="ko-KR" sz="1600" b="1" dirty="0" smtClean="0">
                <a:latin typeface="Calibri" panose="020F0502020204030204" pitchFamily="34" charset="0"/>
              </a:rPr>
            </a:br>
            <a:r>
              <a:rPr lang="en-US" altLang="ko-KR" sz="1600" b="1" dirty="0" smtClean="0">
                <a:latin typeface="Calibri" panose="020F0502020204030204" pitchFamily="34" charset="0"/>
              </a:rPr>
              <a:t>Single Chassis System</a:t>
            </a:r>
          </a:p>
        </p:txBody>
      </p:sp>
      <p:pic>
        <p:nvPicPr>
          <p:cNvPr id="1026" name="Picture 2" descr="http://www.cisco.com/c/dam/en/us/products/collateral/routers/network-convergence-system-6000-series-routers/data_sheet_c78-728048.doc/_jcr_content/renditions/data_sheet_c78-728048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77" y="3181854"/>
            <a:ext cx="414595" cy="12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8" y="4838184"/>
            <a:ext cx="1315902" cy="94744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660144" y="5198385"/>
            <a:ext cx="2537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Juniper E120 </a:t>
            </a:r>
            <a:br>
              <a:rPr lang="en-US" altLang="ko-KR" sz="1600" b="1" dirty="0" smtClean="0">
                <a:latin typeface="Calibri" panose="020F0502020204030204" pitchFamily="34" charset="0"/>
              </a:rPr>
            </a:br>
            <a:r>
              <a:rPr lang="en-US" altLang="ko-KR" sz="1600" b="1" dirty="0" smtClean="0">
                <a:latin typeface="Calibri" panose="020F0502020204030204" pitchFamily="34" charset="0"/>
              </a:rPr>
              <a:t>Broadband </a:t>
            </a:r>
            <a:r>
              <a:rPr lang="en-US" altLang="ko-KR" sz="1600" b="1" dirty="0">
                <a:latin typeface="Calibri" panose="020F0502020204030204" pitchFamily="34" charset="0"/>
              </a:rPr>
              <a:t>Services Router</a:t>
            </a:r>
            <a:r>
              <a:rPr lang="en-US" altLang="ko-KR" sz="1600" dirty="0">
                <a:latin typeface="Calibri" panose="020F0502020204030204" pitchFamily="34" charset="0"/>
              </a:rPr>
              <a:t> 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28018"/>
            <a:ext cx="3918030" cy="1344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800" b="1" dirty="0" smtClean="0"/>
              <a:t>HW routers</a:t>
            </a:r>
          </a:p>
          <a:p>
            <a:r>
              <a:rPr lang="en-US" altLang="ko-KR" sz="1600" dirty="0" smtClean="0"/>
              <a:t>Specialized HW + proprietary SW</a:t>
            </a:r>
          </a:p>
          <a:p>
            <a:r>
              <a:rPr lang="en-US" altLang="ko-KR" sz="1600" dirty="0" smtClean="0"/>
              <a:t>Monolithic, closed, static and inflexible</a:t>
            </a:r>
          </a:p>
          <a:p>
            <a:r>
              <a:rPr lang="en-US" altLang="ko-KR" sz="1600" dirty="0" smtClean="0"/>
              <a:t>Difficult to add/delete functionality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ko-KR" altLang="en-US" sz="1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394520" y="1628019"/>
            <a:ext cx="4292280" cy="124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Gill Sans MT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800" b="1" dirty="0"/>
              <a:t>S</a:t>
            </a:r>
            <a:r>
              <a:rPr lang="en-US" altLang="ko-KR" sz="1800" b="1" dirty="0" smtClean="0"/>
              <a:t>W routers</a:t>
            </a:r>
          </a:p>
          <a:p>
            <a:r>
              <a:rPr lang="en-US" altLang="ko-KR" sz="1600" dirty="0" smtClean="0"/>
              <a:t>Commodity hardware + shipped with kernel</a:t>
            </a:r>
          </a:p>
          <a:p>
            <a:r>
              <a:rPr lang="en-US" altLang="ko-KR" sz="1600" dirty="0" smtClean="0"/>
              <a:t>Hard to extend: </a:t>
            </a:r>
            <a:br>
              <a:rPr lang="en-US" altLang="ko-KR" sz="1600" dirty="0" smtClean="0"/>
            </a:br>
            <a:r>
              <a:rPr lang="en-US" altLang="ko-KR" sz="1600" dirty="0" smtClean="0"/>
              <a:t>Need to modify monolithic kernel code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ko-KR" altLang="en-US" sz="1800" dirty="0"/>
          </a:p>
        </p:txBody>
      </p:sp>
      <p:pic>
        <p:nvPicPr>
          <p:cNvPr id="10" name="Picture 2" descr="http://www.cs.arizona.edu/projects/xkernel/brid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72" y="3274704"/>
            <a:ext cx="1104972" cy="5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s.arizona.edu/projects/scout/09compa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04" y="4169669"/>
            <a:ext cx="1054487" cy="10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4"/>
          <p:cNvSpPr/>
          <p:nvPr/>
        </p:nvSpPr>
        <p:spPr>
          <a:xfrm>
            <a:off x="5054176" y="3831846"/>
            <a:ext cx="873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x-kernel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직사각형 4"/>
          <p:cNvSpPr/>
          <p:nvPr/>
        </p:nvSpPr>
        <p:spPr>
          <a:xfrm>
            <a:off x="7051663" y="5003502"/>
            <a:ext cx="643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scout</a:t>
            </a:r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21" name="직사각형 4"/>
          <p:cNvSpPr/>
          <p:nvPr/>
        </p:nvSpPr>
        <p:spPr>
          <a:xfrm>
            <a:off x="4984603" y="5286774"/>
            <a:ext cx="876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latin typeface="Calibri" panose="020F0502020204030204" pitchFamily="34" charset="0"/>
              </a:rPr>
              <a:t>Streams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22" name="직사각형 4"/>
          <p:cNvSpPr/>
          <p:nvPr/>
        </p:nvSpPr>
        <p:spPr>
          <a:xfrm>
            <a:off x="6548503" y="3542280"/>
            <a:ext cx="9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err="1" smtClean="0">
                <a:latin typeface="Calibri" panose="020F0502020204030204" pitchFamily="34" charset="0"/>
              </a:rPr>
              <a:t>Netgraph</a:t>
            </a:r>
            <a:endParaRPr lang="ko-KR" altLang="en-US" sz="1600" b="1" dirty="0"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-fp.pearsonhighered.com/bigcovers/080537566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39" y="4482968"/>
            <a:ext cx="620221" cy="8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3"/>
          <p:cNvSpPr/>
          <p:nvPr/>
        </p:nvSpPr>
        <p:spPr>
          <a:xfrm>
            <a:off x="1892294" y="6011930"/>
            <a:ext cx="5767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Q. How to design an extendable SW router platform?</a:t>
            </a:r>
          </a:p>
        </p:txBody>
      </p:sp>
    </p:spTree>
    <p:extLst>
      <p:ext uri="{BB962C8B-B14F-4D97-AF65-F5344CB8AC3E}">
        <p14:creationId xmlns:p14="http://schemas.microsoft.com/office/powerpoint/2010/main" val="16869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Requirements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19931" y="5968738"/>
            <a:ext cx="3796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Calibri" panose="020F0502020204030204" pitchFamily="34" charset="0"/>
              </a:rPr>
              <a:t>No such solutions in early 2000 </a:t>
            </a:r>
            <a:r>
              <a:rPr lang="en-US" altLang="ko-KR" sz="2000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altLang="ko-KR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3074" name="Picture 2" descr="http://www.w3.org/2005/Talks/0308-semweb-em/le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3" y="2241715"/>
            <a:ext cx="1726744" cy="17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3773236" y="2632797"/>
            <a:ext cx="1030147" cy="101857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https://encrypted-tbn0.gstatic.com/images?q=tbn:ANd9GcQaMQOD4nJJ_l6Um3tGhvkS5AXpOR5Ha4YrxSeRymKVqOR1yzA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55" y="2181881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inctanc.co.uk/photography/images/lego_bricks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10" y="4068986"/>
            <a:ext cx="2067325" cy="15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4447" y="1526481"/>
            <a:ext cx="3676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/>
              <a:t>1. Flexible </a:t>
            </a:r>
            <a:r>
              <a:rPr lang="en-US" altLang="ko-KR" sz="2000" b="1" dirty="0"/>
              <a:t>and configurable 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router </a:t>
            </a:r>
            <a:r>
              <a:rPr lang="en-US" altLang="ko-KR" sz="2000" b="1" dirty="0"/>
              <a:t>design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2016" y="1538963"/>
            <a:ext cx="345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/>
              <a:t>2. Extensible </a:t>
            </a:r>
            <a:r>
              <a:rPr lang="en-US" altLang="ko-KR" sz="2000" b="1" dirty="0"/>
              <a:t>router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9491" y="4095202"/>
            <a:ext cx="3879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/>
              <a:t>3. Clearly </a:t>
            </a:r>
            <a:r>
              <a:rPr lang="en-US" altLang="ko-KR" sz="2000" b="1" dirty="0"/>
              <a:t>defined interfaces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between router functionalities</a:t>
            </a:r>
            <a:endParaRPr lang="ko-KR" altLang="en-US" sz="2000" b="1" dirty="0"/>
          </a:p>
        </p:txBody>
      </p:sp>
      <p:sp>
        <p:nvSpPr>
          <p:cNvPr id="3" name="직사각형 2"/>
          <p:cNvSpPr/>
          <p:nvPr/>
        </p:nvSpPr>
        <p:spPr>
          <a:xfrm>
            <a:off x="2884628" y="5311303"/>
            <a:ext cx="959608" cy="308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3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3162" y="1990632"/>
            <a:ext cx="7357055" cy="3093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Modular Router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1603499" y="5190664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</a:rPr>
              <a:t>Divide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50983" y="5190664"/>
            <a:ext cx="1454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</a:rPr>
              <a:t>Conquer</a:t>
            </a:r>
            <a:endParaRPr lang="ko-KR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3024022" y="2724442"/>
            <a:ext cx="847647" cy="68039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9859593" y="7513412"/>
            <a:ext cx="390955" cy="7338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4104" idx="3"/>
          </p:cNvCxnSpPr>
          <p:nvPr/>
        </p:nvCxnSpPr>
        <p:spPr>
          <a:xfrm flipV="1">
            <a:off x="4734694" y="4356443"/>
            <a:ext cx="645038" cy="2826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767093" y="3404841"/>
            <a:ext cx="70091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6447612" y="4325635"/>
            <a:ext cx="118158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5175813" y="2719858"/>
            <a:ext cx="1195366" cy="458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1616109" y="5658361"/>
            <a:ext cx="2568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Break down to individual </a:t>
            </a:r>
            <a:br>
              <a:rPr lang="en-US" altLang="ko-KR" dirty="0" smtClean="0">
                <a:latin typeface="Calibri" panose="020F0502020204030204" pitchFamily="34" charset="0"/>
              </a:rPr>
            </a:br>
            <a:r>
              <a:rPr lang="en-US" altLang="ko-KR" dirty="0" smtClean="0">
                <a:latin typeface="Calibri" panose="020F0502020204030204" pitchFamily="34" charset="0"/>
              </a:rPr>
              <a:t>router </a:t>
            </a:r>
            <a:r>
              <a:rPr lang="en-US" altLang="ko-KR" dirty="0">
                <a:latin typeface="Calibri" panose="020F0502020204030204" pitchFamily="34" charset="0"/>
              </a:rPr>
              <a:t>functionalities 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35993" y="5658361"/>
            <a:ext cx="408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Calibri" panose="020F0502020204030204" pitchFamily="34" charset="0"/>
              </a:rPr>
              <a:t>Link individual functionalities </a:t>
            </a:r>
          </a:p>
          <a:p>
            <a:r>
              <a:rPr lang="en-US" altLang="ko-KR" dirty="0" smtClean="0">
                <a:latin typeface="Calibri" panose="020F0502020204030204" pitchFamily="34" charset="0"/>
              </a:rPr>
              <a:t>to complete a router design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images.mocpages.com/user_images/13521/1214667752_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24" y="1518785"/>
            <a:ext cx="2181534" cy="16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11235" y="2775693"/>
            <a:ext cx="1458788" cy="1258295"/>
            <a:chOff x="1510938" y="1751995"/>
            <a:chExt cx="1458788" cy="1258295"/>
          </a:xfrm>
        </p:grpSpPr>
        <p:pic>
          <p:nvPicPr>
            <p:cNvPr id="24" name="Picture 2" descr="IPB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938" y="1751995"/>
              <a:ext cx="1418985" cy="125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530785" y="1993294"/>
              <a:ext cx="14389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Packet</a:t>
              </a: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classification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9253" y="2095315"/>
            <a:ext cx="1128976" cy="1128976"/>
            <a:chOff x="3959253" y="2095315"/>
            <a:chExt cx="1128976" cy="1128976"/>
          </a:xfrm>
        </p:grpSpPr>
        <p:pic>
          <p:nvPicPr>
            <p:cNvPr id="4100" name="Picture 4" descr="http://cache.lego.com/media/bricks/5/2/422763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253" y="2095315"/>
              <a:ext cx="1128976" cy="1128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033653" y="2265900"/>
              <a:ext cx="9801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ARP</a:t>
              </a:r>
              <a:b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query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611" y="3631776"/>
            <a:ext cx="1305083" cy="1505865"/>
            <a:chOff x="3429611" y="3631776"/>
            <a:chExt cx="1305083" cy="1505865"/>
          </a:xfrm>
        </p:grpSpPr>
        <p:pic>
          <p:nvPicPr>
            <p:cNvPr id="4104" name="Picture 8" descr="http://www.benjaminwarsinske.com/wp-content/uploads/2008/12/lego-bricks-high-resolution-130x150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611" y="3631776"/>
              <a:ext cx="1305083" cy="1505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558350" y="4011227"/>
              <a:ext cx="10012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Address </a:t>
              </a:r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/>
              </a:r>
              <a:b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lookup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06309" y="3622633"/>
            <a:ext cx="1832094" cy="1268895"/>
            <a:chOff x="5206309" y="3622633"/>
            <a:chExt cx="1832094" cy="1268895"/>
          </a:xfrm>
        </p:grpSpPr>
        <p:pic>
          <p:nvPicPr>
            <p:cNvPr id="4106" name="Picture 10" descr="https://encrypted-tbn3.gstatic.com/images?q=tbn:ANd9GcSeSx7euk7ZIsnjU7HWJ6cPkynXaAG6NAVoBYJEms18a-K1JWuC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309" y="3622633"/>
              <a:ext cx="1832094" cy="1268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604865" y="3976086"/>
              <a:ext cx="11573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Switching </a:t>
              </a:r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/>
              </a:r>
              <a:b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US" altLang="ko-KR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packets</a:t>
              </a:r>
              <a:endParaRPr lang="ko-KR" altLang="en-US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37" name="직선 화살표 연결선 11"/>
          <p:cNvCxnSpPr/>
          <p:nvPr/>
        </p:nvCxnSpPr>
        <p:spPr>
          <a:xfrm>
            <a:off x="3023334" y="3646140"/>
            <a:ext cx="485978" cy="32994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4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architecture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1" y="1825625"/>
            <a:ext cx="41232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dirty="0" smtClean="0"/>
              <a:t>A directed graph with </a:t>
            </a:r>
          </a:p>
          <a:p>
            <a:r>
              <a:rPr lang="en-US" altLang="ko-KR" sz="2200" dirty="0" smtClean="0"/>
              <a:t>Elements</a:t>
            </a:r>
          </a:p>
          <a:p>
            <a:pPr lvl="1"/>
            <a:r>
              <a:rPr lang="en-US" altLang="ko-KR" sz="2000" dirty="0" smtClean="0"/>
              <a:t>A </a:t>
            </a:r>
            <a:r>
              <a:rPr lang="en-US" altLang="ko-KR" sz="2000" dirty="0"/>
              <a:t>single router </a:t>
            </a:r>
            <a:r>
              <a:rPr lang="en-US" altLang="ko-KR" sz="2000" dirty="0" smtClean="0"/>
              <a:t>function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r>
              <a:rPr lang="en-US" altLang="ko-KR" sz="2200" dirty="0" smtClean="0"/>
              <a:t>Connections</a:t>
            </a:r>
          </a:p>
          <a:p>
            <a:pPr lvl="1"/>
            <a:r>
              <a:rPr lang="en-US" altLang="ko-KR" sz="2000" dirty="0" smtClean="0"/>
              <a:t>Possible packet path between two elements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rcRect t="1901" r="1577" b="5899"/>
          <a:stretch/>
        </p:blipFill>
        <p:spPr>
          <a:xfrm>
            <a:off x="4751883" y="73746"/>
            <a:ext cx="4322845" cy="6719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0781"/>
            <a:ext cx="2066925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172" y="3284970"/>
            <a:ext cx="193357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9405" y="4868863"/>
            <a:ext cx="195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Elements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28650" y="3897442"/>
            <a:ext cx="7886700" cy="2188565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A single </a:t>
            </a:r>
            <a:r>
              <a:rPr lang="en-US" altLang="ko-KR" sz="2000" dirty="0"/>
              <a:t>router function</a:t>
            </a:r>
          </a:p>
          <a:p>
            <a:r>
              <a:rPr lang="en-US" altLang="ko-KR" sz="2000" dirty="0" smtClean="0"/>
              <a:t>Input </a:t>
            </a:r>
            <a:r>
              <a:rPr lang="en-US" altLang="ko-KR" sz="2000" dirty="0"/>
              <a:t>and </a:t>
            </a:r>
            <a:r>
              <a:rPr lang="en-US" altLang="ko-KR" sz="2000" dirty="0" smtClean="0"/>
              <a:t>output ports</a:t>
            </a:r>
            <a:endParaRPr lang="en-US" altLang="ko-KR" sz="2000" dirty="0"/>
          </a:p>
          <a:p>
            <a:r>
              <a:rPr lang="en-US" altLang="ko-KR" sz="2000" dirty="0" smtClean="0"/>
              <a:t>Configuration strings</a:t>
            </a:r>
          </a:p>
          <a:p>
            <a:pPr lvl="1"/>
            <a:r>
              <a:rPr lang="en-US" altLang="ko-KR" dirty="0" smtClean="0"/>
              <a:t>Per-element state, tuning behavior</a:t>
            </a:r>
            <a:endParaRPr lang="en-US" altLang="ko-KR" dirty="0"/>
          </a:p>
          <a:p>
            <a:pPr marL="0" indent="0">
              <a:buNone/>
            </a:pP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3211" y="1690689"/>
            <a:ext cx="5867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Connections</a:t>
            </a:r>
            <a:endParaRPr lang="ko-KR" altLang="en-US" dirty="0"/>
          </a:p>
        </p:txBody>
      </p:sp>
      <p:sp>
        <p:nvSpPr>
          <p:cNvPr id="7" name="내용 개체 틀 4"/>
          <p:cNvSpPr>
            <a:spLocks noGrp="1"/>
          </p:cNvSpPr>
          <p:nvPr>
            <p:ph idx="1"/>
          </p:nvPr>
        </p:nvSpPr>
        <p:spPr>
          <a:xfrm>
            <a:off x="628650" y="3043003"/>
            <a:ext cx="7886700" cy="3132943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Possible paths for packet handoff</a:t>
            </a:r>
          </a:p>
          <a:p>
            <a:endParaRPr lang="en-US" altLang="ko-KR" sz="2200" dirty="0" smtClean="0"/>
          </a:p>
          <a:p>
            <a:r>
              <a:rPr lang="en-US" altLang="ko-KR" sz="2200" dirty="0" smtClean="0"/>
              <a:t>Building a routing configuration</a:t>
            </a:r>
          </a:p>
          <a:p>
            <a:pPr marL="0" indent="0">
              <a:buNone/>
            </a:pPr>
            <a:r>
              <a:rPr lang="en-US" altLang="ko-KR" sz="2000" dirty="0" smtClean="0">
                <a:sym typeface="Wingdings" panose="05000000000000000000" pitchFamily="2" charset="2"/>
              </a:rPr>
              <a:t>1. Choose a collection of elements</a:t>
            </a:r>
          </a:p>
          <a:p>
            <a:pPr marL="0" indent="0">
              <a:buNone/>
            </a:pPr>
            <a:r>
              <a:rPr lang="en-US" altLang="ko-KR" sz="2000" dirty="0" smtClean="0"/>
              <a:t>2. Connect them into a directed graph</a:t>
            </a:r>
          </a:p>
          <a:p>
            <a:pPr lvl="1"/>
            <a:endParaRPr lang="en-US" altLang="ko-KR" sz="2200" dirty="0"/>
          </a:p>
          <a:p>
            <a:pPr marL="0" indent="0">
              <a:buNone/>
            </a:pPr>
            <a:endParaRPr lang="ko-KR" altLang="en-US" sz="2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r="-148" b="32160"/>
          <a:stretch/>
        </p:blipFill>
        <p:spPr>
          <a:xfrm>
            <a:off x="628650" y="1902075"/>
            <a:ext cx="6584445" cy="9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ds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ndsl</Template>
  <TotalTime>1307</TotalTime>
  <Words>991</Words>
  <Application>Microsoft Office PowerPoint</Application>
  <PresentationFormat>화면 슬라이드 쇼(4:3)</PresentationFormat>
  <Paragraphs>350</Paragraphs>
  <Slides>35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4" baseType="lpstr">
      <vt:lpstr>CentSchbook BT</vt:lpstr>
      <vt:lpstr>맑은 고딕</vt:lpstr>
      <vt:lpstr>Arial</vt:lpstr>
      <vt:lpstr>Calibri</vt:lpstr>
      <vt:lpstr>Consolas</vt:lpstr>
      <vt:lpstr>Gill Sans MT</vt:lpstr>
      <vt:lpstr>Times New Roman</vt:lpstr>
      <vt:lpstr>Wingdings</vt:lpstr>
      <vt:lpstr>ndsl</vt:lpstr>
      <vt:lpstr>Software Packet Processing  - The Click modular router - netmap: A novel framework for fast packet I/O</vt:lpstr>
      <vt:lpstr>The Click modular router</vt:lpstr>
      <vt:lpstr>Router’s functionality</vt:lpstr>
      <vt:lpstr>Routers in early 2000</vt:lpstr>
      <vt:lpstr>Requirements</vt:lpstr>
      <vt:lpstr>Click Modular Router</vt:lpstr>
      <vt:lpstr>Click architecture</vt:lpstr>
      <vt:lpstr>Elements</vt:lpstr>
      <vt:lpstr>Connections</vt:lpstr>
      <vt:lpstr>Queue</vt:lpstr>
      <vt:lpstr>Push and Pull Connections (1)</vt:lpstr>
      <vt:lpstr>Push and Pull Connections (11)</vt:lpstr>
      <vt:lpstr>Invalid connections between elements</vt:lpstr>
      <vt:lpstr>Click implementation</vt:lpstr>
      <vt:lpstr>Simple languages  for declarations and connections</vt:lpstr>
      <vt:lpstr>IP Router</vt:lpstr>
      <vt:lpstr>Extensibility</vt:lpstr>
      <vt:lpstr>Extensibility (1) Scheduling</vt:lpstr>
      <vt:lpstr>Extensibility (2) Dropping policy</vt:lpstr>
      <vt:lpstr>Flow-based router context</vt:lpstr>
      <vt:lpstr>Evaluation environment</vt:lpstr>
      <vt:lpstr>Simple forwarding rate</vt:lpstr>
      <vt:lpstr>Forwarding rate with richer functionality</vt:lpstr>
      <vt:lpstr>Overhead of  modularity</vt:lpstr>
      <vt:lpstr>Overhead of modularity</vt:lpstr>
      <vt:lpstr>Conclusion</vt:lpstr>
      <vt:lpstr>netmap: a novel framework for fast packet processing</vt:lpstr>
      <vt:lpstr>netmap:  a novel framework for fast packet processing</vt:lpstr>
      <vt:lpstr>netmap architecture</vt:lpstr>
      <vt:lpstr>Evaluation</vt:lpstr>
      <vt:lpstr>Discussion</vt:lpstr>
      <vt:lpstr>Click  implicit dependency from annotation</vt:lpstr>
      <vt:lpstr>Click  Extend to support L4/Stateful functionality</vt:lpstr>
      <vt:lpstr>Click Tradeoff between modularity vs efficiency</vt:lpstr>
      <vt:lpstr>netmap Comparison between other apporoaches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</dc:creator>
  <cp:lastModifiedBy>KyoungSoo</cp:lastModifiedBy>
  <cp:revision>480</cp:revision>
  <dcterms:created xsi:type="dcterms:W3CDTF">2014-10-15T15:48:01Z</dcterms:created>
  <dcterms:modified xsi:type="dcterms:W3CDTF">2014-10-29T01:03:27Z</dcterms:modified>
</cp:coreProperties>
</file>