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11" r:id="rId3"/>
    <p:sldId id="412" r:id="rId4"/>
    <p:sldId id="413" r:id="rId5"/>
    <p:sldId id="414" r:id="rId6"/>
    <p:sldId id="415" r:id="rId7"/>
    <p:sldId id="417" r:id="rId8"/>
    <p:sldId id="418" r:id="rId9"/>
    <p:sldId id="420" r:id="rId10"/>
    <p:sldId id="416" r:id="rId11"/>
    <p:sldId id="419" r:id="rId12"/>
    <p:sldId id="431" r:id="rId13"/>
    <p:sldId id="423" r:id="rId14"/>
    <p:sldId id="424" r:id="rId15"/>
    <p:sldId id="425" r:id="rId16"/>
    <p:sldId id="427" r:id="rId17"/>
    <p:sldId id="426" r:id="rId18"/>
    <p:sldId id="429" r:id="rId19"/>
    <p:sldId id="432" r:id="rId20"/>
    <p:sldId id="430" r:id="rId21"/>
    <p:sldId id="434" r:id="rId22"/>
    <p:sldId id="435" r:id="rId23"/>
    <p:sldId id="436" r:id="rId24"/>
    <p:sldId id="437" r:id="rId25"/>
    <p:sldId id="433" r:id="rId26"/>
    <p:sldId id="442" r:id="rId27"/>
    <p:sldId id="444" r:id="rId28"/>
    <p:sldId id="445" r:id="rId29"/>
    <p:sldId id="440" r:id="rId30"/>
    <p:sldId id="421" r:id="rId31"/>
    <p:sldId id="446" r:id="rId32"/>
    <p:sldId id="439" r:id="rId33"/>
    <p:sldId id="366" r:id="rId34"/>
    <p:sldId id="261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4" autoAdjust="0"/>
    <p:restoredTop sz="79032" autoAdjust="0"/>
  </p:normalViewPr>
  <p:slideViewPr>
    <p:cSldViewPr>
      <p:cViewPr varScale="1">
        <p:scale>
          <a:sx n="34" d="100"/>
          <a:sy n="34" d="100"/>
        </p:scale>
        <p:origin x="13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9314-02AF-41E5-9DE5-AAD1DA11AD38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367B0-A1C9-4778-B9A9-67F24C56F5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372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6886B-8A91-4635-A6F0-F7BE9556C4F0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160C-60A5-49A3-8599-26B725DFE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0704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024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3750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441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2405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000" baseline="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There are some mathematical symbols to define 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Header Space Analysis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The first one is the header space </a:t>
                </a:r>
                <a:r>
                  <a:rPr lang="en-US" altLang="ko-KR" sz="100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ℋ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For ignoring protocol-specific meanings associated with header bits, header space is defined as a flat sequence of ones and zeros. The flat sequence is the sequence which is implemented from left to right.</a:t>
                </a:r>
              </a:p>
              <a:p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Formally, a header is a point and a flow is a region in the header space </a:t>
                </a:r>
                <a:r>
                  <a:rPr lang="en-US" altLang="ko-KR" sz="100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ℋ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which is defined like this where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𝐿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is an upper bound on a header length. And, the header space does not affect packet processing.</a:t>
                </a:r>
              </a:p>
              <a:p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Each wildcard expression also has a sequence of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𝐿</a:t>
                </a:r>
                <a:r>
                  <a:rPr lang="ko-KR" altLang="en-US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bits, and each bit can be either 0, 1 or x. Then, x is the bit to define the wildcard expression.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13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000" baseline="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Next one is the network space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𝑁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As we can see, for the Header Space Analysis modeling, switches are represented as a set of boxes, and ports are represented as external interfaces with a unique identifier.</a:t>
                </a:r>
              </a:p>
              <a:p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network space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𝑁</a:t>
                </a:r>
                <a:r>
                  <a:rPr lang="ko-KR" altLang="en-US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is the space of all possible packet headers localized at all possible input ports in the network. If we take a cross-product of network space with header space, we can represent a packet traversing on a link as a point in this space.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90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000" dirty="0" smtClean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Next one is the transfer function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As a packet traverses the network, it is transformed from one point in network space to other point in network space. And, all networking boxes can be modeled with a network transfer function. The network transfer function will be described in next slide.</a:t>
                </a:r>
              </a:p>
              <a:p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More precisely, a </a:t>
                </a:r>
                <a:r>
                  <a:rPr lang="en-US" altLang="ko-KR" sz="1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node can be modeled using its transfer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function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which </a:t>
                </a:r>
                <a:r>
                  <a:rPr lang="en-US" altLang="ko-KR" sz="1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maps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header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ℎ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arriving on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port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𝑝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An expression is like this.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In general, the transfer function may depend on the input and output port pairs. From the figure (a), we can see changes to a flow as it passes through two boxes with the transfer functions. Especially, composing transfer functions to model end to end behavior of a network is also available, and it is described</a:t>
                </a:r>
                <a:r>
                  <a:rPr lang="en-US" altLang="ko-KR" sz="1000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in figure (b)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54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000" dirty="0" smtClean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Next one is the network transfer function, </a:t>
                </a:r>
                <a:r>
                  <a:rPr lang="el-GR" altLang="ko-KR" sz="100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Given that switch ports are numbered uniquely, Header Space Analysis combines all the transfer functions for describing the overall behavior of the network.</a:t>
                </a:r>
              </a:p>
              <a:p>
                <a:r>
                  <a:rPr lang="en-US" altLang="ko-KR" sz="1000" i="1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Formally, if a network consists of </a:t>
                </a:r>
                <a:r>
                  <a:rPr lang="ko-KR" altLang="en-US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𝑛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transfer functions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</a:t>
                </a:r>
                <a:r>
                  <a:rPr lang="el-GR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to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</a:t>
                </a:r>
                <a:r>
                  <a:rPr lang="el-GR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then the network transfer function</a:t>
                </a:r>
                <a:r>
                  <a:rPr lang="en-US" altLang="ko-KR" sz="1000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is represented like this. In this case, i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 a packet with header </a:t>
                </a:r>
                <a:r>
                  <a:rPr lang="en-US" altLang="ko-KR" sz="10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맑은 고딕" panose="020B0503020000020004" pitchFamily="50" charset="-127"/>
                  </a:rPr>
                  <a:t>ℎ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enters a network on port </a:t>
                </a:r>
                <a:r>
                  <a:rPr lang="en-US" altLang="ko-KR" sz="10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+mn-ea"/>
                  </a:rPr>
                  <a:t>𝑝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the network transfer function passes the packet through a box.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48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000" dirty="0" smtClean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Next one is the network transfer function, </a:t>
                </a:r>
                <a:r>
                  <a:rPr lang="el-GR" altLang="ko-KR" sz="100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Given that switch ports are numbered uniquely, Header Space Analysis combines all the transfer functions for describing the overall behavior of the network.</a:t>
                </a:r>
              </a:p>
              <a:p>
                <a:r>
                  <a:rPr lang="en-US" altLang="ko-KR" sz="1000" i="1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Formally, if a network consists of </a:t>
                </a:r>
                <a:r>
                  <a:rPr lang="ko-KR" altLang="en-US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𝑛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transfer functions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</a:t>
                </a:r>
                <a:r>
                  <a:rPr lang="el-GR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to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</a:t>
                </a:r>
                <a:r>
                  <a:rPr lang="el-GR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then the network transfer function</a:t>
                </a:r>
                <a:r>
                  <a:rPr lang="en-US" altLang="ko-KR" sz="1000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is represented like this. In this case, i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 a packet with header </a:t>
                </a:r>
                <a:r>
                  <a:rPr lang="en-US" altLang="ko-KR" sz="10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+mn-ea"/>
                  </a:rPr>
                  <a:t>ℎ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enters a network on port </a:t>
                </a:r>
                <a:r>
                  <a:rPr lang="en-US" altLang="ko-KR" sz="10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+mn-ea"/>
                  </a:rPr>
                  <a:t>𝑝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the network transfer function passes the packet through a box.</a:t>
                </a:r>
              </a:p>
              <a:p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+mn-ea"/>
                  </a:rPr>
                  <a:t>each </a:t>
                </a:r>
                <a:r>
                  <a:rPr lang="ko-KR" altLang="en-US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+mn-ea"/>
                  </a:rPr>
                  <a:t>􀀀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+mn-ea"/>
                  </a:rPr>
                  <a:t>forwards the packet on a link.</a:t>
                </a:r>
                <a:endParaRPr lang="en-US" altLang="ko-KR" sz="1000" dirty="0" smtClean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367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0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Using the network transfer function and topology transfer function, Header Space Analysis can model a packet as it traverses the network.</a:t>
                </a:r>
              </a:p>
              <a:p>
                <a:r>
                  <a:rPr lang="en-US" altLang="ko-KR" sz="1000" i="1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 expression is here.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If </a:t>
                </a:r>
                <a:r>
                  <a:rPr lang="en-US" altLang="ko-KR" sz="1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 packet with header </a:t>
                </a:r>
                <a:r>
                  <a:rPr lang="en-US" altLang="ko-KR" sz="10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ℎ</a:t>
                </a:r>
                <a:r>
                  <a:rPr lang="en-US" altLang="ko-KR" sz="1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enters a network on port </a:t>
                </a:r>
                <a:r>
                  <a:rPr lang="en-US" altLang="ko-KR" sz="10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𝑝</a:t>
                </a:r>
                <a:r>
                  <a:rPr lang="en-US" altLang="ko-KR" sz="1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each hop is modeled like this.</a:t>
                </a:r>
              </a:p>
              <a:p>
                <a:r>
                  <a:rPr lang="en-US" altLang="ko-KR" sz="1000" i="1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aseline="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Then, </a:t>
                </a:r>
                <a:r>
                  <a:rPr lang="en-US" altLang="ko-KR" sz="1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If </a:t>
                </a:r>
                <a:r>
                  <a:rPr lang="en-US" altLang="ko-KR" sz="10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 packet with header </a:t>
                </a:r>
                <a:r>
                  <a:rPr lang="en-US" altLang="ko-KR" sz="10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ℎ</a:t>
                </a:r>
                <a:r>
                  <a:rPr lang="en-US" altLang="ko-KR" sz="10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enters a network on port </a:t>
                </a:r>
                <a:r>
                  <a:rPr lang="en-US" altLang="ko-KR" sz="10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𝑝</a:t>
                </a:r>
                <a:r>
                  <a:rPr lang="en-US" altLang="ko-KR" sz="10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en-US" altLang="ko-KR" sz="1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</a:t>
                </a:r>
                <a:r>
                  <a:rPr lang="en-US" altLang="ko-KR" sz="10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header after </a:t>
                </a:r>
                <a:r>
                  <a:rPr lang="en-US" altLang="ko-KR" sz="1000" b="0" i="0" smtClean="0">
                    <a:latin typeface="Cambria Math" panose="02040503050406030204" pitchFamily="18" charset="0"/>
                  </a:rPr>
                  <a:t>𝑘</a:t>
                </a:r>
                <a:r>
                  <a:rPr lang="en-US" altLang="ko-KR" sz="1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hops </a:t>
                </a:r>
                <a:r>
                  <a:rPr lang="en-US" altLang="ko-KR" sz="1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is modeled like this. In this expression, e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ach topology transfer function </a:t>
                </a:r>
                <a:r>
                  <a:rPr lang="el-GR" altLang="ko-KR" sz="1000" i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forwards </a:t>
                </a:r>
                <a:r>
                  <a:rPr lang="en-US" altLang="ko-KR" sz="1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packet on a 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link, and each network transfer function </a:t>
                </a:r>
                <a:r>
                  <a:rPr lang="el-GR" altLang="ko-KR" sz="1000" i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passes the packet through a box.</a:t>
                </a:r>
                <a:endParaRPr lang="en-US" altLang="ko-KR" sz="10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276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22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5417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0100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000" baseline="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Now, I will</a:t>
                </a:r>
                <a:r>
                  <a:rPr lang="en-US" altLang="ko-KR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explain about reachability analysis.</a:t>
                </a:r>
              </a:p>
              <a:p>
                <a:r>
                  <a:rPr lang="en-US" altLang="ko-KR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Header Space Analysis considers a space of all headers leaving a source, then track this space as it is transformed by each box along a path to a destination.</a:t>
                </a:r>
              </a:p>
              <a:p>
                <a:r>
                  <a:rPr lang="en-US" altLang="ko-KR" sz="1000" i="1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At the destination, if no header space remains, the two hosts cannot communicate.</a:t>
                </a:r>
              </a:p>
              <a:p>
                <a:r>
                  <a:rPr lang="en-US" altLang="ko-KR" sz="1000" i="1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Using these properties, Header Space Analysis defines the reachability function </a:t>
                </a:r>
                <a:r>
                  <a:rPr lang="ko-KR" altLang="en-US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𝑅 </a:t>
                </a:r>
                <a:r>
                  <a:rPr lang="en-US" altLang="ko-KR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between </a:t>
                </a:r>
                <a:r>
                  <a:rPr lang="ko-KR" altLang="en-US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𝑎 </a:t>
                </a:r>
                <a:r>
                  <a:rPr lang="en-US" altLang="ko-KR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and </a:t>
                </a:r>
                <a:r>
                  <a:rPr lang="ko-KR" altLang="en-US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𝑏 </a:t>
                </a:r>
                <a:r>
                  <a:rPr lang="en-US" altLang="ko-KR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like this. In this case, f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or each path between </a:t>
                </a:r>
                <a:r>
                  <a:rPr lang="en-US" altLang="ko-KR" sz="10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𝑎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and </a:t>
                </a:r>
                <a:r>
                  <a:rPr lang="en-US" altLang="ko-KR" sz="1000" b="0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𝑏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en-US" altLang="ko-KR" sz="1000" b="0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𝑇_1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to </a:t>
                </a:r>
                <a:r>
                  <a:rPr lang="en-US" altLang="ko-KR" sz="1000" b="0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𝑇_𝑛</a:t>
                </a: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are the transfer functions along the path.</a:t>
                </a:r>
                <a:endParaRPr lang="en-US" altLang="ko-KR" sz="1000" baseline="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478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000" baseline="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This is an example of the reachability analysis for a small example network</a:t>
                </a:r>
                <a:r>
                  <a:rPr lang="en-US" altLang="ko-KR" sz="1000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Each box in Figure contains its transfer function. For a simple example, it only uses 8-bit headers.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Since it cannot easily depict eight dimensions, this figure represents the first 4 bits of the header on the x-axis and the last 4 bits on the y-axis.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𝐴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and </a:t>
                </a: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𝐶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are miniature models of IP routers,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𝐵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is a firewall,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𝐷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is a simplified NAT box,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and </a:t>
                </a: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𝐸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behaves like an Ethernet switch.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This figure shows how the network boxes transform header space along each path. Header Space Analysis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repeatedly applies the output of each transfer function to the input of the next transfer function in each path.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188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Next is the loop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detection.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Simply, a loop occurs when a packet returns to a port that it has visited earlier. And, Header Space Analysis can detect the loop.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Given a network transfer function, HSA 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reports the loop when the test packet header returns to a port that it was injected from.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Here is the simple example of the loop detection. First of all, the solid lines show the changes of a wildcard input from </a:t>
                </a: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𝑎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In this example, some packet headers return to the injection port as </a:t>
                </a: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ℎ_𝑟𝑒𝑡𝑢𝑟𝑛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Then,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Header Space Analysis checks an inverse traverse function of </a:t>
                </a: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𝑎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and the dashed lines show this.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In this example, some packet headers from the inverse traverse function also return to the port as </a:t>
                </a: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ℎ_</a:t>
                </a:r>
                <a:r>
                  <a:rPr lang="en-US" altLang="ko-KR" sz="1000" b="0" i="0" smtClean="0">
                    <a:latin typeface="Cambria Math" panose="02040503050406030204" pitchFamily="18" charset="0"/>
                    <a:ea typeface="+mn-ea"/>
                  </a:rPr>
                  <a:t>𝑜𝑟𝑖𝑔𝑖𝑛𝑎𝑙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Then, the overlapped region means the packets which cause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the loop.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694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Last is the slice isolation and leakage detection.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Network operators wish to control which groups of hosts can communicate with each other, or not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 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common requirement is that a traffic stays within its slice, and not leak to another slice for its security.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1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Header Space Analysis can help create new slices that are guaranteed to be isolated. And it also can detect when slices are leaking traffic.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i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  <a:endParaRPr lang="en-US" altLang="ko-KR" sz="1000" dirty="0" smtClean="0">
                  <a:solidFill>
                    <a:srgbClr val="7030A0"/>
                  </a:solidFill>
                  <a:latin typeface="맑은 고딕" pitchFamily="50" charset="-127"/>
                  <a:ea typeface="맑은 고딕" panose="020B0503020000020004" pitchFamily="50" charset="-127"/>
                </a:endParaRP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Here is the simple example of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the leakage detection. In this figure,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맑은 고딕" panose="020B0503020000020004" pitchFamily="50" charset="-127"/>
                  </a:rPr>
                  <a:t>𝑎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and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+mn-ea"/>
                  </a:rPr>
                  <a:t>𝑏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are each isolated network slice.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1000" i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As 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we can see, 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There is the overlapped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region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If the filtered region of the graph is overlapped between two or more slices, Header Space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Analysis can detect 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leakage of the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slices</a:t>
                </a:r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220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363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9897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892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3224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641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1137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350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1240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7968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7590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067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368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200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baseline="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292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24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Now, I will introduce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 simple example of reachability problems. There are three simple questions. The first one is “Can host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+mn-ea"/>
                  </a:rPr>
                  <a:t>𝐴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talk to host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+mn-ea"/>
                  </a:rPr>
                  <a:t>𝐵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?”. The second one is “Can packets loop in my network?”. And the last one is “Can user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+mn-ea"/>
                  </a:rPr>
                  <a:t>𝐴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listen to communications between users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+mn-ea"/>
                  </a:rPr>
                  <a:t>𝐵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and </a:t>
                </a:r>
                <a:r>
                  <a:rPr lang="en-US" altLang="ko-KR" sz="1000" b="0" i="0" baseline="0" smtClean="0">
                    <a:latin typeface="Cambria Math" panose="02040503050406030204" pitchFamily="18" charset="0"/>
                    <a:ea typeface="+mn-ea"/>
                  </a:rPr>
                  <a:t>𝐶</a:t>
                </a:r>
                <a:r>
                  <a:rPr lang="en-US" altLang="ko-KR" sz="1000" baseline="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?”. Generally, these seem like very simple questions.</a:t>
                </a:r>
              </a:p>
              <a:p>
                <a:r>
                  <a:rPr lang="en-US" altLang="ko-KR" sz="1000" i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Yes, they are simple questions. But, they are hard to answer in complicated networks.</a:t>
                </a:r>
              </a:p>
              <a:p>
                <a:r>
                  <a:rPr lang="en-US" altLang="ko-KR" sz="1000" i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(Click)</a:t>
                </a:r>
              </a:p>
              <a:p>
                <a:r>
                  <a:rPr lang="en-US" altLang="ko-KR" sz="1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So, it needs an easy way to solve these problems.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53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 smtClean="0">
              <a:latin typeface="맑은 고딕" panose="020B0503020000020004" pitchFamily="50" charset="-12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277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2014.10.06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Software-Defined Networked Computing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D2BB-B2CF-48F4-8D7D-E26EAF1E4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30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etworking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openflow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0" y="363142"/>
            <a:ext cx="9000000" cy="3529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5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Header Space Analysis:</a:t>
            </a:r>
          </a:p>
          <a:p>
            <a:pPr algn="ctr"/>
            <a:r>
              <a:rPr lang="en-US" altLang="ko-KR" sz="3000" b="1" dirty="0" smtClean="0">
                <a:latin typeface="맑은 고딕" pitchFamily="50" charset="-127"/>
                <a:ea typeface="맑은 고딕" panose="020B0503020000020004" pitchFamily="50" charset="-127"/>
              </a:rPr>
              <a:t>Static Checking </a:t>
            </a:r>
            <a:r>
              <a:rPr lang="en-US" altLang="ko-KR" sz="3000" b="1" dirty="0">
                <a:latin typeface="맑은 고딕" pitchFamily="50" charset="-127"/>
                <a:ea typeface="맑은 고딕" panose="020B0503020000020004" pitchFamily="50" charset="-127"/>
              </a:rPr>
              <a:t>for </a:t>
            </a:r>
            <a:r>
              <a:rPr lang="en-US" altLang="ko-KR" sz="3000" b="1" dirty="0" smtClean="0">
                <a:latin typeface="맑은 고딕" pitchFamily="50" charset="-127"/>
                <a:ea typeface="맑은 고딕" panose="020B0503020000020004" pitchFamily="50" charset="-127"/>
              </a:rPr>
              <a:t>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0" y="4049697"/>
            <a:ext cx="4428000" cy="23237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Broadband Network Technology</a:t>
            </a:r>
          </a:p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Integrated M.S. and Ph.D.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2500" b="1" dirty="0" err="1" smtClean="0">
                <a:latin typeface="맑은 고딕" pitchFamily="50" charset="-127"/>
                <a:ea typeface="맑은 고딕" pitchFamily="50" charset="-127"/>
              </a:rPr>
              <a:t>Eun</a:t>
            </a:r>
            <a:r>
              <a:rPr lang="en-US" altLang="ko-KR" sz="2500" b="1" dirty="0" smtClean="0">
                <a:latin typeface="맑은 고딕" pitchFamily="50" charset="-127"/>
                <a:ea typeface="맑은 고딕" pitchFamily="50" charset="-127"/>
              </a:rPr>
              <a:t>-Do Kim</a:t>
            </a:r>
            <a:endParaRPr lang="ko-KR" altLang="en-US" sz="25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Network Standards Research Section</a:t>
            </a:r>
          </a:p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Protocol Engineering Center</a:t>
            </a:r>
          </a:p>
        </p:txBody>
      </p:sp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>
          <a:xfrm>
            <a:off x="35496" y="-1984"/>
            <a:ext cx="1152128" cy="365125"/>
          </a:xfrm>
        </p:spPr>
        <p:txBody>
          <a:bodyPr/>
          <a:lstStyle/>
          <a:p>
            <a:pPr algn="ctr"/>
            <a:r>
              <a:rPr lang="en-US" altLang="ko-KR" sz="1500" i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i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100336" y="-938"/>
            <a:ext cx="7971664" cy="365125"/>
          </a:xfrm>
        </p:spPr>
        <p:txBody>
          <a:bodyPr/>
          <a:lstStyle/>
          <a:p>
            <a:pPr algn="l"/>
            <a:r>
              <a:rPr lang="en-US" altLang="ko-KR" sz="1500" b="1" i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i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8" name="Picture 4" descr="C:\Users\ETRI_김은도\Desktop\UST U.I. 서브 시그니처 (영문병렬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0" y="3893854"/>
            <a:ext cx="2434590" cy="12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TRI_김은도\Desktop\signatur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0" y="5631564"/>
            <a:ext cx="2434590" cy="8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Header Space Analysis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10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Header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Space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Analysis (HSA)</a:t>
            </a:r>
            <a:endParaRPr lang="en-US" altLang="ko-KR" sz="2000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00" y="1283046"/>
            <a:ext cx="90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is a general framework.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provides a tool for checking networks.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provides a protocol-independent way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925008" y="2336975"/>
            <a:ext cx="3132000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00" y="3014256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HSA </a:t>
            </a:r>
            <a:r>
              <a:rPr lang="en-US" altLang="ko-KR" sz="2000" dirty="0">
                <a:latin typeface="맑은 고딕" pitchFamily="50" charset="-127"/>
                <a:ea typeface="맑은 고딕" panose="020B0503020000020004" pitchFamily="50" charset="-127"/>
              </a:rPr>
              <a:t>allows </a:t>
            </a:r>
            <a:r>
              <a:rPr lang="en-US" altLang="ko-KR" sz="2000" dirty="0" smtClean="0">
                <a:latin typeface="맑은 고딕" pitchFamily="50" charset="-127"/>
                <a:ea typeface="맑은 고딕" panose="020B0503020000020004" pitchFamily="50" charset="-127"/>
              </a:rPr>
              <a:t>network operators </a:t>
            </a:r>
            <a:r>
              <a:rPr lang="en-US" altLang="ko-KR" sz="2000" dirty="0">
                <a:latin typeface="맑은 고딕" pitchFamily="50" charset="-127"/>
                <a:ea typeface="맑은 고딕" panose="020B0503020000020004" pitchFamily="50" charset="-127"/>
              </a:rPr>
              <a:t>to </a:t>
            </a:r>
            <a:r>
              <a:rPr lang="en-US" altLang="ko-KR" sz="2000" dirty="0" smtClean="0">
                <a:latin typeface="맑은 고딕" pitchFamily="50" charset="-127"/>
                <a:ea typeface="맑은 고딕" panose="020B0503020000020004" pitchFamily="50" charset="-127"/>
              </a:rPr>
              <a:t>check several network </a:t>
            </a:r>
            <a:r>
              <a:rPr lang="en-US" altLang="ko-KR" sz="2000" dirty="0">
                <a:latin typeface="맑은 고딕" pitchFamily="50" charset="-127"/>
                <a:ea typeface="맑은 고딕" panose="020B0503020000020004" pitchFamily="50" charset="-127"/>
              </a:rPr>
              <a:t>failures</a:t>
            </a:r>
            <a:r>
              <a:rPr lang="en-US" altLang="ko-KR" sz="2000" dirty="0" smtClean="0">
                <a:latin typeface="맑은 고딕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00" y="3472432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indent="-504000" fontAlgn="base" latinLnBrk="0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e.g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., reachability failures, forwarding loops, and traffic isolation and leakage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problems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27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Goals of HSA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11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To analyze networks.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To guarantee isolation.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To enable a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analysis of networks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slice.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00" y="1283618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HSA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provides answers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to solve failure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conditions.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HSA runs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regardless of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protocols.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00" y="3112396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HSA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can verify that slices have been correctly configured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00" y="4482961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Each slice has its own control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plane to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decide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 packet processing.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42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71707" y="646814"/>
            <a:ext cx="9000581" cy="180000"/>
            <a:chOff x="-33" y="1214422"/>
            <a:chExt cx="9144622" cy="180000"/>
          </a:xfrm>
        </p:grpSpPr>
        <p:sp>
          <p:nvSpPr>
            <p:cNvPr id="29" name="직사각형 28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 rot="10800000">
            <a:off x="71707" y="6345344"/>
            <a:ext cx="9000581" cy="180000"/>
            <a:chOff x="-33" y="1214422"/>
            <a:chExt cx="9144622" cy="180000"/>
          </a:xfrm>
        </p:grpSpPr>
        <p:sp>
          <p:nvSpPr>
            <p:cNvPr id="50" name="직사각형 49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997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7" y="826814"/>
            <a:ext cx="900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1. Introduction</a:t>
            </a:r>
          </a:p>
          <a:p>
            <a:pPr>
              <a:lnSpc>
                <a:spcPct val="200000"/>
              </a:lnSpc>
            </a:pP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anose="020B0503020000020004" pitchFamily="50" charset="-127"/>
              </a:rPr>
              <a:t>2. Modeling of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3. Using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latin typeface="맑은 고딕" pitchFamily="50" charset="-127"/>
              </a:rPr>
              <a:t>4. Evaluation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5. Conclusions</a:t>
            </a:r>
            <a:endParaRPr lang="en-US" altLang="ko-KR" sz="2500" b="1" dirty="0"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12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23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Header Space, </a:t>
                </a:r>
                <a14:m>
                  <m:oMath xmlns:m="http://schemas.openxmlformats.org/officeDocument/2006/math">
                    <m:r>
                      <a:rPr lang="en-US" altLang="ko-KR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ko-KR" altLang="en-US" sz="25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9" t="-14655" b="-370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13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A header space is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000" y="1283046"/>
                <a:ext cx="9000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→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for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ignoring protocol-specific meanings.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→ as a flat sequence of ones and zeros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.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   :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ko-KR" altLang="en-US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is an upper bound on a header length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.</a:t>
                </a:r>
                <a:endParaRPr lang="ko-KR" altLang="en-US" sz="2000" dirty="0">
                  <a:solidFill>
                    <a:srgbClr val="7030A0"/>
                  </a:solidFill>
                  <a:latin typeface="맑은 고딕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1283046"/>
                <a:ext cx="9000000" cy="1477328"/>
              </a:xfrm>
              <a:prstGeom prst="rect">
                <a:avLst/>
              </a:prstGeom>
              <a:blipFill rotWithShape="0">
                <a:blip r:embed="rId6"/>
                <a:stretch>
                  <a:fillRect b="-20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00" y="3111823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Each bit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can be either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0</m:t>
                    </m:r>
                  </m:oMath>
                </a14:m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3111823"/>
                <a:ext cx="9000000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745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000" y="3570226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→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𝑥</m:t>
                    </m:r>
                  </m:oMath>
                </a14:m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is the bit to define the wildcard expression.</a:t>
                </a:r>
                <a:endParaRPr lang="ko-KR" altLang="en-US" sz="2000" dirty="0">
                  <a:solidFill>
                    <a:srgbClr val="7030A0"/>
                  </a:solidFill>
                  <a:latin typeface="맑은 고딕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3570226"/>
                <a:ext cx="9000000" cy="553998"/>
              </a:xfrm>
              <a:prstGeom prst="rect">
                <a:avLst/>
              </a:prstGeom>
              <a:blipFill rotWithShape="0"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Network</a:t>
                </a:r>
                <a:r>
                  <a:rPr lang="ko-KR" altLang="en-US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Space, </a:t>
                </a:r>
                <a14:m>
                  <m:oMath xmlns:m="http://schemas.openxmlformats.org/officeDocument/2006/math">
                    <m:r>
                      <a:rPr lang="en-US" altLang="ko-KR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endParaRPr lang="ko-KR" altLang="en-US" sz="25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9" t="-14655" b="-370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14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For the HSA modeling,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00" y="1283046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Switches -&gt; A set of boxes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Ports -&gt; External interfaces</a:t>
            </a:r>
            <a:endParaRPr lang="en-US" altLang="ko-KR" sz="2000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245190" y="1325809"/>
            <a:ext cx="3467101" cy="570071"/>
            <a:chOff x="4014907" y="3231960"/>
            <a:chExt cx="3467101" cy="57007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4907" y="3231960"/>
              <a:ext cx="3467100" cy="32385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014908" y="3555810"/>
              <a:ext cx="3467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Reference [1], Figure 1 (part).</a:t>
              </a:r>
              <a:endPara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00" y="2653579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The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network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space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is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space of all possible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input ports.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653579"/>
                <a:ext cx="9000000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745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000" y="3111823"/>
                <a:ext cx="9000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→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HSA represents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a packet traversing on a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link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   : as a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space.</a:t>
                </a:r>
                <a:endParaRPr lang="en-US" altLang="ko-KR" sz="2000" dirty="0">
                  <a:solidFill>
                    <a:srgbClr val="7030A0"/>
                  </a:solidFill>
                  <a:latin typeface="맑은 고딕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3111823"/>
                <a:ext cx="90000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직사각형 30"/>
          <p:cNvSpPr/>
          <p:nvPr/>
        </p:nvSpPr>
        <p:spPr>
          <a:xfrm>
            <a:off x="2339271" y="3694371"/>
            <a:ext cx="720000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299489" y="3694371"/>
            <a:ext cx="972000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39271" y="4054179"/>
                <a:ext cx="72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4000" indent="-504000" fontAlgn="base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altLang="ko-KR" sz="2000" dirty="0">
                  <a:solidFill>
                    <a:srgbClr val="00B050"/>
                  </a:solidFill>
                  <a:latin typeface="맑은 고딕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271" y="4054179"/>
                <a:ext cx="72000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99489" y="4054179"/>
                <a:ext cx="9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4000" indent="-504000" fontAlgn="base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ko-KR" sz="2000" dirty="0">
                  <a:solidFill>
                    <a:srgbClr val="00B050"/>
                  </a:solidFill>
                  <a:latin typeface="맑은 고딕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489" y="4054179"/>
                <a:ext cx="97200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47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Transfer</a:t>
                </a:r>
                <a:r>
                  <a:rPr lang="ko-KR" altLang="en-US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Function, </a:t>
                </a:r>
                <a14:m>
                  <m:oMath xmlns:m="http://schemas.openxmlformats.org/officeDocument/2006/math">
                    <m:r>
                      <a:rPr lang="en-US" altLang="ko-KR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ko-KR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ko-KR" altLang="en-US" sz="25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9" t="-14655" b="-370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15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2000" y="826814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Networking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boxes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can be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modeled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with the transfer function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𝑇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826814"/>
                <a:ext cx="9000000" cy="553998"/>
              </a:xfrm>
              <a:prstGeom prst="rect">
                <a:avLst/>
              </a:prstGeom>
              <a:blipFill rotWithShape="0">
                <a:blip r:embed="rId6"/>
                <a:stretch>
                  <a:fillRect l="-745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999" y="1283046"/>
                <a:ext cx="9000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→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maps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header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ko-KR" sz="2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arriving on port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 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altLang="ko-KR" sz="2000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" y="1283046"/>
                <a:ext cx="9000000" cy="1015663"/>
              </a:xfrm>
              <a:prstGeom prst="rect">
                <a:avLst/>
              </a:prstGeom>
              <a:blipFill rotWithShape="0">
                <a:blip r:embed="rId7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00" y="2653579"/>
                <a:ext cx="4500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depends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on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input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and output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port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pairs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653579"/>
                <a:ext cx="45000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1491" b="-3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1999" y="3567846"/>
                <a:ext cx="9000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→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000" dirty="0" smtClean="0">
                  <a:solidFill>
                    <a:srgbClr val="7030A0"/>
                  </a:solidFill>
                  <a:latin typeface="맑은 고딕" pitchFamily="50" charset="-127"/>
                  <a:ea typeface="맑은 고딕" panose="020B0503020000020004" pitchFamily="50" charset="-127"/>
                </a:endParaRPr>
              </a:p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lang="ko-KR" altLang="en-US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→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000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" y="3567846"/>
                <a:ext cx="9000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5245190" y="2780928"/>
            <a:ext cx="3467101" cy="3279636"/>
            <a:chOff x="5604580" y="3430598"/>
            <a:chExt cx="3467101" cy="327963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4580" y="3430598"/>
              <a:ext cx="3467100" cy="2571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604581" y="6002348"/>
                  <a:ext cx="34671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 latinLnBrk="0"/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Reference [1], Figure 1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 (a) Changes to a flow as it passes through two boxes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with transfer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function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(b) Composing transfer functions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to model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end to end behavior of a network.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581" y="6002348"/>
                  <a:ext cx="3467100" cy="707886"/>
                </a:xfrm>
                <a:prstGeom prst="rect">
                  <a:avLst/>
                </a:prstGeom>
                <a:blipFill rotWithShape="0">
                  <a:blip r:embed="rId11" cstate="print"/>
                  <a:stretch>
                    <a:fillRect t="-862" b="-25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51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Network</a:t>
                </a:r>
                <a:r>
                  <a:rPr lang="ko-KR" altLang="en-US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Transfer</a:t>
                </a:r>
                <a:r>
                  <a:rPr lang="ko-KR" altLang="en-US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Function, </a:t>
                </a:r>
                <a14:m>
                  <m:oMath xmlns:m="http://schemas.openxmlformats.org/officeDocument/2006/math">
                    <m:r>
                      <a:rPr lang="ko-KR" alt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𝚿</m:t>
                    </m:r>
                    <m:d>
                      <m:dPr>
                        <m:ctrlPr>
                          <a:rPr lang="en-US" altLang="ko-KR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ko-KR" altLang="en-US" sz="25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9" t="-14655" b="-370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16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2000" y="826814"/>
                <a:ext cx="9000000" cy="95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indent="-180000"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HSA combines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all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transfer functions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𝑇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for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describing the overall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behavior of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network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826814"/>
                <a:ext cx="9000000" cy="956159"/>
              </a:xfrm>
              <a:prstGeom prst="rect">
                <a:avLst/>
              </a:prstGeom>
              <a:blipFill rotWithShape="0">
                <a:blip r:embed="rId6"/>
                <a:stretch>
                  <a:fillRect l="-745" b="-10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000" y="2198290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If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 network consists of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transfer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functions, then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198290"/>
                <a:ext cx="9000000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745" b="-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000" y="2235616"/>
                <a:ext cx="9000000" cy="156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→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𝑠𝑤𝑖𝑡𝑐h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𝑠𝑤𝑖𝑡𝑐h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en-US" altLang="ko-KR" sz="2000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235616"/>
                <a:ext cx="9000000" cy="15661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Topology</a:t>
                </a:r>
                <a:r>
                  <a:rPr lang="ko-KR" altLang="en-US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Transfer</a:t>
                </a:r>
                <a:r>
                  <a:rPr lang="ko-KR" altLang="en-US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4000" b="1" dirty="0" smtClean="0">
                    <a:latin typeface="맑은 고딕" pitchFamily="50" charset="-127"/>
                    <a:ea typeface="맑은 고딕" panose="020B0503020000020004" pitchFamily="50" charset="-127"/>
                  </a:rPr>
                  <a:t>Function, </a:t>
                </a:r>
                <a14:m>
                  <m:oMath xmlns:m="http://schemas.openxmlformats.org/officeDocument/2006/math">
                    <m:r>
                      <a:rPr lang="ko-KR" alt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𝚪</m:t>
                    </m:r>
                    <m:d>
                      <m:dPr>
                        <m:ctrlPr>
                          <a:rPr lang="en-US" altLang="ko-KR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ko-KR" altLang="en-US" sz="2500" b="1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3" y="-73266"/>
                <a:ext cx="9000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9" t="-14655" b="-370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17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2000" y="826814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HSA models the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network topology using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topology transfer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826814"/>
                <a:ext cx="9000000" cy="553998"/>
              </a:xfrm>
              <a:prstGeom prst="rect">
                <a:avLst/>
              </a:prstGeom>
              <a:blipFill rotWithShape="0">
                <a:blip r:embed="rId6"/>
                <a:stretch>
                  <a:fillRect l="-745" r="-271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000" y="1110458"/>
                <a:ext cx="9000000" cy="2045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lang="ko-KR" altLang="en-US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→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𝑐𝑜𝑛𝑛𝑒𝑐𝑡𝑒𝑑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𝑐𝑜𝑛𝑛𝑒𝑐𝑡𝑒𝑑</m:t>
                            </m:r>
                          </m:e>
                        </m:eqArr>
                      </m:e>
                    </m:d>
                  </m:oMath>
                </a14:m>
                <a:endParaRPr lang="en-US" altLang="ko-KR" sz="2000" dirty="0" smtClean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→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It accepts and returns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packet.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 : At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one end of a link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-&gt; At 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other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end of a link</a:t>
                </a:r>
                <a:endParaRPr lang="en-US" altLang="ko-KR" sz="2000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1110458"/>
                <a:ext cx="9000000" cy="2045496"/>
              </a:xfrm>
              <a:prstGeom prst="rect">
                <a:avLst/>
              </a:prstGeom>
              <a:blipFill rotWithShape="0">
                <a:blip r:embed="rId7"/>
                <a:stretch>
                  <a:fillRect b="-14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00" y="3501578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Links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are unidirectional.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3501578"/>
                <a:ext cx="9000000" cy="553998"/>
              </a:xfrm>
              <a:prstGeom prst="rect">
                <a:avLst/>
              </a:prstGeom>
              <a:blipFill rotWithShape="0">
                <a:blip r:embed="rId8"/>
                <a:stretch>
                  <a:fillRect l="-745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2000" y="3957376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To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model bidirectional links, one rule should be added per direction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25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Multi-hop Packet Traverse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18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2000" y="826814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HSA can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model a packet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traverse.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826814"/>
                <a:ext cx="9000000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745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000" y="1283046"/>
                <a:ext cx="9000000" cy="1075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→ </a:t>
                </a: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Each hop is modeled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   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ko-KR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ko-K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altLang="ko-KR" sz="2000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1283046"/>
                <a:ext cx="9000000" cy="1075103"/>
              </a:xfrm>
              <a:prstGeom prst="rect">
                <a:avLst/>
              </a:prstGeom>
              <a:blipFill rotWithShape="0">
                <a:blip r:embed="rId6"/>
                <a:stretch>
                  <a:fillRect b="-22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000" y="2713682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If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hops,</a:t>
                </a:r>
                <a:endParaRPr lang="en-US" altLang="ko-KR" sz="20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713682"/>
                <a:ext cx="9000000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745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000" y="3171925"/>
                <a:ext cx="9000000" cy="908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ko-KR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n-US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ko-KR" sz="2000" dirty="0" smtClean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3171925"/>
                <a:ext cx="9000000" cy="9087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000" y="4439085"/>
                <a:ext cx="9000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forwards the packet on a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link.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passes the packet through a box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en-US" altLang="ko-KR" sz="20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4439085"/>
                <a:ext cx="9000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745" b="-3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5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71707" y="646814"/>
            <a:ext cx="9000581" cy="180000"/>
            <a:chOff x="-33" y="1214422"/>
            <a:chExt cx="9144622" cy="180000"/>
          </a:xfrm>
        </p:grpSpPr>
        <p:sp>
          <p:nvSpPr>
            <p:cNvPr id="29" name="직사각형 28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 rot="10800000">
            <a:off x="71707" y="6345344"/>
            <a:ext cx="9000581" cy="180000"/>
            <a:chOff x="-33" y="1214422"/>
            <a:chExt cx="9144622" cy="180000"/>
          </a:xfrm>
        </p:grpSpPr>
        <p:sp>
          <p:nvSpPr>
            <p:cNvPr id="50" name="직사각형 49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997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7" y="826814"/>
            <a:ext cx="900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1. Introduction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2. Modeling of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anose="020B0503020000020004" pitchFamily="50" charset="-127"/>
              </a:rPr>
              <a:t>3. Using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latin typeface="맑은 고딕" pitchFamily="50" charset="-127"/>
              </a:rPr>
              <a:t>4. Evaluation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5. Conclusions</a:t>
            </a:r>
            <a:endParaRPr lang="en-US" altLang="ko-KR" sz="2500" b="1" dirty="0"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19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25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71707" y="646814"/>
            <a:ext cx="9000581" cy="180000"/>
            <a:chOff x="-33" y="1214422"/>
            <a:chExt cx="9144622" cy="180000"/>
          </a:xfrm>
        </p:grpSpPr>
        <p:sp>
          <p:nvSpPr>
            <p:cNvPr id="29" name="직사각형 28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 rot="10800000">
            <a:off x="71707" y="6345344"/>
            <a:ext cx="9000581" cy="180000"/>
            <a:chOff x="-33" y="1214422"/>
            <a:chExt cx="9144622" cy="180000"/>
          </a:xfrm>
        </p:grpSpPr>
        <p:sp>
          <p:nvSpPr>
            <p:cNvPr id="50" name="직사각형 49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997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7" y="826814"/>
            <a:ext cx="900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anose="020B0503020000020004" pitchFamily="50" charset="-127"/>
              </a:rPr>
              <a:t>1. Introduction</a:t>
            </a:r>
            <a:endParaRPr lang="en-US" altLang="ko-KR" sz="2500" b="1" dirty="0" smtClean="0">
              <a:latin typeface="맑은 고딕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2. Modeling of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3. Using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4. Evaluation</a:t>
            </a:r>
            <a:endParaRPr lang="en-US" altLang="ko-KR" sz="2500" b="1" dirty="0">
              <a:latin typeface="맑은 고딕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5. Conclusions</a:t>
            </a:r>
            <a:endParaRPr lang="en-US" altLang="ko-KR" sz="2500" b="1" dirty="0"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4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Simple Example of an IPv4 Router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20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 process of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an IPv4 router is like this.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1)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Rewrite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source and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destination MAC addresses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2)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Decrement TTL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3)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Update checksum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4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Forward to outgoing port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01711" y="2800286"/>
            <a:ext cx="3096000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00" y="2453465"/>
                <a:ext cx="9000000" cy="217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lang="ko-KR" altLang="en-US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→</a:t>
                </a:r>
                <a:r>
                  <a:rPr lang="en-US" altLang="ko-KR" sz="2000" dirty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𝑟𝑜𝑢𝑡𝑒𝑟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ko-K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ko-K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𝑖𝑝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𝑑𝑠𝑡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𝑠𝑢𝑏𝑛𝑒𝑡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ko-K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𝑖𝑝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𝑑𝑠𝑡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ko-KR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𝑢𝑏𝑛𝑒𝑡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ko-KR" sz="2000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453465"/>
                <a:ext cx="9000000" cy="217348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7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Reachability Analysis </a:t>
            </a: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(1/2)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21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HSA considers a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space of all headers leaving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 source,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000" y="1283046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then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track this space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along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 path to a destination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00" y="2197721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At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the destination, if no header space remains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00" y="2653116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then the two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hosts cannot communicate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000" y="3565873"/>
                <a:ext cx="900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HSA defines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reachability function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as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3565873"/>
                <a:ext cx="9000000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745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000" y="4023184"/>
                <a:ext cx="9000000" cy="1129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ko-KR" altLang="en-US" sz="2000" dirty="0" smtClean="0">
                    <a:solidFill>
                      <a:srgbClr val="7030A0"/>
                    </a:solidFill>
                    <a:latin typeface="맑은 고딕" pitchFamily="50" charset="-127"/>
                    <a:ea typeface="맑은 고딕" panose="020B0503020000020004" pitchFamily="50" charset="-127"/>
                  </a:rPr>
                  <a:t> 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𝑅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𝑎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→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𝑏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𝑎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→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𝑏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 </m:t>
                        </m:r>
                        <m:r>
                          <a:rPr lang="en-US" altLang="ko-K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𝑝𝑎𝑡h𝑠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n-US" altLang="ko-K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…</m:t>
                                        </m:r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…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ko-KR" sz="20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altLang="ko-KR" sz="20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Γ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ko-KR" sz="2000" i="1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altLang="ko-KR" sz="2000" i="1" smtClean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ko-KR" sz="2000" b="0" i="1" smtClean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ko-KR" sz="2000" b="0" i="1" smtClean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US" altLang="ko-KR" sz="2000" i="1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ko-KR" sz="2000" i="1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  <m:r>
                                                      <a:rPr lang="en-US" altLang="ko-KR" sz="2000" i="1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altLang="ko-KR" sz="2000" i="1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altLang="ko-KR" sz="2000" i="1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…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ko-KR" sz="2000" dirty="0" smtClean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4023184"/>
                <a:ext cx="9000000" cy="11296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6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0" grpId="0" animBg="1"/>
      <p:bldP spid="29" grpId="0"/>
      <p:bldP spid="28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Reachability Analysis </a:t>
            </a: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(2/2)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22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An example of the reachability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analysis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for a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small example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709613" y="1638240"/>
            <a:ext cx="7724775" cy="4383048"/>
            <a:chOff x="709613" y="1514475"/>
            <a:chExt cx="7724775" cy="438304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613" y="1514475"/>
              <a:ext cx="7724775" cy="38290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9613" y="5343525"/>
                  <a:ext cx="7724775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 latinLnBrk="0"/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Reference [1], Figure 2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 Example for computing reachability function from </a:t>
                  </a:r>
                  <a14:m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to </a:t>
                  </a:r>
                  <a14:m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For simplicity, we assume a header length of 8 and show the first 4 bits on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the x-axis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and the last 4 bits on the y-axis. We show the range (output) of each transfer function composition along the paths that connect </a:t>
                  </a:r>
                  <a14:m>
                    <m:oMath xmlns:m="http://schemas.openxmlformats.org/officeDocument/2006/math">
                      <m:r>
                        <a:rPr lang="en-US" altLang="ko-KR" sz="1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altLang="ko-KR" sz="1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At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the end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the packet headers that </a:t>
                  </a:r>
                  <a14:m>
                    <m:oMath xmlns:m="http://schemas.openxmlformats.org/officeDocument/2006/math">
                      <m:r>
                        <a:rPr lang="en-US" altLang="ko-KR" sz="1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will see from </a:t>
                  </a:r>
                  <a14:m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are </a:t>
                  </a:r>
                  <a14:m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01011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10∪10010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a14:m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13" y="5343525"/>
                  <a:ext cx="7724775" cy="553998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r="-79" b="-329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직사각형 47"/>
          <p:cNvSpPr/>
          <p:nvPr/>
        </p:nvSpPr>
        <p:spPr>
          <a:xfrm>
            <a:off x="4192847" y="2548313"/>
            <a:ext cx="1764000" cy="61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055550" y="4028677"/>
            <a:ext cx="2196000" cy="68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151372" y="4067339"/>
            <a:ext cx="18000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48137" y="4201533"/>
            <a:ext cx="1080000" cy="90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3" name="직선 연결선 62"/>
          <p:cNvCxnSpPr>
            <a:stCxn id="32" idx="2"/>
            <a:endCxn id="51" idx="0"/>
          </p:cNvCxnSpPr>
          <p:nvPr/>
        </p:nvCxnSpPr>
        <p:spPr>
          <a:xfrm flipH="1">
            <a:off x="1288137" y="3909187"/>
            <a:ext cx="433354" cy="292346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839491" y="3405187"/>
            <a:ext cx="1764000" cy="5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4" name="직선 연결선 63"/>
          <p:cNvCxnSpPr>
            <a:stCxn id="52" idx="2"/>
            <a:endCxn id="32" idx="0"/>
          </p:cNvCxnSpPr>
          <p:nvPr/>
        </p:nvCxnSpPr>
        <p:spPr>
          <a:xfrm>
            <a:off x="1259688" y="3301189"/>
            <a:ext cx="461803" cy="103998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683688" y="2401189"/>
            <a:ext cx="1152000" cy="90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5" name="직선 연결선 64"/>
          <p:cNvCxnSpPr>
            <a:stCxn id="47" idx="2"/>
            <a:endCxn id="52" idx="0"/>
          </p:cNvCxnSpPr>
          <p:nvPr/>
        </p:nvCxnSpPr>
        <p:spPr>
          <a:xfrm flipH="1">
            <a:off x="1259688" y="2252450"/>
            <a:ext cx="491162" cy="148739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/>
          <p:cNvSpPr/>
          <p:nvPr/>
        </p:nvSpPr>
        <p:spPr>
          <a:xfrm>
            <a:off x="760850" y="1892450"/>
            <a:ext cx="1980000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6" name="직선 연결선 65"/>
          <p:cNvCxnSpPr>
            <a:stCxn id="53" idx="1"/>
            <a:endCxn id="47" idx="3"/>
          </p:cNvCxnSpPr>
          <p:nvPr/>
        </p:nvCxnSpPr>
        <p:spPr>
          <a:xfrm flipH="1">
            <a:off x="2740850" y="2060077"/>
            <a:ext cx="434554" cy="12373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3175404" y="1610077"/>
            <a:ext cx="1224000" cy="90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7308010" y="4513778"/>
            <a:ext cx="1152000" cy="90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68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2" animBg="1"/>
      <p:bldP spid="49" grpId="0" animBg="1"/>
      <p:bldP spid="49" grpId="2" animBg="1"/>
      <p:bldP spid="50" grpId="0" animBg="1"/>
      <p:bldP spid="50" grpId="2" animBg="1"/>
      <p:bldP spid="51" grpId="0" animBg="1"/>
      <p:bldP spid="51" grpId="1" animBg="1"/>
      <p:bldP spid="32" grpId="0" animBg="1"/>
      <p:bldP spid="32" grpId="2" animBg="1"/>
      <p:bldP spid="32" grpId="3" animBg="1"/>
      <p:bldP spid="32" grpId="4" animBg="1"/>
      <p:bldP spid="52" grpId="0" animBg="1"/>
      <p:bldP spid="52" grpId="1" animBg="1"/>
      <p:bldP spid="47" grpId="0" animBg="1"/>
      <p:bldP spid="47" grpId="2" animBg="1"/>
      <p:bldP spid="47" grpId="3" animBg="1"/>
      <p:bldP spid="47" grpId="4" animBg="1"/>
      <p:bldP spid="53" grpId="0" animBg="1"/>
      <p:bldP spid="53" grpId="1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Loop Detection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23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A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loop occurs when a packet returns to a port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that it has visited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earlier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000" y="1283046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indent="-504000"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HSA reports the loop when the test packet header returns </a:t>
            </a:r>
            <a:r>
              <a:rPr lang="en-US" altLang="ko-KR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 port that </a:t>
            </a:r>
            <a:r>
              <a:rPr lang="en-US" altLang="ko-KR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 was injected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from.</a:t>
            </a:r>
            <a:endParaRPr lang="en-US" altLang="ko-KR" sz="2000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000250" y="2370441"/>
            <a:ext cx="5143500" cy="3866871"/>
            <a:chOff x="2000250" y="2474697"/>
            <a:chExt cx="5143500" cy="386687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0250" y="2474697"/>
              <a:ext cx="5143500" cy="2952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000250" y="5467290"/>
                  <a:ext cx="5143500" cy="874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 latinLnBrk="0"/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Reference [1], Figure 3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An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example network for running the loop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detection algorithm. The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solid lines show the changes in the all-x test packet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injected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till it returns to the injection port 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The dashed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lines show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the process of detecting infinite loop, 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is traced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back to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find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𝑜𝑟𝑖𝑔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the part of all-x packet that caused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</a:t>
                  </a:r>
                  <a:endParaRPr lang="en-US" altLang="ko-KR" sz="10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250" y="5467290"/>
                  <a:ext cx="5143500" cy="8742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09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직사각형 29"/>
          <p:cNvSpPr/>
          <p:nvPr/>
        </p:nvSpPr>
        <p:spPr>
          <a:xfrm>
            <a:off x="2217496" y="3601918"/>
            <a:ext cx="468000" cy="46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855715" y="4675187"/>
            <a:ext cx="432000" cy="4320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050976" y="4530553"/>
            <a:ext cx="432000" cy="4320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033381" y="4673428"/>
            <a:ext cx="252000" cy="2880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1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0" grpId="0" animBg="1"/>
      <p:bldP spid="31" grpId="0" animBg="1"/>
      <p:bldP spid="31" grpId="1" animBg="1"/>
      <p:bldP spid="32" grpId="0" animBg="1"/>
      <p:bldP spid="32" grpId="1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Slice Isolation &amp; Leakage Detection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24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A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common requirement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of isolation is that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000" y="1283046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traffic stays within its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slice.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 traffic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not leaks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to another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slice.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185842" y="3212976"/>
            <a:ext cx="4772316" cy="3008609"/>
            <a:chOff x="4299364" y="3145809"/>
            <a:chExt cx="4772316" cy="300860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9655" y="3145809"/>
              <a:ext cx="4772025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299364" y="5446532"/>
                  <a:ext cx="477231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 latinLnBrk="0"/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Reference [1], Figure 5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.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Detecting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slice leakage. Although slice </a:t>
                  </a:r>
                  <a14:m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have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disjoint slice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reservation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but slice </a:t>
                  </a:r>
                  <a14:m>
                    <m:oMath xmlns:m="http://schemas.openxmlformats.org/officeDocument/2006/math">
                      <m:r>
                        <a:rPr lang="en-US" altLang="ko-KR" sz="1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’s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reservation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can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leak to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slice </a:t>
                  </a:r>
                  <a14:m>
                    <m:oMath xmlns:m="http://schemas.openxmlformats.org/officeDocument/2006/math">
                      <m:r>
                        <a:rPr lang="en-US" altLang="ko-KR" sz="1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’s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reservation </a:t>
                  </a:r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after it is rewritten by slice </a:t>
                  </a:r>
                  <a14:m>
                    <m:oMath xmlns:m="http://schemas.openxmlformats.org/officeDocument/2006/math">
                      <m:r>
                        <a:rPr lang="en-US" altLang="ko-KR" sz="1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ko-KR" sz="1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’s transfer function </a:t>
                  </a:r>
                  <a:r>
                    <a:rPr lang="en-US" altLang="ko-KR" sz="10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rules.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364" y="5446532"/>
                  <a:ext cx="4772316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72000" y="2655585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HSA can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detect when slices are leaking traffic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714035" y="3652168"/>
            <a:ext cx="432000" cy="6480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65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71707" y="646814"/>
            <a:ext cx="9000581" cy="180000"/>
            <a:chOff x="-33" y="1214422"/>
            <a:chExt cx="9144622" cy="180000"/>
          </a:xfrm>
        </p:grpSpPr>
        <p:sp>
          <p:nvSpPr>
            <p:cNvPr id="29" name="직사각형 28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 rot="10800000">
            <a:off x="71707" y="6345344"/>
            <a:ext cx="9000581" cy="180000"/>
            <a:chOff x="-33" y="1214422"/>
            <a:chExt cx="9144622" cy="180000"/>
          </a:xfrm>
        </p:grpSpPr>
        <p:sp>
          <p:nvSpPr>
            <p:cNvPr id="50" name="직사각형 49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997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7" y="826814"/>
            <a:ext cx="900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1. Introduction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2. Modeling of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3. Using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3000" b="1" dirty="0">
                <a:solidFill>
                  <a:srgbClr val="FF0000"/>
                </a:solidFill>
                <a:latin typeface="맑은 고딕" pitchFamily="50" charset="-127"/>
              </a:rPr>
              <a:t>4. Evaluation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latin typeface="맑은 고딕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. Conclusions</a:t>
            </a:r>
            <a:endParaRPr lang="en-US" altLang="ko-KR" sz="2500" b="1" dirty="0"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25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35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Experiment Environments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26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They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benchmarked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the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performance on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Stanford backbone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00" y="1283046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Reachability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and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loop detection on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an enterprise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network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Slice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isolation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on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random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slices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000" y="2655585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Details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000" y="3111823"/>
            <a:ext cx="900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err="1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Macbook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Pro with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   : CPU: Intel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core i7, 2.66Ghz quad core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(only two cores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were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used)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    :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RAM: 4GB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14 operational zone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routers, 10 switches, and 2 backbone routers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More than 757,000 forwarding rules with 1,500 ACL rules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07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Loop Detection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27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 backbone network topology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of Stanford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University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00" y="5628608"/>
            <a:ext cx="900000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26 loops were found from 30 ports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within 560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seconds.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19188" y="1383710"/>
            <a:ext cx="6905625" cy="4244898"/>
            <a:chOff x="1079879" y="1340768"/>
            <a:chExt cx="6905625" cy="424489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879" y="1340768"/>
              <a:ext cx="6905625" cy="36957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79880" y="5031668"/>
              <a:ext cx="69056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Reference [1], Figure 7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 Topology of Stanford University’s backbone network and 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 types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of loops detected using Hassel. Overall, we found 26 loops 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on 14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loop paths. 10 of these loops, caused by packets destined to 10 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IP addresses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are infinite loops masked by bridge learning. 16 other 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loops are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single round loops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2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Checking Slice Isolation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28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45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When creating a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slice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1680" y="826814"/>
            <a:ext cx="45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Whenever a rewrite action is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added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57163" y="1378502"/>
            <a:ext cx="8829675" cy="3390960"/>
            <a:chOff x="157162" y="1381065"/>
            <a:chExt cx="8829675" cy="339096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162" y="1381065"/>
              <a:ext cx="8829675" cy="29908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7163" y="4371915"/>
              <a:ext cx="8829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(Left) Reference [1], Figure 8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The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time it takes to check if a new slice is isolated 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from other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slices at reservation time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fontAlgn="base" latinLnBrk="0"/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Right) Reference [1], Figure 9. The time it takes to determine whether a new rewrite </a:t>
              </a:r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action will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cause packets to leak between slices.</a:t>
              </a: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705458" y="2816799"/>
            <a:ext cx="1548000" cy="12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249169" y="2816799"/>
            <a:ext cx="1548000" cy="12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000" y="4769462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HSA can be a feasible model to check slice isolation in real networks.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0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71707" y="646814"/>
            <a:ext cx="9000581" cy="180000"/>
            <a:chOff x="-33" y="1214422"/>
            <a:chExt cx="9144622" cy="180000"/>
          </a:xfrm>
        </p:grpSpPr>
        <p:sp>
          <p:nvSpPr>
            <p:cNvPr id="29" name="직사각형 28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 rot="10800000">
            <a:off x="71707" y="6345344"/>
            <a:ext cx="9000581" cy="180000"/>
            <a:chOff x="-33" y="1214422"/>
            <a:chExt cx="9144622" cy="180000"/>
          </a:xfrm>
        </p:grpSpPr>
        <p:sp>
          <p:nvSpPr>
            <p:cNvPr id="50" name="직사각형 49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997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7" y="826814"/>
            <a:ext cx="900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1. Introduction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2. Modeling of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3. Using Header Space Analysis</a:t>
            </a: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latin typeface="맑은 고딕" pitchFamily="50" charset="-127"/>
              </a:rPr>
              <a:t>4. </a:t>
            </a:r>
            <a:r>
              <a:rPr lang="en-US" altLang="ko-KR" sz="2500" b="1" dirty="0" smtClean="0">
                <a:latin typeface="맑은 고딕" pitchFamily="50" charset="-127"/>
              </a:rPr>
              <a:t>Evaluation</a:t>
            </a:r>
            <a:endParaRPr lang="en-US" altLang="ko-KR" sz="2500" b="1" dirty="0" smtClean="0">
              <a:latin typeface="맑은 고딕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anose="020B0503020000020004" pitchFamily="50" charset="-127"/>
              </a:rPr>
              <a:t>5. Conclusions</a:t>
            </a:r>
            <a:endParaRPr lang="en-US" altLang="ko-KR" sz="3000" b="1" dirty="0">
              <a:solidFill>
                <a:srgbClr val="FF000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29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0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SDN Architectures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Application Layer / Control Layer / Infrastructure Layer are separated.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214437" y="1484784"/>
            <a:ext cx="6715126" cy="4800660"/>
            <a:chOff x="4493914" y="2646965"/>
            <a:chExt cx="6715126" cy="480066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3915" y="2646965"/>
              <a:ext cx="6715125" cy="44005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493914" y="7047515"/>
              <a:ext cx="6715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en-US" altLang="ko-KR" sz="1000" dirty="0" smtClean="0">
                  <a:latin typeface="맑은 고딕" pitchFamily="50" charset="-127"/>
                  <a:ea typeface="맑은 고딕" panose="020B0503020000020004" pitchFamily="50" charset="-127"/>
                </a:rPr>
                <a:t>Reference [3], </a:t>
              </a:r>
              <a:r>
                <a:rPr lang="en-US" altLang="ko-KR" sz="1000" i="1" dirty="0">
                  <a:latin typeface="맑은 고딕" pitchFamily="50" charset="-127"/>
                  <a:ea typeface="맑은 고딕" panose="020B0503020000020004" pitchFamily="50" charset="-127"/>
                </a:rPr>
                <a:t>Software-Defined Networking: The New Norm for Networks</a:t>
              </a:r>
              <a:r>
                <a:rPr lang="en-US" altLang="ko-KR" sz="1000" dirty="0">
                  <a:latin typeface="맑은 고딕" pitchFamily="50" charset="-127"/>
                  <a:ea typeface="맑은 고딕" panose="020B0503020000020004" pitchFamily="50" charset="-127"/>
                </a:rPr>
                <a:t>, </a:t>
              </a:r>
              <a:r>
                <a:rPr lang="en-US" altLang="ko-KR" sz="1000" dirty="0" smtClean="0">
                  <a:latin typeface="맑은 고딕" pitchFamily="50" charset="-127"/>
                  <a:ea typeface="맑은 고딕" panose="020B0503020000020004" pitchFamily="50" charset="-127"/>
                </a:rPr>
                <a:t>ONF, p. 7, Figure</a:t>
              </a:r>
              <a:r>
                <a:rPr lang="ko-KR" altLang="en-US" sz="1000" dirty="0" smtClean="0">
                  <a:latin typeface="맑은 고딕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000" dirty="0">
                  <a:latin typeface="맑은 고딕" pitchFamily="50" charset="-127"/>
                  <a:ea typeface="맑은 고딕" panose="020B0503020000020004" pitchFamily="50" charset="-127"/>
                </a:rPr>
                <a:t>1. Software-Defined </a:t>
              </a:r>
              <a:r>
                <a:rPr lang="en-US" altLang="ko-KR" sz="1000" dirty="0" smtClean="0">
                  <a:latin typeface="맑은 고딕" pitchFamily="50" charset="-127"/>
                  <a:ea typeface="맑은 고딕" panose="020B0503020000020004" pitchFamily="50" charset="-127"/>
                </a:rPr>
                <a:t>Network Architecture.</a:t>
              </a:r>
              <a:endParaRPr lang="en-US" altLang="ko-KR" sz="1000" dirty="0">
                <a:latin typeface="맑은 고딕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897737" y="1681979"/>
            <a:ext cx="3852000" cy="1008000"/>
          </a:xfrm>
          <a:prstGeom prst="rect">
            <a:avLst/>
          </a:prstGeom>
          <a:solidFill>
            <a:srgbClr val="E7E7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891415" y="3200865"/>
            <a:ext cx="3852000" cy="972000"/>
          </a:xfrm>
          <a:prstGeom prst="rect">
            <a:avLst/>
          </a:prstGeom>
          <a:solidFill>
            <a:srgbClr val="E7E7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503858" y="4981645"/>
            <a:ext cx="6228000" cy="756000"/>
          </a:xfrm>
          <a:prstGeom prst="rect">
            <a:avLst/>
          </a:prstGeom>
          <a:solidFill>
            <a:srgbClr val="E7E7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437056" y="1744805"/>
            <a:ext cx="1872000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437056" y="4644542"/>
            <a:ext cx="2376000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37056" y="3223342"/>
            <a:ext cx="1584000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37056" y="2045517"/>
            <a:ext cx="5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According to policies of the Application Layer,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37055" y="3527134"/>
            <a:ext cx="33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Control Layer manages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7054" y="4944201"/>
            <a:ext cx="5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Infrastructure Layer which is connected to the Control Layer own.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5124043" y="4146224"/>
            <a:ext cx="2556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8568" y="3393347"/>
            <a:ext cx="2266950" cy="714375"/>
          </a:xfrm>
          <a:prstGeom prst="rect">
            <a:avLst/>
          </a:prstGeom>
        </p:spPr>
      </p:pic>
      <p:sp>
        <p:nvSpPr>
          <p:cNvPr id="47" name="오각형 46"/>
          <p:cNvSpPr/>
          <p:nvPr/>
        </p:nvSpPr>
        <p:spPr>
          <a:xfrm>
            <a:off x="2610000" y="6201376"/>
            <a:ext cx="3924000" cy="612000"/>
          </a:xfrm>
          <a:prstGeom prst="homePlat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Animation Slide</a:t>
            </a:r>
          </a:p>
          <a:p>
            <a:pPr algn="ctr"/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-It may </a:t>
            </a:r>
            <a:r>
              <a:rPr lang="en-US" altLang="ko-KR" sz="1500" dirty="0">
                <a:latin typeface="맑은 고딕" pitchFamily="50" charset="-127"/>
                <a:ea typeface="맑은 고딕" panose="020B0503020000020004" pitchFamily="50" charset="-127"/>
              </a:rPr>
              <a:t>be </a:t>
            </a:r>
            <a:r>
              <a:rPr lang="en-US" altLang="ko-KR" sz="1500" dirty="0" smtClean="0">
                <a:latin typeface="맑은 고딕" pitchFamily="50" charset="-127"/>
                <a:ea typeface="맑은 고딕" panose="020B0503020000020004" pitchFamily="50" charset="-127"/>
              </a:rPr>
              <a:t>shown as wrong </a:t>
            </a:r>
            <a:r>
              <a:rPr lang="en-US" altLang="ko-KR" sz="1500" dirty="0">
                <a:latin typeface="맑은 고딕" pitchFamily="50" charset="-127"/>
                <a:ea typeface="맑은 고딕" panose="020B0503020000020004" pitchFamily="50" charset="-127"/>
              </a:rPr>
              <a:t>in printouts.-</a:t>
            </a:r>
            <a:endParaRPr lang="ko-KR" altLang="en-US" sz="15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00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animBg="1"/>
      <p:bldP spid="50" grpId="0" animBg="1"/>
      <p:bldP spid="30" grpId="0" animBg="1"/>
      <p:bldP spid="32" grpId="0" animBg="1"/>
      <p:bldP spid="31" grpId="0" animBg="1"/>
      <p:bldP spid="83" grpId="0"/>
      <p:bldP spid="49" grpId="0"/>
      <p:bldP spid="51" grpId="0"/>
      <p:bldP spid="52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Conclusions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30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Header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Space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Analysis is a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general framework which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can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check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 failures in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 protocol-independent way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504000" indent="-504000"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e.g., reachability </a:t>
            </a:r>
            <a:r>
              <a:rPr lang="en-US" altLang="ko-KR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failures, forwarding loops, and traffic isolation and leakage problems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By parsing forwarding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and configuration tables automatically,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Header Space Analysis can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 used in existing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complex networks.</a:t>
            </a:r>
          </a:p>
          <a:p>
            <a:pPr marL="504000" indent="-504000" fontAlgn="base" latinLnBrk="0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 can give network operators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 </a:t>
            </a:r>
            <a:r>
              <a:rPr lang="en-US" altLang="ko-KR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confidence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 adopt </a:t>
            </a:r>
            <a:r>
              <a:rPr lang="en-US" altLang="ko-KR" sz="2000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new protocols, or new slicing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mechanisms.</a:t>
            </a:r>
            <a:endParaRPr lang="en-US" altLang="ko-KR" sz="2000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41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err="1" smtClean="0">
                <a:latin typeface="맑은 고딕" pitchFamily="50" charset="-127"/>
                <a:ea typeface="맑은 고딕" panose="020B0503020000020004" pitchFamily="50" charset="-127"/>
              </a:rPr>
              <a:t>VeriFlow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31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VeriFlow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is a tool for verifying network-wide invariants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real time.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00" y="1283046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is focused on an extremely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low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latency.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00" y="2197149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VeriFlow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is a layer between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an SDN controller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and </a:t>
            </a:r>
            <a:r>
              <a:rPr lang="en-US" altLang="ko-KR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switches.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00" y="2653387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indent="-504000"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It checks the network violations only when each flow entry rule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is inserted, modified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or deleted.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00" y="402468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VeriFlow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do not check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the entire network on each change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000" y="4480922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It only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consider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new rule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with existing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overlapping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rules.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5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30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Discussion Points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32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While Header Space Analysis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tells us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 failures,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it does not tell us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where that flow entry came from.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Is there any idea?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 fontAlgn="base" latinLnBrk="0">
              <a:lnSpc>
                <a:spcPct val="15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Even if forwarding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tables are consistent,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Header Space Analysis offers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alternatives as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to whether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forwarding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is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efficient.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Is there any method for this?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An operation of Header Space Analysis is based on L2 and L3 layers only.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If it supports L4 or higher layers, what benefits can we take?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8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71707" y="646814"/>
            <a:ext cx="9000581" cy="180000"/>
            <a:chOff x="-33" y="1214422"/>
            <a:chExt cx="9144622" cy="180000"/>
          </a:xfrm>
        </p:grpSpPr>
        <p:sp>
          <p:nvSpPr>
            <p:cNvPr id="28" name="직사각형 27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 rot="10800000">
            <a:off x="71707" y="6345344"/>
            <a:ext cx="9000581" cy="180000"/>
            <a:chOff x="-33" y="1214422"/>
            <a:chExt cx="9144622" cy="180000"/>
          </a:xfrm>
        </p:grpSpPr>
        <p:sp>
          <p:nvSpPr>
            <p:cNvPr id="49" name="직사각형 48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997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itchFamily="50" charset="-127"/>
              </a:rPr>
              <a:t>References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7" y="826814"/>
            <a:ext cx="9000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 fontAlgn="base" latinLnBrk="0">
              <a:lnSpc>
                <a:spcPct val="150000"/>
              </a:lnSpc>
            </a:pPr>
            <a:r>
              <a:rPr lang="en-US" altLang="ko-KR" sz="1500" dirty="0" smtClean="0">
                <a:latin typeface="맑은 고딕" pitchFamily="50" charset="-127"/>
              </a:rPr>
              <a:t>[1] </a:t>
            </a:r>
            <a:r>
              <a:rPr lang="en-US" altLang="ko-KR" sz="1500" dirty="0" err="1" smtClean="0">
                <a:latin typeface="맑은 고딕" pitchFamily="50" charset="-127"/>
              </a:rPr>
              <a:t>Peyman</a:t>
            </a:r>
            <a:r>
              <a:rPr lang="en-US" altLang="ko-KR" sz="1500" dirty="0" smtClean="0">
                <a:latin typeface="맑은 고딕" pitchFamily="50" charset="-127"/>
              </a:rPr>
              <a:t> </a:t>
            </a:r>
            <a:r>
              <a:rPr lang="en-US" altLang="ko-KR" sz="1500" dirty="0" err="1" smtClean="0">
                <a:latin typeface="맑은 고딕" pitchFamily="50" charset="-127"/>
              </a:rPr>
              <a:t>Kazemian</a:t>
            </a:r>
            <a:r>
              <a:rPr lang="en-US" altLang="ko-KR" sz="1500" dirty="0" smtClean="0">
                <a:latin typeface="맑은 고딕" pitchFamily="50" charset="-127"/>
              </a:rPr>
              <a:t>, George Varghese, and Nick </a:t>
            </a:r>
            <a:r>
              <a:rPr lang="en-US" altLang="ko-KR" sz="1500" dirty="0" err="1" smtClean="0">
                <a:latin typeface="맑은 고딕" pitchFamily="50" charset="-127"/>
              </a:rPr>
              <a:t>McKeown</a:t>
            </a:r>
            <a:r>
              <a:rPr lang="en-US" altLang="ko-KR" sz="1500" dirty="0" smtClean="0">
                <a:latin typeface="맑은 고딕" pitchFamily="50" charset="-127"/>
              </a:rPr>
              <a:t>, “Header Space Analysis: Static Checking </a:t>
            </a:r>
            <a:r>
              <a:rPr lang="en-US" altLang="ko-KR" sz="1500" dirty="0">
                <a:latin typeface="맑은 고딕" pitchFamily="50" charset="-127"/>
              </a:rPr>
              <a:t>for Networks,” </a:t>
            </a:r>
            <a:r>
              <a:rPr lang="en-US" altLang="ko-KR" sz="1500" dirty="0" smtClean="0">
                <a:latin typeface="맑은 고딕" pitchFamily="50" charset="-127"/>
              </a:rPr>
              <a:t>NSDI'12, 2012.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1500" dirty="0" smtClean="0">
              <a:latin typeface="맑은 고딕" pitchFamily="50" charset="-127"/>
            </a:endParaRPr>
          </a:p>
          <a:p>
            <a:pPr marL="288000" indent="-288000" fontAlgn="base" latinLnBrk="0">
              <a:lnSpc>
                <a:spcPct val="150000"/>
              </a:lnSpc>
            </a:pPr>
            <a:r>
              <a:rPr lang="en-US" altLang="ko-KR" sz="1500" dirty="0" smtClean="0">
                <a:latin typeface="맑은 고딕" pitchFamily="50" charset="-127"/>
              </a:rPr>
              <a:t>[2]</a:t>
            </a:r>
            <a:r>
              <a:rPr lang="en-US" altLang="ko-KR" sz="1500" dirty="0">
                <a:latin typeface="맑은 고딕" panose="020B0503020000020004" pitchFamily="50" charset="-127"/>
              </a:rPr>
              <a:t> </a:t>
            </a:r>
            <a:r>
              <a:rPr lang="en-US" altLang="ko-KR" sz="1500" i="1" dirty="0" err="1" smtClean="0">
                <a:latin typeface="맑은 고딕" pitchFamily="50" charset="-127"/>
              </a:rPr>
              <a:t>OpenFlow</a:t>
            </a:r>
            <a:r>
              <a:rPr lang="en-US" altLang="ko-KR" sz="1500" i="1" dirty="0" smtClean="0">
                <a:latin typeface="맑은 고딕" pitchFamily="50" charset="-127"/>
              </a:rPr>
              <a:t> </a:t>
            </a:r>
            <a:r>
              <a:rPr lang="en-US" altLang="ko-KR" sz="1500" i="1" dirty="0">
                <a:latin typeface="맑은 고딕" pitchFamily="50" charset="-127"/>
              </a:rPr>
              <a:t>Switch Specification Version 1.4.0</a:t>
            </a:r>
            <a:r>
              <a:rPr lang="en-US" altLang="ko-KR" sz="1500" dirty="0">
                <a:latin typeface="맑은 고딕" pitchFamily="50" charset="-127"/>
              </a:rPr>
              <a:t>, ONF (Open Networking Foundation), Available: </a:t>
            </a:r>
            <a:r>
              <a:rPr lang="en-US" altLang="ko-KR" sz="1500" dirty="0">
                <a:latin typeface="맑은 고딕" pitchFamily="50" charset="-127"/>
                <a:hlinkClick r:id="rId3"/>
              </a:rPr>
              <a:t>https://www.opennetworking.org/</a:t>
            </a:r>
            <a:r>
              <a:rPr lang="en-US" altLang="ko-KR" sz="1500" dirty="0">
                <a:latin typeface="맑은 고딕" pitchFamily="50" charset="-127"/>
              </a:rPr>
              <a:t>, October. 2013</a:t>
            </a:r>
            <a:r>
              <a:rPr lang="en-US" altLang="ko-KR" sz="1500" dirty="0" smtClean="0">
                <a:latin typeface="맑은 고딕" pitchFamily="50" charset="-127"/>
              </a:rPr>
              <a:t>.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1500" dirty="0">
              <a:latin typeface="맑은 고딕" pitchFamily="50" charset="-127"/>
            </a:endParaRPr>
          </a:p>
          <a:p>
            <a:pPr marL="288000" indent="-288000" fontAlgn="base" latinLnBrk="0">
              <a:lnSpc>
                <a:spcPct val="150000"/>
              </a:lnSpc>
            </a:pPr>
            <a:r>
              <a:rPr lang="en-US" altLang="ko-KR" sz="1500" dirty="0">
                <a:latin typeface="맑은 고딕" pitchFamily="50" charset="-127"/>
              </a:rPr>
              <a:t>[3] Software-Defined Networking: The New Norm for Networks, ONF (Open Networking Foundation), Available: https://www.opennetworking.org/, April. 2012</a:t>
            </a:r>
            <a:r>
              <a:rPr lang="en-US" altLang="ko-KR" sz="1500" dirty="0" smtClean="0">
                <a:latin typeface="맑은 고딕" pitchFamily="50" charset="-127"/>
              </a:rPr>
              <a:t>.</a:t>
            </a:r>
          </a:p>
          <a:p>
            <a:pPr fontAlgn="base" latinLnBrk="0">
              <a:lnSpc>
                <a:spcPct val="150000"/>
              </a:lnSpc>
            </a:pPr>
            <a:endParaRPr lang="en-US" altLang="ko-KR" sz="1500" dirty="0">
              <a:latin typeface="맑은 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500" dirty="0" smtClean="0">
                <a:latin typeface="맑은 고딕" pitchFamily="50" charset="-127"/>
              </a:rPr>
              <a:t>[4] </a:t>
            </a:r>
            <a:r>
              <a:rPr lang="en-US" altLang="ko-KR" sz="1500" dirty="0">
                <a:latin typeface="맑은 고딕" pitchFamily="50" charset="-127"/>
              </a:rPr>
              <a:t>Google. [Online]. Available: http://www.google.com</a:t>
            </a:r>
            <a:r>
              <a:rPr lang="en-US" altLang="ko-KR" sz="1500" dirty="0" smtClean="0">
                <a:latin typeface="맑은 고딕" pitchFamily="50" charset="-127"/>
              </a:rPr>
              <a:t>/.</a:t>
            </a:r>
            <a:endParaRPr lang="en-US" altLang="ko-KR" sz="1500" dirty="0">
              <a:latin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33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61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000" y="1340768"/>
            <a:ext cx="720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5000" b="1" dirty="0" smtClean="0">
                <a:latin typeface="맑은 고딕" pitchFamily="50" charset="-127"/>
                <a:ea typeface="맑은 고딕" pitchFamily="50" charset="-127"/>
              </a:rPr>
              <a:t>Thanks for Attention!</a:t>
            </a:r>
            <a:endParaRPr lang="en-US" altLang="ko-KR" sz="5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5000" b="1" dirty="0" smtClean="0">
                <a:latin typeface="맑은 고딕" pitchFamily="50" charset="-127"/>
                <a:ea typeface="맑은 고딕" pitchFamily="50" charset="-127"/>
              </a:rPr>
              <a:t>Q &amp; A ?</a:t>
            </a:r>
            <a:endParaRPr lang="ko-KR" altLang="en-US" sz="5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5663570"/>
            <a:ext cx="2952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err="1" smtClean="0">
                <a:latin typeface="맑은 고딕" pitchFamily="50" charset="-127"/>
                <a:ea typeface="맑은 고딕" pitchFamily="50" charset="-127"/>
              </a:rPr>
              <a:t>Eun</a:t>
            </a:r>
            <a:r>
              <a:rPr lang="en-US" altLang="ko-KR" sz="2500" b="1" dirty="0" smtClean="0">
                <a:latin typeface="맑은 고딕" pitchFamily="50" charset="-127"/>
                <a:ea typeface="맑은 고딕" pitchFamily="50" charset="-127"/>
              </a:rPr>
              <a:t>-Do Kim</a:t>
            </a:r>
          </a:p>
          <a:p>
            <a:pPr algn="ctr"/>
            <a:r>
              <a:rPr lang="en-US" altLang="ko-KR" sz="2500" dirty="0" smtClean="0">
                <a:latin typeface="맑은 고딕" pitchFamily="50" charset="-127"/>
                <a:ea typeface="맑은 고딕" pitchFamily="50" charset="-127"/>
              </a:rPr>
              <a:t>maniada@etri.re.kr</a:t>
            </a: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xfrm>
            <a:off x="35496" y="-1984"/>
            <a:ext cx="1152128" cy="365125"/>
          </a:xfrm>
        </p:spPr>
        <p:txBody>
          <a:bodyPr/>
          <a:lstStyle/>
          <a:p>
            <a:pPr algn="ctr"/>
            <a:r>
              <a:rPr lang="en-US" altLang="ko-KR" sz="1500" i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i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100336" y="-938"/>
            <a:ext cx="7936160" cy="365125"/>
          </a:xfrm>
        </p:spPr>
        <p:txBody>
          <a:bodyPr/>
          <a:lstStyle/>
          <a:p>
            <a:pPr algn="l"/>
            <a:r>
              <a:rPr lang="en-US" altLang="ko-KR" sz="1500" b="1" i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Software-Defined Networked Computing</a:t>
            </a:r>
            <a:endParaRPr lang="ko-KR" altLang="en-US" sz="1500" b="1" i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99" name="직사각형 98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71710" y="1028348"/>
            <a:ext cx="9000581" cy="180000"/>
            <a:chOff x="-33" y="1214422"/>
            <a:chExt cx="9144622" cy="180000"/>
          </a:xfrm>
        </p:grpSpPr>
        <p:sp>
          <p:nvSpPr>
            <p:cNvPr id="107" name="직사각형 106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8" name="TextBox 137"/>
          <p:cNvSpPr txBox="1"/>
          <p:nvPr/>
        </p:nvSpPr>
        <p:spPr>
          <a:xfrm>
            <a:off x="71703" y="-74939"/>
            <a:ext cx="9000000" cy="1092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itchFamily="50" charset="-127"/>
              </a:rPr>
              <a:t>Packet Processing</a:t>
            </a:r>
            <a:endParaRPr lang="en-US" altLang="ko-KR" sz="25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500" b="1" dirty="0" smtClean="0">
                <a:latin typeface="맑은 고딕" pitchFamily="50" charset="-127"/>
                <a:ea typeface="맑은 고딕" pitchFamily="50" charset="-127"/>
              </a:rPr>
              <a:t>- Reactive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2000" y="1208348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If table-miss occurs,</a:t>
            </a:r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3858611" y="3501208"/>
            <a:ext cx="1368000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Controller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145604" y="3429200"/>
            <a:ext cx="2776519" cy="2736104"/>
            <a:chOff x="174993" y="3501208"/>
            <a:chExt cx="2776519" cy="2736104"/>
          </a:xfrm>
        </p:grpSpPr>
        <p:grpSp>
          <p:nvGrpSpPr>
            <p:cNvPr id="115" name="그룹 114"/>
            <p:cNvGrpSpPr/>
            <p:nvPr/>
          </p:nvGrpSpPr>
          <p:grpSpPr>
            <a:xfrm>
              <a:off x="179512" y="3501208"/>
              <a:ext cx="2772000" cy="1800000"/>
              <a:chOff x="625470" y="3212976"/>
              <a:chExt cx="2772000" cy="1800000"/>
            </a:xfrm>
          </p:grpSpPr>
          <p:sp>
            <p:nvSpPr>
              <p:cNvPr id="121" name="모서리가 둥근 직사각형 120"/>
              <p:cNvSpPr/>
              <p:nvPr/>
            </p:nvSpPr>
            <p:spPr>
              <a:xfrm>
                <a:off x="625470" y="3212976"/>
                <a:ext cx="2772000" cy="1800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2000" dirty="0" err="1" smtClean="0">
                    <a:latin typeface="맑은 고딕" pitchFamily="50" charset="-127"/>
                    <a:ea typeface="맑은 고딕" pitchFamily="50" charset="-127"/>
                  </a:rPr>
                  <a:t>OpenFlow</a:t>
                </a:r>
                <a:r>
                  <a:rPr lang="en-US" altLang="ko-KR" sz="2000" dirty="0" smtClean="0">
                    <a:latin typeface="맑은 고딕" pitchFamily="50" charset="-127"/>
                    <a:ea typeface="맑은 고딕" pitchFamily="50" charset="-127"/>
                  </a:rPr>
                  <a:t> Switch #1</a:t>
                </a:r>
                <a:endParaRPr lang="ko-KR" altLang="en-US" sz="20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22" name="그룹 121"/>
              <p:cNvGrpSpPr/>
              <p:nvPr/>
            </p:nvGrpSpPr>
            <p:grpSpPr>
              <a:xfrm>
                <a:off x="805470" y="3795614"/>
                <a:ext cx="2340000" cy="1082156"/>
                <a:chOff x="1079832" y="3685506"/>
                <a:chExt cx="2340000" cy="1082156"/>
              </a:xfrm>
            </p:grpSpPr>
            <p:sp>
              <p:nvSpPr>
                <p:cNvPr id="123" name="모서리가 둥근 직사각형 122"/>
                <p:cNvSpPr/>
                <p:nvPr/>
              </p:nvSpPr>
              <p:spPr>
                <a:xfrm>
                  <a:off x="1079832" y="3685506"/>
                  <a:ext cx="2340000" cy="360000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Secure Channel</a:t>
                  </a:r>
                </a:p>
              </p:txBody>
            </p:sp>
            <p:sp>
              <p:nvSpPr>
                <p:cNvPr id="124" name="모서리가 둥근 직사각형 123"/>
                <p:cNvSpPr/>
                <p:nvPr/>
              </p:nvSpPr>
              <p:spPr>
                <a:xfrm>
                  <a:off x="1079832" y="4047662"/>
                  <a:ext cx="2340000" cy="7200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dirty="0" smtClean="0">
                      <a:latin typeface="맑은 고딕" pitchFamily="50" charset="-127"/>
                      <a:ea typeface="맑은 고딕" pitchFamily="50" charset="-127"/>
                    </a:rPr>
                    <a:t>Flow Tables</a:t>
                  </a:r>
                </a:p>
                <a:p>
                  <a:pPr algn="ctr"/>
                  <a:r>
                    <a:rPr lang="en-US" altLang="ko-KR" sz="2000" dirty="0">
                      <a:latin typeface="맑은 고딕" pitchFamily="50" charset="-127"/>
                      <a:ea typeface="맑은 고딕" pitchFamily="50" charset="-127"/>
                    </a:rPr>
                    <a:t>- Flow Entries</a:t>
                  </a:r>
                  <a:endParaRPr lang="ko-KR" altLang="en-US" sz="2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116" name="모서리가 둥근 직사각형 115"/>
            <p:cNvSpPr/>
            <p:nvPr/>
          </p:nvSpPr>
          <p:spPr>
            <a:xfrm>
              <a:off x="174993" y="5877312"/>
              <a:ext cx="756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Host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7" name="모서리가 둥근 직사각형 116"/>
            <p:cNvSpPr/>
            <p:nvPr/>
          </p:nvSpPr>
          <p:spPr>
            <a:xfrm>
              <a:off x="2195512" y="5877312"/>
              <a:ext cx="756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Host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30993" y="5837202"/>
              <a:ext cx="1264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en-US" altLang="ko-KR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…</a:t>
              </a:r>
              <a:endParaRPr lang="en-US" altLang="ko-KR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19" name="직선 연결선 118"/>
            <p:cNvCxnSpPr>
              <a:stCxn id="121" idx="2"/>
              <a:endCxn id="116" idx="0"/>
            </p:cNvCxnSpPr>
            <p:nvPr/>
          </p:nvCxnSpPr>
          <p:spPr>
            <a:xfrm flipH="1">
              <a:off x="552993" y="5301208"/>
              <a:ext cx="1012519" cy="576104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>
              <a:stCxn id="121" idx="2"/>
              <a:endCxn id="117" idx="0"/>
            </p:cNvCxnSpPr>
            <p:nvPr/>
          </p:nvCxnSpPr>
          <p:spPr>
            <a:xfrm>
              <a:off x="1565512" y="5301208"/>
              <a:ext cx="1008000" cy="576104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그룹 124"/>
          <p:cNvGrpSpPr/>
          <p:nvPr/>
        </p:nvGrpSpPr>
        <p:grpSpPr>
          <a:xfrm>
            <a:off x="6230588" y="3429200"/>
            <a:ext cx="2776519" cy="2736104"/>
            <a:chOff x="174993" y="3501208"/>
            <a:chExt cx="2776519" cy="2736104"/>
          </a:xfrm>
        </p:grpSpPr>
        <p:grpSp>
          <p:nvGrpSpPr>
            <p:cNvPr id="126" name="그룹 125"/>
            <p:cNvGrpSpPr/>
            <p:nvPr/>
          </p:nvGrpSpPr>
          <p:grpSpPr>
            <a:xfrm>
              <a:off x="179512" y="3501208"/>
              <a:ext cx="2772000" cy="1800000"/>
              <a:chOff x="625470" y="3212976"/>
              <a:chExt cx="2772000" cy="1800000"/>
            </a:xfrm>
          </p:grpSpPr>
          <p:sp>
            <p:nvSpPr>
              <p:cNvPr id="132" name="모서리가 둥근 직사각형 131"/>
              <p:cNvSpPr/>
              <p:nvPr/>
            </p:nvSpPr>
            <p:spPr>
              <a:xfrm>
                <a:off x="625470" y="3212976"/>
                <a:ext cx="2772000" cy="1800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2000" dirty="0" err="1" smtClean="0">
                    <a:latin typeface="맑은 고딕" pitchFamily="50" charset="-127"/>
                    <a:ea typeface="맑은 고딕" pitchFamily="50" charset="-127"/>
                  </a:rPr>
                  <a:t>OpenFlow</a:t>
                </a:r>
                <a:r>
                  <a:rPr lang="en-US" altLang="ko-KR" sz="2000" dirty="0" smtClean="0">
                    <a:latin typeface="맑은 고딕" pitchFamily="50" charset="-127"/>
                    <a:ea typeface="맑은 고딕" pitchFamily="50" charset="-127"/>
                  </a:rPr>
                  <a:t> Switch #2</a:t>
                </a:r>
                <a:endParaRPr lang="ko-KR" altLang="en-US" sz="20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33" name="그룹 132"/>
              <p:cNvGrpSpPr/>
              <p:nvPr/>
            </p:nvGrpSpPr>
            <p:grpSpPr>
              <a:xfrm>
                <a:off x="805470" y="3795614"/>
                <a:ext cx="2340000" cy="1082156"/>
                <a:chOff x="1079832" y="3685506"/>
                <a:chExt cx="2340000" cy="1082156"/>
              </a:xfrm>
            </p:grpSpPr>
            <p:sp>
              <p:nvSpPr>
                <p:cNvPr id="134" name="모서리가 둥근 직사각형 133"/>
                <p:cNvSpPr/>
                <p:nvPr/>
              </p:nvSpPr>
              <p:spPr>
                <a:xfrm>
                  <a:off x="1079832" y="3685506"/>
                  <a:ext cx="2340000" cy="360000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dirty="0" smtClean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Secure Channel</a:t>
                  </a:r>
                </a:p>
              </p:txBody>
            </p:sp>
            <p:sp>
              <p:nvSpPr>
                <p:cNvPr id="135" name="모서리가 둥근 직사각형 134"/>
                <p:cNvSpPr/>
                <p:nvPr/>
              </p:nvSpPr>
              <p:spPr>
                <a:xfrm>
                  <a:off x="1079832" y="4047662"/>
                  <a:ext cx="2340000" cy="7200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dirty="0" smtClean="0">
                      <a:latin typeface="맑은 고딕" pitchFamily="50" charset="-127"/>
                      <a:ea typeface="맑은 고딕" pitchFamily="50" charset="-127"/>
                    </a:rPr>
                    <a:t>Flow Tables</a:t>
                  </a:r>
                </a:p>
                <a:p>
                  <a:pPr algn="ctr"/>
                  <a:r>
                    <a:rPr lang="en-US" altLang="ko-KR" sz="2000" dirty="0">
                      <a:latin typeface="맑은 고딕" pitchFamily="50" charset="-127"/>
                      <a:ea typeface="맑은 고딕" pitchFamily="50" charset="-127"/>
                    </a:rPr>
                    <a:t>- Flow Entries</a:t>
                  </a:r>
                  <a:endParaRPr lang="ko-KR" altLang="en-US" sz="2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127" name="모서리가 둥근 직사각형 126"/>
            <p:cNvSpPr/>
            <p:nvPr/>
          </p:nvSpPr>
          <p:spPr>
            <a:xfrm>
              <a:off x="174993" y="5877312"/>
              <a:ext cx="756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Host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2195512" y="5877312"/>
              <a:ext cx="756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Host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30993" y="5837202"/>
              <a:ext cx="1264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en-US" altLang="ko-KR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…</a:t>
              </a:r>
              <a:endParaRPr lang="en-US" altLang="ko-KR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0" name="직선 연결선 129"/>
            <p:cNvCxnSpPr>
              <a:stCxn id="132" idx="2"/>
              <a:endCxn id="127" idx="0"/>
            </p:cNvCxnSpPr>
            <p:nvPr/>
          </p:nvCxnSpPr>
          <p:spPr>
            <a:xfrm flipH="1">
              <a:off x="552993" y="5301208"/>
              <a:ext cx="1012519" cy="576104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/>
            <p:cNvCxnSpPr>
              <a:stCxn id="132" idx="2"/>
              <a:endCxn id="128" idx="0"/>
            </p:cNvCxnSpPr>
            <p:nvPr/>
          </p:nvCxnSpPr>
          <p:spPr>
            <a:xfrm>
              <a:off x="1565512" y="5301208"/>
              <a:ext cx="1008000" cy="576104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직선 연결선 135"/>
          <p:cNvCxnSpPr>
            <a:stCxn id="123" idx="3"/>
            <a:endCxn id="113" idx="1"/>
          </p:cNvCxnSpPr>
          <p:nvPr/>
        </p:nvCxnSpPr>
        <p:spPr>
          <a:xfrm flipV="1">
            <a:off x="2670123" y="3681208"/>
            <a:ext cx="1188488" cy="510630"/>
          </a:xfrm>
          <a:prstGeom prst="line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>
            <a:stCxn id="134" idx="1"/>
            <a:endCxn id="113" idx="3"/>
          </p:cNvCxnSpPr>
          <p:nvPr/>
        </p:nvCxnSpPr>
        <p:spPr>
          <a:xfrm flipH="1" flipV="1">
            <a:off x="5226611" y="3681208"/>
            <a:ext cx="1188496" cy="510630"/>
          </a:xfrm>
          <a:prstGeom prst="line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>
            <a:stCxn id="121" idx="3"/>
            <a:endCxn id="132" idx="1"/>
          </p:cNvCxnSpPr>
          <p:nvPr/>
        </p:nvCxnSpPr>
        <p:spPr>
          <a:xfrm>
            <a:off x="2922123" y="4329200"/>
            <a:ext cx="3312984" cy="0"/>
          </a:xfrm>
          <a:prstGeom prst="line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2" descr="http://www.openflow.org/img/newlogo7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000">
            <a:off x="2943589" y="3609164"/>
            <a:ext cx="90678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http://www.openflow.org/img/newlogo7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5234853" y="3606495"/>
            <a:ext cx="90678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모서리가 둥근 사각형 설명선 93"/>
          <p:cNvSpPr/>
          <p:nvPr/>
        </p:nvSpPr>
        <p:spPr>
          <a:xfrm>
            <a:off x="3786611" y="4327880"/>
            <a:ext cx="1440000" cy="360000"/>
          </a:xfrm>
          <a:prstGeom prst="wedgeRoundRectCallout">
            <a:avLst>
              <a:gd name="adj1" fmla="val -151051"/>
              <a:gd name="adj2" fmla="val 78572"/>
              <a:gd name="adj3" fmla="val 16667"/>
            </a:avLst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Table-miss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867864" y="3651838"/>
            <a:ext cx="1332000" cy="720000"/>
          </a:xfrm>
          <a:prstGeom prst="round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i="1" dirty="0" smtClean="0">
                <a:latin typeface="맑은 고딕" pitchFamily="50" charset="-127"/>
                <a:ea typeface="맑은 고딕" pitchFamily="50" charset="-127"/>
              </a:rPr>
              <a:t>packet-in</a:t>
            </a:r>
          </a:p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Message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3804611" y="2779052"/>
            <a:ext cx="1476000" cy="72000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New</a:t>
            </a:r>
          </a:p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Flow Entry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145604" y="5373240"/>
            <a:ext cx="1008000" cy="576000"/>
          </a:xfrm>
          <a:prstGeom prst="round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New</a:t>
            </a:r>
          </a:p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Packet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000" y="1667468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then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an incoming packet is processed by interacting with a controller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60" name="오각형 59"/>
          <p:cNvSpPr/>
          <p:nvPr/>
        </p:nvSpPr>
        <p:spPr>
          <a:xfrm>
            <a:off x="2610000" y="6201376"/>
            <a:ext cx="3924000" cy="612000"/>
          </a:xfrm>
          <a:prstGeom prst="homePlat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Animation Slide</a:t>
            </a:r>
          </a:p>
          <a:p>
            <a:pPr algn="ctr"/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-It may </a:t>
            </a:r>
            <a:r>
              <a:rPr lang="en-US" altLang="ko-KR" sz="1500" dirty="0">
                <a:latin typeface="맑은 고딕" pitchFamily="50" charset="-127"/>
                <a:ea typeface="맑은 고딕" panose="020B0503020000020004" pitchFamily="50" charset="-127"/>
              </a:rPr>
              <a:t>be </a:t>
            </a:r>
            <a:r>
              <a:rPr lang="en-US" altLang="ko-KR" sz="1500" dirty="0" smtClean="0">
                <a:latin typeface="맑은 고딕" pitchFamily="50" charset="-127"/>
                <a:ea typeface="맑은 고딕" panose="020B0503020000020004" pitchFamily="50" charset="-127"/>
              </a:rPr>
              <a:t>shown as wrong </a:t>
            </a:r>
            <a:r>
              <a:rPr lang="en-US" altLang="ko-KR" sz="1500" dirty="0">
                <a:latin typeface="맑은 고딕" pitchFamily="50" charset="-127"/>
                <a:ea typeface="맑은 고딕" panose="020B0503020000020004" pitchFamily="50" charset="-127"/>
              </a:rPr>
              <a:t>in printouts.-</a:t>
            </a:r>
            <a:endParaRPr lang="ko-KR" altLang="en-US" sz="15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18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10833 -0.12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32951 -0.049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32899 0.1273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12338 L 0.28455 -0.17592 C 0.32205 -0.18773 0.3776 -0.19398 0.43541 -0.19398 C 0.50156 -0.19398 0.55451 -0.18773 0.59201 -0.17592 L 0.76979 -0.12338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979 -0.12338 L 0.65746 0.027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6" grpId="2" animBg="1"/>
      <p:bldP spid="98" grpId="0" animBg="1"/>
      <p:bldP spid="98" grpId="1" animBg="1"/>
      <p:bldP spid="98" grpId="2" animBg="1"/>
      <p:bldP spid="98" grpId="3" animBg="1"/>
      <p:bldP spid="98" grpId="4" animBg="1"/>
      <p:bldP spid="98" grpId="5" animBg="1"/>
      <p:bldP spid="98" grpId="6" animBg="1"/>
      <p:bldP spid="59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Application Conflicts</a:t>
            </a:r>
            <a:endParaRPr lang="ko-KR" altLang="en-US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We assume that each application on </a:t>
            </a:r>
            <a:r>
              <a:rPr lang="en-US" altLang="ko-KR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controller works well.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969892" y="3517322"/>
            <a:ext cx="7204217" cy="2441343"/>
            <a:chOff x="1224116" y="2332926"/>
            <a:chExt cx="7204217" cy="2441343"/>
          </a:xfrm>
        </p:grpSpPr>
        <p:cxnSp>
          <p:nvCxnSpPr>
            <p:cNvPr id="62" name="직선 연결선 61"/>
            <p:cNvCxnSpPr>
              <a:stCxn id="54" idx="0"/>
              <a:endCxn id="55" idx="2"/>
            </p:cNvCxnSpPr>
            <p:nvPr/>
          </p:nvCxnSpPr>
          <p:spPr>
            <a:xfrm flipH="1" flipV="1">
              <a:off x="2900423" y="3016926"/>
              <a:ext cx="1923693" cy="3508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>
              <a:stCxn id="54" idx="0"/>
              <a:endCxn id="57" idx="2"/>
            </p:cNvCxnSpPr>
            <p:nvPr/>
          </p:nvCxnSpPr>
          <p:spPr>
            <a:xfrm flipV="1">
              <a:off x="4824116" y="3016926"/>
              <a:ext cx="777024" cy="3508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>
              <a:stCxn id="54" idx="0"/>
              <a:endCxn id="58" idx="2"/>
            </p:cNvCxnSpPr>
            <p:nvPr/>
          </p:nvCxnSpPr>
          <p:spPr>
            <a:xfrm flipV="1">
              <a:off x="4824116" y="3016926"/>
              <a:ext cx="2703741" cy="350800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>
              <a:stCxn id="54" idx="2"/>
              <a:endCxn id="53" idx="0"/>
            </p:cNvCxnSpPr>
            <p:nvPr/>
          </p:nvCxnSpPr>
          <p:spPr>
            <a:xfrm flipH="1">
              <a:off x="2340116" y="4051726"/>
              <a:ext cx="2484000" cy="362543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>
              <a:stCxn id="54" idx="2"/>
              <a:endCxn id="61" idx="0"/>
            </p:cNvCxnSpPr>
            <p:nvPr/>
          </p:nvCxnSpPr>
          <p:spPr>
            <a:xfrm>
              <a:off x="4824116" y="4051726"/>
              <a:ext cx="2108" cy="362543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>
              <a:stCxn id="54" idx="2"/>
              <a:endCxn id="60" idx="0"/>
            </p:cNvCxnSpPr>
            <p:nvPr/>
          </p:nvCxnSpPr>
          <p:spPr>
            <a:xfrm>
              <a:off x="4824116" y="4051726"/>
              <a:ext cx="2488217" cy="362543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모서리가 둥근 직사각형 52"/>
            <p:cNvSpPr/>
            <p:nvPr/>
          </p:nvSpPr>
          <p:spPr>
            <a:xfrm>
              <a:off x="1224116" y="4414269"/>
              <a:ext cx="2232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err="1" smtClean="0">
                  <a:latin typeface="맑은 고딕" pitchFamily="50" charset="-127"/>
                  <a:ea typeface="맑은 고딕" pitchFamily="50" charset="-127"/>
                </a:rPr>
                <a:t>OpenFlow</a:t>
              </a:r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 Switch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1224116" y="3367726"/>
              <a:ext cx="7200000" cy="6840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err="1" smtClean="0">
                  <a:latin typeface="맑은 고딕" pitchFamily="50" charset="-127"/>
                  <a:ea typeface="맑은 고딕" pitchFamily="50" charset="-127"/>
                </a:rPr>
                <a:t>OpenFlow</a:t>
              </a:r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 Controller</a:t>
              </a:r>
            </a:p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e.g., NOX, Floodlight, </a:t>
              </a:r>
              <a:r>
                <a:rPr lang="en-US" altLang="ko-KR" sz="2000" dirty="0" err="1" smtClean="0">
                  <a:latin typeface="맑은 고딕" pitchFamily="50" charset="-127"/>
                  <a:ea typeface="맑은 고딕" pitchFamily="50" charset="-127"/>
                </a:rPr>
                <a:t>OpenDaylight</a:t>
              </a:r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, IRIS, etc.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1226423" y="2332926"/>
              <a:ext cx="3348000" cy="684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Application 1</a:t>
              </a:r>
            </a:p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e.g., Shortest Path Routing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4701140" y="2332926"/>
              <a:ext cx="1800000" cy="684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Application 2</a:t>
              </a:r>
            </a:p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e.g., Firewall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6627857" y="2332926"/>
              <a:ext cx="1800000" cy="684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Application 3</a:t>
              </a:r>
            </a:p>
            <a:p>
              <a:pPr algn="ctr"/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e.g., NAT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6196333" y="4414269"/>
              <a:ext cx="2232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err="1" smtClean="0">
                  <a:latin typeface="맑은 고딕" pitchFamily="50" charset="-127"/>
                  <a:ea typeface="맑은 고딕" pitchFamily="50" charset="-127"/>
                </a:rPr>
                <a:t>OpenFlow</a:t>
              </a:r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 Switch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710224" y="4414269"/>
              <a:ext cx="2232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err="1" smtClean="0">
                  <a:latin typeface="맑은 고딕" pitchFamily="50" charset="-127"/>
                  <a:ea typeface="맑은 고딕" pitchFamily="50" charset="-127"/>
                </a:rPr>
                <a:t>OpenFlow</a:t>
              </a:r>
              <a:r>
                <a:rPr lang="en-US" altLang="ko-KR" sz="2000" dirty="0" smtClean="0">
                  <a:latin typeface="맑은 고딕" pitchFamily="50" charset="-127"/>
                  <a:ea typeface="맑은 고딕" pitchFamily="50" charset="-127"/>
                </a:rPr>
                <a:t> Switch</a:t>
              </a:r>
              <a:endParaRPr lang="ko-KR" altLang="en-US" sz="20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8" name="모서리가 둥근 사각형 설명선 67"/>
          <p:cNvSpPr/>
          <p:nvPr/>
        </p:nvSpPr>
        <p:spPr>
          <a:xfrm>
            <a:off x="1908199" y="2892723"/>
            <a:ext cx="1476000" cy="360000"/>
          </a:xfrm>
          <a:prstGeom prst="wedgeRoundRectCallout">
            <a:avLst>
              <a:gd name="adj1" fmla="val 1246"/>
              <a:gd name="adj2" fmla="val 105030"/>
              <a:gd name="adj3" fmla="val 16667"/>
            </a:avLst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Works well!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모서리가 둥근 사각형 설명선 68"/>
          <p:cNvSpPr/>
          <p:nvPr/>
        </p:nvSpPr>
        <p:spPr>
          <a:xfrm>
            <a:off x="4608916" y="2892723"/>
            <a:ext cx="1476000" cy="360000"/>
          </a:xfrm>
          <a:prstGeom prst="wedgeRoundRectCallout">
            <a:avLst>
              <a:gd name="adj1" fmla="val 1246"/>
              <a:gd name="adj2" fmla="val 105030"/>
              <a:gd name="adj3" fmla="val 16667"/>
            </a:avLst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Works well!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모서리가 둥근 사각형 설명선 69"/>
          <p:cNvSpPr/>
          <p:nvPr/>
        </p:nvSpPr>
        <p:spPr>
          <a:xfrm>
            <a:off x="6534290" y="2892723"/>
            <a:ext cx="1476000" cy="360000"/>
          </a:xfrm>
          <a:prstGeom prst="wedgeRoundRectCallout">
            <a:avLst>
              <a:gd name="adj1" fmla="val 1246"/>
              <a:gd name="adj2" fmla="val 105030"/>
              <a:gd name="adj3" fmla="val 16667"/>
            </a:avLst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Works well!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882000" y="3412501"/>
            <a:ext cx="7380000" cy="90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00" y="1283618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Mixture of applications -&gt;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Network problems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e.g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.,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reachability problems, forwarding loops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traffic isolation, etc.</a:t>
            </a:r>
          </a:p>
        </p:txBody>
      </p:sp>
      <p:sp>
        <p:nvSpPr>
          <p:cNvPr id="47" name="폭발 1 46"/>
          <p:cNvSpPr/>
          <p:nvPr/>
        </p:nvSpPr>
        <p:spPr>
          <a:xfrm>
            <a:off x="3597892" y="2636912"/>
            <a:ext cx="4572000" cy="108000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Application Conflicts!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오각형 47"/>
          <p:cNvSpPr/>
          <p:nvPr/>
        </p:nvSpPr>
        <p:spPr>
          <a:xfrm>
            <a:off x="2610000" y="6201376"/>
            <a:ext cx="3924000" cy="612000"/>
          </a:xfrm>
          <a:prstGeom prst="homePlat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Animation Slide</a:t>
            </a:r>
          </a:p>
          <a:p>
            <a:pPr algn="ctr"/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-It may </a:t>
            </a:r>
            <a:r>
              <a:rPr lang="en-US" altLang="ko-KR" sz="1500" dirty="0">
                <a:latin typeface="맑은 고딕" pitchFamily="50" charset="-127"/>
                <a:ea typeface="맑은 고딕" panose="020B0503020000020004" pitchFamily="50" charset="-127"/>
              </a:rPr>
              <a:t>be </a:t>
            </a:r>
            <a:r>
              <a:rPr lang="en-US" altLang="ko-KR" sz="1500" dirty="0" smtClean="0">
                <a:latin typeface="맑은 고딕" pitchFamily="50" charset="-127"/>
                <a:ea typeface="맑은 고딕" panose="020B0503020000020004" pitchFamily="50" charset="-127"/>
              </a:rPr>
              <a:t>shown as wrong </a:t>
            </a:r>
            <a:r>
              <a:rPr lang="en-US" altLang="ko-KR" sz="1500" dirty="0">
                <a:latin typeface="맑은 고딕" pitchFamily="50" charset="-127"/>
                <a:ea typeface="맑은 고딕" panose="020B0503020000020004" pitchFamily="50" charset="-127"/>
              </a:rPr>
              <a:t>in printouts.-</a:t>
            </a:r>
            <a:endParaRPr lang="ko-KR" altLang="en-US" sz="15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2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3" grpId="0" animBg="1"/>
      <p:bldP spid="72" grpId="0"/>
      <p:bldP spid="47" grpId="0" animBg="1"/>
      <p:bldP spid="47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Historical Views of</a:t>
            </a:r>
            <a:r>
              <a:rPr lang="ko-KR" altLang="en-US" sz="4000" b="1" dirty="0" smtClean="0"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Problems </a:t>
            </a: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(1/2)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In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the beginning, a switch or router was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simple.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000" y="1283953"/>
            <a:ext cx="90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Simple forwarding task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   : Index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into a forwarding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table -&gt; Output port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000" y="2653580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Today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however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000" y="3110943"/>
            <a:ext cx="90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forwarding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grew more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complicated.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 m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any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protocols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operate concurrently.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    : e.g., MPLS, NAT, ACLs, etc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5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Historical Views of</a:t>
            </a:r>
            <a:r>
              <a:rPr lang="ko-KR" altLang="en-US" sz="4000" b="1" dirty="0" smtClean="0"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Problems </a:t>
            </a:r>
            <a:r>
              <a:rPr lang="en-US" altLang="ko-KR" sz="2500" b="1" dirty="0" smtClean="0">
                <a:latin typeface="맑은 고딕" pitchFamily="50" charset="-127"/>
                <a:ea typeface="맑은 고딕" panose="020B0503020000020004" pitchFamily="50" charset="-127"/>
              </a:rPr>
              <a:t>(2/2)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7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This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complexity makes it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hard to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operate a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large network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today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00" y="1283953"/>
            <a:ext cx="90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indent="-504000"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Network operators have to manage so many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interacting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protocols.</a:t>
            </a:r>
          </a:p>
          <a:p>
            <a:pPr marL="504000" indent="-504000"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Trying new protocols is hard.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Hosts can be unable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to communicate.</a:t>
            </a:r>
            <a:endParaRPr lang="en-US" altLang="ko-KR" sz="2000" dirty="0" smtClean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폭발 1 28"/>
          <p:cNvSpPr/>
          <p:nvPr/>
        </p:nvSpPr>
        <p:spPr>
          <a:xfrm>
            <a:off x="936000" y="3140968"/>
            <a:ext cx="7272000" cy="194400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anose="020B0503020000020004" pitchFamily="50" charset="-127"/>
              </a:rPr>
              <a:t>Especially</a:t>
            </a:r>
            <a:r>
              <a:rPr lang="en-US" altLang="ko-KR" sz="2000" dirty="0">
                <a:latin typeface="맑은 고딕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000" dirty="0" smtClean="0">
                <a:latin typeface="맑은 고딕" pitchFamily="50" charset="-127"/>
                <a:ea typeface="맑은 고딕" panose="020B0503020000020004" pitchFamily="50" charset="-127"/>
              </a:rPr>
              <a:t>debugging </a:t>
            </a:r>
            <a:r>
              <a:rPr lang="en-US" altLang="ko-KR" sz="2000" dirty="0">
                <a:latin typeface="맑은 고딕" pitchFamily="50" charset="-127"/>
                <a:ea typeface="맑은 고딕" panose="020B0503020000020004" pitchFamily="50" charset="-127"/>
              </a:rPr>
              <a:t>reachability problems is very time consuming</a:t>
            </a:r>
            <a:r>
              <a:rPr lang="en-US" altLang="ko-KR" sz="2000" dirty="0" smtClean="0">
                <a:latin typeface="맑은 고딕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0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99" name="직사각형 98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71710" y="1028348"/>
            <a:ext cx="9000581" cy="180000"/>
            <a:chOff x="-33" y="1214422"/>
            <a:chExt cx="9144622" cy="180000"/>
          </a:xfrm>
        </p:grpSpPr>
        <p:sp>
          <p:nvSpPr>
            <p:cNvPr id="107" name="직사각형 106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8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8" name="TextBox 137"/>
          <p:cNvSpPr txBox="1"/>
          <p:nvPr/>
        </p:nvSpPr>
        <p:spPr>
          <a:xfrm>
            <a:off x="71703" y="-74939"/>
            <a:ext cx="9000000" cy="1092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itchFamily="50" charset="-127"/>
              </a:rPr>
              <a:t>Reachability</a:t>
            </a:r>
            <a:r>
              <a:rPr lang="en-US" altLang="ko-KR" sz="4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4000" b="1" dirty="0" smtClean="0">
                <a:latin typeface="맑은 고딕" pitchFamily="50" charset="-127"/>
                <a:ea typeface="맑은 고딕" pitchFamily="50" charset="-127"/>
              </a:rPr>
              <a:t>Problems</a:t>
            </a:r>
            <a:endParaRPr lang="en-US" altLang="ko-KR" sz="25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500" b="1" dirty="0" smtClean="0">
                <a:latin typeface="맑은 고딕" pitchFamily="50" charset="-127"/>
                <a:ea typeface="맑은 고딕" pitchFamily="50" charset="-127"/>
              </a:rPr>
              <a:t>- Simple Example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72000" y="1208348"/>
                <a:ext cx="9000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There are three simple questions.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lang="ko-KR" altLang="en-US" sz="2000" dirty="0" smtClean="0">
                    <a:latin typeface="맑은 고딕" pitchFamily="50" charset="-127"/>
                    <a:ea typeface="맑은 고딕" panose="020B0503020000020004" pitchFamily="50" charset="-127"/>
                  </a:rPr>
                  <a:t>→ </a:t>
                </a:r>
                <a:r>
                  <a:rPr lang="en-US" altLang="ko-KR" sz="2000" dirty="0">
                    <a:latin typeface="맑은 고딕" pitchFamily="50" charset="-127"/>
                    <a:ea typeface="맑은 고딕" panose="020B0503020000020004" pitchFamily="50" charset="-127"/>
                  </a:rPr>
                  <a:t>“Can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host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𝐴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talk to host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?”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000" dirty="0" smtClean="0">
                    <a:latin typeface="맑은 고딕" pitchFamily="50" charset="-127"/>
                    <a:ea typeface="맑은 고딕" panose="020B0503020000020004" pitchFamily="50" charset="-127"/>
                  </a:rPr>
                  <a:t>→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“</a:t>
                </a:r>
                <a:r>
                  <a:rPr lang="en-US" altLang="ko-KR" sz="2000" dirty="0">
                    <a:latin typeface="맑은 고딕" pitchFamily="50" charset="-127"/>
                    <a:ea typeface="맑은 고딕" panose="020B0503020000020004" pitchFamily="50" charset="-127"/>
                  </a:rPr>
                  <a:t>Can packets loop in my network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?”</a:t>
                </a:r>
              </a:p>
              <a:p>
                <a:pPr fontAlgn="base" latinLnBrk="0">
                  <a:lnSpc>
                    <a:spcPct val="150000"/>
                  </a:lnSpc>
                </a:pPr>
                <a:r>
                  <a:rPr lang="en-US" altLang="ko-KR" sz="2000" dirty="0">
                    <a:latin typeface="맑은 고딕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000" dirty="0" smtClean="0">
                    <a:latin typeface="맑은 고딕" pitchFamily="50" charset="-127"/>
                    <a:ea typeface="맑은 고딕" panose="020B0503020000020004" pitchFamily="50" charset="-127"/>
                  </a:rPr>
                  <a:t>→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“</a:t>
                </a:r>
                <a:r>
                  <a:rPr lang="en-US" altLang="ko-KR" sz="2000" dirty="0">
                    <a:latin typeface="맑은 고딕" pitchFamily="50" charset="-127"/>
                    <a:ea typeface="맑은 고딕" panose="020B0503020000020004" pitchFamily="50" charset="-127"/>
                  </a:rPr>
                  <a:t>Can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user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>
                    <a:latin typeface="맑은 고딕" pitchFamily="50" charset="-127"/>
                    <a:ea typeface="맑은 고딕" panose="020B0503020000020004" pitchFamily="50" charset="-127"/>
                  </a:rPr>
                  <a:t>listen to communications between 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users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000" dirty="0">
                    <a:latin typeface="맑은 고딕" pitchFamily="50" charset="-127"/>
                    <a:ea typeface="맑은 고딕" panose="020B0503020000020004" pitchFamily="50" charset="-127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sz="2000" dirty="0" smtClean="0">
                    <a:latin typeface="맑은 고딕" pitchFamily="50" charset="-127"/>
                    <a:ea typeface="맑은 고딕" panose="020B0503020000020004" pitchFamily="50" charset="-127"/>
                  </a:rPr>
                  <a:t>?”</a:t>
                </a:r>
                <a:endParaRPr lang="en-US" altLang="ko-KR" sz="2000" dirty="0">
                  <a:latin typeface="맑은 고딕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1208348"/>
                <a:ext cx="9000000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745" b="-15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72000" y="3037424"/>
            <a:ext cx="4824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Simple, but hard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to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answer!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897313" y="3212976"/>
            <a:ext cx="4067175" cy="2950662"/>
            <a:chOff x="5004970" y="3110329"/>
            <a:chExt cx="4067175" cy="2950662"/>
          </a:xfrm>
        </p:grpSpPr>
        <p:sp>
          <p:nvSpPr>
            <p:cNvPr id="59" name="TextBox 58"/>
            <p:cNvSpPr txBox="1"/>
            <p:nvPr/>
          </p:nvSpPr>
          <p:spPr>
            <a:xfrm>
              <a:off x="5004970" y="5814770"/>
              <a:ext cx="40667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en-US" altLang="ko-KR" sz="1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Reference [4], Google Image Search.</a:t>
              </a:r>
              <a:endParaRPr lang="en-US" altLang="ko-KR" sz="1000" dirty="0">
                <a:latin typeface="맑은 고딕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4970" y="3110329"/>
              <a:ext cx="4067175" cy="2705100"/>
            </a:xfrm>
            <a:prstGeom prst="rect">
              <a:avLst/>
            </a:prstGeom>
          </p:spPr>
        </p:pic>
      </p:grpSp>
      <p:sp>
        <p:nvSpPr>
          <p:cNvPr id="63" name="폭발 1 62"/>
          <p:cNvSpPr/>
          <p:nvPr/>
        </p:nvSpPr>
        <p:spPr>
          <a:xfrm>
            <a:off x="431710" y="4005248"/>
            <a:ext cx="5328000" cy="1656000"/>
          </a:xfrm>
          <a:prstGeom prst="irregularSeal1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anose="020B0503020000020004" pitchFamily="50" charset="-127"/>
              </a:rPr>
              <a:t>We need an easy way to solve these problems.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79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0" y="646814"/>
            <a:ext cx="9000581" cy="180000"/>
            <a:chOff x="-33" y="1214422"/>
            <a:chExt cx="9144622" cy="180000"/>
          </a:xfrm>
        </p:grpSpPr>
        <p:sp>
          <p:nvSpPr>
            <p:cNvPr id="34" name="직사각형 33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 rot="10800000">
            <a:off x="71710" y="6345344"/>
            <a:ext cx="9000581" cy="180000"/>
            <a:chOff x="-33" y="1214422"/>
            <a:chExt cx="9144622" cy="180000"/>
          </a:xfrm>
        </p:grpSpPr>
        <p:sp>
          <p:nvSpPr>
            <p:cNvPr id="41" name="직사각형 40"/>
            <p:cNvSpPr/>
            <p:nvPr/>
          </p:nvSpPr>
          <p:spPr>
            <a:xfrm>
              <a:off x="588" y="1214422"/>
              <a:ext cx="9144001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8609" y="1214422"/>
              <a:ext cx="365761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645893" y="1214422"/>
              <a:ext cx="365761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097251" y="1214422"/>
              <a:ext cx="36576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194535" y="1214422"/>
              <a:ext cx="365761" cy="18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33" y="1214422"/>
              <a:ext cx="365761" cy="18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703" y="-73266"/>
            <a:ext cx="900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latin typeface="맑은 고딕" pitchFamily="50" charset="-127"/>
                <a:ea typeface="맑은 고딕" panose="020B0503020000020004" pitchFamily="50" charset="-127"/>
              </a:rPr>
              <a:t>Previous Works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>
          <a:xfrm>
            <a:off x="-42560" y="6549559"/>
            <a:ext cx="1158176" cy="288031"/>
          </a:xfrm>
        </p:spPr>
        <p:txBody>
          <a:bodyPr/>
          <a:lstStyle/>
          <a:p>
            <a:pPr algn="ctr"/>
            <a:r>
              <a:rPr lang="en-US" altLang="ko-KR" sz="15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2014.10.06</a:t>
            </a:r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>
          <a:xfrm>
            <a:off x="1071011" y="6515277"/>
            <a:ext cx="7441271" cy="360868"/>
          </a:xfrm>
        </p:spPr>
        <p:txBody>
          <a:bodyPr/>
          <a:lstStyle/>
          <a:p>
            <a:pPr algn="l"/>
            <a:r>
              <a:rPr lang="en-US" altLang="ko-KR" sz="15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Software-Defined Networked Computing</a:t>
            </a:r>
            <a:endParaRPr lang="ko-KR" altLang="en-US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8512282" y="6511422"/>
            <a:ext cx="596221" cy="365125"/>
          </a:xfrm>
        </p:spPr>
        <p:txBody>
          <a:bodyPr/>
          <a:lstStyle/>
          <a:p>
            <a:fld id="{781ED2BB-B2CF-48F4-8D7D-E26EAF1E4C67}" type="slidenum">
              <a:rPr lang="ko-KR" altLang="en-US" sz="15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9</a:t>
            </a:fld>
            <a:endParaRPr lang="ko-KR" altLang="en-US" sz="1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36568" y="6575251"/>
            <a:ext cx="1421656" cy="238125"/>
            <a:chOff x="7090897" y="6575251"/>
            <a:chExt cx="1421656" cy="238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97" y="6575251"/>
              <a:ext cx="504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3" y="6660976"/>
              <a:ext cx="7429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72000" y="826814"/>
            <a:ext cx="90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There are very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few existing network management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tools.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00" y="1282170"/>
            <a:ext cx="90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→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However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, the existing tools are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protocol-dependent.</a:t>
            </a:r>
            <a:endParaRPr lang="en-US" altLang="ko-KR" sz="2000" dirty="0">
              <a:solidFill>
                <a:srgbClr val="7030A0"/>
              </a:solidFill>
              <a:latin typeface="맑은 고딕" pitchFamily="50" charset="-127"/>
              <a:ea typeface="맑은 고딕" panose="020B0503020000020004" pitchFamily="50" charset="-127"/>
            </a:endParaRPr>
          </a:p>
          <a:p>
            <a:pPr marL="684000" indent="-684000" fontAlgn="base" latinLnBrk="0">
              <a:lnSpc>
                <a:spcPct val="150000"/>
              </a:lnSpc>
            </a:pP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      :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e.g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.,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reachability only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IP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connectivity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only, firewall </a:t>
            </a:r>
            <a:r>
              <a:rPr lang="en-US" altLang="ko-KR" sz="2000" dirty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configuration only, or routing failures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anose="020B0503020000020004" pitchFamily="50" charset="-127"/>
              </a:rPr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19736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18205</TotalTime>
  <Words>2204</Words>
  <Application>Microsoft Office PowerPoint</Application>
  <PresentationFormat>화면 슬라이드 쇼(4:3)</PresentationFormat>
  <Paragraphs>368</Paragraphs>
  <Slides>34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8" baseType="lpstr"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ManiaDa</dc:creator>
  <cp:lastModifiedBy>KyoungSoo Park</cp:lastModifiedBy>
  <cp:revision>3112</cp:revision>
  <dcterms:created xsi:type="dcterms:W3CDTF">2010-11-29T04:08:57Z</dcterms:created>
  <dcterms:modified xsi:type="dcterms:W3CDTF">2014-11-20T00:32:45Z</dcterms:modified>
</cp:coreProperties>
</file>