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xlsx" ContentType="application/haansoftxlsx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sldIdLst>
    <p:sldId id="256" r:id="rId2"/>
    <p:sldId id="278" r:id="rId3"/>
    <p:sldId id="298" r:id="rId4"/>
    <p:sldId id="257" r:id="rId5"/>
    <p:sldId id="299" r:id="rId6"/>
    <p:sldId id="300" r:id="rId7"/>
    <p:sldId id="328" r:id="rId8"/>
    <p:sldId id="329" r:id="rId9"/>
    <p:sldId id="330" r:id="rId10"/>
    <p:sldId id="267" r:id="rId11"/>
    <p:sldId id="258" r:id="rId12"/>
    <p:sldId id="259" r:id="rId13"/>
    <p:sldId id="323" r:id="rId14"/>
    <p:sldId id="301" r:id="rId15"/>
    <p:sldId id="268" r:id="rId16"/>
    <p:sldId id="304" r:id="rId17"/>
    <p:sldId id="305" r:id="rId18"/>
    <p:sldId id="261" r:id="rId19"/>
    <p:sldId id="309" r:id="rId20"/>
    <p:sldId id="310" r:id="rId21"/>
    <p:sldId id="311" r:id="rId22"/>
    <p:sldId id="312" r:id="rId23"/>
    <p:sldId id="276" r:id="rId24"/>
    <p:sldId id="316" r:id="rId25"/>
    <p:sldId id="325" r:id="rId26"/>
    <p:sldId id="331" r:id="rId27"/>
    <p:sldId id="313" r:id="rId28"/>
    <p:sldId id="306" r:id="rId29"/>
    <p:sldId id="315" r:id="rId30"/>
    <p:sldId id="319" r:id="rId31"/>
    <p:sldId id="322" r:id="rId32"/>
    <p:sldId id="332" r:id="rId33"/>
    <p:sldId id="326" r:id="rId34"/>
    <p:sldId id="295" r:id="rId35"/>
    <p:sldId id="289" r:id="rId36"/>
    <p:sldId id="293" r:id="rId37"/>
    <p:sldId id="307" r:id="rId38"/>
    <p:sldId id="292" r:id="rId39"/>
    <p:sldId id="279" r:id="rId40"/>
    <p:sldId id="320" r:id="rId41"/>
    <p:sldId id="296" r:id="rId4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5CB55582-8562-4079-B537-38CD15DDAF18}">
          <p14:sldIdLst>
            <p14:sldId id="256"/>
            <p14:sldId id="278"/>
            <p14:sldId id="298"/>
            <p14:sldId id="257"/>
            <p14:sldId id="299"/>
            <p14:sldId id="300"/>
            <p14:sldId id="328"/>
            <p14:sldId id="329"/>
            <p14:sldId id="330"/>
            <p14:sldId id="267"/>
            <p14:sldId id="258"/>
            <p14:sldId id="259"/>
            <p14:sldId id="323"/>
            <p14:sldId id="301"/>
            <p14:sldId id="268"/>
            <p14:sldId id="304"/>
            <p14:sldId id="305"/>
            <p14:sldId id="261"/>
            <p14:sldId id="309"/>
            <p14:sldId id="310"/>
            <p14:sldId id="311"/>
            <p14:sldId id="312"/>
            <p14:sldId id="276"/>
            <p14:sldId id="316"/>
            <p14:sldId id="325"/>
            <p14:sldId id="331"/>
            <p14:sldId id="313"/>
            <p14:sldId id="306"/>
            <p14:sldId id="315"/>
            <p14:sldId id="319"/>
            <p14:sldId id="322"/>
            <p14:sldId id="332"/>
            <p14:sldId id="326"/>
            <p14:sldId id="295"/>
            <p14:sldId id="289"/>
            <p14:sldId id="293"/>
            <p14:sldId id="307"/>
            <p14:sldId id="292"/>
            <p14:sldId id="279"/>
            <p14:sldId id="320"/>
            <p14:sldId id="29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4" autoAdjust="0"/>
    <p:restoredTop sz="94590" autoAdjust="0"/>
  </p:normalViewPr>
  <p:slideViewPr>
    <p:cSldViewPr snapToGrid="0" showGuides="1">
      <p:cViewPr varScale="1">
        <p:scale>
          <a:sx n="39" d="100"/>
          <a:sy n="39" d="100"/>
        </p:scale>
        <p:origin x="484" y="32"/>
      </p:cViewPr>
      <p:guideLst>
        <p:guide orient="horz" pos="2160"/>
        <p:guide pos="29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1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22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rveenp\SkyDrive\Work\SLB%20Paper\Tex\paper\measurements\micro\fastpath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33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44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_55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121071404536001"/>
          <c:y val="2.189114813326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97"/>
          <c:y val="0.13232710661362601"/>
          <c:w val="0.56443514446717002"/>
          <c:h val="0.80564799515572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0">
                <a:solidFill>
                  <a:srgbClr val="FF0000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23194539785091001"/>
                  <c:y val="-8.0179346534863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563743634609799"/>
                  <c:y val="6.24213735747411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DIP Traffic</c:v>
                </c:pt>
                <c:pt idx="1">
                  <c:v>VIP Traffic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VIP </a:t>
            </a:r>
            <a:r>
              <a:rPr lang="en-US" dirty="0"/>
              <a:t>Traffic</a:t>
            </a:r>
          </a:p>
        </c:rich>
      </c:tx>
      <c:layout>
        <c:manualLayout>
          <c:xMode val="edge"/>
          <c:yMode val="edge"/>
          <c:x val="0.436783683289589"/>
          <c:y val="2.18911611721003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97"/>
          <c:y val="0.13232710661362601"/>
          <c:w val="0.56443514446717002"/>
          <c:h val="0.80564799515572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VIP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63500">
                <a:solidFill>
                  <a:srgbClr val="FF0000"/>
                </a:solidFill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2339838930390099"/>
                  <c:y val="-0.18598656251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7147407856069"/>
                  <c:y val="4.272738424624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274199699396499"/>
                  <c:y val="0.201124492546235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Intra-DC</c:v>
                </c:pt>
                <c:pt idx="1">
                  <c:v>Inter-DC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0.16</c:v>
                </c:pt>
                <c:pt idx="2">
                  <c:v>0.14000000000000001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136482939633"/>
          <c:y val="2.54283318751823E-2"/>
          <c:w val="0.822307961504812"/>
          <c:h val="0.80479913969087202"/>
        </c:manualLayout>
      </c:layout>
      <c:barChart>
        <c:barDir val="col"/>
        <c:grouping val="clustered"/>
        <c:varyColors val="0"/>
        <c:ser>
          <c:idx val="0"/>
          <c:order val="0"/>
          <c:tx>
            <c:v>No Fastpath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Host</c:v>
              </c:pt>
              <c:pt idx="1">
                <c:v>Mux</c:v>
              </c:pt>
            </c:strLit>
          </c:cat>
          <c:val>
            <c:numRef>
              <c:f>Sheet1!$B$2:$C$2</c:f>
              <c:numCache>
                <c:formatCode>General</c:formatCode>
                <c:ptCount val="2"/>
                <c:pt idx="0">
                  <c:v>10</c:v>
                </c:pt>
                <c:pt idx="1">
                  <c:v>55</c:v>
                </c:pt>
              </c:numCache>
            </c:numRef>
          </c:val>
        </c:ser>
        <c:ser>
          <c:idx val="1"/>
          <c:order val="1"/>
          <c:tx>
            <c:v>Fastpath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2"/>
              <c:pt idx="0">
                <c:v>Host</c:v>
              </c:pt>
              <c:pt idx="1">
                <c:v>Mux</c:v>
              </c:pt>
            </c:strLit>
          </c:cat>
          <c:val>
            <c:numRef>
              <c:f>Sheet1!$B$3:$C$3</c:f>
              <c:numCache>
                <c:formatCode>General</c:formatCode>
                <c:ptCount val="2"/>
                <c:pt idx="0">
                  <c:v>13</c:v>
                </c:pt>
                <c:pt idx="1">
                  <c:v>2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1254133664"/>
        <c:axId val="-1254140736"/>
      </c:barChart>
      <c:catAx>
        <c:axId val="-1254133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254140736"/>
        <c:crosses val="autoZero"/>
        <c:auto val="1"/>
        <c:lblAlgn val="ctr"/>
        <c:lblOffset val="100"/>
        <c:noMultiLvlLbl val="0"/>
      </c:catAx>
      <c:valAx>
        <c:axId val="-1254140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CPU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254133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9851093613298301"/>
          <c:y val="7.3598177236937096E-2"/>
          <c:w val="0.38493110236220501"/>
          <c:h val="0.2189146969832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/>
      </a:pPr>
      <a:endParaRPr lang="ko-K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121071404536001"/>
          <c:y val="2.189114813326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97"/>
          <c:y val="0.13232710661362601"/>
          <c:w val="0.56443514446717002"/>
          <c:h val="0.80564799515572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3194539785091001"/>
                  <c:y val="-8.017934653486399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3563743634609799"/>
                  <c:y val="6.242137357474119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DIP Traffic</c:v>
                </c:pt>
                <c:pt idx="1">
                  <c:v>VIP Traffic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0.56000000000000005</c:v>
                </c:pt>
                <c:pt idx="1">
                  <c:v>0.44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VIP </a:t>
            </a:r>
            <a:r>
              <a:rPr lang="en-US" dirty="0"/>
              <a:t>Traffic</a:t>
            </a:r>
          </a:p>
        </c:rich>
      </c:tx>
      <c:layout>
        <c:manualLayout>
          <c:xMode val="edge"/>
          <c:yMode val="edge"/>
          <c:x val="0.39121071404536001"/>
          <c:y val="2.189114813326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97"/>
          <c:y val="0.13232710661362601"/>
          <c:w val="0.56443514446717002"/>
          <c:h val="0.80564799515572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VIP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2339838930390099"/>
                  <c:y val="-0.185986562512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07147407856069"/>
                  <c:y val="4.2727384246244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3274199699396499"/>
                  <c:y val="0.2011244925462359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Intra-DC</c:v>
                </c:pt>
                <c:pt idx="1">
                  <c:v>Inter-DC</c:v>
                </c:pt>
                <c:pt idx="2">
                  <c:v>Internet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</c:v>
                </c:pt>
                <c:pt idx="1">
                  <c:v>0.16</c:v>
                </c:pt>
                <c:pt idx="2">
                  <c:v>0.14000000000000001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VIP Traffic</a:t>
            </a:r>
            <a:endParaRPr lang="en-US" dirty="0"/>
          </a:p>
        </c:rich>
      </c:tx>
      <c:layout>
        <c:manualLayout>
          <c:xMode val="edge"/>
          <c:yMode val="edge"/>
          <c:x val="0.39121071404536001"/>
          <c:y val="2.18911481332625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0.25044556329497297"/>
          <c:y val="0.13232710661362601"/>
          <c:w val="0.56443514446717002"/>
          <c:h val="0.8056479951557260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VIP Traffic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24619041209592399"/>
                  <c:y val="-7.2088527573222604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24845794916661099"/>
                  <c:y val="6.242137357474119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ko-K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81207797743228"/>
                      <c:h val="0.2393067343434480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Inbound</c:v>
                </c:pt>
                <c:pt idx="1">
                  <c:v>Outbound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</c:v>
                </c:pt>
                <c:pt idx="1">
                  <c:v>0.5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3E1F1-1ED2-4934-894F-10B2B5ACB126}" type="datetimeFigureOut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31A4E5-FF78-4D9D-BEEB-9F04894D729B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4133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A4E5-FF78-4D9D-BEEB-9F04894D729B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7842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A4E5-FF78-4D9D-BEEB-9F04894D729B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8005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A4E5-FF78-4D9D-BEEB-9F04894D729B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9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31A4E5-FF78-4D9D-BEEB-9F04894D729B}" type="slidenum">
              <a:rPr lang="ko-KR" altLang="en-US" smtClean="0"/>
              <a:t>34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9943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 This is just</a:t>
            </a:r>
            <a:r>
              <a:rPr lang="en-US" baseline="0" dirty="0" smtClean="0"/>
              <a:t> the current usage. In reality, we expect the intra-DC VIP traffic to increase faster and that is what we have provisioned for.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955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17448-2CFA-4A8C-8B68-F4D49310E222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4298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50474-5A95-40DB-BB43-00EAE2B006FD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2020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9CBB3-3E10-4B36-8BE4-15EEEA70170B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3192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4F77A-EAD3-40A0-83BC-42367B6C510E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1643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663C4-B7EC-4AA8-A22A-2F7523FDD899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9426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9B7B03-1608-404D-B1DD-0FD5E7026853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5184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AE0C3-2CB3-4D71-8B65-64631830F97A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5265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E4DD-6904-430C-81A2-E5D741E2E135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9264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94765-E007-4363-AD24-1F2B2FACC5D0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86320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89E9E-24DE-4919-9027-B0ECDD2E3D4C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3498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7C540-9C3D-4BED-A9FA-3419BFF5D4B6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90149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A6C13-4118-4646-A9DE-D00F14F295EB}" type="datetime1">
              <a:rPr lang="ko-KR" altLang="en-US" smtClean="0"/>
              <a:t>2014-11-17</a:t>
            </a:fld>
            <a:endParaRPr lang="ko-KR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0A9A4-9D78-4943-B960-8EC5EEC21C58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07177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err="1"/>
              <a:t>Ananta</a:t>
            </a:r>
            <a:r>
              <a:rPr lang="en-US" altLang="ko-KR" dirty="0"/>
              <a:t>: </a:t>
            </a:r>
            <a:br>
              <a:rPr lang="en-US" altLang="ko-KR" dirty="0"/>
            </a:br>
            <a:r>
              <a:rPr lang="en-US" altLang="ko-KR" dirty="0"/>
              <a:t>Cloud Scale Load Balancing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Presenter: </a:t>
            </a:r>
            <a:r>
              <a:rPr lang="en-US" altLang="ko-KR" dirty="0" err="1" smtClean="0"/>
              <a:t>Donghwi</a:t>
            </a:r>
            <a:r>
              <a:rPr lang="en-US" altLang="ko-KR" dirty="0" smtClean="0"/>
              <a:t> Kim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167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err="1" smtClean="0"/>
              <a:t>Ananta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25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SDN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SDN: Managing a flexible data plane via a centralized control plane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11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860449"/>
            <a:ext cx="5486400" cy="3316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8327" y="3677683"/>
            <a:ext cx="114313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Controller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31028" y="4162930"/>
            <a:ext cx="147495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5">
                    <a:lumMod val="75000"/>
                  </a:schemeClr>
                </a:solidFill>
              </a:rPr>
              <a:t>Control Plane</a:t>
            </a:r>
            <a:endParaRPr lang="ko-KR" alt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8980" y="5382420"/>
            <a:ext cx="121905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Data plane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31205" y="4844864"/>
            <a:ext cx="81592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chemeClr val="accent6">
                    <a:lumMod val="75000"/>
                  </a:schemeClr>
                </a:solidFill>
              </a:rPr>
              <a:t>Switch</a:t>
            </a:r>
            <a:endParaRPr lang="ko-KR" altLang="en-US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Break down</a:t>
            </a:r>
            <a:br>
              <a:rPr lang="en-US" altLang="ko-KR" dirty="0" smtClean="0"/>
            </a:br>
            <a:r>
              <a:rPr lang="en-US" altLang="ko-KR" dirty="0" smtClean="0"/>
              <a:t>Load-balancer’s functionality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24528" y="1825625"/>
            <a:ext cx="3906837" cy="4351338"/>
          </a:xfrm>
        </p:spPr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Control plane:</a:t>
            </a:r>
          </a:p>
          <a:p>
            <a:pPr lvl="1"/>
            <a:r>
              <a:rPr lang="en-US" altLang="ko-KR" dirty="0" smtClean="0"/>
              <a:t>VIP configuration</a:t>
            </a:r>
          </a:p>
          <a:p>
            <a:pPr lvl="1"/>
            <a:r>
              <a:rPr lang="en-US" altLang="ko-KR" dirty="0" smtClean="0"/>
              <a:t>Monitoring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Data plane</a:t>
            </a:r>
          </a:p>
          <a:p>
            <a:pPr lvl="1"/>
            <a:r>
              <a:rPr lang="en-US" altLang="ko-KR" dirty="0" smtClean="0"/>
              <a:t>Destination/source selection</a:t>
            </a:r>
          </a:p>
          <a:p>
            <a:pPr lvl="1"/>
            <a:r>
              <a:rPr lang="en-US" altLang="ko-KR" dirty="0" smtClean="0"/>
              <a:t>address translation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12</a:t>
            </a:fld>
            <a:endParaRPr lang="ko-KR" altLang="en-US"/>
          </a:p>
        </p:txBody>
      </p:sp>
      <p:pic>
        <p:nvPicPr>
          <p:cNvPr id="51" name="그림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385" y="2319688"/>
            <a:ext cx="4726004" cy="321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4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Design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234149" y="1825625"/>
            <a:ext cx="3906837" cy="4351338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Ananta Manager</a:t>
            </a:r>
          </a:p>
          <a:p>
            <a:pPr lvl="1"/>
            <a:r>
              <a:rPr lang="en-US" altLang="ko-KR" dirty="0" smtClean="0"/>
              <a:t>Source selection</a:t>
            </a:r>
          </a:p>
          <a:p>
            <a:pPr lvl="1"/>
            <a:r>
              <a:rPr lang="en-US" altLang="ko-KR" dirty="0"/>
              <a:t>Not </a:t>
            </a:r>
            <a:r>
              <a:rPr lang="en-US" altLang="ko-KR" dirty="0" smtClean="0"/>
              <a:t>scalable</a:t>
            </a:r>
            <a:br>
              <a:rPr lang="en-US" altLang="ko-KR" dirty="0" smtClean="0"/>
            </a:br>
            <a:r>
              <a:rPr lang="en-US" altLang="ko-KR" dirty="0" smtClean="0"/>
              <a:t>(like SDN controller)</a:t>
            </a:r>
          </a:p>
          <a:p>
            <a:r>
              <a:rPr lang="en-US" altLang="ko-KR" dirty="0" smtClean="0"/>
              <a:t>Multiplexer (Mux)</a:t>
            </a:r>
          </a:p>
          <a:p>
            <a:pPr lvl="1"/>
            <a:r>
              <a:rPr lang="en-US" altLang="ko-KR" dirty="0" smtClean="0"/>
              <a:t>Destination selection</a:t>
            </a:r>
          </a:p>
          <a:p>
            <a:r>
              <a:rPr lang="en-US" altLang="ko-KR" dirty="0" smtClean="0"/>
              <a:t>Host Agent</a:t>
            </a:r>
          </a:p>
          <a:p>
            <a:pPr lvl="1"/>
            <a:r>
              <a:rPr lang="en-US" altLang="ko-KR" dirty="0" smtClean="0"/>
              <a:t>Address translation</a:t>
            </a:r>
          </a:p>
          <a:p>
            <a:pPr lvl="1"/>
            <a:r>
              <a:rPr lang="en-US" altLang="ko-KR" dirty="0" smtClean="0"/>
              <a:t>Reside in each server’s hypervisor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13</a:t>
            </a:fld>
            <a:endParaRPr lang="ko-KR" altLang="en-US"/>
          </a:p>
        </p:txBody>
      </p:sp>
      <p:pic>
        <p:nvPicPr>
          <p:cNvPr id="51" name="그림 5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384" y="2111658"/>
            <a:ext cx="4729924" cy="3823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Data plane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14</a:t>
            </a:fld>
            <a:endParaRPr lang="ko-KR" altLang="en-US" dirty="0"/>
          </a:p>
        </p:txBody>
      </p:sp>
      <p:pic>
        <p:nvPicPr>
          <p:cNvPr id="9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9026" y="2463094"/>
            <a:ext cx="498837" cy="424938"/>
          </a:xfrm>
          <a:prstGeom prst="rect">
            <a:avLst/>
          </a:prstGeom>
        </p:spPr>
      </p:pic>
      <p:pic>
        <p:nvPicPr>
          <p:cNvPr id="10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9353" y="2463094"/>
            <a:ext cx="498837" cy="424938"/>
          </a:xfrm>
          <a:prstGeom prst="rect">
            <a:avLst/>
          </a:prstGeom>
        </p:spPr>
      </p:pic>
      <p:sp>
        <p:nvSpPr>
          <p:cNvPr id="12" name="Rectangle 10"/>
          <p:cNvSpPr/>
          <p:nvPr/>
        </p:nvSpPr>
        <p:spPr>
          <a:xfrm>
            <a:off x="1328842" y="3529481"/>
            <a:ext cx="973799" cy="292615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solidFill>
                  <a:schemeClr val="bg1"/>
                </a:solidFill>
              </a:rPr>
              <a:t>Multiplexer</a:t>
            </a:r>
            <a:endParaRPr lang="en-US" sz="1350" baseline="-16000" dirty="0">
              <a:solidFill>
                <a:schemeClr val="bg1"/>
              </a:solidFill>
            </a:endParaRPr>
          </a:p>
        </p:txBody>
      </p:sp>
      <p:sp>
        <p:nvSpPr>
          <p:cNvPr id="13" name="Rectangle 11"/>
          <p:cNvSpPr/>
          <p:nvPr/>
        </p:nvSpPr>
        <p:spPr>
          <a:xfrm>
            <a:off x="2449016" y="3519671"/>
            <a:ext cx="1061551" cy="30242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Multiplexer</a:t>
            </a:r>
          </a:p>
        </p:txBody>
      </p:sp>
      <p:sp>
        <p:nvSpPr>
          <p:cNvPr id="14" name="Rectangle 12"/>
          <p:cNvSpPr/>
          <p:nvPr/>
        </p:nvSpPr>
        <p:spPr>
          <a:xfrm>
            <a:off x="4284696" y="3529481"/>
            <a:ext cx="1068031" cy="302424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500" dirty="0">
                <a:solidFill>
                  <a:schemeClr val="bg1"/>
                </a:solidFill>
              </a:rPr>
              <a:t>Multiplexer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91470" y="3477209"/>
            <a:ext cx="472028" cy="325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grpSp>
        <p:nvGrpSpPr>
          <p:cNvPr id="18" name="Group 44"/>
          <p:cNvGrpSpPr/>
          <p:nvPr/>
        </p:nvGrpSpPr>
        <p:grpSpPr>
          <a:xfrm>
            <a:off x="4363515" y="4430965"/>
            <a:ext cx="1564309" cy="1308681"/>
            <a:chOff x="762000" y="4105225"/>
            <a:chExt cx="1694136" cy="1381171"/>
          </a:xfrm>
        </p:grpSpPr>
        <p:sp>
          <p:nvSpPr>
            <p:cNvPr id="38" name="Rectangle 45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b="1" dirty="0"/>
            </a:p>
          </p:txBody>
        </p:sp>
        <p:sp>
          <p:nvSpPr>
            <p:cNvPr id="39" name="Rounded Rectangle 46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VM Switch</a:t>
              </a:r>
            </a:p>
          </p:txBody>
        </p:sp>
        <p:sp>
          <p:nvSpPr>
            <p:cNvPr id="40" name="Rounded Rectangle 47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41" name="Rounded Rectangle 48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500" dirty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</a:p>
          </p:txBody>
        </p:sp>
        <p:cxnSp>
          <p:nvCxnSpPr>
            <p:cNvPr id="42" name="Straight Arrow Connector 49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50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ounded Rectangle 51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330995" y="4966315"/>
              <a:ext cx="511203" cy="3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grpSp>
        <p:nvGrpSpPr>
          <p:cNvPr id="19" name="Group 53"/>
          <p:cNvGrpSpPr/>
          <p:nvPr/>
        </p:nvGrpSpPr>
        <p:grpSpPr>
          <a:xfrm>
            <a:off x="2302322" y="4430965"/>
            <a:ext cx="1564309" cy="1308681"/>
            <a:chOff x="762000" y="4105225"/>
            <a:chExt cx="1694136" cy="1381171"/>
          </a:xfrm>
        </p:grpSpPr>
        <p:sp>
          <p:nvSpPr>
            <p:cNvPr id="30" name="Rectangle 54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b="1" dirty="0"/>
            </a:p>
          </p:txBody>
        </p:sp>
        <p:sp>
          <p:nvSpPr>
            <p:cNvPr id="31" name="Rounded Rectangle 55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VM Switch</a:t>
              </a:r>
            </a:p>
          </p:txBody>
        </p:sp>
        <p:sp>
          <p:nvSpPr>
            <p:cNvPr id="32" name="Rounded Rectangle 56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33" name="Rounded Rectangle 57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500" dirty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</a:p>
          </p:txBody>
        </p:sp>
        <p:cxnSp>
          <p:nvCxnSpPr>
            <p:cNvPr id="34" name="Straight Arrow Connector 58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59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Rounded Rectangle 60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330995" y="4966315"/>
              <a:ext cx="511203" cy="3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grpSp>
        <p:nvGrpSpPr>
          <p:cNvPr id="20" name="Group 62"/>
          <p:cNvGrpSpPr/>
          <p:nvPr/>
        </p:nvGrpSpPr>
        <p:grpSpPr>
          <a:xfrm>
            <a:off x="628650" y="4430965"/>
            <a:ext cx="1564309" cy="1308681"/>
            <a:chOff x="762000" y="4105225"/>
            <a:chExt cx="1694136" cy="1381171"/>
          </a:xfrm>
        </p:grpSpPr>
        <p:sp>
          <p:nvSpPr>
            <p:cNvPr id="22" name="Rectangle 63"/>
            <p:cNvSpPr/>
            <p:nvPr/>
          </p:nvSpPr>
          <p:spPr>
            <a:xfrm>
              <a:off x="762000" y="4105225"/>
              <a:ext cx="1694136" cy="1381171"/>
            </a:xfrm>
            <a:prstGeom prst="rect">
              <a:avLst/>
            </a:prstGeom>
            <a:solidFill>
              <a:schemeClr val="bg2">
                <a:lumMod val="90000"/>
                <a:alpha val="80000"/>
              </a:schemeClr>
            </a:solidFill>
            <a:ln w="12700">
              <a:solidFill>
                <a:schemeClr val="accent4">
                  <a:lumMod val="50000"/>
                </a:schemeClr>
              </a:solidFill>
              <a:prstDash val="solid"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sz="1200" b="1" dirty="0"/>
            </a:p>
          </p:txBody>
        </p:sp>
        <p:sp>
          <p:nvSpPr>
            <p:cNvPr id="23" name="Rounded Rectangle 64"/>
            <p:cNvSpPr/>
            <p:nvPr/>
          </p:nvSpPr>
          <p:spPr>
            <a:xfrm>
              <a:off x="937711" y="4168632"/>
              <a:ext cx="1354398" cy="693294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endParaRPr lang="en-US" sz="1050" dirty="0">
                <a:solidFill>
                  <a:schemeClr val="tx1"/>
                </a:solidFill>
              </a:endParaRPr>
            </a:p>
            <a:p>
              <a:pPr algn="ctr"/>
              <a:r>
                <a:rPr lang="en-US" sz="1050" dirty="0">
                  <a:solidFill>
                    <a:schemeClr val="tx1"/>
                  </a:solidFill>
                </a:rPr>
                <a:t>VM Switch</a:t>
              </a:r>
            </a:p>
          </p:txBody>
        </p:sp>
        <p:sp>
          <p:nvSpPr>
            <p:cNvPr id="24" name="Rounded Rectangle 65"/>
            <p:cNvSpPr/>
            <p:nvPr/>
          </p:nvSpPr>
          <p:spPr>
            <a:xfrm>
              <a:off x="1829324" y="5176966"/>
              <a:ext cx="564871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N</a:t>
              </a:r>
            </a:p>
          </p:txBody>
        </p:sp>
        <p:sp>
          <p:nvSpPr>
            <p:cNvPr id="25" name="Rounded Rectangle 66"/>
            <p:cNvSpPr/>
            <p:nvPr/>
          </p:nvSpPr>
          <p:spPr>
            <a:xfrm>
              <a:off x="975111" y="4280014"/>
              <a:ext cx="1279598" cy="311051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r>
                <a:rPr lang="en-US" sz="1500" dirty="0">
                  <a:solidFill>
                    <a:schemeClr val="bg1"/>
                  </a:solidFill>
                  <a:latin typeface="Calibri" panose="020F0502020204030204" pitchFamily="34" charset="0"/>
                </a:rPr>
                <a:t>Host Agent</a:t>
              </a:r>
            </a:p>
          </p:txBody>
        </p:sp>
        <p:cxnSp>
          <p:nvCxnSpPr>
            <p:cNvPr id="26" name="Straight Arrow Connector 67"/>
            <p:cNvCxnSpPr/>
            <p:nvPr/>
          </p:nvCxnSpPr>
          <p:spPr>
            <a:xfrm flipH="1">
              <a:off x="1006122" y="4873331"/>
              <a:ext cx="200704" cy="301762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68"/>
            <p:cNvCxnSpPr/>
            <p:nvPr/>
          </p:nvCxnSpPr>
          <p:spPr>
            <a:xfrm flipH="1" flipV="1">
              <a:off x="1937683" y="4854365"/>
              <a:ext cx="187954" cy="330317"/>
            </a:xfrm>
            <a:prstGeom prst="straightConnector1">
              <a:avLst/>
            </a:prstGeom>
            <a:ln w="19050">
              <a:solidFill>
                <a:schemeClr val="tx1"/>
              </a:solidFill>
              <a:miter lim="800000"/>
              <a:headEnd type="triangle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ounded Rectangle 69"/>
            <p:cNvSpPr/>
            <p:nvPr/>
          </p:nvSpPr>
          <p:spPr>
            <a:xfrm>
              <a:off x="792998" y="5175095"/>
              <a:ext cx="564872" cy="228600"/>
            </a:xfrm>
            <a:prstGeom prst="roundRect">
              <a:avLst/>
            </a:prstGeom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b="1" dirty="0">
                  <a:solidFill>
                    <a:schemeClr val="tx2">
                      <a:lumMod val="50000"/>
                    </a:schemeClr>
                  </a:solidFill>
                </a:rPr>
                <a:t>VM</a:t>
              </a:r>
              <a:r>
                <a:rPr lang="en-US" sz="1200" b="1" baseline="-25000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330995" y="4966315"/>
              <a:ext cx="511203" cy="343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. . .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3925676" y="4716719"/>
            <a:ext cx="472028" cy="3257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. . .</a:t>
            </a:r>
          </a:p>
        </p:txBody>
      </p:sp>
      <p:cxnSp>
        <p:nvCxnSpPr>
          <p:cNvPr id="47" name="직선 화살표 연결선 46"/>
          <p:cNvCxnSpPr>
            <a:stCxn id="9" idx="2"/>
            <a:endCxn id="12" idx="0"/>
          </p:cNvCxnSpPr>
          <p:nvPr/>
        </p:nvCxnSpPr>
        <p:spPr>
          <a:xfrm flipH="1">
            <a:off x="1815742" y="2888032"/>
            <a:ext cx="752703" cy="641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직선 화살표 연결선 49"/>
          <p:cNvCxnSpPr>
            <a:stCxn id="9" idx="2"/>
            <a:endCxn id="13" idx="0"/>
          </p:cNvCxnSpPr>
          <p:nvPr/>
        </p:nvCxnSpPr>
        <p:spPr>
          <a:xfrm>
            <a:off x="2568445" y="2888032"/>
            <a:ext cx="411347" cy="631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stCxn id="10" idx="2"/>
            <a:endCxn id="14" idx="0"/>
          </p:cNvCxnSpPr>
          <p:nvPr/>
        </p:nvCxnSpPr>
        <p:spPr>
          <a:xfrm>
            <a:off x="3648771" y="2888032"/>
            <a:ext cx="1169941" cy="641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직선 화살표 연결선 57"/>
          <p:cNvCxnSpPr>
            <a:stCxn id="10" idx="2"/>
            <a:endCxn id="13" idx="0"/>
          </p:cNvCxnSpPr>
          <p:nvPr/>
        </p:nvCxnSpPr>
        <p:spPr>
          <a:xfrm flipH="1">
            <a:off x="2979792" y="2888032"/>
            <a:ext cx="668979" cy="63164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직선 화살표 연결선 60"/>
          <p:cNvCxnSpPr>
            <a:stCxn id="10" idx="2"/>
            <a:endCxn id="12" idx="0"/>
          </p:cNvCxnSpPr>
          <p:nvPr/>
        </p:nvCxnSpPr>
        <p:spPr>
          <a:xfrm flipH="1">
            <a:off x="1815742" y="2888032"/>
            <a:ext cx="1833029" cy="641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직선 화살표 연결선 64"/>
          <p:cNvCxnSpPr>
            <a:stCxn id="9" idx="2"/>
            <a:endCxn id="14" idx="0"/>
          </p:cNvCxnSpPr>
          <p:nvPr/>
        </p:nvCxnSpPr>
        <p:spPr>
          <a:xfrm>
            <a:off x="2568445" y="2888032"/>
            <a:ext cx="2250267" cy="64144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직선 화살표 연결선 68"/>
          <p:cNvCxnSpPr>
            <a:stCxn id="12" idx="2"/>
            <a:endCxn id="22" idx="0"/>
          </p:cNvCxnSpPr>
          <p:nvPr/>
        </p:nvCxnSpPr>
        <p:spPr>
          <a:xfrm flipH="1">
            <a:off x="1410805" y="3822096"/>
            <a:ext cx="404937" cy="6088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>
            <a:stCxn id="13" idx="2"/>
            <a:endCxn id="22" idx="0"/>
          </p:cNvCxnSpPr>
          <p:nvPr/>
        </p:nvCxnSpPr>
        <p:spPr>
          <a:xfrm flipH="1">
            <a:off x="1410805" y="3822096"/>
            <a:ext cx="1568987" cy="6088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직선 화살표 연결선 75"/>
          <p:cNvCxnSpPr>
            <a:stCxn id="14" idx="2"/>
            <a:endCxn id="22" idx="0"/>
          </p:cNvCxnSpPr>
          <p:nvPr/>
        </p:nvCxnSpPr>
        <p:spPr>
          <a:xfrm flipH="1">
            <a:off x="1410805" y="3831905"/>
            <a:ext cx="3407907" cy="5990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직선 화살표 연결선 78"/>
          <p:cNvCxnSpPr>
            <a:stCxn id="12" idx="2"/>
            <a:endCxn id="30" idx="0"/>
          </p:cNvCxnSpPr>
          <p:nvPr/>
        </p:nvCxnSpPr>
        <p:spPr>
          <a:xfrm>
            <a:off x="1815742" y="3822096"/>
            <a:ext cx="1268735" cy="6088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직선 화살표 연결선 81"/>
          <p:cNvCxnSpPr>
            <a:stCxn id="12" idx="2"/>
            <a:endCxn id="38" idx="0"/>
          </p:cNvCxnSpPr>
          <p:nvPr/>
        </p:nvCxnSpPr>
        <p:spPr>
          <a:xfrm>
            <a:off x="1815742" y="3822096"/>
            <a:ext cx="3329928" cy="6088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직선 화살표 연결선 84"/>
          <p:cNvCxnSpPr>
            <a:stCxn id="13" idx="2"/>
            <a:endCxn id="38" idx="0"/>
          </p:cNvCxnSpPr>
          <p:nvPr/>
        </p:nvCxnSpPr>
        <p:spPr>
          <a:xfrm>
            <a:off x="2979792" y="3822096"/>
            <a:ext cx="2165878" cy="6088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직선 화살표 연결선 87"/>
          <p:cNvCxnSpPr>
            <a:stCxn id="14" idx="2"/>
            <a:endCxn id="30" idx="0"/>
          </p:cNvCxnSpPr>
          <p:nvPr/>
        </p:nvCxnSpPr>
        <p:spPr>
          <a:xfrm flipH="1">
            <a:off x="3084477" y="3831905"/>
            <a:ext cx="1734235" cy="5990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직선 화살표 연결선 90"/>
          <p:cNvCxnSpPr>
            <a:stCxn id="14" idx="2"/>
            <a:endCxn id="38" idx="0"/>
          </p:cNvCxnSpPr>
          <p:nvPr/>
        </p:nvCxnSpPr>
        <p:spPr>
          <a:xfrm>
            <a:off x="4818712" y="3831905"/>
            <a:ext cx="326958" cy="5990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7" name="직사각형 96"/>
          <p:cNvSpPr/>
          <p:nvPr/>
        </p:nvSpPr>
        <p:spPr>
          <a:xfrm>
            <a:off x="2110838" y="1949973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VIP1</a:t>
            </a:r>
            <a:endParaRPr lang="ko-KR" altLang="en-US" sz="1400" b="1" dirty="0"/>
          </a:p>
        </p:txBody>
      </p:sp>
      <p:sp>
        <p:nvSpPr>
          <p:cNvPr id="132" name="직사각형 131"/>
          <p:cNvSpPr/>
          <p:nvPr/>
        </p:nvSpPr>
        <p:spPr>
          <a:xfrm>
            <a:off x="2110837" y="2264079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VIP2</a:t>
            </a:r>
            <a:endParaRPr lang="ko-KR" altLang="en-US" sz="1400" b="1" dirty="0"/>
          </a:p>
        </p:txBody>
      </p:sp>
      <p:sp>
        <p:nvSpPr>
          <p:cNvPr id="133" name="직사각형 132"/>
          <p:cNvSpPr/>
          <p:nvPr/>
        </p:nvSpPr>
        <p:spPr>
          <a:xfrm>
            <a:off x="3186277" y="2263742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VIP1</a:t>
            </a:r>
            <a:endParaRPr lang="ko-KR" altLang="en-US" sz="1400" b="1" dirty="0"/>
          </a:p>
        </p:txBody>
      </p:sp>
      <p:grpSp>
        <p:nvGrpSpPr>
          <p:cNvPr id="136" name="그룹 135"/>
          <p:cNvGrpSpPr/>
          <p:nvPr/>
        </p:nvGrpSpPr>
        <p:grpSpPr>
          <a:xfrm>
            <a:off x="147347" y="3201521"/>
            <a:ext cx="1830422" cy="274323"/>
            <a:chOff x="293028" y="3638838"/>
            <a:chExt cx="1830422" cy="274323"/>
          </a:xfrm>
        </p:grpSpPr>
        <p:sp>
          <p:nvSpPr>
            <p:cNvPr id="134" name="직사각형 133"/>
            <p:cNvSpPr/>
            <p:nvPr/>
          </p:nvSpPr>
          <p:spPr>
            <a:xfrm>
              <a:off x="1208239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VIP2</a:t>
              </a:r>
              <a:endParaRPr lang="ko-KR" altLang="en-US" sz="1400" b="1" dirty="0"/>
            </a:p>
          </p:txBody>
        </p:sp>
        <p:sp>
          <p:nvSpPr>
            <p:cNvPr id="135" name="직사각형 134"/>
            <p:cNvSpPr/>
            <p:nvPr/>
          </p:nvSpPr>
          <p:spPr>
            <a:xfrm>
              <a:off x="293028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</a:t>
              </a:r>
              <a:r>
                <a:rPr lang="en-US" altLang="ko-KR" sz="1400" b="1" dirty="0" smtClean="0">
                  <a:solidFill>
                    <a:srgbClr val="FF0000"/>
                  </a:solidFill>
                </a:rPr>
                <a:t>DIP3</a:t>
              </a:r>
              <a:endParaRPr lang="ko-KR" altLang="en-US" sz="1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37" name="그룹 136"/>
          <p:cNvGrpSpPr/>
          <p:nvPr/>
        </p:nvGrpSpPr>
        <p:grpSpPr>
          <a:xfrm>
            <a:off x="2049363" y="3201521"/>
            <a:ext cx="1830422" cy="274323"/>
            <a:chOff x="293028" y="3638838"/>
            <a:chExt cx="1830422" cy="274323"/>
          </a:xfrm>
        </p:grpSpPr>
        <p:sp>
          <p:nvSpPr>
            <p:cNvPr id="138" name="직사각형 137"/>
            <p:cNvSpPr/>
            <p:nvPr/>
          </p:nvSpPr>
          <p:spPr>
            <a:xfrm>
              <a:off x="1208239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VIP1</a:t>
              </a:r>
              <a:endParaRPr lang="ko-KR" altLang="en-US" sz="1400" b="1" dirty="0"/>
            </a:p>
          </p:txBody>
        </p:sp>
        <p:sp>
          <p:nvSpPr>
            <p:cNvPr id="139" name="직사각형 138"/>
            <p:cNvSpPr/>
            <p:nvPr/>
          </p:nvSpPr>
          <p:spPr>
            <a:xfrm>
              <a:off x="293028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</a:t>
              </a:r>
              <a:r>
                <a:rPr lang="en-US" altLang="ko-KR" sz="1400" b="1" dirty="0" smtClean="0">
                  <a:solidFill>
                    <a:srgbClr val="FF0000"/>
                  </a:solidFill>
                </a:rPr>
                <a:t>DIP1</a:t>
              </a:r>
              <a:endParaRPr lang="ko-KR" altLang="en-US" sz="1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40" name="그룹 139"/>
          <p:cNvGrpSpPr/>
          <p:nvPr/>
        </p:nvGrpSpPr>
        <p:grpSpPr>
          <a:xfrm>
            <a:off x="3951594" y="3201521"/>
            <a:ext cx="1830422" cy="274323"/>
            <a:chOff x="293028" y="3638838"/>
            <a:chExt cx="1830422" cy="274323"/>
          </a:xfrm>
        </p:grpSpPr>
        <p:sp>
          <p:nvSpPr>
            <p:cNvPr id="141" name="직사각형 140"/>
            <p:cNvSpPr/>
            <p:nvPr/>
          </p:nvSpPr>
          <p:spPr>
            <a:xfrm>
              <a:off x="1208239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VIP1</a:t>
              </a:r>
              <a:endParaRPr lang="ko-KR" altLang="en-US" sz="1400" b="1" dirty="0"/>
            </a:p>
          </p:txBody>
        </p:sp>
        <p:sp>
          <p:nvSpPr>
            <p:cNvPr id="142" name="직사각형 141"/>
            <p:cNvSpPr/>
            <p:nvPr/>
          </p:nvSpPr>
          <p:spPr>
            <a:xfrm>
              <a:off x="293028" y="3638838"/>
              <a:ext cx="915211" cy="27432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 err="1" smtClean="0"/>
                <a:t>dst</a:t>
              </a:r>
              <a:r>
                <a:rPr lang="en-US" altLang="ko-KR" sz="1400" b="1" dirty="0" smtClean="0"/>
                <a:t>: </a:t>
              </a:r>
              <a:r>
                <a:rPr lang="en-US" altLang="ko-KR" sz="1400" b="1" dirty="0" smtClean="0">
                  <a:solidFill>
                    <a:srgbClr val="FF0000"/>
                  </a:solidFill>
                </a:rPr>
                <a:t>DIP2</a:t>
              </a:r>
              <a:endParaRPr lang="ko-KR" altLang="en-US" sz="14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43" name="직사각형 142"/>
          <p:cNvSpPr/>
          <p:nvPr/>
        </p:nvSpPr>
        <p:spPr>
          <a:xfrm>
            <a:off x="1280214" y="4254085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DIP1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4" name="직사각형 143"/>
          <p:cNvSpPr/>
          <p:nvPr/>
        </p:nvSpPr>
        <p:spPr>
          <a:xfrm>
            <a:off x="3212939" y="4268332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DIP2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5" name="직사각형 144"/>
          <p:cNvSpPr/>
          <p:nvPr/>
        </p:nvSpPr>
        <p:spPr>
          <a:xfrm>
            <a:off x="5145669" y="4245669"/>
            <a:ext cx="915211" cy="274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400" b="1" dirty="0" err="1" smtClean="0"/>
              <a:t>dst</a:t>
            </a:r>
            <a:r>
              <a:rPr lang="en-US" altLang="ko-KR" sz="1400" b="1" dirty="0" smtClean="0"/>
              <a:t>: </a:t>
            </a:r>
            <a:r>
              <a:rPr lang="en-US" altLang="ko-KR" sz="1400" b="1" dirty="0" smtClean="0">
                <a:solidFill>
                  <a:srgbClr val="FF0000"/>
                </a:solidFill>
              </a:rPr>
              <a:t>DIP3</a:t>
            </a:r>
            <a:endParaRPr lang="ko-KR" altLang="en-US" sz="1400" b="1" dirty="0">
              <a:solidFill>
                <a:srgbClr val="FF0000"/>
              </a:solidFill>
            </a:endParaRPr>
          </a:p>
        </p:txBody>
      </p:sp>
      <p:sp>
        <p:nvSpPr>
          <p:cNvPr id="146" name="내용 개체 틀 2"/>
          <p:cNvSpPr>
            <a:spLocks noGrp="1"/>
          </p:cNvSpPr>
          <p:nvPr>
            <p:ph idx="1"/>
          </p:nvPr>
        </p:nvSpPr>
        <p:spPr>
          <a:xfrm>
            <a:off x="6027577" y="1697974"/>
            <a:ext cx="2930751" cy="4351338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1</a:t>
            </a:r>
            <a:r>
              <a:rPr lang="en-US" altLang="ko-KR" sz="2400" baseline="30000" dirty="0" smtClean="0"/>
              <a:t>st</a:t>
            </a:r>
            <a:r>
              <a:rPr lang="en-US" altLang="ko-KR" sz="2400" dirty="0" smtClean="0"/>
              <a:t> tier (Router)</a:t>
            </a:r>
          </a:p>
          <a:p>
            <a:pPr lvl="1"/>
            <a:r>
              <a:rPr lang="en-US" altLang="ko-KR" sz="2000" b="1" dirty="0" smtClean="0">
                <a:latin typeface="Calibri" pitchFamily="34" charset="0"/>
                <a:cs typeface="Arial" pitchFamily="34" charset="0"/>
              </a:rPr>
              <a:t>packet-level</a:t>
            </a:r>
            <a:r>
              <a:rPr lang="en-US" altLang="ko-KR" sz="2000" dirty="0">
                <a:latin typeface="Calibri" pitchFamily="34" charset="0"/>
                <a:cs typeface="Arial" pitchFamily="34" charset="0"/>
              </a:rPr>
              <a:t/>
            </a:r>
            <a:br>
              <a:rPr lang="en-US" altLang="ko-KR" sz="2000" dirty="0">
                <a:latin typeface="Calibri" pitchFamily="34" charset="0"/>
                <a:cs typeface="Arial" pitchFamily="34" charset="0"/>
              </a:rPr>
            </a:br>
            <a:r>
              <a:rPr lang="en-US" altLang="ko-KR" sz="2000" dirty="0">
                <a:latin typeface="Calibri" pitchFamily="34" charset="0"/>
                <a:cs typeface="Arial" pitchFamily="34" charset="0"/>
              </a:rPr>
              <a:t>load spreading </a:t>
            </a:r>
            <a:r>
              <a:rPr lang="en-US" altLang="ko-KR" sz="2000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en-US" altLang="ko-KR" sz="2000" dirty="0" smtClean="0">
                <a:latin typeface="Calibri" pitchFamily="34" charset="0"/>
                <a:cs typeface="Arial" pitchFamily="34" charset="0"/>
              </a:rPr>
            </a:br>
            <a:r>
              <a:rPr lang="en-US" altLang="ko-KR" sz="2000" dirty="0" smtClean="0">
                <a:latin typeface="Calibri" pitchFamily="34" charset="0"/>
                <a:cs typeface="Arial" pitchFamily="34" charset="0"/>
              </a:rPr>
              <a:t>via </a:t>
            </a:r>
            <a:r>
              <a:rPr lang="en-US" altLang="ko-KR" sz="2000" dirty="0">
                <a:latin typeface="Calibri" pitchFamily="34" charset="0"/>
                <a:cs typeface="Arial" pitchFamily="34" charset="0"/>
              </a:rPr>
              <a:t>ECMP.</a:t>
            </a:r>
            <a:endParaRPr lang="en-US" altLang="ko-KR" sz="3600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sz="2400" dirty="0" smtClean="0"/>
              <a:t>2</a:t>
            </a:r>
            <a:r>
              <a:rPr lang="en-US" altLang="ko-KR" sz="2400" baseline="30000" dirty="0" smtClean="0"/>
              <a:t>nd</a:t>
            </a:r>
            <a:r>
              <a:rPr lang="en-US" altLang="ko-KR" sz="2400" dirty="0" smtClean="0"/>
              <a:t> tier (Multiplexer)</a:t>
            </a:r>
          </a:p>
          <a:p>
            <a:pPr lvl="1"/>
            <a:r>
              <a:rPr lang="en-US" altLang="ko-KR" sz="2000" b="1" dirty="0" smtClean="0">
                <a:latin typeface="Calibri" pitchFamily="34" charset="0"/>
                <a:cs typeface="Arial" pitchFamily="34" charset="0"/>
              </a:rPr>
              <a:t>connection-level</a:t>
            </a:r>
            <a:r>
              <a:rPr lang="en-US" altLang="ko-KR" sz="2000" dirty="0" smtClean="0">
                <a:latin typeface="Calibri" pitchFamily="34" charset="0"/>
                <a:cs typeface="Arial" pitchFamily="34" charset="0"/>
              </a:rPr>
              <a:t/>
            </a:r>
            <a:br>
              <a:rPr lang="en-US" altLang="ko-KR" sz="2000" dirty="0" smtClean="0">
                <a:latin typeface="Calibri" pitchFamily="34" charset="0"/>
                <a:cs typeface="Arial" pitchFamily="34" charset="0"/>
              </a:rPr>
            </a:br>
            <a:r>
              <a:rPr lang="en-US" altLang="ko-KR" sz="2000" dirty="0" smtClean="0">
                <a:latin typeface="Calibri" pitchFamily="34" charset="0"/>
                <a:cs typeface="Arial" pitchFamily="34" charset="0"/>
              </a:rPr>
              <a:t>load spreading</a:t>
            </a:r>
          </a:p>
          <a:p>
            <a:pPr lvl="1"/>
            <a:r>
              <a:rPr lang="en-US" altLang="ko-KR" sz="2000" b="1" dirty="0">
                <a:latin typeface="Calibri" pitchFamily="34" charset="0"/>
                <a:cs typeface="Arial" pitchFamily="34" charset="0"/>
              </a:rPr>
              <a:t>destination selection</a:t>
            </a:r>
            <a:r>
              <a:rPr lang="en-US" altLang="ko-KR" sz="2000" dirty="0">
                <a:latin typeface="Calibri" pitchFamily="34" charset="0"/>
                <a:cs typeface="Arial" pitchFamily="34" charset="0"/>
              </a:rPr>
              <a:t>.</a:t>
            </a:r>
          </a:p>
          <a:p>
            <a:r>
              <a:rPr lang="en-US" altLang="ko-KR" sz="2400" dirty="0" smtClean="0"/>
              <a:t>3</a:t>
            </a:r>
            <a:r>
              <a:rPr lang="en-US" altLang="ko-KR" sz="2400" baseline="30000" dirty="0" smtClean="0"/>
              <a:t>rd</a:t>
            </a:r>
            <a:r>
              <a:rPr lang="en-US" altLang="ko-KR" sz="2400" dirty="0" smtClean="0"/>
              <a:t> tier (Host Agent)</a:t>
            </a:r>
          </a:p>
          <a:p>
            <a:pPr lvl="1"/>
            <a:r>
              <a:rPr lang="en-US" altLang="ko-KR" sz="2000" dirty="0" err="1">
                <a:latin typeface="Calibri" pitchFamily="34" charset="0"/>
                <a:cs typeface="Arial" pitchFamily="34" charset="0"/>
              </a:rPr>
              <a:t>Stateful</a:t>
            </a:r>
            <a:r>
              <a:rPr lang="en-US" altLang="ko-KR" sz="2000" dirty="0">
                <a:latin typeface="Calibri" pitchFamily="34" charset="0"/>
                <a:cs typeface="Arial" pitchFamily="34" charset="0"/>
              </a:rPr>
              <a:t> </a:t>
            </a:r>
            <a:r>
              <a:rPr lang="en-US" altLang="ko-KR" sz="2000" b="1" dirty="0">
                <a:latin typeface="Calibri" pitchFamily="34" charset="0"/>
                <a:cs typeface="Arial" pitchFamily="34" charset="0"/>
              </a:rPr>
              <a:t>NAT</a:t>
            </a:r>
            <a:endParaRPr lang="en-US" altLang="ko-KR" sz="3600" b="1" dirty="0">
              <a:latin typeface="Arial" pitchFamily="34" charset="0"/>
              <a:cs typeface="Arial" pitchFamily="34" charset="0"/>
            </a:endParaRPr>
          </a:p>
          <a:p>
            <a:pPr lvl="1"/>
            <a:endParaRPr lang="en-US" altLang="ko-KR" sz="2000" dirty="0" smtClean="0"/>
          </a:p>
        </p:txBody>
      </p:sp>
    </p:spTree>
    <p:extLst>
      <p:ext uri="{BB962C8B-B14F-4D97-AF65-F5344CB8AC3E}">
        <p14:creationId xmlns:p14="http://schemas.microsoft.com/office/powerpoint/2010/main" val="2746575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 L -0.11545 0.1358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81" y="6782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33333E-6 L 0.30278 0.18171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39" y="9074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-0.0257 0.1361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5" y="68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44652 0.15162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26" y="7569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44444E-6 L -0.18403 0.153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763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44444E-6 L -0.18073 0.1548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45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09253 0.16805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35" y="8403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11111E-6 L -0.01198 0.1703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8" y="8519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10607 0.17361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13" y="8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7" grpId="1" animBg="1"/>
      <p:bldP spid="97" grpId="2" animBg="1"/>
      <p:bldP spid="132" grpId="0" animBg="1"/>
      <p:bldP spid="132" grpId="1" animBg="1"/>
      <p:bldP spid="132" grpId="2" animBg="1"/>
      <p:bldP spid="133" grpId="0" animBg="1"/>
      <p:bldP spid="133" grpId="1" animBg="1"/>
      <p:bldP spid="133" grpId="2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Inbound connections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15</a:t>
            </a:fld>
            <a:endParaRPr lang="ko-KR" altLang="en-US" dirty="0"/>
          </a:p>
        </p:txBody>
      </p:sp>
      <p:sp>
        <p:nvSpPr>
          <p:cNvPr id="6" name="Rectangle 112"/>
          <p:cNvSpPr/>
          <p:nvPr/>
        </p:nvSpPr>
        <p:spPr>
          <a:xfrm>
            <a:off x="2366669" y="3102063"/>
            <a:ext cx="834695" cy="86801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EEECE1">
                    <a:lumMod val="10000"/>
                  </a:srgbClr>
                </a:solidFill>
                <a:latin typeface="Calibri"/>
              </a:rPr>
              <a:t>Router</a:t>
            </a:r>
            <a:endParaRPr lang="en-US" sz="2100" b="1" baseline="-160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</p:txBody>
      </p:sp>
      <p:sp>
        <p:nvSpPr>
          <p:cNvPr id="7" name="Rectangle 113"/>
          <p:cNvSpPr/>
          <p:nvPr/>
        </p:nvSpPr>
        <p:spPr>
          <a:xfrm>
            <a:off x="2297111" y="3191664"/>
            <a:ext cx="834695" cy="86801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EEECE1">
                    <a:lumMod val="10000"/>
                  </a:srgbClr>
                </a:solidFill>
                <a:latin typeface="Calibri"/>
              </a:rPr>
              <a:t>Router</a:t>
            </a:r>
            <a:endParaRPr lang="en-US" sz="2100" b="1" baseline="-160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</p:txBody>
      </p:sp>
      <p:sp>
        <p:nvSpPr>
          <p:cNvPr id="8" name="Rectangle 114"/>
          <p:cNvSpPr/>
          <p:nvPr/>
        </p:nvSpPr>
        <p:spPr>
          <a:xfrm>
            <a:off x="4430219" y="3309262"/>
            <a:ext cx="695579" cy="537607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663300"/>
                </a:solidFill>
                <a:latin typeface="Calibri"/>
              </a:rPr>
              <a:t>MUX</a:t>
            </a:r>
            <a:endParaRPr lang="en-US" sz="2100" b="1" baseline="-16000" dirty="0">
              <a:solidFill>
                <a:srgbClr val="663300"/>
              </a:solidFill>
              <a:latin typeface="Calibri"/>
            </a:endParaRPr>
          </a:p>
        </p:txBody>
      </p:sp>
      <p:sp>
        <p:nvSpPr>
          <p:cNvPr id="9" name="Rectangle 115"/>
          <p:cNvSpPr/>
          <p:nvPr/>
        </p:nvSpPr>
        <p:spPr>
          <a:xfrm>
            <a:off x="6407559" y="2788460"/>
            <a:ext cx="1808505" cy="1702420"/>
          </a:xfrm>
          <a:prstGeom prst="rect">
            <a:avLst/>
          </a:prstGeom>
          <a:solidFill>
            <a:srgbClr val="EEECE1">
              <a:lumMod val="90000"/>
              <a:alpha val="80000"/>
            </a:srgbClr>
          </a:solidFill>
          <a:ln w="12700" cap="flat" cmpd="sng" algn="ctr">
            <a:solidFill>
              <a:srgbClr val="8064A2">
                <a:lumMod val="50000"/>
              </a:srgbClr>
            </a:solidFill>
            <a:prstDash val="solid"/>
          </a:ln>
          <a:effectLst/>
        </p:spPr>
        <p:txBody>
          <a:bodyPr lIns="68580" tIns="68580" rIns="0" bIns="0" rtlCol="0" anchor="t" anchorCtr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</a:rPr>
              <a:t>Host</a:t>
            </a:r>
          </a:p>
        </p:txBody>
      </p:sp>
      <p:sp>
        <p:nvSpPr>
          <p:cNvPr id="10" name="Rectangle 116"/>
          <p:cNvSpPr/>
          <p:nvPr/>
        </p:nvSpPr>
        <p:spPr>
          <a:xfrm>
            <a:off x="4377338" y="3379115"/>
            <a:ext cx="695579" cy="537607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663300"/>
                </a:solidFill>
                <a:latin typeface="Calibri"/>
              </a:rPr>
              <a:t>MUX</a:t>
            </a:r>
            <a:endParaRPr lang="en-US" sz="2100" b="1" baseline="-16000" dirty="0">
              <a:solidFill>
                <a:srgbClr val="663300"/>
              </a:solidFill>
              <a:latin typeface="Calibri"/>
            </a:endParaRPr>
          </a:p>
        </p:txBody>
      </p:sp>
      <p:sp>
        <p:nvSpPr>
          <p:cNvPr id="11" name="Rectangle 117"/>
          <p:cNvSpPr/>
          <p:nvPr/>
        </p:nvSpPr>
        <p:spPr>
          <a:xfrm>
            <a:off x="2194940" y="3294329"/>
            <a:ext cx="834695" cy="868013"/>
          </a:xfrm>
          <a:prstGeom prst="rect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EEECE1">
                    <a:lumMod val="10000"/>
                  </a:srgbClr>
                </a:solidFill>
                <a:latin typeface="Calibri"/>
              </a:rPr>
              <a:t>Router</a:t>
            </a:r>
            <a:endParaRPr lang="en-US" sz="2100" b="1" baseline="-160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</p:txBody>
      </p:sp>
      <p:sp>
        <p:nvSpPr>
          <p:cNvPr id="12" name="Rectangle 118"/>
          <p:cNvSpPr/>
          <p:nvPr/>
        </p:nvSpPr>
        <p:spPr>
          <a:xfrm>
            <a:off x="4320822" y="3460467"/>
            <a:ext cx="695579" cy="537607"/>
          </a:xfrm>
          <a:prstGeom prst="rect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2100" b="1" dirty="0">
                <a:solidFill>
                  <a:srgbClr val="663300"/>
                </a:solidFill>
                <a:latin typeface="Calibri"/>
              </a:rPr>
              <a:t>MUX</a:t>
            </a:r>
            <a:endParaRPr lang="en-US" sz="2100" b="1" baseline="-16000" dirty="0">
              <a:solidFill>
                <a:srgbClr val="663300"/>
              </a:solidFill>
              <a:latin typeface="Calibri"/>
            </a:endParaRPr>
          </a:p>
        </p:txBody>
      </p:sp>
      <p:sp>
        <p:nvSpPr>
          <p:cNvPr id="13" name="Rounded Rectangle 120"/>
          <p:cNvSpPr/>
          <p:nvPr/>
        </p:nvSpPr>
        <p:spPr>
          <a:xfrm>
            <a:off x="7518515" y="3846869"/>
            <a:ext cx="695579" cy="537607"/>
          </a:xfrm>
          <a:prstGeom prst="roundRect">
            <a:avLst/>
          </a:prstGeom>
          <a:solidFill>
            <a:srgbClr val="4F81BD"/>
          </a:solidFill>
          <a:ln w="1905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en-US" b="1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  <p:sp>
        <p:nvSpPr>
          <p:cNvPr id="14" name="TextBox 14"/>
          <p:cNvSpPr txBox="1"/>
          <p:nvPr/>
        </p:nvSpPr>
        <p:spPr>
          <a:xfrm rot="5400000">
            <a:off x="7699341" y="3068212"/>
            <a:ext cx="437187" cy="537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…</a:t>
            </a:r>
          </a:p>
        </p:txBody>
      </p:sp>
      <p:cxnSp>
        <p:nvCxnSpPr>
          <p:cNvPr id="15" name="Straight Arrow Connector 122"/>
          <p:cNvCxnSpPr>
            <a:stCxn id="11" idx="3"/>
            <a:endCxn id="12" idx="1"/>
          </p:cNvCxnSpPr>
          <p:nvPr/>
        </p:nvCxnSpPr>
        <p:spPr>
          <a:xfrm>
            <a:off x="3029635" y="3728335"/>
            <a:ext cx="1291187" cy="935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cxnSp>
        <p:nvCxnSpPr>
          <p:cNvPr id="16" name="Straight Arrow Connector 123"/>
          <p:cNvCxnSpPr>
            <a:stCxn id="12" idx="3"/>
            <a:endCxn id="17" idx="1"/>
          </p:cNvCxnSpPr>
          <p:nvPr/>
        </p:nvCxnSpPr>
        <p:spPr>
          <a:xfrm>
            <a:off x="5016401" y="3729270"/>
            <a:ext cx="1599832" cy="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sp>
        <p:nvSpPr>
          <p:cNvPr id="17" name="Rectangle 125"/>
          <p:cNvSpPr/>
          <p:nvPr/>
        </p:nvSpPr>
        <p:spPr>
          <a:xfrm>
            <a:off x="6616233" y="3326066"/>
            <a:ext cx="573852" cy="806409"/>
          </a:xfrm>
          <a:prstGeom prst="rect">
            <a:avLst/>
          </a:prstGeom>
          <a:solidFill>
            <a:srgbClr val="4BACC6"/>
          </a:solidFill>
          <a:ln w="25400" cap="flat" cmpd="sng" algn="ctr">
            <a:solidFill>
              <a:srgbClr val="4BACC6">
                <a:shade val="50000"/>
              </a:srgbClr>
            </a:solidFill>
            <a:prstDash val="solid"/>
          </a:ln>
          <a:effectLst/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sz="1350" b="1" dirty="0">
                <a:solidFill>
                  <a:srgbClr val="EEECE1">
                    <a:lumMod val="10000"/>
                  </a:srgbClr>
                </a:solidFill>
                <a:latin typeface="Calibri"/>
              </a:rPr>
              <a:t>Host Agent</a:t>
            </a:r>
            <a:endParaRPr lang="en-US" sz="1350" b="1" baseline="-160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  <a:p>
            <a:pPr algn="ctr" defTabSz="685800">
              <a:defRPr/>
            </a:pPr>
            <a:endParaRPr lang="en-US" sz="1350" b="1" baseline="-16000" dirty="0">
              <a:solidFill>
                <a:srgbClr val="EEECE1">
                  <a:lumMod val="10000"/>
                </a:srgbClr>
              </a:solidFill>
              <a:latin typeface="Calibri"/>
            </a:endParaRPr>
          </a:p>
        </p:txBody>
      </p:sp>
      <p:cxnSp>
        <p:nvCxnSpPr>
          <p:cNvPr id="18" name="Straight Connector 126"/>
          <p:cNvCxnSpPr>
            <a:stCxn id="13" idx="1"/>
          </p:cNvCxnSpPr>
          <p:nvPr/>
        </p:nvCxnSpPr>
        <p:spPr>
          <a:xfrm rot="10800000">
            <a:off x="7222893" y="3779668"/>
            <a:ext cx="295621" cy="336004"/>
          </a:xfrm>
          <a:prstGeom prst="line">
            <a:avLst/>
          </a:prstGeom>
          <a:noFill/>
          <a:ln w="12700" cap="flat" cmpd="sng" algn="ctr">
            <a:solidFill>
              <a:sysClr val="windowText" lastClr="000000">
                <a:lumMod val="50000"/>
                <a:lumOff val="50000"/>
                <a:alpha val="60000"/>
              </a:sys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19" name="Straight Arrow Connector 127"/>
          <p:cNvCxnSpPr>
            <a:endCxn id="11" idx="1"/>
          </p:cNvCxnSpPr>
          <p:nvPr/>
        </p:nvCxnSpPr>
        <p:spPr>
          <a:xfrm>
            <a:off x="1625043" y="3728335"/>
            <a:ext cx="569897" cy="0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headEnd type="stealth" w="lg" len="lg"/>
            <a:tailEnd type="stealth" w="lg" len="lg"/>
          </a:ln>
          <a:effectLst/>
        </p:spPr>
      </p:cxnSp>
      <p:sp>
        <p:nvSpPr>
          <p:cNvPr id="20" name="Oval 128"/>
          <p:cNvSpPr/>
          <p:nvPr/>
        </p:nvSpPr>
        <p:spPr>
          <a:xfrm>
            <a:off x="3546991" y="3462335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1</a:t>
            </a:r>
          </a:p>
        </p:txBody>
      </p:sp>
      <p:sp>
        <p:nvSpPr>
          <p:cNvPr id="21" name="Oval 129"/>
          <p:cNvSpPr/>
          <p:nvPr/>
        </p:nvSpPr>
        <p:spPr>
          <a:xfrm>
            <a:off x="4599053" y="3012462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2</a:t>
            </a:r>
          </a:p>
        </p:txBody>
      </p:sp>
      <p:sp>
        <p:nvSpPr>
          <p:cNvPr id="22" name="Oval 132"/>
          <p:cNvSpPr/>
          <p:nvPr/>
        </p:nvSpPr>
        <p:spPr>
          <a:xfrm>
            <a:off x="5633727" y="3415667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3</a:t>
            </a:r>
          </a:p>
        </p:txBody>
      </p:sp>
      <p:sp>
        <p:nvSpPr>
          <p:cNvPr id="23" name="TextBox 38"/>
          <p:cNvSpPr txBox="1"/>
          <p:nvPr/>
        </p:nvSpPr>
        <p:spPr>
          <a:xfrm>
            <a:off x="7622940" y="3894216"/>
            <a:ext cx="468281" cy="537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r>
              <a:rPr lang="en-US" sz="1500" b="1" dirty="0">
                <a:solidFill>
                  <a:prstClr val="black"/>
                </a:solidFill>
                <a:latin typeface="Cambria" pitchFamily="18" charset="0"/>
              </a:rPr>
              <a:t>VM</a:t>
            </a:r>
          </a:p>
          <a:p>
            <a:pPr defTabSz="685800">
              <a:defRPr/>
            </a:pPr>
            <a:r>
              <a:rPr lang="en-US" sz="1500" dirty="0">
                <a:solidFill>
                  <a:prstClr val="black"/>
                </a:solidFill>
                <a:latin typeface="Cambria" pitchFamily="18" charset="0"/>
              </a:rPr>
              <a:t>DIP</a:t>
            </a:r>
          </a:p>
        </p:txBody>
      </p:sp>
      <p:sp>
        <p:nvSpPr>
          <p:cNvPr id="24" name="Oval 134"/>
          <p:cNvSpPr/>
          <p:nvPr/>
        </p:nvSpPr>
        <p:spPr>
          <a:xfrm>
            <a:off x="6887931" y="3102064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4</a:t>
            </a:r>
          </a:p>
        </p:txBody>
      </p:sp>
      <p:sp>
        <p:nvSpPr>
          <p:cNvPr id="25" name="Oval 135"/>
          <p:cNvSpPr/>
          <p:nvPr/>
        </p:nvSpPr>
        <p:spPr>
          <a:xfrm>
            <a:off x="7336869" y="3593241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5</a:t>
            </a:r>
          </a:p>
        </p:txBody>
      </p:sp>
      <p:sp>
        <p:nvSpPr>
          <p:cNvPr id="26" name="Oval 136"/>
          <p:cNvSpPr/>
          <p:nvPr/>
        </p:nvSpPr>
        <p:spPr>
          <a:xfrm>
            <a:off x="7216137" y="4197595"/>
            <a:ext cx="208673" cy="255257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6</a:t>
            </a:r>
          </a:p>
        </p:txBody>
      </p:sp>
      <p:sp>
        <p:nvSpPr>
          <p:cNvPr id="27" name="Oval 137"/>
          <p:cNvSpPr/>
          <p:nvPr/>
        </p:nvSpPr>
        <p:spPr>
          <a:xfrm>
            <a:off x="6791264" y="4041246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7</a:t>
            </a:r>
          </a:p>
        </p:txBody>
      </p:sp>
      <p:sp>
        <p:nvSpPr>
          <p:cNvPr id="28" name="Oval 138"/>
          <p:cNvSpPr/>
          <p:nvPr/>
        </p:nvSpPr>
        <p:spPr>
          <a:xfrm>
            <a:off x="6104185" y="3910111"/>
            <a:ext cx="208673" cy="268803"/>
          </a:xfrm>
          <a:prstGeom prst="ellipse">
            <a:avLst/>
          </a:prstGeom>
          <a:gradFill rotWithShape="1">
            <a:gsLst>
              <a:gs pos="0">
                <a:srgbClr val="C0504D">
                  <a:shade val="51000"/>
                  <a:satMod val="130000"/>
                </a:srgbClr>
              </a:gs>
              <a:gs pos="80000">
                <a:srgbClr val="C0504D">
                  <a:shade val="93000"/>
                  <a:satMod val="130000"/>
                </a:srgbClr>
              </a:gs>
              <a:gs pos="100000">
                <a:srgbClr val="C0504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0" tIns="0" rIns="0" bIns="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r>
              <a:rPr lang="en-US" b="1" dirty="0">
                <a:solidFill>
                  <a:prstClr val="white"/>
                </a:solidFill>
                <a:latin typeface="Calibri"/>
              </a:rPr>
              <a:t>8</a:t>
            </a:r>
          </a:p>
        </p:txBody>
      </p:sp>
      <p:cxnSp>
        <p:nvCxnSpPr>
          <p:cNvPr id="29" name="Straight Arrow Connector 139"/>
          <p:cNvCxnSpPr/>
          <p:nvPr/>
        </p:nvCxnSpPr>
        <p:spPr>
          <a:xfrm>
            <a:off x="7232532" y="3705241"/>
            <a:ext cx="286926" cy="336004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cxnSp>
        <p:nvCxnSpPr>
          <p:cNvPr id="30" name="Straight Arrow Connector 140"/>
          <p:cNvCxnSpPr/>
          <p:nvPr/>
        </p:nvCxnSpPr>
        <p:spPr>
          <a:xfrm rot="10800000">
            <a:off x="7206450" y="3929245"/>
            <a:ext cx="286926" cy="313604"/>
          </a:xfrm>
          <a:prstGeom prst="straightConnector1">
            <a:avLst/>
          </a:prstGeom>
          <a:noFill/>
          <a:ln w="15875" cap="flat" cmpd="sng" algn="ctr">
            <a:solidFill>
              <a:sysClr val="windowText" lastClr="000000">
                <a:shade val="95000"/>
                <a:satMod val="105000"/>
              </a:sysClr>
            </a:solidFill>
            <a:prstDash val="solid"/>
            <a:tailEnd type="stealth" w="lg" len="lg"/>
          </a:ln>
          <a:effectLst/>
        </p:spPr>
      </p:cxnSp>
      <p:sp>
        <p:nvSpPr>
          <p:cNvPr id="31" name="Freeform 141"/>
          <p:cNvSpPr/>
          <p:nvPr/>
        </p:nvSpPr>
        <p:spPr>
          <a:xfrm rot="330377">
            <a:off x="3055718" y="3897268"/>
            <a:ext cx="3562010" cy="501208"/>
          </a:xfrm>
          <a:custGeom>
            <a:avLst/>
            <a:gdLst>
              <a:gd name="connsiteX0" fmla="*/ 5273749 w 5273749"/>
              <a:gd name="connsiteY0" fmla="*/ 0 h 1026043"/>
              <a:gd name="connsiteX1" fmla="*/ 3434316 w 5273749"/>
              <a:gd name="connsiteY1" fmla="*/ 903768 h 1026043"/>
              <a:gd name="connsiteX2" fmla="*/ 1573619 w 5273749"/>
              <a:gd name="connsiteY2" fmla="*/ 733647 h 1026043"/>
              <a:gd name="connsiteX3" fmla="*/ 0 w 5273749"/>
              <a:gd name="connsiteY3" fmla="*/ 616689 h 102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73749" h="1026043">
                <a:moveTo>
                  <a:pt x="5273749" y="0"/>
                </a:moveTo>
                <a:cubicBezTo>
                  <a:pt x="4662376" y="390747"/>
                  <a:pt x="4051004" y="781494"/>
                  <a:pt x="3434316" y="903768"/>
                </a:cubicBezTo>
                <a:cubicBezTo>
                  <a:pt x="2817628" y="1026043"/>
                  <a:pt x="1573619" y="733647"/>
                  <a:pt x="1573619" y="733647"/>
                </a:cubicBezTo>
                <a:lnTo>
                  <a:pt x="0" y="616689"/>
                </a:lnTo>
              </a:path>
            </a:pathLst>
          </a:custGeom>
          <a:noFill/>
          <a:ln w="12700" cap="flat" cmpd="sng" algn="ctr">
            <a:solidFill>
              <a:sysClr val="windowText" lastClr="000000"/>
            </a:solidFill>
            <a:prstDash val="solid"/>
            <a:headEnd type="none" w="med" len="med"/>
            <a:tailEnd type="stealth" w="lg" len="lg"/>
          </a:ln>
          <a:effectLst/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685800">
              <a:defRPr/>
            </a:pPr>
            <a:endParaRPr lang="en-US" sz="21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Freeform 27"/>
          <p:cNvSpPr>
            <a:spLocks noChangeAspect="1" noEditPoints="1"/>
          </p:cNvSpPr>
          <p:nvPr/>
        </p:nvSpPr>
        <p:spPr bwMode="black">
          <a:xfrm>
            <a:off x="927935" y="3556073"/>
            <a:ext cx="668849" cy="430800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TextBox 38"/>
          <p:cNvSpPr txBox="1"/>
          <p:nvPr/>
        </p:nvSpPr>
        <p:spPr>
          <a:xfrm>
            <a:off x="949010" y="3998074"/>
            <a:ext cx="617349" cy="3134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Client</a:t>
            </a:r>
          </a:p>
        </p:txBody>
      </p:sp>
      <p:sp>
        <p:nvSpPr>
          <p:cNvPr id="68" name="직사각형 67"/>
          <p:cNvSpPr/>
          <p:nvPr/>
        </p:nvSpPr>
        <p:spPr>
          <a:xfrm>
            <a:off x="579728" y="3024737"/>
            <a:ext cx="1343023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CLI</a:t>
            </a:r>
            <a:r>
              <a:rPr lang="en-US" altLang="ko-KR" dirty="0" smtClean="0"/>
              <a:t>, d: VIP</a:t>
            </a:r>
            <a:endParaRPr lang="ko-KR" altLang="en-US" dirty="0"/>
          </a:p>
        </p:txBody>
      </p:sp>
      <p:sp>
        <p:nvSpPr>
          <p:cNvPr id="71" name="직사각형 70"/>
          <p:cNvSpPr/>
          <p:nvPr/>
        </p:nvSpPr>
        <p:spPr>
          <a:xfrm>
            <a:off x="7021904" y="3132688"/>
            <a:ext cx="1343023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CLI</a:t>
            </a:r>
            <a:r>
              <a:rPr lang="en-US" altLang="ko-KR" dirty="0" smtClean="0"/>
              <a:t>, d: </a:t>
            </a:r>
            <a:r>
              <a:rPr lang="en-US" altLang="ko-KR" dirty="0" smtClean="0">
                <a:solidFill>
                  <a:srgbClr val="FF0000"/>
                </a:solidFill>
              </a:rPr>
              <a:t>DIP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6072010" y="3970076"/>
            <a:ext cx="1343023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VIP</a:t>
            </a:r>
            <a:r>
              <a:rPr lang="en-US" altLang="ko-KR" dirty="0" smtClean="0"/>
              <a:t>, d: CLI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>
          <a:xfrm>
            <a:off x="7293201" y="4399139"/>
            <a:ext cx="1343023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DIP</a:t>
            </a:r>
            <a:r>
              <a:rPr lang="en-US" altLang="ko-KR" dirty="0" smtClean="0"/>
              <a:t>, d: CLI</a:t>
            </a:r>
            <a:endParaRPr lang="ko-KR" altLang="en-US" dirty="0"/>
          </a:p>
        </p:txBody>
      </p:sp>
      <p:grpSp>
        <p:nvGrpSpPr>
          <p:cNvPr id="77" name="그룹 76"/>
          <p:cNvGrpSpPr/>
          <p:nvPr/>
        </p:nvGrpSpPr>
        <p:grpSpPr>
          <a:xfrm>
            <a:off x="2930949" y="3013985"/>
            <a:ext cx="2939458" cy="312951"/>
            <a:chOff x="2930949" y="3779294"/>
            <a:chExt cx="2939458" cy="312951"/>
          </a:xfrm>
        </p:grpSpPr>
        <p:sp>
          <p:nvSpPr>
            <p:cNvPr id="70" name="직사각형 69"/>
            <p:cNvSpPr/>
            <p:nvPr/>
          </p:nvSpPr>
          <p:spPr>
            <a:xfrm>
              <a:off x="4527384" y="3784674"/>
              <a:ext cx="134302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s: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 CLI</a:t>
              </a:r>
              <a:r>
                <a:rPr lang="en-US" altLang="ko-KR" dirty="0" smtClean="0"/>
                <a:t>, d: VIP</a:t>
              </a:r>
              <a:endParaRPr lang="ko-KR" altLang="en-US" dirty="0"/>
            </a:p>
          </p:txBody>
        </p:sp>
        <p:sp>
          <p:nvSpPr>
            <p:cNvPr id="76" name="직사각형 75"/>
            <p:cNvSpPr/>
            <p:nvPr/>
          </p:nvSpPr>
          <p:spPr>
            <a:xfrm>
              <a:off x="2930949" y="3779294"/>
              <a:ext cx="1602009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s: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 MUX</a:t>
              </a:r>
              <a:r>
                <a:rPr lang="en-US" altLang="ko-KR" dirty="0" smtClean="0"/>
                <a:t>, d: DIP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5397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43263 -0.000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32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.27205 0.016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94" y="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02812 0.07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6" y="3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11111E-6 L -0.13247 -0.06134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59844 0.0046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931" y="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68" grpId="1" animBg="1"/>
      <p:bldP spid="71" grpId="0" animBg="1"/>
      <p:bldP spid="71" grpId="1" animBg="1"/>
      <p:bldP spid="71" grpId="2" animBg="1"/>
      <p:bldP spid="73" grpId="0" animBg="1"/>
      <p:bldP spid="73" grpId="1" animBg="1"/>
      <p:bldP spid="74" grpId="1" animBg="1"/>
      <p:bldP spid="74" grpId="2" animBg="1"/>
      <p:bldP spid="74" grpId="3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Outbound (SNAT) connections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16</a:t>
            </a:fld>
            <a:endParaRPr lang="ko-KR" altLang="en-US" dirty="0"/>
          </a:p>
        </p:txBody>
      </p:sp>
      <p:pic>
        <p:nvPicPr>
          <p:cNvPr id="6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962" y="2229688"/>
            <a:ext cx="7738110" cy="2880360"/>
          </a:xfrm>
          <a:prstGeom prst="rect">
            <a:avLst/>
          </a:prstGeom>
        </p:spPr>
      </p:pic>
      <p:pic>
        <p:nvPicPr>
          <p:cNvPr id="13" name="Picture 2" descr="https://encrypted-tbn0.gstatic.com/images?q=tbn:ANd9GcQr7h05QFazEJY-UfgYWAkDprUYTw-cCYEnqB3zfnJlO0iAOIoVa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74" y="4018796"/>
            <a:ext cx="511969" cy="320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81445" y="4298305"/>
            <a:ext cx="68634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Server</a:t>
            </a:r>
          </a:p>
        </p:txBody>
      </p:sp>
      <p:sp>
        <p:nvSpPr>
          <p:cNvPr id="24" name="직사각형 23"/>
          <p:cNvSpPr/>
          <p:nvPr/>
        </p:nvSpPr>
        <p:spPr>
          <a:xfrm>
            <a:off x="7026965" y="4688395"/>
            <a:ext cx="2117035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DIP:555</a:t>
            </a:r>
            <a:r>
              <a:rPr lang="en-US" altLang="ko-KR" dirty="0" smtClean="0"/>
              <a:t>, d: SVR:80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>
          <a:xfrm>
            <a:off x="6828796" y="3621480"/>
            <a:ext cx="835904" cy="3075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Port??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>
          <a:xfrm>
            <a:off x="4376283" y="2284585"/>
            <a:ext cx="2586123" cy="3075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Map VIP:777 to DIP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3339675" y="2715370"/>
            <a:ext cx="2586123" cy="30757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</a:rPr>
              <a:t>Map VIP:777 to DIP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6075600" y="4400649"/>
            <a:ext cx="2117035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</a:rPr>
              <a:t>VIP</a:t>
            </a:r>
            <a:r>
              <a:rPr lang="en-US" altLang="ko-KR" dirty="0" smtClean="0">
                <a:solidFill>
                  <a:schemeClr val="tx1"/>
                </a:solidFill>
              </a:rPr>
              <a:t>:</a:t>
            </a:r>
            <a:r>
              <a:rPr lang="en-US" altLang="ko-KR" dirty="0" smtClean="0">
                <a:solidFill>
                  <a:srgbClr val="FF0000"/>
                </a:solidFill>
              </a:rPr>
              <a:t>777</a:t>
            </a:r>
            <a:r>
              <a:rPr lang="en-US" altLang="ko-KR" dirty="0" smtClean="0"/>
              <a:t>, d: SVR:80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9269" y="3358689"/>
            <a:ext cx="2117035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SVR:80</a:t>
            </a:r>
            <a:r>
              <a:rPr lang="en-US" altLang="ko-KR" dirty="0" smtClean="0"/>
              <a:t>, d: VIP:777</a:t>
            </a:r>
            <a:endParaRPr lang="ko-KR" altLang="en-US" dirty="0"/>
          </a:p>
        </p:txBody>
      </p:sp>
      <p:grpSp>
        <p:nvGrpSpPr>
          <p:cNvPr id="33" name="그룹 32"/>
          <p:cNvGrpSpPr/>
          <p:nvPr/>
        </p:nvGrpSpPr>
        <p:grpSpPr>
          <a:xfrm>
            <a:off x="2126304" y="3353984"/>
            <a:ext cx="4044065" cy="308424"/>
            <a:chOff x="2126304" y="3353984"/>
            <a:chExt cx="4044065" cy="308424"/>
          </a:xfrm>
        </p:grpSpPr>
        <p:sp>
          <p:nvSpPr>
            <p:cNvPr id="31" name="직사각형 30"/>
            <p:cNvSpPr/>
            <p:nvPr/>
          </p:nvSpPr>
          <p:spPr>
            <a:xfrm>
              <a:off x="4053334" y="3354837"/>
              <a:ext cx="2117035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s:</a:t>
              </a:r>
              <a:r>
                <a:rPr lang="en-US" altLang="ko-KR" dirty="0">
                  <a:solidFill>
                    <a:schemeClr val="tx1"/>
                  </a:solidFill>
                </a:rPr>
                <a:t> 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SVR:80</a:t>
              </a:r>
              <a:r>
                <a:rPr lang="en-US" altLang="ko-KR" dirty="0" smtClean="0"/>
                <a:t>, d: VIP:777</a:t>
              </a:r>
              <a:endParaRPr lang="ko-KR" altLang="en-US" dirty="0"/>
            </a:p>
          </p:txBody>
        </p:sp>
        <p:sp>
          <p:nvSpPr>
            <p:cNvPr id="32" name="직사각형 31"/>
            <p:cNvSpPr/>
            <p:nvPr/>
          </p:nvSpPr>
          <p:spPr>
            <a:xfrm>
              <a:off x="2126304" y="3353984"/>
              <a:ext cx="192703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s:</a:t>
              </a:r>
              <a:r>
                <a:rPr lang="en-US" altLang="ko-KR" dirty="0">
                  <a:solidFill>
                    <a:schemeClr val="tx1"/>
                  </a:solidFill>
                </a:rPr>
                <a:t> </a:t>
              </a:r>
              <a:r>
                <a:rPr lang="en-US" altLang="ko-KR" dirty="0" smtClean="0">
                  <a:solidFill>
                    <a:schemeClr val="tx1"/>
                  </a:solidFill>
                </a:rPr>
                <a:t>MUX</a:t>
              </a:r>
              <a:r>
                <a:rPr lang="en-US" altLang="ko-KR" dirty="0" smtClean="0"/>
                <a:t>, d: DIP:555</a:t>
              </a:r>
              <a:endParaRPr lang="ko-KR" altLang="en-US" dirty="0"/>
            </a:p>
          </p:txBody>
        </p:sp>
      </p:grpSp>
      <p:sp>
        <p:nvSpPr>
          <p:cNvPr id="34" name="직사각형 33"/>
          <p:cNvSpPr/>
          <p:nvPr/>
        </p:nvSpPr>
        <p:spPr>
          <a:xfrm>
            <a:off x="6503249" y="3621479"/>
            <a:ext cx="2117035" cy="30757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s:</a:t>
            </a: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SVR:80</a:t>
            </a:r>
            <a:r>
              <a:rPr lang="en-US" altLang="ko-KR" dirty="0" smtClean="0"/>
              <a:t>, d: </a:t>
            </a:r>
            <a:r>
              <a:rPr lang="en-US" altLang="ko-KR" dirty="0" smtClean="0">
                <a:solidFill>
                  <a:srgbClr val="FF0000"/>
                </a:solidFill>
              </a:rPr>
              <a:t>DIP:555</a:t>
            </a:r>
            <a:endParaRPr lang="ko-KR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1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48148E-6 L -0.104 -0.0391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191" y="-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96296E-6 L -0.18506 -0.14467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53" y="-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44444E-6 L 0.17257 0.1949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59" y="9676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-0.00868 0.15463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77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500"/>
                            </p:stCondLst>
                            <p:childTnLst>
                              <p:par>
                                <p:cTn id="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-0.66337 0.0013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177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44236 -0.0004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18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500"/>
                            </p:stCondLst>
                            <p:childTnLst>
                              <p:par>
                                <p:cTn id="60" presetID="1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0.26823 0.037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403" y="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00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96296E-6 L 0.05087 0.06435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35" y="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4" grpId="2" animBg="1"/>
      <p:bldP spid="25" grpId="1" animBg="1"/>
      <p:bldP spid="25" grpId="2" animBg="1"/>
      <p:bldP spid="25" grpId="3" animBg="1"/>
      <p:bldP spid="27" grpId="0" animBg="1"/>
      <p:bldP spid="27" grpId="1" animBg="1"/>
      <p:bldP spid="27" grpId="2" animBg="1"/>
      <p:bldP spid="28" grpId="0" animBg="1"/>
      <p:bldP spid="28" grpId="1" animBg="1"/>
      <p:bldP spid="29" grpId="1" animBg="1"/>
      <p:bldP spid="29" grpId="2" animBg="1"/>
      <p:bldP spid="29" grpId="3" animBg="1"/>
      <p:bldP spid="30" grpId="0" animBg="1"/>
      <p:bldP spid="30" grpId="3" animBg="1"/>
      <p:bldP spid="30" grpId="4" animBg="1"/>
      <p:bldP spid="34" grpId="0" animBg="1"/>
      <p:bldP spid="34" grpId="2" animBg="1"/>
      <p:bldP spid="34" grpId="3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Reducing Load of </a:t>
            </a:r>
            <a:r>
              <a:rPr lang="en-US" altLang="ko-KR" dirty="0" err="1" smtClean="0"/>
              <a:t>AnantaManager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Optimization</a:t>
            </a:r>
          </a:p>
          <a:p>
            <a:pPr lvl="1"/>
            <a:r>
              <a:rPr lang="en-US" altLang="ko-KR" dirty="0" smtClean="0"/>
              <a:t>Batching: Allocate 8 ports instead of one</a:t>
            </a:r>
          </a:p>
          <a:p>
            <a:pPr lvl="1"/>
            <a:r>
              <a:rPr lang="en-US" altLang="ko-KR" dirty="0" smtClean="0"/>
              <a:t>Pre-allocation: 160 </a:t>
            </a:r>
            <a:r>
              <a:rPr lang="en-US" altLang="ko-KR" dirty="0"/>
              <a:t>ports per </a:t>
            </a:r>
            <a:r>
              <a:rPr lang="en-US" altLang="ko-KR" dirty="0" smtClean="0"/>
              <a:t>VM</a:t>
            </a:r>
            <a:endParaRPr lang="en-US" altLang="ko-KR" dirty="0"/>
          </a:p>
          <a:p>
            <a:pPr lvl="1"/>
            <a:r>
              <a:rPr lang="en-US" altLang="ko-KR" dirty="0"/>
              <a:t>Demand </a:t>
            </a:r>
            <a:r>
              <a:rPr lang="en-US" altLang="ko-KR" dirty="0" smtClean="0"/>
              <a:t>prediction: Consider recent request history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Less </a:t>
            </a:r>
            <a:r>
              <a:rPr lang="en-US" altLang="ko-KR" dirty="0"/>
              <a:t>than 1% of outbound connections ever hit Ananta </a:t>
            </a:r>
            <a:r>
              <a:rPr lang="en-US" altLang="ko-KR" dirty="0" smtClean="0"/>
              <a:t>Manager</a:t>
            </a:r>
          </a:p>
          <a:p>
            <a:r>
              <a:rPr lang="en-US" altLang="ko-KR" dirty="0" smtClean="0"/>
              <a:t>SNAT request latency is reduced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434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VIP traffic in a datacenter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Large portion of traffic via load-balancer is intra-DC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18</a:t>
            </a:fld>
            <a:endParaRPr lang="ko-KR" altLang="en-US"/>
          </a:p>
        </p:txBody>
      </p:sp>
      <p:graphicFrame>
        <p:nvGraphicFramePr>
          <p:cNvPr id="5" name="Chart 12"/>
          <p:cNvGraphicFramePr/>
          <p:nvPr>
            <p:extLst>
              <p:ext uri="{D42A27DB-BD31-4B8C-83A1-F6EECF244321}">
                <p14:modId xmlns:p14="http://schemas.microsoft.com/office/powerpoint/2010/main" val="1179052669"/>
              </p:ext>
            </p:extLst>
          </p:nvPr>
        </p:nvGraphicFramePr>
        <p:xfrm>
          <a:off x="0" y="2499360"/>
          <a:ext cx="5176045" cy="3677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14"/>
          <p:cNvGraphicFramePr/>
          <p:nvPr>
            <p:extLst>
              <p:ext uri="{D42A27DB-BD31-4B8C-83A1-F6EECF244321}">
                <p14:modId xmlns:p14="http://schemas.microsoft.com/office/powerpoint/2010/main" val="1925896265"/>
              </p:ext>
            </p:extLst>
          </p:nvPr>
        </p:nvGraphicFramePr>
        <p:xfrm>
          <a:off x="3291840" y="2499360"/>
          <a:ext cx="5852160" cy="3677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802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Step 1: Forward Traffic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19</a:t>
            </a:fld>
            <a:endParaRPr lang="ko-KR" altLang="en-US"/>
          </a:p>
        </p:txBody>
      </p:sp>
      <p:grpSp>
        <p:nvGrpSpPr>
          <p:cNvPr id="33" name="Group 121"/>
          <p:cNvGrpSpPr/>
          <p:nvPr/>
        </p:nvGrpSpPr>
        <p:grpSpPr>
          <a:xfrm>
            <a:off x="1507964" y="2375048"/>
            <a:ext cx="6128071" cy="3992415"/>
            <a:chOff x="1352062" y="1214438"/>
            <a:chExt cx="6739440" cy="4619150"/>
          </a:xfrm>
        </p:grpSpPr>
        <p:sp>
          <p:nvSpPr>
            <p:cNvPr id="34" name="Rectangle 82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35" name="Rectangle 83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36" name="Rectangle 84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37" name="Rectangle 85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MUX1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38" name="Rounded Rectangle 86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39" name="TextBox 15"/>
            <p:cNvSpPr txBox="1"/>
            <p:nvPr/>
          </p:nvSpPr>
          <p:spPr>
            <a:xfrm rot="5400000">
              <a:off x="7479996" y="2147117"/>
              <a:ext cx="489998" cy="558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40" name="Rectangle 88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41" name="Oval 89"/>
            <p:cNvSpPr/>
            <p:nvPr/>
          </p:nvSpPr>
          <p:spPr>
            <a:xfrm>
              <a:off x="5650952" y="2365118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1</a:t>
              </a:r>
            </a:p>
          </p:txBody>
        </p:sp>
        <p:sp>
          <p:nvSpPr>
            <p:cNvPr id="42" name="TextBox 31"/>
            <p:cNvSpPr txBox="1"/>
            <p:nvPr/>
          </p:nvSpPr>
          <p:spPr>
            <a:xfrm>
              <a:off x="7368092" y="1893165"/>
              <a:ext cx="60327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</a:p>
          </p:txBody>
        </p:sp>
        <p:cxnSp>
          <p:nvCxnSpPr>
            <p:cNvPr id="43" name="Straight Arrow Connector 95"/>
            <p:cNvCxnSpPr/>
            <p:nvPr/>
          </p:nvCxnSpPr>
          <p:spPr>
            <a:xfrm flipH="1">
              <a:off x="4046523" y="2243138"/>
              <a:ext cx="2222373" cy="19480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sp>
          <p:nvSpPr>
            <p:cNvPr id="44" name="Rectangle 96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45" name="Rectangle 97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46" name="Rectangle 98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MUX2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47" name="Oval 99"/>
            <p:cNvSpPr/>
            <p:nvPr/>
          </p:nvSpPr>
          <p:spPr>
            <a:xfrm>
              <a:off x="5127611" y="433069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2</a:t>
              </a:r>
            </a:p>
          </p:txBody>
        </p:sp>
        <p:sp>
          <p:nvSpPr>
            <p:cNvPr id="48" name="Rectangle 102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49" name="Rounded Rectangle 103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50" name="TextBox 15"/>
            <p:cNvSpPr txBox="1"/>
            <p:nvPr/>
          </p:nvSpPr>
          <p:spPr>
            <a:xfrm rot="5400000">
              <a:off x="7506437" y="4685786"/>
              <a:ext cx="489998" cy="558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51" name="Rectangle 105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52" name="TextBox 36"/>
            <p:cNvSpPr txBox="1"/>
            <p:nvPr/>
          </p:nvSpPr>
          <p:spPr>
            <a:xfrm>
              <a:off x="7384564" y="4466193"/>
              <a:ext cx="60327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</a:p>
          </p:txBody>
        </p:sp>
        <p:cxnSp>
          <p:nvCxnSpPr>
            <p:cNvPr id="53" name="Straight Arrow Connector 107"/>
            <p:cNvCxnSpPr>
              <a:stCxn id="46" idx="3"/>
            </p:cNvCxnSpPr>
            <p:nvPr/>
          </p:nvCxnSpPr>
          <p:spPr>
            <a:xfrm flipV="1">
              <a:off x="4427523" y="4605338"/>
              <a:ext cx="1841372" cy="436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54" name="Straight Arrow Connector 115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55" name="TextBox 54"/>
            <p:cNvSpPr txBox="1"/>
            <p:nvPr/>
          </p:nvSpPr>
          <p:spPr>
            <a:xfrm>
              <a:off x="1905000" y="2146083"/>
              <a:ext cx="1199143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Data Packets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97715" y="5486399"/>
              <a:ext cx="109689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Destination</a:t>
              </a:r>
            </a:p>
          </p:txBody>
        </p:sp>
        <p:sp>
          <p:nvSpPr>
            <p:cNvPr id="57" name="TextBox 31"/>
            <p:cNvSpPr txBox="1"/>
            <p:nvPr/>
          </p:nvSpPr>
          <p:spPr>
            <a:xfrm>
              <a:off x="3283150" y="1521023"/>
              <a:ext cx="592697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</a:p>
          </p:txBody>
        </p:sp>
        <p:sp>
          <p:nvSpPr>
            <p:cNvPr id="58" name="TextBox 31"/>
            <p:cNvSpPr txBox="1"/>
            <p:nvPr/>
          </p:nvSpPr>
          <p:spPr>
            <a:xfrm>
              <a:off x="3178096" y="4028203"/>
              <a:ext cx="592697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274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5991" y="1286921"/>
            <a:ext cx="4002696" cy="3756451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1199239"/>
            <a:ext cx="3521493" cy="3592024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Background: Datacenter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027" y="4743838"/>
            <a:ext cx="3808973" cy="2114162"/>
          </a:xfrm>
        </p:spPr>
        <p:txBody>
          <a:bodyPr>
            <a:normAutofit/>
          </a:bodyPr>
          <a:lstStyle/>
          <a:p>
            <a:r>
              <a:rPr lang="en-US" altLang="ko-KR" sz="2400" dirty="0" smtClean="0"/>
              <a:t>Each server has a hypervisor and VMs</a:t>
            </a:r>
          </a:p>
          <a:p>
            <a:r>
              <a:rPr lang="en-US" altLang="ko-KR" sz="2400" dirty="0" smtClean="0"/>
              <a:t>Each VM is assigned a Direct IP(</a:t>
            </a:r>
            <a:r>
              <a:rPr lang="en-US" altLang="ko-KR" sz="2400" b="1" dirty="0" smtClean="0"/>
              <a:t>DIP</a:t>
            </a:r>
            <a:r>
              <a:rPr lang="en-US" altLang="ko-KR" sz="2400" dirty="0" smtClean="0"/>
              <a:t>)</a:t>
            </a:r>
            <a:endParaRPr lang="en-US" altLang="ko-KR" sz="24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9" name="내용 개체 틀 2"/>
          <p:cNvSpPr txBox="1">
            <a:spLocks/>
          </p:cNvSpPr>
          <p:nvPr/>
        </p:nvSpPr>
        <p:spPr>
          <a:xfrm>
            <a:off x="4572000" y="4743838"/>
            <a:ext cx="3943350" cy="2154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dirty="0" smtClean="0"/>
              <a:t>Each service has zero or more external </a:t>
            </a:r>
            <a:r>
              <a:rPr lang="en-US" altLang="ko-KR" sz="2400" i="1" dirty="0" smtClean="0"/>
              <a:t>end-points</a:t>
            </a:r>
          </a:p>
          <a:p>
            <a:r>
              <a:rPr lang="en-US" altLang="ko-KR" sz="2400" dirty="0" smtClean="0"/>
              <a:t>Each service is assigned one Virtual IP (</a:t>
            </a:r>
            <a:r>
              <a:rPr lang="en-US" altLang="ko-KR" sz="2400" b="1" dirty="0" smtClean="0"/>
              <a:t>VIP</a:t>
            </a:r>
            <a:r>
              <a:rPr lang="en-US" altLang="ko-KR" sz="2400" dirty="0" smtClean="0"/>
              <a:t>)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5233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Step 2: Return Traffic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20</a:t>
            </a:fld>
            <a:endParaRPr lang="ko-KR" altLang="en-US"/>
          </a:p>
        </p:txBody>
      </p:sp>
      <p:grpSp>
        <p:nvGrpSpPr>
          <p:cNvPr id="5" name="Group 121"/>
          <p:cNvGrpSpPr/>
          <p:nvPr/>
        </p:nvGrpSpPr>
        <p:grpSpPr>
          <a:xfrm>
            <a:off x="1507964" y="2375048"/>
            <a:ext cx="6128071" cy="3992415"/>
            <a:chOff x="1352062" y="1214438"/>
            <a:chExt cx="6739440" cy="4619150"/>
          </a:xfrm>
        </p:grpSpPr>
        <p:sp>
          <p:nvSpPr>
            <p:cNvPr id="6" name="Rectangle 82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7" name="Rectangle 83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8" name="Rectangle 84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9" name="Rectangle 85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MUX1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0" name="Rounded Rectangle 86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 rot="5400000">
              <a:off x="7479996" y="2147117"/>
              <a:ext cx="489998" cy="558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12" name="Rectangle 88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13" name="Oval 89"/>
            <p:cNvSpPr/>
            <p:nvPr/>
          </p:nvSpPr>
          <p:spPr>
            <a:xfrm>
              <a:off x="5650952" y="2365118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1</a:t>
              </a:r>
            </a:p>
          </p:txBody>
        </p:sp>
        <p:sp>
          <p:nvSpPr>
            <p:cNvPr id="14" name="TextBox 31"/>
            <p:cNvSpPr txBox="1"/>
            <p:nvPr/>
          </p:nvSpPr>
          <p:spPr>
            <a:xfrm>
              <a:off x="7368092" y="1893165"/>
              <a:ext cx="60327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</a:p>
          </p:txBody>
        </p:sp>
        <p:sp>
          <p:nvSpPr>
            <p:cNvPr id="15" name="Oval 91"/>
            <p:cNvSpPr/>
            <p:nvPr/>
          </p:nvSpPr>
          <p:spPr>
            <a:xfrm>
              <a:off x="5199802" y="174878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4</a:t>
              </a:r>
            </a:p>
          </p:txBody>
        </p:sp>
        <p:cxnSp>
          <p:nvCxnSpPr>
            <p:cNvPr id="16" name="Straight Arrow Connector 94"/>
            <p:cNvCxnSpPr/>
            <p:nvPr/>
          </p:nvCxnSpPr>
          <p:spPr>
            <a:xfrm>
              <a:off x="4641401" y="2055019"/>
              <a:ext cx="1627494" cy="6845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17" name="Straight Arrow Connector 95"/>
            <p:cNvCxnSpPr/>
            <p:nvPr/>
          </p:nvCxnSpPr>
          <p:spPr>
            <a:xfrm flipH="1">
              <a:off x="4046523" y="2243138"/>
              <a:ext cx="2222373" cy="19480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sp>
          <p:nvSpPr>
            <p:cNvPr id="18" name="Rectangle 96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9" name="Rectangle 97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20" name="Rectangle 98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MUX2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21" name="Oval 99"/>
            <p:cNvSpPr/>
            <p:nvPr/>
          </p:nvSpPr>
          <p:spPr>
            <a:xfrm>
              <a:off x="5127611" y="4330695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2</a:t>
              </a:r>
            </a:p>
          </p:txBody>
        </p:sp>
        <p:sp>
          <p:nvSpPr>
            <p:cNvPr id="22" name="Oval 100"/>
            <p:cNvSpPr/>
            <p:nvPr/>
          </p:nvSpPr>
          <p:spPr>
            <a:xfrm>
              <a:off x="5727947" y="323437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3</a:t>
              </a:r>
            </a:p>
          </p:txBody>
        </p:sp>
        <p:sp>
          <p:nvSpPr>
            <p:cNvPr id="23" name="Rectangle 102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24" name="Rounded Rectangle 103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25" name="TextBox 15"/>
            <p:cNvSpPr txBox="1"/>
            <p:nvPr/>
          </p:nvSpPr>
          <p:spPr>
            <a:xfrm rot="5400000">
              <a:off x="7506437" y="4685786"/>
              <a:ext cx="489998" cy="5584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26" name="Rectangle 105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27" name="TextBox 36"/>
            <p:cNvSpPr txBox="1"/>
            <p:nvPr/>
          </p:nvSpPr>
          <p:spPr>
            <a:xfrm>
              <a:off x="7384564" y="4466193"/>
              <a:ext cx="60327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</a:p>
          </p:txBody>
        </p:sp>
        <p:cxnSp>
          <p:nvCxnSpPr>
            <p:cNvPr id="28" name="Straight Arrow Connector 107"/>
            <p:cNvCxnSpPr>
              <a:stCxn id="20" idx="3"/>
            </p:cNvCxnSpPr>
            <p:nvPr/>
          </p:nvCxnSpPr>
          <p:spPr>
            <a:xfrm flipV="1">
              <a:off x="4427523" y="4605338"/>
              <a:ext cx="1841372" cy="436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29" name="Straight Arrow Connector 108"/>
            <p:cNvCxnSpPr/>
            <p:nvPr/>
          </p:nvCxnSpPr>
          <p:spPr>
            <a:xfrm flipH="1" flipV="1">
              <a:off x="4542421" y="2180926"/>
              <a:ext cx="1782180" cy="2022873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stealth" w="lg" len="lg"/>
            </a:ln>
            <a:effectLst/>
          </p:spPr>
        </p:cxnSp>
        <p:cxnSp>
          <p:nvCxnSpPr>
            <p:cNvPr id="30" name="Straight Arrow Connector 115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1905000" y="2146083"/>
              <a:ext cx="1199143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Data Packets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397715" y="5486399"/>
              <a:ext cx="1096894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Destination</a:t>
              </a:r>
            </a:p>
          </p:txBody>
        </p:sp>
        <p:sp>
          <p:nvSpPr>
            <p:cNvPr id="33" name="TextBox 31"/>
            <p:cNvSpPr txBox="1"/>
            <p:nvPr/>
          </p:nvSpPr>
          <p:spPr>
            <a:xfrm>
              <a:off x="3283150" y="1521023"/>
              <a:ext cx="592697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</a:p>
          </p:txBody>
        </p:sp>
        <p:sp>
          <p:nvSpPr>
            <p:cNvPr id="34" name="TextBox 31"/>
            <p:cNvSpPr txBox="1"/>
            <p:nvPr/>
          </p:nvSpPr>
          <p:spPr>
            <a:xfrm>
              <a:off x="3178096" y="4028203"/>
              <a:ext cx="592697" cy="3471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0716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Step 3: Redirect Messages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21</a:t>
            </a:fld>
            <a:endParaRPr lang="ko-KR" altLang="en-US"/>
          </a:p>
        </p:txBody>
      </p:sp>
      <p:grpSp>
        <p:nvGrpSpPr>
          <p:cNvPr id="5" name="Group 82"/>
          <p:cNvGrpSpPr/>
          <p:nvPr/>
        </p:nvGrpSpPr>
        <p:grpSpPr>
          <a:xfrm>
            <a:off x="1199354" y="2274521"/>
            <a:ext cx="6745291" cy="4092942"/>
            <a:chOff x="1352062" y="1214438"/>
            <a:chExt cx="6739440" cy="4609949"/>
          </a:xfrm>
        </p:grpSpPr>
        <p:sp>
          <p:nvSpPr>
            <p:cNvPr id="6" name="Rectangle 43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7" name="Rectangle 44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8" name="Rectangle 45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9" name="Rectangle 46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MUX1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0" name="Rounded Rectangle 47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 rot="5400000">
              <a:off x="7486489" y="2172670"/>
              <a:ext cx="477011" cy="507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12" name="Rectangle 49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13" name="TextBox 31"/>
            <p:cNvSpPr txBox="1"/>
            <p:nvPr/>
          </p:nvSpPr>
          <p:spPr>
            <a:xfrm>
              <a:off x="7368092" y="1893166"/>
              <a:ext cx="548072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</a:p>
          </p:txBody>
        </p:sp>
        <p:sp>
          <p:nvSpPr>
            <p:cNvPr id="14" name="Oval 53"/>
            <p:cNvSpPr/>
            <p:nvPr/>
          </p:nvSpPr>
          <p:spPr>
            <a:xfrm>
              <a:off x="3599980" y="3338327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 smtClean="0">
                  <a:solidFill>
                    <a:prstClr val="white"/>
                  </a:solidFill>
                  <a:latin typeface="Calibri"/>
                </a:rPr>
                <a:t>5</a:t>
              </a:r>
              <a:endParaRPr lang="en-US" sz="150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5" name="Oval 54"/>
            <p:cNvSpPr/>
            <p:nvPr/>
          </p:nvSpPr>
          <p:spPr>
            <a:xfrm>
              <a:off x="5188874" y="2405162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 smtClean="0">
                  <a:solidFill>
                    <a:prstClr val="white"/>
                  </a:solidFill>
                  <a:latin typeface="Calibri"/>
                </a:rPr>
                <a:t>6</a:t>
              </a:r>
              <a:endParaRPr lang="en-US" sz="1500" b="1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16" name="Rectangle 57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7" name="Rectangle 58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8" name="Rectangle 59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MUX2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9" name="Rectangle 63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20" name="Rounded Rectangle 64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21" name="TextBox 15"/>
            <p:cNvSpPr txBox="1"/>
            <p:nvPr/>
          </p:nvSpPr>
          <p:spPr>
            <a:xfrm rot="5400000">
              <a:off x="7512930" y="4711338"/>
              <a:ext cx="477011" cy="507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22" name="Rectangle 66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23" name="TextBox 36"/>
            <p:cNvSpPr txBox="1"/>
            <p:nvPr/>
          </p:nvSpPr>
          <p:spPr>
            <a:xfrm>
              <a:off x="7384564" y="4466193"/>
              <a:ext cx="548072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</a:p>
          </p:txBody>
        </p:sp>
        <p:cxnSp>
          <p:nvCxnSpPr>
            <p:cNvPr id="24" name="Straight Arrow Connector 70"/>
            <p:cNvCxnSpPr/>
            <p:nvPr/>
          </p:nvCxnSpPr>
          <p:spPr>
            <a:xfrm flipV="1">
              <a:off x="3885413" y="2312169"/>
              <a:ext cx="787" cy="189163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cxnSp>
          <p:nvCxnSpPr>
            <p:cNvPr id="25" name="Straight Arrow Connector 71"/>
            <p:cNvCxnSpPr/>
            <p:nvPr/>
          </p:nvCxnSpPr>
          <p:spPr>
            <a:xfrm>
              <a:off x="4057333" y="2362200"/>
              <a:ext cx="2180054" cy="10127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cxnSp>
          <p:nvCxnSpPr>
            <p:cNvPr id="26" name="Straight Arrow Connector 72"/>
            <p:cNvCxnSpPr/>
            <p:nvPr/>
          </p:nvCxnSpPr>
          <p:spPr>
            <a:xfrm>
              <a:off x="4038600" y="2362200"/>
              <a:ext cx="1858834" cy="2053239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stealth" w="lg" len="lg"/>
            </a:ln>
            <a:effectLst/>
          </p:spPr>
        </p:cxnSp>
        <p:sp>
          <p:nvSpPr>
            <p:cNvPr id="27" name="Oval 74"/>
            <p:cNvSpPr/>
            <p:nvPr/>
          </p:nvSpPr>
          <p:spPr>
            <a:xfrm>
              <a:off x="4412849" y="3026524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7</a:t>
              </a:r>
            </a:p>
          </p:txBody>
        </p:sp>
        <p:cxnSp>
          <p:nvCxnSpPr>
            <p:cNvPr id="28" name="Straight Arrow Connector 75"/>
            <p:cNvCxnSpPr/>
            <p:nvPr/>
          </p:nvCxnSpPr>
          <p:spPr>
            <a:xfrm>
              <a:off x="1352062" y="2055019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none" w="lg" len="lg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1881906" y="1853367"/>
              <a:ext cx="1350480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Redirect Packets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397715" y="5486400"/>
              <a:ext cx="996524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Destination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3283150" y="1521023"/>
              <a:ext cx="538463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178096" y="4028204"/>
              <a:ext cx="538463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960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Step 4: Direct C</a:t>
            </a:r>
            <a:r>
              <a:rPr lang="en-US" altLang="ko-KR" dirty="0" smtClean="0"/>
              <a:t>onnection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22</a:t>
            </a:fld>
            <a:endParaRPr lang="ko-KR" altLang="en-US"/>
          </a:p>
        </p:txBody>
      </p:sp>
      <p:grpSp>
        <p:nvGrpSpPr>
          <p:cNvPr id="5" name="Group 82"/>
          <p:cNvGrpSpPr/>
          <p:nvPr/>
        </p:nvGrpSpPr>
        <p:grpSpPr>
          <a:xfrm>
            <a:off x="1199354" y="2274521"/>
            <a:ext cx="6745291" cy="4092942"/>
            <a:chOff x="1352062" y="1214438"/>
            <a:chExt cx="6739440" cy="4609949"/>
          </a:xfrm>
        </p:grpSpPr>
        <p:sp>
          <p:nvSpPr>
            <p:cNvPr id="6" name="Rectangle 43"/>
            <p:cNvSpPr/>
            <p:nvPr/>
          </p:nvSpPr>
          <p:spPr>
            <a:xfrm>
              <a:off x="5867400" y="12144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7" name="Rectangle 44"/>
            <p:cNvSpPr/>
            <p:nvPr/>
          </p:nvSpPr>
          <p:spPr>
            <a:xfrm>
              <a:off x="3879401" y="166697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8" name="Rectangle 45"/>
            <p:cNvSpPr/>
            <p:nvPr/>
          </p:nvSpPr>
          <p:spPr>
            <a:xfrm>
              <a:off x="3821470" y="1726378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9" name="Rectangle 46"/>
            <p:cNvSpPr/>
            <p:nvPr/>
          </p:nvSpPr>
          <p:spPr>
            <a:xfrm>
              <a:off x="3759557" y="1795562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MUX1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0" name="Rounded Rectangle 47"/>
            <p:cNvSpPr/>
            <p:nvPr/>
          </p:nvSpPr>
          <p:spPr>
            <a:xfrm>
              <a:off x="7237912" y="1703944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11" name="TextBox 15"/>
            <p:cNvSpPr txBox="1"/>
            <p:nvPr/>
          </p:nvSpPr>
          <p:spPr>
            <a:xfrm rot="5400000">
              <a:off x="7486489" y="2172670"/>
              <a:ext cx="477011" cy="507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12" name="Rectangle 49"/>
            <p:cNvSpPr/>
            <p:nvPr/>
          </p:nvSpPr>
          <p:spPr>
            <a:xfrm>
              <a:off x="6338902" y="16716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13" name="TextBox 31"/>
            <p:cNvSpPr txBox="1"/>
            <p:nvPr/>
          </p:nvSpPr>
          <p:spPr>
            <a:xfrm>
              <a:off x="7368092" y="1893166"/>
              <a:ext cx="548072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DIP1</a:t>
              </a:r>
            </a:p>
          </p:txBody>
        </p:sp>
        <p:sp>
          <p:nvSpPr>
            <p:cNvPr id="14" name="Rectangle 57"/>
            <p:cNvSpPr/>
            <p:nvPr/>
          </p:nvSpPr>
          <p:spPr>
            <a:xfrm>
              <a:off x="3785367" y="425251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5" name="Rectangle 58"/>
            <p:cNvSpPr/>
            <p:nvPr/>
          </p:nvSpPr>
          <p:spPr>
            <a:xfrm>
              <a:off x="3727436" y="4311917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6" name="Rectangle 59"/>
            <p:cNvSpPr/>
            <p:nvPr/>
          </p:nvSpPr>
          <p:spPr>
            <a:xfrm>
              <a:off x="3665523" y="4381101"/>
              <a:ext cx="762000" cy="457200"/>
            </a:xfrm>
            <a:prstGeom prst="rect">
              <a:avLst/>
            </a:prstGeom>
            <a:solidFill>
              <a:srgbClr val="F79646"/>
            </a:solidFill>
            <a:ln w="25400" cap="flat" cmpd="sng" algn="ctr">
              <a:solidFill>
                <a:srgbClr val="F7964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b="1" dirty="0">
                  <a:solidFill>
                    <a:srgbClr val="663300"/>
                  </a:solidFill>
                  <a:latin typeface="Calibri"/>
                </a:rPr>
                <a:t>MUX2</a:t>
              </a:r>
              <a:endParaRPr lang="en-US" b="1" baseline="-16000" dirty="0">
                <a:solidFill>
                  <a:srgbClr val="663300"/>
                </a:solidFill>
                <a:latin typeface="Calibri"/>
              </a:endParaRPr>
            </a:p>
          </p:txBody>
        </p:sp>
        <p:sp>
          <p:nvSpPr>
            <p:cNvPr id="17" name="Oval 62"/>
            <p:cNvSpPr/>
            <p:nvPr/>
          </p:nvSpPr>
          <p:spPr>
            <a:xfrm>
              <a:off x="6632861" y="3276187"/>
              <a:ext cx="228600" cy="228600"/>
            </a:xfrm>
            <a:prstGeom prst="ellipse">
              <a:avLst/>
            </a:prstGeom>
            <a:gradFill rotWithShape="1">
              <a:gsLst>
                <a:gs pos="0">
                  <a:srgbClr val="C0504D">
                    <a:shade val="51000"/>
                    <a:satMod val="130000"/>
                  </a:srgbClr>
                </a:gs>
                <a:gs pos="80000">
                  <a:srgbClr val="C0504D">
                    <a:shade val="93000"/>
                    <a:satMod val="130000"/>
                  </a:srgbClr>
                </a:gs>
                <a:gs pos="100000">
                  <a:srgbClr val="C0504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prstClr val="white"/>
                  </a:solidFill>
                  <a:latin typeface="Calibri"/>
                </a:rPr>
                <a:t>8</a:t>
              </a:r>
            </a:p>
          </p:txBody>
        </p:sp>
        <p:sp>
          <p:nvSpPr>
            <p:cNvPr id="18" name="Rectangle 63"/>
            <p:cNvSpPr/>
            <p:nvPr/>
          </p:nvSpPr>
          <p:spPr>
            <a:xfrm>
              <a:off x="5865798" y="3805238"/>
              <a:ext cx="2224102" cy="1681162"/>
            </a:xfrm>
            <a:prstGeom prst="rect">
              <a:avLst/>
            </a:prstGeom>
            <a:solidFill>
              <a:srgbClr val="EEECE1">
                <a:lumMod val="90000"/>
                <a:alpha val="80000"/>
              </a:srgbClr>
            </a:solidFill>
            <a:ln w="12700" cap="flat" cmpd="sng" algn="ctr">
              <a:solidFill>
                <a:srgbClr val="8064A2">
                  <a:lumMod val="50000"/>
                </a:srgbClr>
              </a:solidFill>
              <a:prstDash val="solid"/>
            </a:ln>
            <a:effectLst/>
          </p:spPr>
          <p:txBody>
            <a:bodyPr lIns="68580" tIns="68580" rIns="0" bIns="0" rtlCol="0" anchor="t" anchorCtr="0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1500" b="1" dirty="0">
                  <a:solidFill>
                    <a:prstClr val="black"/>
                  </a:solidFill>
                  <a:latin typeface="Calibri"/>
                </a:rPr>
                <a:t>Host</a:t>
              </a:r>
            </a:p>
          </p:txBody>
        </p:sp>
        <p:sp>
          <p:nvSpPr>
            <p:cNvPr id="19" name="Rounded Rectangle 64"/>
            <p:cNvSpPr/>
            <p:nvPr/>
          </p:nvSpPr>
          <p:spPr>
            <a:xfrm>
              <a:off x="7261225" y="4291268"/>
              <a:ext cx="762000" cy="457200"/>
            </a:xfrm>
            <a:prstGeom prst="roundRect">
              <a:avLst/>
            </a:prstGeom>
            <a:solidFill>
              <a:srgbClr val="4F81BD"/>
            </a:solidFill>
            <a:ln w="1905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13716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1F497D">
                      <a:lumMod val="50000"/>
                    </a:srgbClr>
                  </a:solidFill>
                  <a:latin typeface="Calibri"/>
                </a:rPr>
                <a:t>VM</a:t>
              </a:r>
            </a:p>
          </p:txBody>
        </p:sp>
        <p:sp>
          <p:nvSpPr>
            <p:cNvPr id="20" name="TextBox 15"/>
            <p:cNvSpPr txBox="1"/>
            <p:nvPr/>
          </p:nvSpPr>
          <p:spPr>
            <a:xfrm rot="5400000">
              <a:off x="7512930" y="4711338"/>
              <a:ext cx="477011" cy="5073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685800">
                <a:defRPr/>
              </a:pPr>
              <a:r>
                <a:rPr lang="en-US" sz="2700" dirty="0">
                  <a:solidFill>
                    <a:prstClr val="black"/>
                  </a:solidFill>
                  <a:latin typeface="Calibri"/>
                </a:rPr>
                <a:t>…</a:t>
              </a:r>
            </a:p>
          </p:txBody>
        </p:sp>
        <p:sp>
          <p:nvSpPr>
            <p:cNvPr id="21" name="Rectangle 66"/>
            <p:cNvSpPr/>
            <p:nvPr/>
          </p:nvSpPr>
          <p:spPr>
            <a:xfrm>
              <a:off x="6337300" y="4262438"/>
              <a:ext cx="857250" cy="685800"/>
            </a:xfrm>
            <a:prstGeom prst="rect">
              <a:avLst/>
            </a:prstGeom>
            <a:solidFill>
              <a:srgbClr val="4BACC6"/>
            </a:solidFill>
            <a:ln w="25400" cap="flat" cmpd="sng" algn="ctr">
              <a:solidFill>
                <a:srgbClr val="4BACC6">
                  <a:shade val="50000"/>
                </a:srgbClr>
              </a:solidFill>
              <a:prstDash val="solid"/>
            </a:ln>
            <a:effectLst/>
          </p:spPr>
          <p:txBody>
            <a:bodyPr lIns="0" tIns="0" rIns="0" bIns="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85800">
                <a:defRPr/>
              </a:pPr>
              <a:r>
                <a:rPr lang="en-US" sz="1500" b="1" dirty="0">
                  <a:solidFill>
                    <a:srgbClr val="EEECE1">
                      <a:lumMod val="10000"/>
                    </a:srgbClr>
                  </a:solidFill>
                  <a:latin typeface="Calibri"/>
                </a:rPr>
                <a:t>Host Agent</a:t>
              </a:r>
              <a:endParaRPr lang="en-US" sz="1500" b="1" baseline="-16000" dirty="0">
                <a:solidFill>
                  <a:srgbClr val="EEECE1">
                    <a:lumMod val="10000"/>
                  </a:srgbClr>
                </a:solidFill>
                <a:latin typeface="Calibri"/>
              </a:endParaRPr>
            </a:p>
          </p:txBody>
        </p:sp>
        <p:sp>
          <p:nvSpPr>
            <p:cNvPr id="22" name="TextBox 36"/>
            <p:cNvSpPr txBox="1"/>
            <p:nvPr/>
          </p:nvSpPr>
          <p:spPr>
            <a:xfrm>
              <a:off x="7384564" y="4466193"/>
              <a:ext cx="548072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DIP2</a:t>
              </a:r>
            </a:p>
          </p:txBody>
        </p:sp>
        <p:cxnSp>
          <p:nvCxnSpPr>
            <p:cNvPr id="23" name="Straight Arrow Connector 73"/>
            <p:cNvCxnSpPr/>
            <p:nvPr/>
          </p:nvCxnSpPr>
          <p:spPr>
            <a:xfrm flipV="1">
              <a:off x="6575959" y="2433638"/>
              <a:ext cx="3441" cy="1757564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headEnd type="stealth" w="lg" len="lg"/>
              <a:tailEnd type="stealth" w="lg" len="lg"/>
            </a:ln>
            <a:effectLst/>
          </p:spPr>
        </p:cxnSp>
        <p:cxnSp>
          <p:nvCxnSpPr>
            <p:cNvPr id="24" name="Straight Arrow Connector 75"/>
            <p:cNvCxnSpPr/>
            <p:nvPr/>
          </p:nvCxnSpPr>
          <p:spPr>
            <a:xfrm>
              <a:off x="1352062" y="2055019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dash"/>
              <a:tailEnd type="none" w="lg" len="lg"/>
            </a:ln>
            <a:effectLst/>
          </p:spPr>
        </p:cxnSp>
        <p:cxnSp>
          <p:nvCxnSpPr>
            <p:cNvPr id="25" name="Straight Arrow Connector 76"/>
            <p:cNvCxnSpPr/>
            <p:nvPr/>
          </p:nvCxnSpPr>
          <p:spPr>
            <a:xfrm>
              <a:off x="1352062" y="2357438"/>
              <a:ext cx="552938" cy="0"/>
            </a:xfrm>
            <a:prstGeom prst="straightConnector1">
              <a:avLst/>
            </a:prstGeom>
            <a:noFill/>
            <a:ln w="15875" cap="flat" cmpd="sng" algn="ctr">
              <a:solidFill>
                <a:sysClr val="windowText" lastClr="000000">
                  <a:shade val="95000"/>
                  <a:satMod val="105000"/>
                </a:sysClr>
              </a:solidFill>
              <a:prstDash val="solid"/>
              <a:tailEnd type="none" w="lg" len="lg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1881906" y="1853367"/>
              <a:ext cx="1350480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Redirect Packets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05000" y="2146083"/>
              <a:ext cx="1089417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Data Packets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397715" y="5486400"/>
              <a:ext cx="996524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685800" latinLnBrk="0">
                <a:defRPr/>
              </a:pPr>
              <a:r>
                <a:rPr lang="en-US" sz="1350" kern="0" dirty="0">
                  <a:solidFill>
                    <a:prstClr val="black"/>
                  </a:solidFill>
                </a:rPr>
                <a:t>Destination</a:t>
              </a:r>
            </a:p>
          </p:txBody>
        </p:sp>
        <p:sp>
          <p:nvSpPr>
            <p:cNvPr id="29" name="TextBox 31"/>
            <p:cNvSpPr txBox="1"/>
            <p:nvPr/>
          </p:nvSpPr>
          <p:spPr>
            <a:xfrm>
              <a:off x="3283150" y="1521023"/>
              <a:ext cx="538463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VIP1</a:t>
              </a:r>
            </a:p>
          </p:txBody>
        </p:sp>
        <p:sp>
          <p:nvSpPr>
            <p:cNvPr id="30" name="TextBox 31"/>
            <p:cNvSpPr txBox="1"/>
            <p:nvPr/>
          </p:nvSpPr>
          <p:spPr>
            <a:xfrm>
              <a:off x="3178096" y="4028204"/>
              <a:ext cx="538463" cy="3379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350" dirty="0">
                  <a:solidFill>
                    <a:prstClr val="black"/>
                  </a:solidFill>
                  <a:latin typeface="Cambria" pitchFamily="18" charset="0"/>
                </a:rPr>
                <a:t>VIP2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184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SNAT Fairness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err="1" smtClean="0"/>
              <a:t>Ananta</a:t>
            </a:r>
            <a:r>
              <a:rPr lang="en-US" altLang="ko-KR" dirty="0" smtClean="0"/>
              <a:t> Manager is not scalable</a:t>
            </a:r>
          </a:p>
          <a:p>
            <a:r>
              <a:rPr lang="en-US" altLang="ko-KR" dirty="0" smtClean="0"/>
              <a:t>More VMs, more resources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23</a:t>
            </a:fld>
            <a:endParaRPr lang="ko-KR" altLang="en-US"/>
          </a:p>
        </p:txBody>
      </p:sp>
      <p:grpSp>
        <p:nvGrpSpPr>
          <p:cNvPr id="5" name="그룹 4"/>
          <p:cNvGrpSpPr/>
          <p:nvPr/>
        </p:nvGrpSpPr>
        <p:grpSpPr>
          <a:xfrm>
            <a:off x="1607688" y="2906492"/>
            <a:ext cx="5928623" cy="3632421"/>
            <a:chOff x="1020796" y="1517074"/>
            <a:chExt cx="6849392" cy="4196569"/>
          </a:xfrm>
        </p:grpSpPr>
        <p:sp>
          <p:nvSpPr>
            <p:cNvPr id="6" name="Rectangle 3"/>
            <p:cNvSpPr/>
            <p:nvPr/>
          </p:nvSpPr>
          <p:spPr>
            <a:xfrm>
              <a:off x="1087631" y="1880755"/>
              <a:ext cx="571500" cy="769559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  <p:cxnSp>
          <p:nvCxnSpPr>
            <p:cNvPr id="7" name="Straight Arrow Connector 4"/>
            <p:cNvCxnSpPr>
              <a:stCxn id="6" idx="2"/>
              <a:endCxn id="24" idx="0"/>
            </p:cNvCxnSpPr>
            <p:nvPr/>
          </p:nvCxnSpPr>
          <p:spPr>
            <a:xfrm>
              <a:off x="1373381" y="2650315"/>
              <a:ext cx="959699" cy="47994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5"/>
            <p:cNvCxnSpPr>
              <a:stCxn id="11" idx="2"/>
              <a:endCxn id="24" idx="0"/>
            </p:cNvCxnSpPr>
            <p:nvPr/>
          </p:nvCxnSpPr>
          <p:spPr>
            <a:xfrm>
              <a:off x="2313759" y="2642521"/>
              <a:ext cx="19321" cy="48774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6"/>
            <p:cNvCxnSpPr>
              <a:stCxn id="12" idx="2"/>
              <a:endCxn id="24" idx="0"/>
            </p:cNvCxnSpPr>
            <p:nvPr/>
          </p:nvCxnSpPr>
          <p:spPr>
            <a:xfrm flipH="1">
              <a:off x="2333080" y="2642521"/>
              <a:ext cx="895079" cy="48774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7"/>
            <p:cNvCxnSpPr>
              <a:stCxn id="27" idx="2"/>
              <a:endCxn id="25" idx="0"/>
            </p:cNvCxnSpPr>
            <p:nvPr/>
          </p:nvCxnSpPr>
          <p:spPr>
            <a:xfrm flipH="1">
              <a:off x="4667742" y="2619204"/>
              <a:ext cx="17000" cy="5690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8"/>
            <p:cNvSpPr/>
            <p:nvPr/>
          </p:nvSpPr>
          <p:spPr>
            <a:xfrm>
              <a:off x="2028009" y="1880755"/>
              <a:ext cx="571500" cy="7617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9"/>
            <p:cNvSpPr/>
            <p:nvPr/>
          </p:nvSpPr>
          <p:spPr>
            <a:xfrm>
              <a:off x="2942409" y="1880755"/>
              <a:ext cx="571500" cy="76176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13" name="Rectangle 10"/>
            <p:cNvSpPr/>
            <p:nvPr/>
          </p:nvSpPr>
          <p:spPr>
            <a:xfrm>
              <a:off x="2413772" y="4886926"/>
              <a:ext cx="2402897" cy="6149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113609" y="1537856"/>
              <a:ext cx="5715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DIP1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28009" y="1537856"/>
              <a:ext cx="5715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DIP2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942409" y="1546607"/>
              <a:ext cx="5715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DIP3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402564" y="1517074"/>
              <a:ext cx="571500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/>
                <a:t>DIP4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287495" y="3551243"/>
              <a:ext cx="57150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VIP1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719200" y="3539212"/>
              <a:ext cx="571500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VIP2</a:t>
              </a:r>
            </a:p>
          </p:txBody>
        </p:sp>
        <p:sp>
          <p:nvSpPr>
            <p:cNvPr id="20" name="Rectangle 17"/>
            <p:cNvSpPr/>
            <p:nvPr/>
          </p:nvSpPr>
          <p:spPr>
            <a:xfrm>
              <a:off x="1087632" y="2334059"/>
              <a:ext cx="571500" cy="2818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1</a:t>
              </a:r>
            </a:p>
          </p:txBody>
        </p:sp>
        <p:sp>
          <p:nvSpPr>
            <p:cNvPr id="21" name="Rectangle 18"/>
            <p:cNvSpPr/>
            <p:nvPr/>
          </p:nvSpPr>
          <p:spPr>
            <a:xfrm>
              <a:off x="2037912" y="2337956"/>
              <a:ext cx="558331" cy="285750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2</a:t>
              </a:r>
            </a:p>
          </p:txBody>
        </p:sp>
        <p:sp>
          <p:nvSpPr>
            <p:cNvPr id="22" name="Rectangle 19"/>
            <p:cNvSpPr/>
            <p:nvPr/>
          </p:nvSpPr>
          <p:spPr>
            <a:xfrm>
              <a:off x="2942410" y="2350064"/>
              <a:ext cx="571500" cy="2658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3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855430" y="1844154"/>
              <a:ext cx="2014758" cy="8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Pending SNAT Requests per DIP. At most one per DIP.</a:t>
              </a:r>
            </a:p>
          </p:txBody>
        </p:sp>
        <p:sp>
          <p:nvSpPr>
            <p:cNvPr id="24" name="Rectangle 22"/>
            <p:cNvSpPr/>
            <p:nvPr/>
          </p:nvSpPr>
          <p:spPr>
            <a:xfrm>
              <a:off x="1847305" y="3130263"/>
              <a:ext cx="971550" cy="109820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7"/>
            <p:cNvSpPr/>
            <p:nvPr/>
          </p:nvSpPr>
          <p:spPr>
            <a:xfrm>
              <a:off x="4196255" y="3188298"/>
              <a:ext cx="942975" cy="1068705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9"/>
            <p:cNvSpPr/>
            <p:nvPr/>
          </p:nvSpPr>
          <p:spPr>
            <a:xfrm>
              <a:off x="4507612" y="4886237"/>
              <a:ext cx="320747" cy="615596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1</a:t>
              </a:r>
            </a:p>
          </p:txBody>
        </p:sp>
        <p:sp>
          <p:nvSpPr>
            <p:cNvPr id="27" name="Rectangle 34"/>
            <p:cNvSpPr/>
            <p:nvPr/>
          </p:nvSpPr>
          <p:spPr>
            <a:xfrm>
              <a:off x="4398992" y="1825338"/>
              <a:ext cx="571500" cy="79386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855430" y="3331464"/>
              <a:ext cx="2014758" cy="5867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Pending SNAT Requests per VIP.</a:t>
              </a:r>
            </a:p>
          </p:txBody>
        </p:sp>
        <p:cxnSp>
          <p:nvCxnSpPr>
            <p:cNvPr id="29" name="Straight Arrow Connector 41"/>
            <p:cNvCxnSpPr>
              <a:stCxn id="37" idx="2"/>
            </p:cNvCxnSpPr>
            <p:nvPr/>
          </p:nvCxnSpPr>
          <p:spPr>
            <a:xfrm>
              <a:off x="2338925" y="4228470"/>
              <a:ext cx="1010547" cy="56723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42"/>
            <p:cNvCxnSpPr>
              <a:stCxn id="25" idx="2"/>
            </p:cNvCxnSpPr>
            <p:nvPr/>
          </p:nvCxnSpPr>
          <p:spPr>
            <a:xfrm flipH="1">
              <a:off x="3513909" y="4257003"/>
              <a:ext cx="1153833" cy="53869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020796" y="4886926"/>
              <a:ext cx="1209835" cy="8267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SNAT processing queue</a:t>
              </a:r>
            </a:p>
            <a:p>
              <a:endParaRPr lang="en-US" sz="1350" dirty="0"/>
            </a:p>
          </p:txBody>
        </p:sp>
        <p:cxnSp>
          <p:nvCxnSpPr>
            <p:cNvPr id="32" name="Straight Arrow Connector 44"/>
            <p:cNvCxnSpPr>
              <a:stCxn id="26" idx="3"/>
            </p:cNvCxnSpPr>
            <p:nvPr/>
          </p:nvCxnSpPr>
          <p:spPr>
            <a:xfrm flipV="1">
              <a:off x="4828359" y="5186850"/>
              <a:ext cx="746216" cy="7185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5855430" y="4472897"/>
              <a:ext cx="2014758" cy="10667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350" dirty="0"/>
                <a:t>Global queue. Round-robin </a:t>
              </a:r>
              <a:r>
                <a:rPr lang="en-US" sz="1350" dirty="0" err="1"/>
                <a:t>dequeue</a:t>
              </a:r>
              <a:r>
                <a:rPr lang="en-US" sz="1350" dirty="0"/>
                <a:t> from VIP queues. Processed by thread pool.</a:t>
              </a:r>
            </a:p>
          </p:txBody>
        </p:sp>
        <p:sp>
          <p:nvSpPr>
            <p:cNvPr id="34" name="Rectangle 46"/>
            <p:cNvSpPr/>
            <p:nvPr/>
          </p:nvSpPr>
          <p:spPr>
            <a:xfrm>
              <a:off x="4398991" y="2357857"/>
              <a:ext cx="571500" cy="2658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4</a:t>
              </a:r>
            </a:p>
          </p:txBody>
        </p:sp>
        <p:sp>
          <p:nvSpPr>
            <p:cNvPr id="35" name="Rectangle 47"/>
            <p:cNvSpPr/>
            <p:nvPr/>
          </p:nvSpPr>
          <p:spPr>
            <a:xfrm>
              <a:off x="4404350" y="1839658"/>
              <a:ext cx="560784" cy="2658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6</a:t>
              </a:r>
            </a:p>
          </p:txBody>
        </p:sp>
        <p:sp>
          <p:nvSpPr>
            <p:cNvPr id="36" name="Rectangle 48"/>
            <p:cNvSpPr/>
            <p:nvPr/>
          </p:nvSpPr>
          <p:spPr>
            <a:xfrm>
              <a:off x="4404350" y="2089758"/>
              <a:ext cx="560784" cy="265849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5</a:t>
              </a:r>
            </a:p>
          </p:txBody>
        </p:sp>
        <p:sp>
          <p:nvSpPr>
            <p:cNvPr id="37" name="Rectangle 49"/>
            <p:cNvSpPr/>
            <p:nvPr/>
          </p:nvSpPr>
          <p:spPr>
            <a:xfrm>
              <a:off x="1858995" y="3946617"/>
              <a:ext cx="959860" cy="2818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1</a:t>
              </a:r>
            </a:p>
          </p:txBody>
        </p:sp>
        <p:sp>
          <p:nvSpPr>
            <p:cNvPr id="38" name="Rectangle 50"/>
            <p:cNvSpPr/>
            <p:nvPr/>
          </p:nvSpPr>
          <p:spPr>
            <a:xfrm>
              <a:off x="1858994" y="3286389"/>
              <a:ext cx="959860" cy="2818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3</a:t>
              </a:r>
            </a:p>
          </p:txBody>
        </p:sp>
        <p:sp>
          <p:nvSpPr>
            <p:cNvPr id="39" name="Rectangle 51"/>
            <p:cNvSpPr/>
            <p:nvPr/>
          </p:nvSpPr>
          <p:spPr>
            <a:xfrm>
              <a:off x="1852989" y="3617654"/>
              <a:ext cx="959860" cy="2818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2</a:t>
              </a:r>
            </a:p>
          </p:txBody>
        </p:sp>
        <p:sp>
          <p:nvSpPr>
            <p:cNvPr id="40" name="Rectangle 52"/>
            <p:cNvSpPr/>
            <p:nvPr/>
          </p:nvSpPr>
          <p:spPr>
            <a:xfrm>
              <a:off x="4196255" y="3960090"/>
              <a:ext cx="942975" cy="28185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4</a:t>
              </a:r>
            </a:p>
          </p:txBody>
        </p:sp>
        <p:sp>
          <p:nvSpPr>
            <p:cNvPr id="41" name="Rectangle 78"/>
            <p:cNvSpPr/>
            <p:nvPr/>
          </p:nvSpPr>
          <p:spPr>
            <a:xfrm>
              <a:off x="4141707" y="4879396"/>
              <a:ext cx="320747" cy="6299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4</a:t>
              </a:r>
            </a:p>
          </p:txBody>
        </p:sp>
        <p:sp>
          <p:nvSpPr>
            <p:cNvPr id="42" name="Rectangle 79"/>
            <p:cNvSpPr/>
            <p:nvPr/>
          </p:nvSpPr>
          <p:spPr>
            <a:xfrm>
              <a:off x="3750549" y="4879396"/>
              <a:ext cx="320747" cy="6299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2</a:t>
              </a:r>
            </a:p>
          </p:txBody>
        </p:sp>
        <p:sp>
          <p:nvSpPr>
            <p:cNvPr id="43" name="Rectangle 80"/>
            <p:cNvSpPr/>
            <p:nvPr/>
          </p:nvSpPr>
          <p:spPr>
            <a:xfrm>
              <a:off x="3349472" y="4879396"/>
              <a:ext cx="320747" cy="62996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/>
                <a:t>3</a:t>
              </a:r>
            </a:p>
          </p:txBody>
        </p:sp>
        <p:grpSp>
          <p:nvGrpSpPr>
            <p:cNvPr id="44" name="Group 94"/>
            <p:cNvGrpSpPr/>
            <p:nvPr/>
          </p:nvGrpSpPr>
          <p:grpSpPr>
            <a:xfrm>
              <a:off x="4507612" y="2160271"/>
              <a:ext cx="320747" cy="144397"/>
              <a:chOff x="6010149" y="1737361"/>
              <a:chExt cx="427663" cy="192529"/>
            </a:xfrm>
          </p:grpSpPr>
          <p:cxnSp>
            <p:nvCxnSpPr>
              <p:cNvPr id="48" name="Straight Connector 83"/>
              <p:cNvCxnSpPr/>
              <p:nvPr/>
            </p:nvCxnSpPr>
            <p:spPr>
              <a:xfrm>
                <a:off x="6010149" y="1776549"/>
                <a:ext cx="427663" cy="1170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87"/>
              <p:cNvCxnSpPr/>
              <p:nvPr/>
            </p:nvCxnSpPr>
            <p:spPr>
              <a:xfrm flipV="1">
                <a:off x="6010149" y="1737361"/>
                <a:ext cx="427663" cy="1925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5" name="Group 95"/>
            <p:cNvGrpSpPr/>
            <p:nvPr/>
          </p:nvGrpSpPr>
          <p:grpSpPr>
            <a:xfrm>
              <a:off x="4524224" y="1892299"/>
              <a:ext cx="320747" cy="144397"/>
              <a:chOff x="6010149" y="1737361"/>
              <a:chExt cx="427663" cy="192529"/>
            </a:xfrm>
          </p:grpSpPr>
          <p:cxnSp>
            <p:nvCxnSpPr>
              <p:cNvPr id="46" name="Straight Connector 96"/>
              <p:cNvCxnSpPr/>
              <p:nvPr/>
            </p:nvCxnSpPr>
            <p:spPr>
              <a:xfrm>
                <a:off x="6010149" y="1776549"/>
                <a:ext cx="427663" cy="11709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97"/>
              <p:cNvCxnSpPr/>
              <p:nvPr/>
            </p:nvCxnSpPr>
            <p:spPr>
              <a:xfrm flipV="1">
                <a:off x="6010149" y="1737361"/>
                <a:ext cx="427663" cy="192529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39846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Packet Rate Fairness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Each Mux keeps track of its top-talkers</a:t>
            </a:r>
            <a:br>
              <a:rPr lang="en-US" altLang="ko-KR" dirty="0" smtClean="0"/>
            </a:br>
            <a:r>
              <a:rPr lang="en-US" altLang="ko-KR" dirty="0" smtClean="0"/>
              <a:t>(top-talker: VIPs with the highest rate of packets)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When packet drop happens, </a:t>
            </a:r>
            <a:r>
              <a:rPr lang="en-US" altLang="ko-KR" dirty="0" err="1" smtClean="0"/>
              <a:t>Ananta</a:t>
            </a:r>
            <a:r>
              <a:rPr lang="en-US" altLang="ko-KR" smtClean="0"/>
              <a:t> Manager </a:t>
            </a:r>
            <a:r>
              <a:rPr lang="en-US" altLang="ko-KR" dirty="0" smtClean="0"/>
              <a:t>withdraws the topmost top-talker from all </a:t>
            </a:r>
            <a:r>
              <a:rPr lang="en-US" altLang="ko-KR" dirty="0" err="1" smtClean="0"/>
              <a:t>Muxes</a:t>
            </a:r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9955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Reliability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When Ananta Manager fails</a:t>
            </a:r>
          </a:p>
          <a:p>
            <a:pPr lvl="1"/>
            <a:r>
              <a:rPr lang="en-US" altLang="ko-KR" dirty="0" err="1" smtClean="0"/>
              <a:t>Paxos</a:t>
            </a:r>
            <a:r>
              <a:rPr lang="en-US" altLang="ko-KR" dirty="0" smtClean="0"/>
              <a:t> provides fault-tolerance by replication</a:t>
            </a:r>
          </a:p>
          <a:p>
            <a:pPr lvl="1"/>
            <a:r>
              <a:rPr lang="en-US" altLang="ko-KR" dirty="0" smtClean="0"/>
              <a:t>Typically 5 replicas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When Mux fails</a:t>
            </a:r>
          </a:p>
          <a:p>
            <a:pPr lvl="1"/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tier routers detect failure by BGP</a:t>
            </a:r>
          </a:p>
          <a:p>
            <a:pPr lvl="1"/>
            <a:r>
              <a:rPr lang="en-US" altLang="ko-KR" dirty="0" smtClean="0"/>
              <a:t>The routers stop sending traffic to that Mux.</a:t>
            </a:r>
          </a:p>
          <a:p>
            <a:pPr lvl="1"/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25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907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Evaluation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72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Impact of </a:t>
            </a:r>
            <a:r>
              <a:rPr lang="en-US" altLang="ko-KR" dirty="0" err="1"/>
              <a:t>Fastpath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Experiment:</a:t>
            </a:r>
          </a:p>
          <a:p>
            <a:pPr lvl="1"/>
            <a:r>
              <a:rPr lang="en-US" altLang="ko-KR" dirty="0" smtClean="0"/>
              <a:t>One 20 VM tenant as the server</a:t>
            </a:r>
          </a:p>
          <a:p>
            <a:pPr lvl="1"/>
            <a:r>
              <a:rPr lang="en-US" altLang="ko-KR" dirty="0"/>
              <a:t>T</a:t>
            </a:r>
            <a:r>
              <a:rPr lang="en-US" altLang="ko-KR" dirty="0" smtClean="0"/>
              <a:t>wo 10 VM tenants a clients</a:t>
            </a:r>
          </a:p>
          <a:p>
            <a:pPr lvl="1"/>
            <a:r>
              <a:rPr lang="en-US" altLang="ko-KR" dirty="0" smtClean="0"/>
              <a:t>Each VM setup 10 connections, upload 1MB data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27</a:t>
            </a:fld>
            <a:endParaRPr lang="ko-KR" alt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0497210"/>
              </p:ext>
            </p:extLst>
          </p:nvPr>
        </p:nvGraphicFramePr>
        <p:xfrm>
          <a:off x="1184702" y="3427708"/>
          <a:ext cx="6774596" cy="294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968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Ananta Manager’s SNAT </a:t>
            </a:r>
            <a:r>
              <a:rPr lang="en-US" altLang="ko-KR" dirty="0"/>
              <a:t>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Ananta manager’s port allocation latency</a:t>
            </a:r>
            <a:br>
              <a:rPr lang="en-US" altLang="ko-KR" dirty="0" smtClean="0"/>
            </a:br>
            <a:r>
              <a:rPr lang="en-US" altLang="ko-KR" dirty="0" smtClean="0"/>
              <a:t>over 24 hour observation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28</a:t>
            </a:fld>
            <a:endParaRPr lang="ko-KR" altLang="en-US" dirty="0"/>
          </a:p>
        </p:txBody>
      </p:sp>
      <p:pic>
        <p:nvPicPr>
          <p:cNvPr id="5" name="Content Placeholder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24" y="2656573"/>
            <a:ext cx="7024552" cy="352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87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SNAT Fairness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398838"/>
          </a:xfrm>
        </p:spPr>
        <p:txBody>
          <a:bodyPr>
            <a:normAutofit fontScale="70000" lnSpcReduction="20000"/>
          </a:bodyPr>
          <a:lstStyle/>
          <a:p>
            <a:r>
              <a:rPr lang="en-US" altLang="ko-KR" dirty="0" smtClean="0"/>
              <a:t>Normal users (N) make 150 outbound connections per minute</a:t>
            </a:r>
          </a:p>
          <a:p>
            <a:r>
              <a:rPr lang="en-US" altLang="ko-KR" dirty="0" smtClean="0"/>
              <a:t>A heavy user (H) keep increases outbound connection rate</a:t>
            </a:r>
          </a:p>
          <a:p>
            <a:r>
              <a:rPr lang="en-US" altLang="ko-KR" dirty="0" smtClean="0"/>
              <a:t>Observe SYN retransmit and SNAT latency</a:t>
            </a:r>
          </a:p>
          <a:p>
            <a:r>
              <a:rPr lang="en-US" altLang="ko-KR" dirty="0" smtClean="0"/>
              <a:t>Normal users are not affected by a heavy user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29</a:t>
            </a:fld>
            <a:endParaRPr lang="ko-KR" altLang="en-US"/>
          </a:p>
        </p:txBody>
      </p:sp>
      <p:pic>
        <p:nvPicPr>
          <p:cNvPr id="50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4851" y="3148904"/>
            <a:ext cx="5827324" cy="370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Background: Datacenter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51130" y="1690689"/>
            <a:ext cx="4070959" cy="4486274"/>
          </a:xfrm>
        </p:spPr>
        <p:txBody>
          <a:bodyPr>
            <a:normAutofit/>
          </a:bodyPr>
          <a:lstStyle/>
          <a:p>
            <a:endParaRPr lang="en-US" altLang="ko-KR" dirty="0"/>
          </a:p>
          <a:p>
            <a:r>
              <a:rPr lang="en-US" altLang="ko-KR" dirty="0" smtClean="0"/>
              <a:t>Each datacenter has many services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A service may work with </a:t>
            </a:r>
          </a:p>
          <a:p>
            <a:pPr lvl="1"/>
            <a:r>
              <a:rPr lang="en-US" altLang="ko-KR" dirty="0" smtClean="0"/>
              <a:t>Another service in same datacenter</a:t>
            </a:r>
          </a:p>
          <a:p>
            <a:pPr lvl="1"/>
            <a:r>
              <a:rPr lang="en-US" altLang="ko-KR" dirty="0" smtClean="0"/>
              <a:t>Another service in other datacenter</a:t>
            </a:r>
          </a:p>
          <a:p>
            <a:pPr lvl="1"/>
            <a:r>
              <a:rPr lang="en-US" altLang="ko-KR" dirty="0" smtClean="0"/>
              <a:t>A client over the internet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" y="1290181"/>
            <a:ext cx="4579655" cy="545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Overall Availability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Average availability over a month: 99.95%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30</a:t>
            </a:fld>
            <a:endParaRPr lang="ko-KR" altLang="en-US" dirty="0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448" y="2270943"/>
            <a:ext cx="7191103" cy="408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How </a:t>
            </a:r>
            <a:r>
              <a:rPr lang="en-US" altLang="ko-KR" dirty="0" err="1"/>
              <a:t>Ananta</a:t>
            </a:r>
            <a:r>
              <a:rPr lang="en-US" altLang="ko-KR" dirty="0"/>
              <a:t> </a:t>
            </a:r>
            <a:r>
              <a:rPr lang="en-US" altLang="ko-KR" dirty="0" smtClean="0"/>
              <a:t>meet cloud requirements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31</a:t>
            </a:fld>
            <a:endParaRPr lang="ko-KR" altLang="en-US" dirty="0"/>
          </a:p>
        </p:txBody>
      </p:sp>
      <p:graphicFrame>
        <p:nvGraphicFramePr>
          <p:cNvPr id="5" name="내용 개체 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547443"/>
              </p:ext>
            </p:extLst>
          </p:nvPr>
        </p:nvGraphicFramePr>
        <p:xfrm>
          <a:off x="628650" y="2427204"/>
          <a:ext cx="78867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50"/>
                <a:gridCol w="645795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Requirement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Description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Scale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Mux: ECMP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Host agent: Scale-out naturally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Reliability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err="1" smtClean="0"/>
                        <a:t>Ananta</a:t>
                      </a:r>
                      <a:r>
                        <a:rPr lang="en-US" altLang="ko-KR" dirty="0" smtClean="0"/>
                        <a:t> manager: </a:t>
                      </a:r>
                      <a:r>
                        <a:rPr lang="en-US" altLang="ko-KR" dirty="0" err="1" smtClean="0"/>
                        <a:t>Paxos</a:t>
                      </a:r>
                      <a:endParaRPr lang="en-US" altLang="ko-KR" dirty="0" smtClean="0"/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Mux: BGP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Any service anywhere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err="1" smtClean="0"/>
                        <a:t>Ananta</a:t>
                      </a:r>
                      <a:r>
                        <a:rPr lang="en-US" altLang="ko-KR" dirty="0" smtClean="0"/>
                        <a:t> is on layer</a:t>
                      </a:r>
                      <a:r>
                        <a:rPr lang="en-US" altLang="ko-KR" baseline="0" dirty="0" smtClean="0"/>
                        <a:t> 4 (Transport layer)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Tenant isolation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SNAT fairness</a:t>
                      </a:r>
                    </a:p>
                    <a:p>
                      <a:pPr marL="285750" indent="-285750" latinLnBrk="1"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dirty="0" smtClean="0"/>
                        <a:t>Packet</a:t>
                      </a:r>
                      <a:r>
                        <a:rPr lang="en-US" altLang="ko-KR" baseline="0" dirty="0" smtClean="0"/>
                        <a:t> rate fairness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40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그룹 25"/>
          <p:cNvGrpSpPr/>
          <p:nvPr/>
        </p:nvGrpSpPr>
        <p:grpSpPr>
          <a:xfrm>
            <a:off x="4956393" y="5962389"/>
            <a:ext cx="2530257" cy="1791222"/>
            <a:chOff x="4956393" y="5962389"/>
            <a:chExt cx="2530257" cy="1791222"/>
          </a:xfrm>
        </p:grpSpPr>
        <p:sp>
          <p:nvSpPr>
            <p:cNvPr id="23" name="직사각형 22"/>
            <p:cNvSpPr/>
            <p:nvPr/>
          </p:nvSpPr>
          <p:spPr>
            <a:xfrm>
              <a:off x="4956393" y="5962389"/>
              <a:ext cx="2530257" cy="17912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56393" y="5967880"/>
              <a:ext cx="171713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MUX (NEW)</a:t>
              </a:r>
              <a:endParaRPr lang="ko-KR" altLang="en-US" sz="2400" b="1" dirty="0"/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4956393" y="3997064"/>
            <a:ext cx="2530257" cy="1791222"/>
            <a:chOff x="4956393" y="3997064"/>
            <a:chExt cx="2530257" cy="1791222"/>
          </a:xfrm>
        </p:grpSpPr>
        <p:sp>
          <p:nvSpPr>
            <p:cNvPr id="5" name="직사각형 4"/>
            <p:cNvSpPr/>
            <p:nvPr/>
          </p:nvSpPr>
          <p:spPr>
            <a:xfrm>
              <a:off x="4956393" y="3997064"/>
              <a:ext cx="2530257" cy="1791222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956393" y="4002555"/>
              <a:ext cx="8242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b="1" dirty="0" smtClean="0"/>
                <a:t>MUX</a:t>
              </a:r>
              <a:endParaRPr lang="ko-KR" altLang="en-US" sz="2400" b="1" dirty="0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1293356"/>
          </a:xfrm>
        </p:spPr>
        <p:txBody>
          <a:bodyPr>
            <a:normAutofit/>
          </a:bodyPr>
          <a:lstStyle/>
          <a:p>
            <a:r>
              <a:rPr lang="en-US" altLang="ko-KR" dirty="0"/>
              <a:t>Ananta may lose some </a:t>
            </a:r>
            <a:r>
              <a:rPr lang="en-US" altLang="ko-KR" dirty="0" smtClean="0"/>
              <a:t>connections</a:t>
            </a:r>
          </a:p>
          <a:p>
            <a:pPr lvl="1"/>
            <a:r>
              <a:rPr lang="en-US" altLang="ko-KR" dirty="0"/>
              <a:t>W</a:t>
            </a:r>
            <a:r>
              <a:rPr lang="en-US" altLang="ko-KR" dirty="0" smtClean="0"/>
              <a:t>hen </a:t>
            </a:r>
            <a:r>
              <a:rPr lang="en-US" altLang="ko-KR" dirty="0"/>
              <a:t>it recovers from MUX </a:t>
            </a:r>
            <a:r>
              <a:rPr lang="en-US" altLang="ko-KR" dirty="0" smtClean="0"/>
              <a:t>failure</a:t>
            </a:r>
          </a:p>
          <a:p>
            <a:pPr lvl="1"/>
            <a:r>
              <a:rPr lang="en-US" altLang="ko-KR" dirty="0"/>
              <a:t>B</a:t>
            </a:r>
            <a:r>
              <a:rPr lang="en-US" altLang="ko-KR" dirty="0" smtClean="0"/>
              <a:t>ecause </a:t>
            </a:r>
            <a:r>
              <a:rPr lang="en-US" altLang="ko-KR" dirty="0"/>
              <a:t>there is no way to copy MUX’s internal </a:t>
            </a:r>
            <a:r>
              <a:rPr lang="en-US" altLang="ko-KR" dirty="0" smtClean="0"/>
              <a:t>state.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32</a:t>
            </a:fld>
            <a:endParaRPr lang="ko-KR" altLang="en-US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969714"/>
              </p:ext>
            </p:extLst>
          </p:nvPr>
        </p:nvGraphicFramePr>
        <p:xfrm>
          <a:off x="5211088" y="4516244"/>
          <a:ext cx="2020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33"/>
                <a:gridCol w="1010433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5-tuple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DIP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DIP1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…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DIP2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직사각형 10"/>
          <p:cNvSpPr/>
          <p:nvPr/>
        </p:nvSpPr>
        <p:spPr>
          <a:xfrm>
            <a:off x="1986390" y="3197341"/>
            <a:ext cx="1941301" cy="3524135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1986390" y="3197341"/>
            <a:ext cx="1941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b="1" dirty="0" smtClean="0"/>
              <a:t>1</a:t>
            </a:r>
            <a:r>
              <a:rPr lang="en-US" altLang="ko-KR" sz="2400" b="1" baseline="30000" dirty="0" smtClean="0"/>
              <a:t>st</a:t>
            </a:r>
            <a:r>
              <a:rPr lang="en-US" altLang="ko-KR" sz="2400" b="1" dirty="0" smtClean="0"/>
              <a:t> tier Router</a:t>
            </a:r>
            <a:endParaRPr lang="ko-KR" altLang="en-US" sz="2400" b="1" dirty="0"/>
          </a:p>
        </p:txBody>
      </p:sp>
      <p:graphicFrame>
        <p:nvGraphicFramePr>
          <p:cNvPr id="24" name="표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460702"/>
              </p:ext>
            </p:extLst>
          </p:nvPr>
        </p:nvGraphicFramePr>
        <p:xfrm>
          <a:off x="5211088" y="6481569"/>
          <a:ext cx="20208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0433"/>
                <a:gridCol w="1010433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5-tuple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DIP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30" name="직선 화살표 연결선 29"/>
          <p:cNvCxnSpPr/>
          <p:nvPr/>
        </p:nvCxnSpPr>
        <p:spPr>
          <a:xfrm>
            <a:off x="628650" y="5391150"/>
            <a:ext cx="7677150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직선 화살표 연결선 114"/>
          <p:cNvCxnSpPr/>
          <p:nvPr/>
        </p:nvCxnSpPr>
        <p:spPr>
          <a:xfrm>
            <a:off x="628650" y="5010150"/>
            <a:ext cx="7677150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/>
          <p:nvPr/>
        </p:nvCxnSpPr>
        <p:spPr>
          <a:xfrm>
            <a:off x="628650" y="4552950"/>
            <a:ext cx="7677150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748762" y="5479762"/>
            <a:ext cx="7569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200" b="1" dirty="0" smtClean="0"/>
              <a:t>???</a:t>
            </a:r>
            <a:endParaRPr lang="ko-KR" altLang="en-US" b="1" dirty="0"/>
          </a:p>
        </p:txBody>
      </p:sp>
      <p:sp>
        <p:nvSpPr>
          <p:cNvPr id="124" name="TextBox 123"/>
          <p:cNvSpPr txBox="1"/>
          <p:nvPr/>
        </p:nvSpPr>
        <p:spPr>
          <a:xfrm>
            <a:off x="223249" y="3162914"/>
            <a:ext cx="108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TCP flows</a:t>
            </a:r>
            <a:endParaRPr lang="ko-KR" altLang="en-US" dirty="0"/>
          </a:p>
        </p:txBody>
      </p:sp>
      <p:cxnSp>
        <p:nvCxnSpPr>
          <p:cNvPr id="125" name="직선 화살표 연결선 124"/>
          <p:cNvCxnSpPr/>
          <p:nvPr/>
        </p:nvCxnSpPr>
        <p:spPr>
          <a:xfrm>
            <a:off x="289134" y="3582937"/>
            <a:ext cx="930066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8013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 L -1.94444E-6 -0.1305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28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0.00087 -0.13727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875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4.07407E-6 L -1.94444E-6 -0.1305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652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3333E-6 L 0.00087 -0.1201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019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11111E-6 L 0.00104 -0.12222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6111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44444E-6 L 0.00104 -0.11667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-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-1.66667E-6 0.2263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Detection of MUX failure takes at most 30 seconds (BGP hold timer). Why don’t we use additional health monitoring?</a:t>
            </a:r>
          </a:p>
          <a:p>
            <a:endParaRPr lang="en-US" altLang="ko-KR" dirty="0"/>
          </a:p>
          <a:p>
            <a:r>
              <a:rPr lang="en-US" altLang="ko-KR" dirty="0" err="1" smtClean="0"/>
              <a:t>Fastpath</a:t>
            </a:r>
            <a:r>
              <a:rPr lang="en-US" altLang="ko-KR" dirty="0" smtClean="0"/>
              <a:t> does not preserve the order of packets.</a:t>
            </a:r>
          </a:p>
          <a:p>
            <a:endParaRPr lang="en-US" altLang="ko-KR" dirty="0"/>
          </a:p>
          <a:p>
            <a:r>
              <a:rPr lang="en-US" altLang="ko-KR" dirty="0" smtClean="0"/>
              <a:t>Passing through a software component, MUX, may increase the latency of connection establishment.* (</a:t>
            </a:r>
            <a:r>
              <a:rPr lang="en-US" altLang="ko-KR" dirty="0" err="1" smtClean="0"/>
              <a:t>Fastpath</a:t>
            </a:r>
            <a:r>
              <a:rPr lang="en-US" altLang="ko-KR" dirty="0" smtClean="0"/>
              <a:t> does not relieve this.)</a:t>
            </a:r>
          </a:p>
          <a:p>
            <a:endParaRPr lang="en-US" altLang="ko-KR" dirty="0"/>
          </a:p>
          <a:p>
            <a:r>
              <a:rPr lang="en-US" altLang="ko-KR" dirty="0" smtClean="0"/>
              <a:t>Scale of evaluation is too small. (e.g. Bandwidth of 2.5Gbps, not </a:t>
            </a:r>
            <a:r>
              <a:rPr lang="en-US" altLang="ko-KR" dirty="0" err="1" smtClean="0"/>
              <a:t>Tbps</a:t>
            </a:r>
            <a:r>
              <a:rPr lang="en-US" altLang="ko-KR" dirty="0" smtClean="0"/>
              <a:t>). Another paper insists that Ananta requires 8,000 </a:t>
            </a:r>
            <a:r>
              <a:rPr lang="en-US" altLang="ko-KR" dirty="0" err="1" smtClean="0"/>
              <a:t>MUXes</a:t>
            </a:r>
            <a:r>
              <a:rPr lang="en-US" altLang="ko-KR" dirty="0" smtClean="0"/>
              <a:t> to cover mid-size datacenter.*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33</a:t>
            </a:fld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8097" y="6091516"/>
            <a:ext cx="7802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*DUET: Cloud Scale Load Balancing with Hardware and Software, SIGCOMM‘14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23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Thanks !</a:t>
            </a:r>
            <a:br>
              <a:rPr lang="en-US" altLang="ko-KR" dirty="0" smtClean="0"/>
            </a:br>
            <a:r>
              <a:rPr lang="en-US" altLang="ko-KR" dirty="0" smtClean="0"/>
              <a:t>Any Questions ?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34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778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7251"/>
            <a:ext cx="7886700" cy="994172"/>
          </a:xfrm>
        </p:spPr>
        <p:txBody>
          <a:bodyPr/>
          <a:lstStyle/>
          <a:p>
            <a:pPr algn="ctr"/>
            <a:r>
              <a:rPr lang="en-US" dirty="0" smtClean="0"/>
              <a:t>Lessons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85925"/>
            <a:ext cx="7886700" cy="4001317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Centralized controllers work</a:t>
            </a:r>
          </a:p>
          <a:p>
            <a:pPr lvl="1"/>
            <a:r>
              <a:rPr lang="en-US" dirty="0" smtClean="0"/>
              <a:t>There are significant challenges in doing per-flow processing, e.g., SNAT</a:t>
            </a:r>
          </a:p>
          <a:p>
            <a:pPr lvl="1"/>
            <a:r>
              <a:rPr lang="en-US" dirty="0" smtClean="0"/>
              <a:t>Provide overall higher reliability and easier to manage system</a:t>
            </a:r>
          </a:p>
          <a:p>
            <a:endParaRPr lang="en-US" dirty="0" smtClean="0"/>
          </a:p>
          <a:p>
            <a:r>
              <a:rPr lang="en-US" dirty="0" smtClean="0"/>
              <a:t>Co-location of control plane and data plane provides faster local recovery</a:t>
            </a:r>
          </a:p>
          <a:p>
            <a:pPr lvl="1"/>
            <a:r>
              <a:rPr lang="en-US" dirty="0" smtClean="0"/>
              <a:t>Fate sharing eliminates the need for a separate, highly-available management channel</a:t>
            </a:r>
          </a:p>
          <a:p>
            <a:endParaRPr lang="en-US" dirty="0" smtClean="0"/>
          </a:p>
          <a:p>
            <a:r>
              <a:rPr lang="en-US" dirty="0" smtClean="0"/>
              <a:t>Protocol semantics are violated on the Internet</a:t>
            </a:r>
          </a:p>
          <a:p>
            <a:pPr lvl="1"/>
            <a:r>
              <a:rPr lang="en-US" dirty="0" smtClean="0"/>
              <a:t>Bugs in external code forced us to change network MTU</a:t>
            </a:r>
          </a:p>
          <a:p>
            <a:endParaRPr lang="en-US" dirty="0" smtClean="0"/>
          </a:p>
          <a:p>
            <a:r>
              <a:rPr lang="en-US" dirty="0" smtClean="0"/>
              <a:t>Owning our own software has been a key enabler for:</a:t>
            </a:r>
          </a:p>
          <a:p>
            <a:pPr lvl="1"/>
            <a:r>
              <a:rPr lang="en-US" dirty="0" smtClean="0"/>
              <a:t>Faster turn-around on bugs, </a:t>
            </a:r>
            <a:r>
              <a:rPr lang="en-US" dirty="0" err="1" smtClean="0"/>
              <a:t>DoS</a:t>
            </a:r>
            <a:r>
              <a:rPr lang="en-US" dirty="0"/>
              <a:t> </a:t>
            </a:r>
            <a:r>
              <a:rPr lang="en-US" dirty="0" smtClean="0"/>
              <a:t>detection, flexibility to design new features</a:t>
            </a:r>
          </a:p>
          <a:p>
            <a:pPr lvl="1"/>
            <a:r>
              <a:rPr lang="en-US" dirty="0" smtClean="0"/>
              <a:t>Better monitoring and management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286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Backup: ECMP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Equal-Cost Multi-Path Routing</a:t>
            </a:r>
          </a:p>
          <a:p>
            <a:pPr lvl="1"/>
            <a:r>
              <a:rPr lang="en-US" altLang="ko-KR" dirty="0" smtClean="0"/>
              <a:t>Hash packet header and choose one of equal-cost paths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36</a:t>
            </a:fld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803526"/>
            <a:ext cx="5334000" cy="3552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Backup: SEDA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37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3611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Backup: SNAT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38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5524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815" y="857251"/>
            <a:ext cx="7886700" cy="994172"/>
          </a:xfrm>
        </p:spPr>
        <p:txBody>
          <a:bodyPr/>
          <a:lstStyle/>
          <a:p>
            <a:pPr algn="ctr"/>
            <a:r>
              <a:rPr lang="en-US" dirty="0" smtClean="0"/>
              <a:t>VIP traffic in a data center</a:t>
            </a:r>
            <a:endParaRPr lang="en-US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838300806"/>
              </p:ext>
            </p:extLst>
          </p:nvPr>
        </p:nvGraphicFramePr>
        <p:xfrm>
          <a:off x="-358522" y="2254249"/>
          <a:ext cx="4188493" cy="366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106265399"/>
              </p:ext>
            </p:extLst>
          </p:nvPr>
        </p:nvGraphicFramePr>
        <p:xfrm>
          <a:off x="2384678" y="2254249"/>
          <a:ext cx="4188493" cy="366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292066728"/>
              </p:ext>
            </p:extLst>
          </p:nvPr>
        </p:nvGraphicFramePr>
        <p:xfrm>
          <a:off x="5013578" y="2254249"/>
          <a:ext cx="4188493" cy="3665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Microsoft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13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Background: Load-balancer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0" y="1825625"/>
            <a:ext cx="3943350" cy="4351338"/>
          </a:xfrm>
        </p:spPr>
        <p:txBody>
          <a:bodyPr/>
          <a:lstStyle/>
          <a:p>
            <a:r>
              <a:rPr lang="en-US" altLang="ko-KR" dirty="0" smtClean="0"/>
              <a:t>Entrance of server pool</a:t>
            </a:r>
          </a:p>
          <a:p>
            <a:endParaRPr lang="en-US" altLang="ko-KR" dirty="0"/>
          </a:p>
          <a:p>
            <a:r>
              <a:rPr lang="en-US" altLang="ko-KR" dirty="0" smtClean="0"/>
              <a:t>Distribute workload to worker servers</a:t>
            </a:r>
          </a:p>
          <a:p>
            <a:endParaRPr lang="en-US" altLang="ko-KR" dirty="0"/>
          </a:p>
          <a:p>
            <a:r>
              <a:rPr lang="en-US" altLang="ko-KR" dirty="0" smtClean="0"/>
              <a:t>Hide server pools from client with network address translator (NAT)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4</a:t>
            </a:fld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61"/>
          <a:stretch/>
        </p:blipFill>
        <p:spPr>
          <a:xfrm>
            <a:off x="967539" y="2866092"/>
            <a:ext cx="3238500" cy="2124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2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CPU usage of Mux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CPU usage over typical 24-hr period by 14 </a:t>
            </a:r>
            <a:r>
              <a:rPr lang="en-US" altLang="ko-KR" dirty="0" err="1" smtClean="0"/>
              <a:t>Muxes</a:t>
            </a:r>
            <a:r>
              <a:rPr lang="en-US" altLang="ko-KR" dirty="0" smtClean="0"/>
              <a:t> in single </a:t>
            </a:r>
            <a:r>
              <a:rPr lang="en-US" altLang="ko-KR" dirty="0" err="1" smtClean="0"/>
              <a:t>Ananta</a:t>
            </a:r>
            <a:r>
              <a:rPr lang="en-US" altLang="ko-KR" dirty="0" smtClean="0"/>
              <a:t> instance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40</a:t>
            </a:fld>
            <a:endParaRPr lang="ko-KR" altLang="en-US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832" y="2905470"/>
            <a:ext cx="6256335" cy="345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741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Remarkable Points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f</a:t>
            </a:r>
            <a:r>
              <a:rPr lang="en-US" altLang="ko-KR" dirty="0" smtClean="0"/>
              <a:t>irst </a:t>
            </a:r>
            <a:r>
              <a:rPr lang="en-US" altLang="ko-KR" dirty="0" err="1" smtClean="0"/>
              <a:t>middlebox</a:t>
            </a:r>
            <a:r>
              <a:rPr lang="en-US" altLang="ko-KR" dirty="0" smtClean="0"/>
              <a:t> architecture that moves parts of it to the host</a:t>
            </a:r>
          </a:p>
          <a:p>
            <a:endParaRPr lang="en-US" altLang="ko-KR" dirty="0"/>
          </a:p>
          <a:p>
            <a:r>
              <a:rPr lang="en-US" altLang="ko-KR" dirty="0" smtClean="0"/>
              <a:t>Deployed and served for Microsoft datacenter more than 2 years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41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5968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TextBox 58"/>
          <p:cNvSpPr txBox="1"/>
          <p:nvPr/>
        </p:nvSpPr>
        <p:spPr>
          <a:xfrm>
            <a:off x="4738642" y="3209096"/>
            <a:ext cx="4199804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Do destination address translation (DNAT)</a:t>
            </a:r>
            <a:endParaRPr lang="ko-KR" altLang="en-US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Inbound VIP Communication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Freeform 27"/>
          <p:cNvSpPr>
            <a:spLocks noChangeAspect="1" noEditPoints="1"/>
          </p:cNvSpPr>
          <p:nvPr/>
        </p:nvSpPr>
        <p:spPr bwMode="black">
          <a:xfrm>
            <a:off x="4528619" y="1818721"/>
            <a:ext cx="689621" cy="444179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6" name="Freeform 27"/>
          <p:cNvSpPr>
            <a:spLocks noChangeAspect="1" noEditPoints="1"/>
          </p:cNvSpPr>
          <p:nvPr/>
        </p:nvSpPr>
        <p:spPr bwMode="black">
          <a:xfrm>
            <a:off x="4393832" y="1881221"/>
            <a:ext cx="689621" cy="444179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cxnSp>
        <p:nvCxnSpPr>
          <p:cNvPr id="8" name="Straight Arrow Connector 8"/>
          <p:cNvCxnSpPr>
            <a:stCxn id="13" idx="3"/>
          </p:cNvCxnSpPr>
          <p:nvPr/>
        </p:nvCxnSpPr>
        <p:spPr>
          <a:xfrm>
            <a:off x="4609420" y="4209530"/>
            <a:ext cx="948068" cy="81392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9"/>
          <p:cNvCxnSpPr>
            <a:stCxn id="13" idx="3"/>
            <a:endCxn id="15" idx="0"/>
          </p:cNvCxnSpPr>
          <p:nvPr/>
        </p:nvCxnSpPr>
        <p:spPr>
          <a:xfrm flipH="1">
            <a:off x="4605712" y="4209530"/>
            <a:ext cx="3707" cy="80522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10"/>
          <p:cNvCxnSpPr>
            <a:stCxn id="13" idx="3"/>
          </p:cNvCxnSpPr>
          <p:nvPr/>
        </p:nvCxnSpPr>
        <p:spPr>
          <a:xfrm flipH="1">
            <a:off x="3736996" y="4209530"/>
            <a:ext cx="872423" cy="787582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9"/>
          <p:cNvSpPr/>
          <p:nvPr/>
        </p:nvSpPr>
        <p:spPr>
          <a:xfrm>
            <a:off x="2249807" y="3591591"/>
            <a:ext cx="4715961" cy="2600663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2" name="Rounded Rectangle 24"/>
          <p:cNvSpPr/>
          <p:nvPr/>
        </p:nvSpPr>
        <p:spPr>
          <a:xfrm>
            <a:off x="2695747" y="5008026"/>
            <a:ext cx="1070459" cy="4729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13" name="Isosceles Triangle 51"/>
          <p:cNvSpPr/>
          <p:nvPr/>
        </p:nvSpPr>
        <p:spPr>
          <a:xfrm>
            <a:off x="4153543" y="3482369"/>
            <a:ext cx="911753" cy="727162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LB</a:t>
            </a:r>
          </a:p>
        </p:txBody>
      </p:sp>
      <p:cxnSp>
        <p:nvCxnSpPr>
          <p:cNvPr id="14" name="Straight Arrow Connector 59"/>
          <p:cNvCxnSpPr>
            <a:endCxn id="13" idx="0"/>
          </p:cNvCxnSpPr>
          <p:nvPr/>
        </p:nvCxnSpPr>
        <p:spPr>
          <a:xfrm>
            <a:off x="4609419" y="2374575"/>
            <a:ext cx="0" cy="1107794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65"/>
          <p:cNvSpPr/>
          <p:nvPr/>
        </p:nvSpPr>
        <p:spPr>
          <a:xfrm>
            <a:off x="4070482" y="5014758"/>
            <a:ext cx="1070459" cy="4729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16" name="Rounded Rectangle 66"/>
          <p:cNvSpPr/>
          <p:nvPr/>
        </p:nvSpPr>
        <p:spPr>
          <a:xfrm>
            <a:off x="5548224" y="5034372"/>
            <a:ext cx="1070459" cy="472976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17" name="Cloud 5"/>
          <p:cNvSpPr/>
          <p:nvPr/>
        </p:nvSpPr>
        <p:spPr>
          <a:xfrm>
            <a:off x="3836954" y="2638969"/>
            <a:ext cx="1506488" cy="536846"/>
          </a:xfrm>
          <a:prstGeom prst="cloud">
            <a:avLst/>
          </a:prstGeom>
          <a:solidFill>
            <a:schemeClr val="accent2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Internet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955900" y="5481002"/>
            <a:ext cx="550151" cy="30008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50" dirty="0" smtClean="0"/>
              <a:t>DIP 1</a:t>
            </a:r>
            <a:endParaRPr lang="en-US" sz="1350" dirty="0"/>
          </a:p>
        </p:txBody>
      </p:sp>
      <p:sp>
        <p:nvSpPr>
          <p:cNvPr id="21" name="Freeform 27"/>
          <p:cNvSpPr>
            <a:spLocks noChangeAspect="1" noEditPoints="1"/>
          </p:cNvSpPr>
          <p:nvPr/>
        </p:nvSpPr>
        <p:spPr bwMode="black">
          <a:xfrm>
            <a:off x="4245388" y="1934579"/>
            <a:ext cx="689621" cy="444179"/>
          </a:xfrm>
          <a:custGeom>
            <a:avLst/>
            <a:gdLst/>
            <a:ahLst/>
            <a:cxnLst>
              <a:cxn ang="0">
                <a:pos x="340" y="182"/>
              </a:cxn>
              <a:cxn ang="0">
                <a:pos x="340" y="16"/>
              </a:cxn>
              <a:cxn ang="0">
                <a:pos x="324" y="0"/>
              </a:cxn>
              <a:cxn ang="0">
                <a:pos x="47" y="0"/>
              </a:cxn>
              <a:cxn ang="0">
                <a:pos x="31" y="16"/>
              </a:cxn>
              <a:cxn ang="0">
                <a:pos x="31" y="182"/>
              </a:cxn>
              <a:cxn ang="0">
                <a:pos x="0" y="220"/>
              </a:cxn>
              <a:cxn ang="0">
                <a:pos x="19" y="240"/>
              </a:cxn>
              <a:cxn ang="0">
                <a:pos x="352" y="240"/>
              </a:cxn>
              <a:cxn ang="0">
                <a:pos x="371" y="220"/>
              </a:cxn>
              <a:cxn ang="0">
                <a:pos x="340" y="182"/>
              </a:cxn>
              <a:cxn ang="0">
                <a:pos x="211" y="225"/>
              </a:cxn>
              <a:cxn ang="0">
                <a:pos x="154" y="225"/>
              </a:cxn>
              <a:cxn ang="0">
                <a:pos x="148" y="222"/>
              </a:cxn>
              <a:cxn ang="0">
                <a:pos x="155" y="209"/>
              </a:cxn>
              <a:cxn ang="0">
                <a:pos x="160" y="207"/>
              </a:cxn>
              <a:cxn ang="0">
                <a:pos x="205" y="207"/>
              </a:cxn>
              <a:cxn ang="0">
                <a:pos x="210" y="209"/>
              </a:cxn>
              <a:cxn ang="0">
                <a:pos x="217" y="222"/>
              </a:cxn>
              <a:cxn ang="0">
                <a:pos x="211" y="225"/>
              </a:cxn>
              <a:cxn ang="0">
                <a:pos x="315" y="178"/>
              </a:cxn>
              <a:cxn ang="0">
                <a:pos x="56" y="178"/>
              </a:cxn>
              <a:cxn ang="0">
                <a:pos x="56" y="33"/>
              </a:cxn>
              <a:cxn ang="0">
                <a:pos x="63" y="25"/>
              </a:cxn>
              <a:cxn ang="0">
                <a:pos x="308" y="25"/>
              </a:cxn>
              <a:cxn ang="0">
                <a:pos x="315" y="33"/>
              </a:cxn>
              <a:cxn ang="0">
                <a:pos x="315" y="178"/>
              </a:cxn>
            </a:cxnLst>
            <a:rect l="0" t="0" r="r" b="b"/>
            <a:pathLst>
              <a:path w="371" h="240">
                <a:moveTo>
                  <a:pt x="340" y="182"/>
                </a:moveTo>
                <a:cubicBezTo>
                  <a:pt x="340" y="16"/>
                  <a:pt x="340" y="16"/>
                  <a:pt x="340" y="16"/>
                </a:cubicBezTo>
                <a:cubicBezTo>
                  <a:pt x="340" y="8"/>
                  <a:pt x="333" y="0"/>
                  <a:pt x="324" y="0"/>
                </a:cubicBezTo>
                <a:cubicBezTo>
                  <a:pt x="47" y="0"/>
                  <a:pt x="47" y="0"/>
                  <a:pt x="47" y="0"/>
                </a:cubicBezTo>
                <a:cubicBezTo>
                  <a:pt x="38" y="0"/>
                  <a:pt x="31" y="8"/>
                  <a:pt x="31" y="16"/>
                </a:cubicBezTo>
                <a:cubicBezTo>
                  <a:pt x="31" y="182"/>
                  <a:pt x="31" y="182"/>
                  <a:pt x="31" y="182"/>
                </a:cubicBezTo>
                <a:cubicBezTo>
                  <a:pt x="0" y="220"/>
                  <a:pt x="0" y="220"/>
                  <a:pt x="0" y="220"/>
                </a:cubicBezTo>
                <a:cubicBezTo>
                  <a:pt x="0" y="231"/>
                  <a:pt x="9" y="240"/>
                  <a:pt x="19" y="240"/>
                </a:cubicBezTo>
                <a:cubicBezTo>
                  <a:pt x="352" y="240"/>
                  <a:pt x="352" y="240"/>
                  <a:pt x="352" y="240"/>
                </a:cubicBezTo>
                <a:cubicBezTo>
                  <a:pt x="362" y="240"/>
                  <a:pt x="371" y="231"/>
                  <a:pt x="371" y="220"/>
                </a:cubicBezTo>
                <a:lnTo>
                  <a:pt x="340" y="182"/>
                </a:lnTo>
                <a:close/>
                <a:moveTo>
                  <a:pt x="211" y="225"/>
                </a:moveTo>
                <a:cubicBezTo>
                  <a:pt x="154" y="225"/>
                  <a:pt x="154" y="225"/>
                  <a:pt x="154" y="225"/>
                </a:cubicBezTo>
                <a:cubicBezTo>
                  <a:pt x="151" y="225"/>
                  <a:pt x="148" y="223"/>
                  <a:pt x="148" y="222"/>
                </a:cubicBezTo>
                <a:cubicBezTo>
                  <a:pt x="155" y="209"/>
                  <a:pt x="155" y="209"/>
                  <a:pt x="155" y="209"/>
                </a:cubicBezTo>
                <a:cubicBezTo>
                  <a:pt x="155" y="208"/>
                  <a:pt x="157" y="207"/>
                  <a:pt x="160" y="207"/>
                </a:cubicBezTo>
                <a:cubicBezTo>
                  <a:pt x="205" y="207"/>
                  <a:pt x="205" y="207"/>
                  <a:pt x="205" y="207"/>
                </a:cubicBezTo>
                <a:cubicBezTo>
                  <a:pt x="208" y="207"/>
                  <a:pt x="210" y="208"/>
                  <a:pt x="210" y="209"/>
                </a:cubicBezTo>
                <a:cubicBezTo>
                  <a:pt x="217" y="222"/>
                  <a:pt x="217" y="222"/>
                  <a:pt x="217" y="222"/>
                </a:cubicBezTo>
                <a:cubicBezTo>
                  <a:pt x="217" y="223"/>
                  <a:pt x="214" y="225"/>
                  <a:pt x="211" y="225"/>
                </a:cubicBezTo>
                <a:close/>
                <a:moveTo>
                  <a:pt x="315" y="178"/>
                </a:moveTo>
                <a:cubicBezTo>
                  <a:pt x="56" y="178"/>
                  <a:pt x="56" y="178"/>
                  <a:pt x="56" y="178"/>
                </a:cubicBezTo>
                <a:cubicBezTo>
                  <a:pt x="56" y="33"/>
                  <a:pt x="56" y="33"/>
                  <a:pt x="56" y="33"/>
                </a:cubicBezTo>
                <a:cubicBezTo>
                  <a:pt x="56" y="28"/>
                  <a:pt x="59" y="25"/>
                  <a:pt x="63" y="25"/>
                </a:cubicBezTo>
                <a:cubicBezTo>
                  <a:pt x="308" y="25"/>
                  <a:pt x="308" y="25"/>
                  <a:pt x="308" y="25"/>
                </a:cubicBezTo>
                <a:cubicBezTo>
                  <a:pt x="312" y="25"/>
                  <a:pt x="315" y="28"/>
                  <a:pt x="315" y="33"/>
                </a:cubicBezTo>
                <a:lnTo>
                  <a:pt x="315" y="178"/>
                </a:lnTo>
                <a:close/>
              </a:path>
            </a:pathLst>
          </a:custGeom>
          <a:solidFill>
            <a:schemeClr val="accent2"/>
          </a:solidFill>
          <a:ex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TextBox 24"/>
          <p:cNvSpPr txBox="1"/>
          <p:nvPr/>
        </p:nvSpPr>
        <p:spPr>
          <a:xfrm>
            <a:off x="5064585" y="3764006"/>
            <a:ext cx="470000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VIP</a:t>
            </a:r>
            <a:endParaRPr lang="en-US" sz="1600" b="1" dirty="0"/>
          </a:p>
        </p:txBody>
      </p:sp>
      <p:grpSp>
        <p:nvGrpSpPr>
          <p:cNvPr id="30" name="그룹 29"/>
          <p:cNvGrpSpPr/>
          <p:nvPr/>
        </p:nvGrpSpPr>
        <p:grpSpPr>
          <a:xfrm>
            <a:off x="3018883" y="1958799"/>
            <a:ext cx="3178483" cy="310541"/>
            <a:chOff x="1502893" y="2019208"/>
            <a:chExt cx="2983693" cy="310541"/>
          </a:xfrm>
        </p:grpSpPr>
        <p:sp>
          <p:nvSpPr>
            <p:cNvPr id="29" name="직사각형 28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" name="직사각형 2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</a:t>
              </a:r>
              <a:endParaRPr lang="ko-KR" altLang="en-US" dirty="0"/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3018373" y="3673848"/>
            <a:ext cx="3178483" cy="310541"/>
            <a:chOff x="1502893" y="2019208"/>
            <a:chExt cx="2983693" cy="310541"/>
          </a:xfrm>
        </p:grpSpPr>
        <p:sp>
          <p:nvSpPr>
            <p:cNvPr id="36" name="직사각형 35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DIP1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4340003" y="5490579"/>
            <a:ext cx="550151" cy="30008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50" dirty="0" smtClean="0"/>
              <a:t>DIP 2</a:t>
            </a:r>
            <a:endParaRPr lang="en-US" sz="1350" dirty="0"/>
          </a:p>
        </p:txBody>
      </p:sp>
      <p:sp>
        <p:nvSpPr>
          <p:cNvPr id="40" name="TextBox 39"/>
          <p:cNvSpPr txBox="1"/>
          <p:nvPr/>
        </p:nvSpPr>
        <p:spPr>
          <a:xfrm>
            <a:off x="5808377" y="5507348"/>
            <a:ext cx="550151" cy="300082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350" dirty="0" smtClean="0"/>
              <a:t>DIP 3</a:t>
            </a:r>
            <a:endParaRPr lang="en-US" sz="1350" dirty="0"/>
          </a:p>
        </p:txBody>
      </p:sp>
      <p:grpSp>
        <p:nvGrpSpPr>
          <p:cNvPr id="41" name="그룹 40"/>
          <p:cNvGrpSpPr/>
          <p:nvPr/>
        </p:nvGrpSpPr>
        <p:grpSpPr>
          <a:xfrm>
            <a:off x="3018373" y="3671464"/>
            <a:ext cx="3178483" cy="312914"/>
            <a:chOff x="1502893" y="2022178"/>
            <a:chExt cx="2983693" cy="312914"/>
          </a:xfrm>
        </p:grpSpPr>
        <p:sp>
          <p:nvSpPr>
            <p:cNvPr id="42" name="직사각형 41"/>
            <p:cNvSpPr/>
            <p:nvPr/>
          </p:nvSpPr>
          <p:spPr>
            <a:xfrm>
              <a:off x="1502893" y="2030644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" name="직사각형 42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DIP2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599986" y="2027521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grpSp>
        <p:nvGrpSpPr>
          <p:cNvPr id="45" name="그룹 44"/>
          <p:cNvGrpSpPr/>
          <p:nvPr/>
        </p:nvGrpSpPr>
        <p:grpSpPr>
          <a:xfrm>
            <a:off x="3018373" y="3674752"/>
            <a:ext cx="3178483" cy="310541"/>
            <a:chOff x="1502893" y="2019208"/>
            <a:chExt cx="2983693" cy="310541"/>
          </a:xfrm>
        </p:grpSpPr>
        <p:sp>
          <p:nvSpPr>
            <p:cNvPr id="46" name="직사각형 45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DIP3</a:t>
              </a:r>
              <a:endParaRPr lang="ko-KR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grpSp>
        <p:nvGrpSpPr>
          <p:cNvPr id="49" name="그룹 48"/>
          <p:cNvGrpSpPr/>
          <p:nvPr/>
        </p:nvGrpSpPr>
        <p:grpSpPr>
          <a:xfrm>
            <a:off x="3017523" y="1959819"/>
            <a:ext cx="3178483" cy="310541"/>
            <a:chOff x="1502893" y="2019208"/>
            <a:chExt cx="2983693" cy="310541"/>
          </a:xfrm>
        </p:grpSpPr>
        <p:sp>
          <p:nvSpPr>
            <p:cNvPr id="50" name="직사각형 49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</a:t>
              </a:r>
              <a:endParaRPr lang="ko-KR" altLang="en-US" dirty="0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3016117" y="1958993"/>
            <a:ext cx="3178483" cy="312915"/>
            <a:chOff x="1502893" y="2022177"/>
            <a:chExt cx="2983693" cy="312915"/>
          </a:xfrm>
        </p:grpSpPr>
        <p:sp>
          <p:nvSpPr>
            <p:cNvPr id="54" name="직사각형 53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Client,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</a:t>
              </a:r>
              <a:endParaRPr lang="ko-KR" altLang="en-US" dirty="0"/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3599986" y="2027521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11225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33333E-6 L 4.16667E-6 0.25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-0.15677 0.20463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847" y="10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5.55556E-7 0.25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0035 0.21389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06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3.33333E-6 L -3.05556E-6 0.25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3.33333E-6 L 0.18264 0.2085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32" y="10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2165757" y="3027716"/>
            <a:ext cx="3709092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Do source address translation (SNAT)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34898" y="3563380"/>
            <a:ext cx="620683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VIP 1</a:t>
            </a:r>
            <a:endParaRPr lang="en-US" sz="1350" b="1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Outbound VIP Communication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6</a:t>
            </a:fld>
            <a:endParaRPr lang="ko-KR" altLang="en-US" dirty="0"/>
          </a:p>
        </p:txBody>
      </p:sp>
      <p:cxnSp>
        <p:nvCxnSpPr>
          <p:cNvPr id="5" name="Straight Arrow Connector 9"/>
          <p:cNvCxnSpPr>
            <a:stCxn id="9" idx="3"/>
            <a:endCxn id="10" idx="0"/>
          </p:cNvCxnSpPr>
          <p:nvPr/>
        </p:nvCxnSpPr>
        <p:spPr>
          <a:xfrm>
            <a:off x="2098871" y="4000354"/>
            <a:ext cx="817554" cy="753128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10"/>
          <p:cNvCxnSpPr>
            <a:stCxn id="9" idx="3"/>
          </p:cNvCxnSpPr>
          <p:nvPr/>
        </p:nvCxnSpPr>
        <p:spPr>
          <a:xfrm flipH="1">
            <a:off x="1342595" y="4000354"/>
            <a:ext cx="756276" cy="68727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19"/>
          <p:cNvSpPr/>
          <p:nvPr/>
        </p:nvSpPr>
        <p:spPr>
          <a:xfrm>
            <a:off x="755371" y="3406740"/>
            <a:ext cx="2844324" cy="226943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Rounded Rectangle 24"/>
          <p:cNvSpPr/>
          <p:nvPr/>
        </p:nvSpPr>
        <p:spPr>
          <a:xfrm>
            <a:off x="891182" y="4735700"/>
            <a:ext cx="927948" cy="41273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9" name="Isosceles Triangle 51"/>
          <p:cNvSpPr/>
          <p:nvPr/>
        </p:nvSpPr>
        <p:spPr>
          <a:xfrm>
            <a:off x="1703686" y="3365804"/>
            <a:ext cx="790370" cy="63455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LB</a:t>
            </a:r>
          </a:p>
        </p:txBody>
      </p:sp>
      <p:sp>
        <p:nvSpPr>
          <p:cNvPr id="10" name="Rounded Rectangle 65"/>
          <p:cNvSpPr/>
          <p:nvPr/>
        </p:nvSpPr>
        <p:spPr>
          <a:xfrm>
            <a:off x="2452451" y="4753482"/>
            <a:ext cx="927948" cy="412737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Back-end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25356" y="5186428"/>
            <a:ext cx="62869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DIP 1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616193" y="5186428"/>
            <a:ext cx="62869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/>
              <a:t>DIP </a:t>
            </a:r>
            <a:r>
              <a:rPr lang="en-US" sz="1600" b="1" dirty="0" smtClean="0"/>
              <a:t>2</a:t>
            </a:r>
            <a:endParaRPr lang="en-US" sz="1600" b="1" dirty="0"/>
          </a:p>
        </p:txBody>
      </p:sp>
      <p:cxnSp>
        <p:nvCxnSpPr>
          <p:cNvPr id="13" name="Straight Arrow Connector 25"/>
          <p:cNvCxnSpPr>
            <a:stCxn id="18" idx="3"/>
          </p:cNvCxnSpPr>
          <p:nvPr/>
        </p:nvCxnSpPr>
        <p:spPr>
          <a:xfrm>
            <a:off x="6435025" y="4020821"/>
            <a:ext cx="827215" cy="71026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26"/>
          <p:cNvCxnSpPr>
            <a:stCxn id="18" idx="3"/>
            <a:endCxn id="19" idx="0"/>
          </p:cNvCxnSpPr>
          <p:nvPr/>
        </p:nvCxnSpPr>
        <p:spPr>
          <a:xfrm flipH="1">
            <a:off x="6431790" y="4020820"/>
            <a:ext cx="3235" cy="693149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27"/>
          <p:cNvCxnSpPr>
            <a:stCxn id="18" idx="3"/>
          </p:cNvCxnSpPr>
          <p:nvPr/>
        </p:nvCxnSpPr>
        <p:spPr>
          <a:xfrm flipH="1">
            <a:off x="5673813" y="4020820"/>
            <a:ext cx="761212" cy="687275"/>
          </a:xfrm>
          <a:prstGeom prst="straightConnector1">
            <a:avLst/>
          </a:prstGeom>
          <a:ln w="76200"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28"/>
          <p:cNvSpPr/>
          <p:nvPr/>
        </p:nvSpPr>
        <p:spPr>
          <a:xfrm>
            <a:off x="4676135" y="3427207"/>
            <a:ext cx="3751705" cy="2269439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7" name="Rounded Rectangle 29"/>
          <p:cNvSpPr/>
          <p:nvPr/>
        </p:nvSpPr>
        <p:spPr>
          <a:xfrm>
            <a:off x="4765295" y="4708095"/>
            <a:ext cx="934004" cy="41273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18" name="Isosceles Triangle 30"/>
          <p:cNvSpPr/>
          <p:nvPr/>
        </p:nvSpPr>
        <p:spPr>
          <a:xfrm>
            <a:off x="6037261" y="3386271"/>
            <a:ext cx="795528" cy="634550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LB</a:t>
            </a:r>
          </a:p>
        </p:txBody>
      </p:sp>
      <p:sp>
        <p:nvSpPr>
          <p:cNvPr id="19" name="Rounded Rectangle 31"/>
          <p:cNvSpPr/>
          <p:nvPr/>
        </p:nvSpPr>
        <p:spPr>
          <a:xfrm>
            <a:off x="5964788" y="4713969"/>
            <a:ext cx="934004" cy="41273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20" name="Rounded Rectangle 32"/>
          <p:cNvSpPr/>
          <p:nvPr/>
        </p:nvSpPr>
        <p:spPr>
          <a:xfrm>
            <a:off x="7254157" y="4731086"/>
            <a:ext cx="934004" cy="412737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/>
              <a:t>Front-end</a:t>
            </a:r>
          </a:p>
          <a:p>
            <a:pPr algn="ctr"/>
            <a:r>
              <a:rPr lang="en-US" sz="1350" dirty="0"/>
              <a:t>VM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942143" y="5139944"/>
            <a:ext cx="62869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DIP 3</a:t>
            </a:r>
            <a:endParaRPr lang="en-US" sz="1600" b="1" dirty="0"/>
          </a:p>
        </p:txBody>
      </p:sp>
      <p:cxnSp>
        <p:nvCxnSpPr>
          <p:cNvPr id="24" name="Elbow Connector 11"/>
          <p:cNvCxnSpPr>
            <a:stCxn id="9" idx="0"/>
            <a:endCxn id="18" idx="0"/>
          </p:cNvCxnSpPr>
          <p:nvPr/>
        </p:nvCxnSpPr>
        <p:spPr>
          <a:xfrm rot="16200000" flipH="1">
            <a:off x="4256715" y="1207960"/>
            <a:ext cx="20467" cy="4336154"/>
          </a:xfrm>
          <a:prstGeom prst="bentConnector3">
            <a:avLst>
              <a:gd name="adj1" fmla="val -4840045"/>
            </a:avLst>
          </a:prstGeom>
          <a:ln w="76200">
            <a:solidFill>
              <a:schemeClr val="accent1">
                <a:lumMod val="50000"/>
              </a:schemeClr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717507" y="5703331"/>
            <a:ext cx="94788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/>
              <a:t>Service 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046156" y="5755956"/>
            <a:ext cx="94788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/>
              <a:t>Service 2</a:t>
            </a:r>
          </a:p>
        </p:txBody>
      </p:sp>
      <p:sp>
        <p:nvSpPr>
          <p:cNvPr id="27" name="Freeform 128"/>
          <p:cNvSpPr>
            <a:spLocks noChangeAspect="1"/>
          </p:cNvSpPr>
          <p:nvPr/>
        </p:nvSpPr>
        <p:spPr bwMode="black">
          <a:xfrm>
            <a:off x="3174180" y="1879047"/>
            <a:ext cx="1803335" cy="803063"/>
          </a:xfrm>
          <a:custGeom>
            <a:avLst/>
            <a:gdLst>
              <a:gd name="T0" fmla="*/ 396 w 509"/>
              <a:gd name="T1" fmla="*/ 281 h 281"/>
              <a:gd name="T2" fmla="*/ 57 w 509"/>
              <a:gd name="T3" fmla="*/ 281 h 281"/>
              <a:gd name="T4" fmla="*/ 0 w 509"/>
              <a:gd name="T5" fmla="*/ 223 h 281"/>
              <a:gd name="T6" fmla="*/ 43 w 509"/>
              <a:gd name="T7" fmla="*/ 168 h 281"/>
              <a:gd name="T8" fmla="*/ 110 w 509"/>
              <a:gd name="T9" fmla="*/ 116 h 281"/>
              <a:gd name="T10" fmla="*/ 232 w 509"/>
              <a:gd name="T11" fmla="*/ 0 h 281"/>
              <a:gd name="T12" fmla="*/ 343 w 509"/>
              <a:gd name="T13" fmla="*/ 70 h 281"/>
              <a:gd name="T14" fmla="*/ 396 w 509"/>
              <a:gd name="T15" fmla="*/ 56 h 281"/>
              <a:gd name="T16" fmla="*/ 509 w 509"/>
              <a:gd name="T17" fmla="*/ 169 h 281"/>
              <a:gd name="T18" fmla="*/ 396 w 509"/>
              <a:gd name="T19" fmla="*/ 281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09" h="281">
                <a:moveTo>
                  <a:pt x="396" y="281"/>
                </a:moveTo>
                <a:cubicBezTo>
                  <a:pt x="57" y="281"/>
                  <a:pt x="57" y="281"/>
                  <a:pt x="57" y="281"/>
                </a:cubicBezTo>
                <a:cubicBezTo>
                  <a:pt x="26" y="281"/>
                  <a:pt x="0" y="255"/>
                  <a:pt x="0" y="223"/>
                </a:cubicBezTo>
                <a:cubicBezTo>
                  <a:pt x="0" y="196"/>
                  <a:pt x="18" y="174"/>
                  <a:pt x="43" y="168"/>
                </a:cubicBezTo>
                <a:cubicBezTo>
                  <a:pt x="55" y="140"/>
                  <a:pt x="80" y="120"/>
                  <a:pt x="110" y="116"/>
                </a:cubicBezTo>
                <a:cubicBezTo>
                  <a:pt x="113" y="52"/>
                  <a:pt x="167" y="0"/>
                  <a:pt x="232" y="0"/>
                </a:cubicBezTo>
                <a:cubicBezTo>
                  <a:pt x="280" y="0"/>
                  <a:pt x="323" y="28"/>
                  <a:pt x="343" y="70"/>
                </a:cubicBezTo>
                <a:cubicBezTo>
                  <a:pt x="359" y="61"/>
                  <a:pt x="377" y="56"/>
                  <a:pt x="396" y="56"/>
                </a:cubicBezTo>
                <a:cubicBezTo>
                  <a:pt x="458" y="56"/>
                  <a:pt x="509" y="107"/>
                  <a:pt x="509" y="169"/>
                </a:cubicBezTo>
                <a:cubicBezTo>
                  <a:pt x="509" y="230"/>
                  <a:pt x="458" y="281"/>
                  <a:pt x="396" y="281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xtLst/>
        </p:spPr>
        <p:txBody>
          <a:bodyPr vert="horz" wrap="square" lIns="480060" tIns="34290" rIns="68580" bIns="342900" numCol="1" anchor="ctr" anchorCtr="0" compatLnSpc="1">
            <a:prstTxWarp prst="textNoShape">
              <a:avLst/>
            </a:prstTxWarp>
          </a:bodyPr>
          <a:lstStyle/>
          <a:p>
            <a:pPr algn="ctr" defTabSz="685574" fontAlgn="base">
              <a:spcBef>
                <a:spcPct val="0"/>
              </a:spcBef>
              <a:spcAft>
                <a:spcPct val="0"/>
              </a:spcAft>
            </a:pPr>
            <a:endParaRPr lang="en-US" sz="1650" dirty="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</a:endParaRPr>
          </a:p>
          <a:p>
            <a:pPr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sz="1650" b="1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Datacenter</a:t>
            </a:r>
          </a:p>
          <a:p>
            <a:pPr defTabSz="685574" fontAlgn="base">
              <a:spcBef>
                <a:spcPct val="0"/>
              </a:spcBef>
              <a:spcAft>
                <a:spcPct val="0"/>
              </a:spcAft>
            </a:pPr>
            <a:r>
              <a:rPr lang="en-US" sz="165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rPr>
              <a:t>Network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753928" y="3587014"/>
            <a:ext cx="620683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VIP 2</a:t>
            </a:r>
            <a:endParaRPr lang="en-US" sz="1350" b="1" dirty="0"/>
          </a:p>
        </p:txBody>
      </p:sp>
      <p:grpSp>
        <p:nvGrpSpPr>
          <p:cNvPr id="34" name="그룹 33"/>
          <p:cNvGrpSpPr/>
          <p:nvPr/>
        </p:nvGrpSpPr>
        <p:grpSpPr>
          <a:xfrm>
            <a:off x="1393517" y="4814344"/>
            <a:ext cx="3178483" cy="312915"/>
            <a:chOff x="1502893" y="2022177"/>
            <a:chExt cx="2983693" cy="312915"/>
          </a:xfrm>
        </p:grpSpPr>
        <p:sp>
          <p:nvSpPr>
            <p:cNvPr id="35" name="직사각형 34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DIP2,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VIP2</a:t>
              </a:r>
              <a:endParaRPr lang="ko-KR" altLang="en-US" dirty="0"/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599986" y="2027521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grpSp>
        <p:nvGrpSpPr>
          <p:cNvPr id="43" name="그룹 42"/>
          <p:cNvGrpSpPr/>
          <p:nvPr/>
        </p:nvGrpSpPr>
        <p:grpSpPr>
          <a:xfrm>
            <a:off x="509629" y="3574014"/>
            <a:ext cx="3178483" cy="310541"/>
            <a:chOff x="1502893" y="2019208"/>
            <a:chExt cx="2983693" cy="310541"/>
          </a:xfrm>
        </p:grpSpPr>
        <p:sp>
          <p:nvSpPr>
            <p:cNvPr id="44" name="직사각형 43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VIP1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VIP2</a:t>
              </a:r>
              <a:endParaRPr lang="ko-KR" altLang="en-US" dirty="0"/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6156714" y="5126022"/>
            <a:ext cx="62869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DIP 4</a:t>
            </a:r>
            <a:endParaRPr lang="en-US" sz="16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446083" y="5139944"/>
            <a:ext cx="628698" cy="338554"/>
          </a:xfrm>
          <a:prstGeom prst="rect">
            <a:avLst/>
          </a:prstGeom>
          <a:noFill/>
          <a:scene3d>
            <a:camera prst="orthographicFront">
              <a:rot lat="0" lon="0" rev="0"/>
            </a:camera>
            <a:lightRig rig="threePt" dir="t"/>
          </a:scene3d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DIP 5</a:t>
            </a:r>
            <a:endParaRPr lang="en-US" sz="1600" b="1" dirty="0"/>
          </a:p>
        </p:txBody>
      </p:sp>
      <p:grpSp>
        <p:nvGrpSpPr>
          <p:cNvPr id="50" name="그룹 49"/>
          <p:cNvGrpSpPr/>
          <p:nvPr/>
        </p:nvGrpSpPr>
        <p:grpSpPr>
          <a:xfrm>
            <a:off x="2484776" y="2317739"/>
            <a:ext cx="3178483" cy="310541"/>
            <a:chOff x="1502893" y="2019208"/>
            <a:chExt cx="2983693" cy="310541"/>
          </a:xfrm>
        </p:grpSpPr>
        <p:sp>
          <p:nvSpPr>
            <p:cNvPr id="51" name="직사각형 50"/>
            <p:cNvSpPr/>
            <p:nvPr/>
          </p:nvSpPr>
          <p:spPr>
            <a:xfrm>
              <a:off x="1502893" y="2022177"/>
              <a:ext cx="2983693" cy="303223"/>
            </a:xfrm>
            <a:prstGeom prst="rect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1502893" y="2022178"/>
              <a:ext cx="2097093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err="1" smtClean="0"/>
                <a:t>src</a:t>
              </a:r>
              <a:r>
                <a:rPr lang="en-US" altLang="ko-KR" dirty="0" smtClean="0"/>
                <a:t>: </a:t>
              </a:r>
              <a:r>
                <a:rPr lang="en-US" altLang="ko-KR" dirty="0" smtClean="0">
                  <a:solidFill>
                    <a:srgbClr val="FF0000"/>
                  </a:solidFill>
                </a:rPr>
                <a:t>VIP1</a:t>
              </a:r>
              <a:r>
                <a:rPr lang="en-US" altLang="ko-KR" dirty="0" smtClean="0"/>
                <a:t>, </a:t>
              </a:r>
              <a:r>
                <a:rPr lang="en-US" altLang="ko-KR" dirty="0" err="1" smtClean="0"/>
                <a:t>dst</a:t>
              </a:r>
              <a:r>
                <a:rPr lang="en-US" altLang="ko-KR" dirty="0" smtClean="0"/>
                <a:t>: VIP2</a:t>
              </a:r>
              <a:endParaRPr lang="ko-KR" altLang="en-US" dirty="0"/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3599986" y="2019208"/>
              <a:ext cx="886600" cy="30757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payload</a:t>
              </a:r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00768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48148E-6 L -0.09584 -0.1805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92" y="-9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86 0 C 0.00052 -0.03519 -0.01319 -0.11898 0.0066 -0.16759 C 0.04202 -0.19167 0.17223 -0.18079 0.21632 -0.1838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77" y="-91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0.26076 -0.00162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38" y="-93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State of the Art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 load balancer is a hardware device</a:t>
            </a:r>
          </a:p>
          <a:p>
            <a:r>
              <a:rPr lang="en-US" altLang="ko-KR" dirty="0" smtClean="0"/>
              <a:t>Expensive, slow failover, no scalability</a:t>
            </a:r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Isosceles Triangle 51"/>
          <p:cNvSpPr/>
          <p:nvPr/>
        </p:nvSpPr>
        <p:spPr>
          <a:xfrm>
            <a:off x="1982615" y="3252801"/>
            <a:ext cx="1682181" cy="1341611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LB</a:t>
            </a:r>
            <a:endParaRPr lang="en-US" sz="1350" b="1" dirty="0"/>
          </a:p>
        </p:txBody>
      </p:sp>
      <p:sp>
        <p:nvSpPr>
          <p:cNvPr id="6" name="등호 5"/>
          <p:cNvSpPr/>
          <p:nvPr/>
        </p:nvSpPr>
        <p:spPr>
          <a:xfrm>
            <a:off x="4214553" y="3566160"/>
            <a:ext cx="714894" cy="71489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204" y="3406934"/>
            <a:ext cx="3121152" cy="13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610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Cloud 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Scale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Reliability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8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229892"/>
              </p:ext>
            </p:extLst>
          </p:nvPr>
        </p:nvGraphicFramePr>
        <p:xfrm>
          <a:off x="1560513" y="2349901"/>
          <a:ext cx="6096000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Requirement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State-of-the-art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~40 </a:t>
                      </a:r>
                      <a:r>
                        <a:rPr lang="en-US" altLang="ko-KR" sz="1800" dirty="0" err="1" smtClean="0"/>
                        <a:t>Tbps</a:t>
                      </a:r>
                      <a:r>
                        <a:rPr lang="en-US" altLang="ko-KR" sz="1800" dirty="0" smtClean="0"/>
                        <a:t> throughput using 400 servers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20Gbps</a:t>
                      </a:r>
                      <a:r>
                        <a:rPr lang="en-US" altLang="ko-KR" sz="1800" baseline="0" dirty="0" smtClean="0"/>
                        <a:t> for $80,000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100Gbps for a single VIP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aseline="0" dirty="0" smtClean="0"/>
                        <a:t>Up to 20Gbps per VIP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50499"/>
              </p:ext>
            </p:extLst>
          </p:nvPr>
        </p:nvGraphicFramePr>
        <p:xfrm>
          <a:off x="1560513" y="4434071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Requirement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State-of-the-art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N+1 redundancy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1800" dirty="0" smtClean="0"/>
                        <a:t>1+1 redundancy</a:t>
                      </a:r>
                      <a:r>
                        <a:rPr lang="en-US" altLang="ko-KR" sz="1800" baseline="0" dirty="0" smtClean="0"/>
                        <a:t> or slow failover</a:t>
                      </a:r>
                      <a:endParaRPr lang="en-US" altLang="ko-KR" sz="1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Quick</a:t>
                      </a:r>
                      <a:r>
                        <a:rPr lang="en-US" altLang="ko-KR" sz="1800" baseline="0" dirty="0" smtClean="0"/>
                        <a:t> failover</a:t>
                      </a:r>
                      <a:endParaRPr lang="en-US" altLang="ko-KR" sz="18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800" baseline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267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Cloud Requirements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Any service anywhere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Tenant isolation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0A9A4-9D78-4943-B960-8EC5EEC21C58}" type="slidenum">
              <a:rPr lang="ko-KR" altLang="en-US" smtClean="0"/>
              <a:t>9</a:t>
            </a:fld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315127"/>
              </p:ext>
            </p:extLst>
          </p:nvPr>
        </p:nvGraphicFramePr>
        <p:xfrm>
          <a:off x="1560513" y="2349901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Requirement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State-of-the-art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Servers and LB/NAT are placed across L2 boundaries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1800" dirty="0" smtClean="0"/>
                        <a:t>NAT </a:t>
                      </a:r>
                      <a:r>
                        <a:rPr lang="en-US" altLang="ko-KR" sz="1800" baseline="0" dirty="0" smtClean="0"/>
                        <a:t>supported only in the same L2</a:t>
                      </a:r>
                      <a:endParaRPr lang="en-US" altLang="ko-KR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294099"/>
              </p:ext>
            </p:extLst>
          </p:nvPr>
        </p:nvGraphicFramePr>
        <p:xfrm>
          <a:off x="1560513" y="4434071"/>
          <a:ext cx="6096000" cy="128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Requirement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 smtClean="0"/>
                        <a:t>State-of-the-art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An overloaded or abusive tenant cannot affect other tenants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ko-KR" sz="1800" dirty="0" smtClean="0"/>
                        <a:t>Excessive</a:t>
                      </a:r>
                      <a:r>
                        <a:rPr lang="en-US" altLang="ko-KR" sz="1800" baseline="0" dirty="0" smtClean="0"/>
                        <a:t> SNAT from one tenant causes complete outage</a:t>
                      </a:r>
                      <a:endParaRPr lang="en-US" altLang="ko-KR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40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2958</TotalTime>
  <Words>1386</Words>
  <Application>Microsoft Office PowerPoint</Application>
  <PresentationFormat>화면 슬라이드 쇼(4:3)</PresentationFormat>
  <Paragraphs>508</Paragraphs>
  <Slides>41</Slides>
  <Notes>5</Notes>
  <HiddenSlides>6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41</vt:i4>
      </vt:variant>
    </vt:vector>
  </HeadingPairs>
  <TitlesOfParts>
    <vt:vector size="47" baseType="lpstr">
      <vt:lpstr>맑은 고딕</vt:lpstr>
      <vt:lpstr>Arial</vt:lpstr>
      <vt:lpstr>Calibri</vt:lpstr>
      <vt:lpstr>Calibri Light</vt:lpstr>
      <vt:lpstr>Cambria</vt:lpstr>
      <vt:lpstr>Office 테마</vt:lpstr>
      <vt:lpstr>Ananta:  Cloud Scale Load Balancing</vt:lpstr>
      <vt:lpstr>Background: Datacenter</vt:lpstr>
      <vt:lpstr>Background: Datacenter</vt:lpstr>
      <vt:lpstr>Background: Load-balancer</vt:lpstr>
      <vt:lpstr>Inbound VIP Communication</vt:lpstr>
      <vt:lpstr>Outbound VIP Communication</vt:lpstr>
      <vt:lpstr>State of the Art</vt:lpstr>
      <vt:lpstr>Cloud Requirements</vt:lpstr>
      <vt:lpstr>Cloud Requirements</vt:lpstr>
      <vt:lpstr>Ananta</vt:lpstr>
      <vt:lpstr>SDN</vt:lpstr>
      <vt:lpstr>Break down Load-balancer’s functionality</vt:lpstr>
      <vt:lpstr>Design</vt:lpstr>
      <vt:lpstr>Data plane</vt:lpstr>
      <vt:lpstr>Inbound connections</vt:lpstr>
      <vt:lpstr>Outbound (SNAT) connections</vt:lpstr>
      <vt:lpstr>Reducing Load of AnantaManager</vt:lpstr>
      <vt:lpstr>VIP traffic in a datacenter</vt:lpstr>
      <vt:lpstr>Step 1: Forward Traffic</vt:lpstr>
      <vt:lpstr>Step 2: Return Traffic</vt:lpstr>
      <vt:lpstr>Step 3: Redirect Messages</vt:lpstr>
      <vt:lpstr>Step 4: Direct Connection</vt:lpstr>
      <vt:lpstr>SNAT Fairness</vt:lpstr>
      <vt:lpstr>Packet Rate Fairness</vt:lpstr>
      <vt:lpstr>Reliability</vt:lpstr>
      <vt:lpstr>Evaluation</vt:lpstr>
      <vt:lpstr>Impact of Fastpath</vt:lpstr>
      <vt:lpstr>Ananta Manager’s SNAT latency</vt:lpstr>
      <vt:lpstr>SNAT Fairness</vt:lpstr>
      <vt:lpstr>Overall Availability</vt:lpstr>
      <vt:lpstr>Summary</vt:lpstr>
      <vt:lpstr>Discussion</vt:lpstr>
      <vt:lpstr>Discussion</vt:lpstr>
      <vt:lpstr>Thanks ! Any Questions ?</vt:lpstr>
      <vt:lpstr>Lessons learnt</vt:lpstr>
      <vt:lpstr>Backup: ECMP</vt:lpstr>
      <vt:lpstr>Backup: SEDA</vt:lpstr>
      <vt:lpstr>Backup: SNAT</vt:lpstr>
      <vt:lpstr>VIP traffic in a data center</vt:lpstr>
      <vt:lpstr>CPU usage of Mux</vt:lpstr>
      <vt:lpstr>Remarkable Points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Ananta:  Cloud Scale Load Balancing</dc:title>
  <dc:creator>Dhkim</dc:creator>
  <cp:lastModifiedBy>KyoungSoo Park</cp:lastModifiedBy>
  <cp:revision>92</cp:revision>
  <dcterms:created xsi:type="dcterms:W3CDTF">2014-06-07T10:53:52Z</dcterms:created>
  <dcterms:modified xsi:type="dcterms:W3CDTF">2014-11-17T10:24:24Z</dcterms:modified>
</cp:coreProperties>
</file>