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91" r:id="rId2"/>
    <p:sldMasterId id="2147483703" r:id="rId3"/>
  </p:sldMasterIdLst>
  <p:notesMasterIdLst>
    <p:notesMasterId r:id="rId51"/>
  </p:notesMasterIdLst>
  <p:handoutMasterIdLst>
    <p:handoutMasterId r:id="rId52"/>
  </p:handoutMasterIdLst>
  <p:sldIdLst>
    <p:sldId id="290" r:id="rId4"/>
    <p:sldId id="408" r:id="rId5"/>
    <p:sldId id="409" r:id="rId6"/>
    <p:sldId id="350" r:id="rId7"/>
    <p:sldId id="375" r:id="rId8"/>
    <p:sldId id="376" r:id="rId9"/>
    <p:sldId id="385" r:id="rId10"/>
    <p:sldId id="386" r:id="rId11"/>
    <p:sldId id="387" r:id="rId12"/>
    <p:sldId id="388" r:id="rId13"/>
    <p:sldId id="389" r:id="rId14"/>
    <p:sldId id="390" r:id="rId15"/>
    <p:sldId id="391" r:id="rId16"/>
    <p:sldId id="354" r:id="rId17"/>
    <p:sldId id="355" r:id="rId18"/>
    <p:sldId id="392" r:id="rId19"/>
    <p:sldId id="356" r:id="rId20"/>
    <p:sldId id="406" r:id="rId21"/>
    <p:sldId id="357" r:id="rId22"/>
    <p:sldId id="358" r:id="rId23"/>
    <p:sldId id="359" r:id="rId24"/>
    <p:sldId id="360" r:id="rId25"/>
    <p:sldId id="361" r:id="rId26"/>
    <p:sldId id="393" r:id="rId27"/>
    <p:sldId id="394" r:id="rId28"/>
    <p:sldId id="395" r:id="rId29"/>
    <p:sldId id="396" r:id="rId30"/>
    <p:sldId id="398" r:id="rId31"/>
    <p:sldId id="397" r:id="rId32"/>
    <p:sldId id="399" r:id="rId33"/>
    <p:sldId id="367" r:id="rId34"/>
    <p:sldId id="368" r:id="rId35"/>
    <p:sldId id="369" r:id="rId36"/>
    <p:sldId id="400" r:id="rId37"/>
    <p:sldId id="401" r:id="rId38"/>
    <p:sldId id="404" r:id="rId39"/>
    <p:sldId id="405" r:id="rId40"/>
    <p:sldId id="372" r:id="rId41"/>
    <p:sldId id="373" r:id="rId42"/>
    <p:sldId id="374" r:id="rId43"/>
    <p:sldId id="407" r:id="rId44"/>
    <p:sldId id="410" r:id="rId45"/>
    <p:sldId id="412" r:id="rId46"/>
    <p:sldId id="414" r:id="rId47"/>
    <p:sldId id="413" r:id="rId48"/>
    <p:sldId id="415" r:id="rId49"/>
    <p:sldId id="349" r:id="rId50"/>
  </p:sldIdLst>
  <p:sldSz cx="9144000" cy="6858000" type="screen4x3"/>
  <p:notesSz cx="6797675" cy="9926638"/>
  <p:embeddedFontLst>
    <p:embeddedFont>
      <p:font typeface="나눔명조 ExtraBold" panose="020B0600000101010101" charset="-127"/>
      <p:bold r:id="rId53"/>
    </p:embeddedFont>
    <p:embeddedFont>
      <p:font typeface="맑은 고딕" panose="020B0503020000020004" pitchFamily="50" charset="-127"/>
      <p:regular r:id="rId54"/>
      <p:bold r:id="rId55"/>
    </p:embeddedFont>
    <p:embeddedFont>
      <p:font typeface="Calibri" panose="020F0502020204030204" pitchFamily="34" charset="0"/>
      <p:regular r:id="rId56"/>
      <p:bold r:id="rId57"/>
      <p:italic r:id="rId58"/>
      <p:boldItalic r:id="rId59"/>
    </p:embeddedFont>
    <p:embeddedFont>
      <p:font typeface="나눔고딕" panose="020B0600000101010101" charset="-127"/>
      <p:regular r:id="rId60"/>
      <p:bold r:id="rId61"/>
    </p:embeddedFont>
    <p:embeddedFont>
      <p:font typeface="나눔고딕 ExtraBold" panose="020B0600000101010101" charset="-127"/>
      <p:bold r:id="rId62"/>
    </p:embeddedFont>
    <p:embeddedFont>
      <p:font typeface="宋体" panose="02010600030101010101" pitchFamily="2" charset="-122"/>
      <p:regular r:id="rId63"/>
    </p:embeddedFont>
    <p:embeddedFont>
      <p:font typeface="Calibri Light" panose="020F0302020204030204" pitchFamily="34" charset="0"/>
      <p:regular r:id="rId64"/>
      <p:italic r:id="rId65"/>
    </p:embeddedFont>
  </p:embeddedFont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
          <p15:clr>
            <a:srgbClr val="A4A3A4"/>
          </p15:clr>
        </p15:guide>
        <p15:guide id="2" orient="horz" pos="4116">
          <p15:clr>
            <a:srgbClr val="A4A3A4"/>
          </p15:clr>
        </p15:guide>
        <p15:guide id="3" orient="horz" pos="845">
          <p15:clr>
            <a:srgbClr val="A4A3A4"/>
          </p15:clr>
        </p15:guide>
        <p15:guide id="4" orient="horz" pos="3748">
          <p15:clr>
            <a:srgbClr val="A4A3A4"/>
          </p15:clr>
        </p15:guide>
        <p15:guide id="5" orient="horz" pos="618">
          <p15:clr>
            <a:srgbClr val="A4A3A4"/>
          </p15:clr>
        </p15:guide>
        <p15:guide id="6" pos="275">
          <p15:clr>
            <a:srgbClr val="A4A3A4"/>
          </p15:clr>
        </p15:guide>
        <p15:guide id="7" pos="5495">
          <p15:clr>
            <a:srgbClr val="A4A3A4"/>
          </p15:clr>
        </p15:guide>
        <p15:guide id="8" pos="1519">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2A07FF"/>
    <a:srgbClr val="00708A"/>
    <a:srgbClr val="106EA8"/>
    <a:srgbClr val="097399"/>
    <a:srgbClr val="2D2D2D"/>
    <a:srgbClr val="373737"/>
    <a:srgbClr val="323232"/>
    <a:srgbClr val="282828"/>
    <a:srgbClr val="00D0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밝은 스타일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63539" autoAdjust="0"/>
  </p:normalViewPr>
  <p:slideViewPr>
    <p:cSldViewPr>
      <p:cViewPr varScale="1">
        <p:scale>
          <a:sx n="52" d="100"/>
          <a:sy n="52" d="100"/>
        </p:scale>
        <p:origin x="1821" y="45"/>
      </p:cViewPr>
      <p:guideLst>
        <p:guide orient="horz" pos="210"/>
        <p:guide orient="horz" pos="4116"/>
        <p:guide orient="horz" pos="845"/>
        <p:guide orient="horz" pos="3748"/>
        <p:guide orient="horz" pos="618"/>
        <p:guide pos="275"/>
        <p:guide pos="5495"/>
        <p:guide pos="1519"/>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2" d="100"/>
          <a:sy n="52" d="100"/>
        </p:scale>
        <p:origin x="-2580"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11.fntdata"/><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font" Target="fonts/font9.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7.fntdata"/><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2.fntdata"/><Relationship Id="rId62"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5.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 Id="rId60" Type="http://schemas.openxmlformats.org/officeDocument/2006/relationships/font" Target="fonts/font8.fntdata"/><Relationship Id="rId65" Type="http://schemas.openxmlformats.org/officeDocument/2006/relationships/font" Target="fonts/font13.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0CECFA4-89E8-4268-9C88-1ED14DC42D0E}" type="datetimeFigureOut">
              <a:rPr lang="ko-KR" altLang="en-US" smtClean="0"/>
              <a:pPr/>
              <a:t>2014-09-28</a:t>
            </a:fld>
            <a:endParaRPr lang="ko-KR" altLang="en-US"/>
          </a:p>
        </p:txBody>
      </p:sp>
      <p:sp>
        <p:nvSpPr>
          <p:cNvPr id="4" name="바닥글 개체 틀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7751E4FE-08F6-4517-BD2F-2D3EFB00A395}" type="slidenum">
              <a:rPr lang="ko-KR" altLang="en-US" smtClean="0"/>
              <a:pPr/>
              <a:t>‹#›</a:t>
            </a:fld>
            <a:endParaRPr lang="ko-KR" altLang="en-US"/>
          </a:p>
        </p:txBody>
      </p:sp>
    </p:spTree>
    <p:extLst>
      <p:ext uri="{BB962C8B-B14F-4D97-AF65-F5344CB8AC3E}">
        <p14:creationId xmlns:p14="http://schemas.microsoft.com/office/powerpoint/2010/main" val="3030118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8AEEFE4-19A1-4A65-B089-0C267B1C7D65}" type="datetimeFigureOut">
              <a:rPr lang="ko-KR" altLang="en-US" smtClean="0"/>
              <a:pPr/>
              <a:t>2014-09-28</a:t>
            </a:fld>
            <a:endParaRPr lang="ko-KR" altLang="en-US"/>
          </a:p>
        </p:txBody>
      </p:sp>
      <p:sp>
        <p:nvSpPr>
          <p:cNvPr id="4" name="슬라이드 이미지 개체 틀 3"/>
          <p:cNvSpPr>
            <a:spLocks noGrp="1" noRot="1" noChangeAspect="1"/>
          </p:cNvSpPr>
          <p:nvPr>
            <p:ph type="sldImg" idx="2"/>
          </p:nvPr>
        </p:nvSpPr>
        <p:spPr>
          <a:xfrm>
            <a:off x="806550" y="661253"/>
            <a:ext cx="5184576" cy="3889258"/>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076184B-23F9-4FFD-8DCA-0B8A99BF55FF}" type="slidenum">
              <a:rPr lang="ko-KR" altLang="en-US" smtClean="0"/>
              <a:pPr/>
              <a:t>‹#›</a:t>
            </a:fld>
            <a:endParaRPr lang="ko-KR" altLang="en-US"/>
          </a:p>
        </p:txBody>
      </p:sp>
    </p:spTree>
    <p:extLst>
      <p:ext uri="{BB962C8B-B14F-4D97-AF65-F5344CB8AC3E}">
        <p14:creationId xmlns:p14="http://schemas.microsoft.com/office/powerpoint/2010/main" val="234432781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06450" y="661988"/>
            <a:ext cx="5184775" cy="3887787"/>
          </a:xfrm>
        </p:spPr>
      </p:sp>
      <p:sp>
        <p:nvSpPr>
          <p:cNvPr id="3" name="슬라이드 노트 개체 틀 2"/>
          <p:cNvSpPr>
            <a:spLocks noGrp="1"/>
          </p:cNvSpPr>
          <p:nvPr>
            <p:ph type="body" idx="1"/>
          </p:nvPr>
        </p:nvSpPr>
        <p:spPr/>
        <p:txBody>
          <a:bodyPr>
            <a:normAutofit/>
          </a:bodyPr>
          <a:lstStyle/>
          <a:p>
            <a:r>
              <a:rPr lang="en-US" altLang="ko-KR" dirty="0" smtClean="0"/>
              <a:t>Hi</a:t>
            </a:r>
            <a:r>
              <a:rPr lang="en-US" altLang="ko-KR" baseline="0" dirty="0" smtClean="0"/>
              <a:t>, I’m </a:t>
            </a:r>
            <a:r>
              <a:rPr lang="en-US" altLang="ko-KR" baseline="0" dirty="0" err="1" smtClean="0"/>
              <a:t>byungkwon</a:t>
            </a:r>
            <a:r>
              <a:rPr lang="en-US" altLang="ko-KR" baseline="0" dirty="0" smtClean="0"/>
              <a:t> Choi. Today, I’m going to make a presentation about network configuration update. This paper provides network configuration update abstractions that prevent errors during updates and give convenience to application programmers.</a:t>
            </a:r>
            <a:endParaRPr lang="en-US" altLang="ko-KR" dirty="0" smtClean="0"/>
          </a:p>
        </p:txBody>
      </p:sp>
      <p:sp>
        <p:nvSpPr>
          <p:cNvPr id="4" name="슬라이드 번호 개체 틀 3"/>
          <p:cNvSpPr>
            <a:spLocks noGrp="1"/>
          </p:cNvSpPr>
          <p:nvPr>
            <p:ph type="sldNum" sz="quarter" idx="10"/>
          </p:nvPr>
        </p:nvSpPr>
        <p:spPr/>
        <p:txBody>
          <a:bodyPr/>
          <a:lstStyle/>
          <a:p>
            <a:fld id="{A076184B-23F9-4FFD-8DCA-0B8A99BF55FF}" type="slidenum">
              <a:rPr lang="ko-KR" altLang="en-US" smtClean="0"/>
              <a:pPr/>
              <a:t>1</a:t>
            </a:fld>
            <a:endParaRPr lang="ko-KR" altLang="en-US"/>
          </a:p>
        </p:txBody>
      </p:sp>
    </p:spTree>
    <p:extLst>
      <p:ext uri="{BB962C8B-B14F-4D97-AF65-F5344CB8AC3E}">
        <p14:creationId xmlns:p14="http://schemas.microsoft.com/office/powerpoint/2010/main" val="2983733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06450" y="661988"/>
            <a:ext cx="5184775" cy="3887787"/>
          </a:xfrm>
        </p:spPr>
      </p:sp>
      <p:sp>
        <p:nvSpPr>
          <p:cNvPr id="3" name="슬라이드 노트 개체 틀 2"/>
          <p:cNvSpPr>
            <a:spLocks noGrp="1"/>
          </p:cNvSpPr>
          <p:nvPr>
            <p:ph type="body" idx="1"/>
          </p:nvPr>
        </p:nvSpPr>
        <p:spPr/>
        <p:txBody>
          <a:bodyPr>
            <a:normAutofit/>
          </a:bodyPr>
          <a:lstStyle/>
          <a:p>
            <a:r>
              <a:rPr lang="en-US" altLang="ko-KR" dirty="0" smtClean="0"/>
              <a:t>Meanwhile, an</a:t>
            </a:r>
            <a:r>
              <a:rPr lang="en-US" altLang="ko-KR" baseline="0" dirty="0" smtClean="0"/>
              <a:t> SSH packets from untrusted source has been sent. </a:t>
            </a:r>
          </a:p>
        </p:txBody>
      </p:sp>
      <p:sp>
        <p:nvSpPr>
          <p:cNvPr id="4" name="슬라이드 번호 개체 틀 3"/>
          <p:cNvSpPr>
            <a:spLocks noGrp="1"/>
          </p:cNvSpPr>
          <p:nvPr>
            <p:ph type="sldNum" sz="quarter" idx="10"/>
          </p:nvPr>
        </p:nvSpPr>
        <p:spPr/>
        <p:txBody>
          <a:bodyPr/>
          <a:lstStyle/>
          <a:p>
            <a:fld id="{A076184B-23F9-4FFD-8DCA-0B8A99BF55FF}" type="slidenum">
              <a:rPr lang="ko-KR" altLang="en-US" smtClean="0"/>
              <a:pPr/>
              <a:t>10</a:t>
            </a:fld>
            <a:endParaRPr lang="ko-KR" altLang="en-US"/>
          </a:p>
        </p:txBody>
      </p:sp>
    </p:spTree>
    <p:extLst>
      <p:ext uri="{BB962C8B-B14F-4D97-AF65-F5344CB8AC3E}">
        <p14:creationId xmlns:p14="http://schemas.microsoft.com/office/powerpoint/2010/main" val="662611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06450" y="661988"/>
            <a:ext cx="5184775" cy="3887787"/>
          </a:xfrm>
        </p:spPr>
      </p:sp>
      <p:sp>
        <p:nvSpPr>
          <p:cNvPr id="3" name="슬라이드 노트 개체 틀 2"/>
          <p:cNvSpPr>
            <a:spLocks noGrp="1"/>
          </p:cNvSpPr>
          <p:nvPr>
            <p:ph type="body" idx="1"/>
          </p:nvPr>
        </p:nvSpPr>
        <p:spPr/>
        <p:txBody>
          <a:bodyPr>
            <a:normAutofit/>
          </a:bodyPr>
          <a:lstStyle/>
          <a:p>
            <a:r>
              <a:rPr lang="en-US" altLang="ko-KR" dirty="0" smtClean="0"/>
              <a:t>The SSH packets could be forwarded</a:t>
            </a:r>
            <a:r>
              <a:rPr lang="en-US" altLang="ko-KR" baseline="0" dirty="0" smtClean="0"/>
              <a:t> to switch F2.</a:t>
            </a:r>
            <a:endParaRPr lang="en-US" altLang="ko-KR" dirty="0" smtClean="0"/>
          </a:p>
        </p:txBody>
      </p:sp>
      <p:sp>
        <p:nvSpPr>
          <p:cNvPr id="4" name="슬라이드 번호 개체 틀 3"/>
          <p:cNvSpPr>
            <a:spLocks noGrp="1"/>
          </p:cNvSpPr>
          <p:nvPr>
            <p:ph type="sldNum" sz="quarter" idx="10"/>
          </p:nvPr>
        </p:nvSpPr>
        <p:spPr/>
        <p:txBody>
          <a:bodyPr/>
          <a:lstStyle/>
          <a:p>
            <a:fld id="{A076184B-23F9-4FFD-8DCA-0B8A99BF55FF}" type="slidenum">
              <a:rPr lang="ko-KR" altLang="en-US" smtClean="0"/>
              <a:pPr/>
              <a:t>11</a:t>
            </a:fld>
            <a:endParaRPr lang="ko-KR" altLang="en-US"/>
          </a:p>
        </p:txBody>
      </p:sp>
    </p:spTree>
    <p:extLst>
      <p:ext uri="{BB962C8B-B14F-4D97-AF65-F5344CB8AC3E}">
        <p14:creationId xmlns:p14="http://schemas.microsoft.com/office/powerpoint/2010/main" val="1018446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06450" y="661988"/>
            <a:ext cx="5184775" cy="3887787"/>
          </a:xfrm>
        </p:spPr>
      </p:sp>
      <p:sp>
        <p:nvSpPr>
          <p:cNvPr id="3" name="슬라이드 노트 개체 틀 2"/>
          <p:cNvSpPr>
            <a:spLocks noGrp="1"/>
          </p:cNvSpPr>
          <p:nvPr>
            <p:ph type="body" idx="1"/>
          </p:nvPr>
        </p:nvSpPr>
        <p:spPr/>
        <p:txBody>
          <a:bodyPr>
            <a:normAutofit/>
          </a:bodyPr>
          <a:lstStyle/>
          <a:p>
            <a:r>
              <a:rPr lang="en-US" altLang="ko-KR" dirty="0" smtClean="0"/>
              <a:t>The SSH packet will</a:t>
            </a:r>
            <a:r>
              <a:rPr lang="en-US" altLang="ko-KR" baseline="0" dirty="0" smtClean="0"/>
              <a:t> be forwarded into the internal network because switch F2 has not been updated yet.</a:t>
            </a:r>
            <a:endParaRPr lang="en-US" altLang="ko-KR" dirty="0" smtClean="0"/>
          </a:p>
        </p:txBody>
      </p:sp>
      <p:sp>
        <p:nvSpPr>
          <p:cNvPr id="4" name="슬라이드 번호 개체 틀 3"/>
          <p:cNvSpPr>
            <a:spLocks noGrp="1"/>
          </p:cNvSpPr>
          <p:nvPr>
            <p:ph type="sldNum" sz="quarter" idx="10"/>
          </p:nvPr>
        </p:nvSpPr>
        <p:spPr/>
        <p:txBody>
          <a:bodyPr/>
          <a:lstStyle/>
          <a:p>
            <a:fld id="{A076184B-23F9-4FFD-8DCA-0B8A99BF55FF}" type="slidenum">
              <a:rPr lang="ko-KR" altLang="en-US" smtClean="0"/>
              <a:pPr/>
              <a:t>12</a:t>
            </a:fld>
            <a:endParaRPr lang="ko-KR" altLang="en-US"/>
          </a:p>
        </p:txBody>
      </p:sp>
    </p:spTree>
    <p:extLst>
      <p:ext uri="{BB962C8B-B14F-4D97-AF65-F5344CB8AC3E}">
        <p14:creationId xmlns:p14="http://schemas.microsoft.com/office/powerpoint/2010/main" val="1142230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06450" y="661988"/>
            <a:ext cx="5184775" cy="3887787"/>
          </a:xfrm>
        </p:spPr>
      </p:sp>
      <p:sp>
        <p:nvSpPr>
          <p:cNvPr id="3" name="슬라이드 노트 개체 틀 2"/>
          <p:cNvSpPr>
            <a:spLocks noGrp="1"/>
          </p:cNvSpPr>
          <p:nvPr>
            <p:ph type="body" idx="1"/>
          </p:nvPr>
        </p:nvSpPr>
        <p:spPr/>
        <p:txBody>
          <a:bodyPr>
            <a:normAutofit/>
          </a:bodyPr>
          <a:lstStyle/>
          <a:p>
            <a:r>
              <a:rPr lang="en-US" altLang="ko-KR" dirty="0" smtClean="0"/>
              <a:t>Consequentially, it</a:t>
            </a:r>
            <a:r>
              <a:rPr lang="en-US" altLang="ko-KR" baseline="0" dirty="0" smtClean="0"/>
              <a:t> brings about a result violating the security policy.</a:t>
            </a:r>
            <a:endParaRPr lang="en-US" altLang="ko-KR" dirty="0" smtClean="0"/>
          </a:p>
        </p:txBody>
      </p:sp>
      <p:sp>
        <p:nvSpPr>
          <p:cNvPr id="4" name="슬라이드 번호 개체 틀 3"/>
          <p:cNvSpPr>
            <a:spLocks noGrp="1"/>
          </p:cNvSpPr>
          <p:nvPr>
            <p:ph type="sldNum" sz="quarter" idx="10"/>
          </p:nvPr>
        </p:nvSpPr>
        <p:spPr/>
        <p:txBody>
          <a:bodyPr/>
          <a:lstStyle/>
          <a:p>
            <a:fld id="{A076184B-23F9-4FFD-8DCA-0B8A99BF55FF}" type="slidenum">
              <a:rPr lang="ko-KR" altLang="en-US" smtClean="0"/>
              <a:pPr/>
              <a:t>13</a:t>
            </a:fld>
            <a:endParaRPr lang="ko-KR" altLang="en-US"/>
          </a:p>
        </p:txBody>
      </p:sp>
    </p:spTree>
    <p:extLst>
      <p:ext uri="{BB962C8B-B14F-4D97-AF65-F5344CB8AC3E}">
        <p14:creationId xmlns:p14="http://schemas.microsoft.com/office/powerpoint/2010/main" val="116313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06450" y="661988"/>
            <a:ext cx="5184775" cy="3887787"/>
          </a:xfrm>
        </p:spPr>
      </p:sp>
      <p:sp>
        <p:nvSpPr>
          <p:cNvPr id="3" name="슬라이드 노트 개체 틀 2"/>
          <p:cNvSpPr>
            <a:spLocks noGrp="1"/>
          </p:cNvSpPr>
          <p:nvPr>
            <p:ph type="body" idx="1"/>
          </p:nvPr>
        </p:nvSpPr>
        <p:spPr/>
        <p:txBody>
          <a:bodyPr>
            <a:normAutofit/>
          </a:bodyPr>
          <a:lstStyle/>
          <a:p>
            <a:r>
              <a:rPr lang="en-US" altLang="ko-KR" dirty="0" smtClean="0"/>
              <a:t>So, the goal</a:t>
            </a:r>
            <a:r>
              <a:rPr lang="en-US" altLang="ko-KR" baseline="0" dirty="0" smtClean="0"/>
              <a:t> is to stick to the security policy before an update, during an update, and, after an update. </a:t>
            </a:r>
            <a:endParaRPr lang="en-US" altLang="ko-KR" dirty="0" smtClean="0"/>
          </a:p>
        </p:txBody>
      </p:sp>
      <p:sp>
        <p:nvSpPr>
          <p:cNvPr id="4" name="슬라이드 번호 개체 틀 3"/>
          <p:cNvSpPr>
            <a:spLocks noGrp="1"/>
          </p:cNvSpPr>
          <p:nvPr>
            <p:ph type="sldNum" sz="quarter" idx="10"/>
          </p:nvPr>
        </p:nvSpPr>
        <p:spPr/>
        <p:txBody>
          <a:bodyPr/>
          <a:lstStyle/>
          <a:p>
            <a:fld id="{A076184B-23F9-4FFD-8DCA-0B8A99BF55FF}" type="slidenum">
              <a:rPr lang="ko-KR" altLang="en-US" smtClean="0"/>
              <a:pPr/>
              <a:t>14</a:t>
            </a:fld>
            <a:endParaRPr lang="ko-KR" altLang="en-US"/>
          </a:p>
        </p:txBody>
      </p:sp>
    </p:spTree>
    <p:extLst>
      <p:ext uri="{BB962C8B-B14F-4D97-AF65-F5344CB8AC3E}">
        <p14:creationId xmlns:p14="http://schemas.microsoft.com/office/powerpoint/2010/main" val="2002622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06450" y="661988"/>
            <a:ext cx="5184775" cy="3887787"/>
          </a:xfrm>
        </p:spPr>
      </p:sp>
      <p:sp>
        <p:nvSpPr>
          <p:cNvPr id="3" name="슬라이드 노트 개체 틀 2"/>
          <p:cNvSpPr>
            <a:spLocks noGrp="1"/>
          </p:cNvSpPr>
          <p:nvPr>
            <p:ph type="body" idx="1"/>
          </p:nvPr>
        </p:nvSpPr>
        <p:spPr/>
        <p:txBody>
          <a:bodyPr>
            <a:normAutofit/>
          </a:bodyPr>
          <a:lstStyle/>
          <a:p>
            <a:r>
              <a:rPr lang="en-US" altLang="ko-KR" dirty="0" smtClean="0"/>
              <a:t>On the other</a:t>
            </a:r>
            <a:r>
              <a:rPr lang="en-US" altLang="ko-KR" baseline="0" dirty="0" smtClean="0"/>
              <a:t> hand, </a:t>
            </a:r>
            <a:r>
              <a:rPr lang="en-US" altLang="ko-KR" dirty="0" smtClean="0"/>
              <a:t>It</a:t>
            </a:r>
            <a:r>
              <a:rPr lang="en-US" altLang="ko-KR" baseline="0" dirty="0" smtClean="0"/>
              <a:t> is possible to resolve this problem by finding well-planned setting order.</a:t>
            </a:r>
            <a:endParaRPr lang="en-US" altLang="ko-KR" dirty="0" smtClean="0"/>
          </a:p>
          <a:p>
            <a:endParaRPr lang="en-US" altLang="ko-KR" dirty="0" smtClean="0"/>
          </a:p>
          <a:p>
            <a:r>
              <a:rPr lang="ko-KR" altLang="en-US" dirty="0" smtClean="0"/>
              <a:t>한편 </a:t>
            </a:r>
            <a:r>
              <a:rPr lang="ko-KR" altLang="en-US" dirty="0" smtClean="0"/>
              <a:t>새로운 알고리즘을 적용하지 않고</a:t>
            </a:r>
            <a:r>
              <a:rPr lang="en-US" altLang="ko-KR" dirty="0" smtClean="0"/>
              <a:t>,</a:t>
            </a:r>
            <a:r>
              <a:rPr lang="en-US" altLang="ko-KR" baseline="0" dirty="0" smtClean="0"/>
              <a:t> </a:t>
            </a:r>
            <a:r>
              <a:rPr lang="ko-KR" altLang="en-US" baseline="0" dirty="0" smtClean="0"/>
              <a:t>업데이트 하는 순서를 잘 정함으로써 해당 문제를 해결할 수도 있습니다</a:t>
            </a:r>
            <a:r>
              <a:rPr lang="en-US" altLang="ko-KR" baseline="0" dirty="0" smtClean="0"/>
              <a:t>.</a:t>
            </a:r>
            <a:endParaRPr lang="ko-KR" altLang="en-US" dirty="0"/>
          </a:p>
        </p:txBody>
      </p:sp>
      <p:sp>
        <p:nvSpPr>
          <p:cNvPr id="4" name="슬라이드 번호 개체 틀 3"/>
          <p:cNvSpPr>
            <a:spLocks noGrp="1"/>
          </p:cNvSpPr>
          <p:nvPr>
            <p:ph type="sldNum" sz="quarter" idx="10"/>
          </p:nvPr>
        </p:nvSpPr>
        <p:spPr/>
        <p:txBody>
          <a:bodyPr/>
          <a:lstStyle/>
          <a:p>
            <a:fld id="{A076184B-23F9-4FFD-8DCA-0B8A99BF55FF}" type="slidenum">
              <a:rPr lang="ko-KR" altLang="en-US" smtClean="0"/>
              <a:pPr/>
              <a:t>15</a:t>
            </a:fld>
            <a:endParaRPr lang="ko-KR" altLang="en-US"/>
          </a:p>
        </p:txBody>
      </p:sp>
    </p:spTree>
    <p:extLst>
      <p:ext uri="{BB962C8B-B14F-4D97-AF65-F5344CB8AC3E}">
        <p14:creationId xmlns:p14="http://schemas.microsoft.com/office/powerpoint/2010/main" val="3813687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06450" y="661988"/>
            <a:ext cx="5184775" cy="3887787"/>
          </a:xfrm>
        </p:spPr>
      </p:sp>
      <p:sp>
        <p:nvSpPr>
          <p:cNvPr id="3" name="슬라이드 노트 개체 틀 2"/>
          <p:cNvSpPr>
            <a:spLocks noGrp="1"/>
          </p:cNvSpPr>
          <p:nvPr>
            <p:ph type="body" idx="1"/>
          </p:nvPr>
        </p:nvSpPr>
        <p:spPr/>
        <p:txBody>
          <a:bodyPr>
            <a:normAutofit/>
          </a:bodyPr>
          <a:lstStyle/>
          <a:p>
            <a:r>
              <a:rPr lang="en-US" altLang="ko-KR" dirty="0" smtClean="0"/>
              <a:t>However, the procedure</a:t>
            </a:r>
            <a:r>
              <a:rPr lang="en-US" altLang="ko-KR" baseline="0" dirty="0" smtClean="0"/>
              <a:t> to do that is tedious and error-prone and sometimes it is impossible to find the setting order.</a:t>
            </a:r>
          </a:p>
          <a:p>
            <a:r>
              <a:rPr lang="en-US" altLang="ko-KR" dirty="0" smtClean="0"/>
              <a:t>So, we need fundamental</a:t>
            </a:r>
            <a:r>
              <a:rPr lang="en-US" altLang="ko-KR" baseline="0" dirty="0" smtClean="0"/>
              <a:t> solution.</a:t>
            </a:r>
            <a:endParaRPr lang="en-US" altLang="ko-KR" dirty="0" smtClean="0"/>
          </a:p>
          <a:p>
            <a:endParaRPr lang="en-US" altLang="ko-KR" dirty="0" smtClean="0"/>
          </a:p>
          <a:p>
            <a:r>
              <a:rPr lang="ko-KR" altLang="en-US" dirty="0" smtClean="0"/>
              <a:t>하지만 </a:t>
            </a:r>
            <a:r>
              <a:rPr lang="ko-KR" altLang="en-US" dirty="0" smtClean="0"/>
              <a:t>이러한 과정은 지루할 뿐만 아니라 사람이 해야 하기 때문에 에러가 발생하기 쉽고</a:t>
            </a:r>
            <a:r>
              <a:rPr lang="en-US" altLang="ko-KR" dirty="0" smtClean="0"/>
              <a:t>,</a:t>
            </a:r>
            <a:r>
              <a:rPr lang="en-US" altLang="ko-KR" baseline="0" dirty="0" smtClean="0"/>
              <a:t> </a:t>
            </a:r>
            <a:r>
              <a:rPr lang="ko-KR" altLang="en-US" baseline="0" dirty="0" smtClean="0"/>
              <a:t>가끔은 이렇게 잘 동작하는 플랜을 찾는 것 자체가 불가능한 경우도 있습니다</a:t>
            </a:r>
            <a:r>
              <a:rPr lang="en-US" altLang="ko-KR" baseline="0" dirty="0" smtClean="0"/>
              <a:t>. </a:t>
            </a:r>
            <a:r>
              <a:rPr lang="ko-KR" altLang="en-US" baseline="0" dirty="0" smtClean="0"/>
              <a:t>따라서 우리는 좀 더 근본적인 해결책을 필요로 합니다</a:t>
            </a:r>
            <a:r>
              <a:rPr lang="en-US" altLang="ko-KR" baseline="0" dirty="0" smtClean="0"/>
              <a:t>.</a:t>
            </a:r>
            <a:endParaRPr lang="ko-KR" altLang="en-US" dirty="0"/>
          </a:p>
        </p:txBody>
      </p:sp>
      <p:sp>
        <p:nvSpPr>
          <p:cNvPr id="4" name="슬라이드 번호 개체 틀 3"/>
          <p:cNvSpPr>
            <a:spLocks noGrp="1"/>
          </p:cNvSpPr>
          <p:nvPr>
            <p:ph type="sldNum" sz="quarter" idx="10"/>
          </p:nvPr>
        </p:nvSpPr>
        <p:spPr/>
        <p:txBody>
          <a:bodyPr/>
          <a:lstStyle/>
          <a:p>
            <a:fld id="{A076184B-23F9-4FFD-8DCA-0B8A99BF55FF}" type="slidenum">
              <a:rPr lang="ko-KR" altLang="en-US" smtClean="0"/>
              <a:pPr/>
              <a:t>16</a:t>
            </a:fld>
            <a:endParaRPr lang="ko-KR" altLang="en-US"/>
          </a:p>
        </p:txBody>
      </p:sp>
    </p:spTree>
    <p:extLst>
      <p:ext uri="{BB962C8B-B14F-4D97-AF65-F5344CB8AC3E}">
        <p14:creationId xmlns:p14="http://schemas.microsoft.com/office/powerpoint/2010/main" val="1703288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06450" y="661988"/>
            <a:ext cx="5184775" cy="3887787"/>
          </a:xfrm>
        </p:spPr>
      </p:sp>
      <p:sp>
        <p:nvSpPr>
          <p:cNvPr id="3" name="슬라이드 노트 개체 틀 2"/>
          <p:cNvSpPr>
            <a:spLocks noGrp="1"/>
          </p:cNvSpPr>
          <p:nvPr>
            <p:ph type="body" idx="1"/>
          </p:nvPr>
        </p:nvSpPr>
        <p:spPr/>
        <p:txBody>
          <a:bodyPr>
            <a:normAutofit/>
          </a:bodyPr>
          <a:lstStyle/>
          <a:p>
            <a:r>
              <a:rPr lang="en-US" altLang="ko-KR" dirty="0" smtClean="0"/>
              <a:t>Of</a:t>
            </a:r>
            <a:r>
              <a:rPr lang="en-US" altLang="ko-KR" baseline="0" dirty="0" smtClean="0"/>
              <a:t> course, there had been lots of prior works before.</a:t>
            </a:r>
            <a:endParaRPr lang="en-US" altLang="ko-KR" dirty="0" smtClean="0"/>
          </a:p>
        </p:txBody>
      </p:sp>
      <p:sp>
        <p:nvSpPr>
          <p:cNvPr id="4" name="슬라이드 번호 개체 틀 3"/>
          <p:cNvSpPr>
            <a:spLocks noGrp="1"/>
          </p:cNvSpPr>
          <p:nvPr>
            <p:ph type="sldNum" sz="quarter" idx="10"/>
          </p:nvPr>
        </p:nvSpPr>
        <p:spPr/>
        <p:txBody>
          <a:bodyPr/>
          <a:lstStyle/>
          <a:p>
            <a:fld id="{A076184B-23F9-4FFD-8DCA-0B8A99BF55FF}" type="slidenum">
              <a:rPr lang="ko-KR" altLang="en-US" smtClean="0"/>
              <a:pPr/>
              <a:t>17</a:t>
            </a:fld>
            <a:endParaRPr lang="ko-KR" altLang="en-US"/>
          </a:p>
        </p:txBody>
      </p:sp>
    </p:spTree>
    <p:extLst>
      <p:ext uri="{BB962C8B-B14F-4D97-AF65-F5344CB8AC3E}">
        <p14:creationId xmlns:p14="http://schemas.microsoft.com/office/powerpoint/2010/main" val="553226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06450" y="661988"/>
            <a:ext cx="5184775" cy="3887787"/>
          </a:xfrm>
        </p:spPr>
      </p:sp>
      <p:sp>
        <p:nvSpPr>
          <p:cNvPr id="3" name="슬라이드 노트 개체 틀 2"/>
          <p:cNvSpPr>
            <a:spLocks noGrp="1"/>
          </p:cNvSpPr>
          <p:nvPr>
            <p:ph type="body" idx="1"/>
          </p:nvPr>
        </p:nvSpPr>
        <p:spPr/>
        <p:txBody>
          <a:bodyPr>
            <a:normAutofit/>
          </a:bodyPr>
          <a:lstStyle/>
          <a:p>
            <a:r>
              <a:rPr lang="en-US" altLang="ko-KR" dirty="0" smtClean="0"/>
              <a:t>These</a:t>
            </a:r>
            <a:r>
              <a:rPr lang="en-US" altLang="ko-KR" baseline="0" dirty="0" smtClean="0"/>
              <a:t> solutions are limited to a specific protocol and specific set of properties and it is increasing the complexity of the system considerably.</a:t>
            </a:r>
          </a:p>
        </p:txBody>
      </p:sp>
      <p:sp>
        <p:nvSpPr>
          <p:cNvPr id="4" name="슬라이드 번호 개체 틀 3"/>
          <p:cNvSpPr>
            <a:spLocks noGrp="1"/>
          </p:cNvSpPr>
          <p:nvPr>
            <p:ph type="sldNum" sz="quarter" idx="10"/>
          </p:nvPr>
        </p:nvSpPr>
        <p:spPr/>
        <p:txBody>
          <a:bodyPr/>
          <a:lstStyle/>
          <a:p>
            <a:fld id="{A076184B-23F9-4FFD-8DCA-0B8A99BF55FF}" type="slidenum">
              <a:rPr lang="ko-KR" altLang="en-US" smtClean="0"/>
              <a:pPr/>
              <a:t>18</a:t>
            </a:fld>
            <a:endParaRPr lang="ko-KR" altLang="en-US"/>
          </a:p>
        </p:txBody>
      </p:sp>
    </p:spTree>
    <p:extLst>
      <p:ext uri="{BB962C8B-B14F-4D97-AF65-F5344CB8AC3E}">
        <p14:creationId xmlns:p14="http://schemas.microsoft.com/office/powerpoint/2010/main" val="1006354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06450" y="661988"/>
            <a:ext cx="5184775" cy="3887787"/>
          </a:xfrm>
        </p:spPr>
      </p:sp>
      <p:sp>
        <p:nvSpPr>
          <p:cNvPr id="3" name="슬라이드 노트 개체 틀 2"/>
          <p:cNvSpPr>
            <a:spLocks noGrp="1"/>
          </p:cNvSpPr>
          <p:nvPr>
            <p:ph type="body" idx="1"/>
          </p:nvPr>
        </p:nvSpPr>
        <p:spPr/>
        <p:txBody>
          <a:bodyPr>
            <a:normAutofit/>
          </a:bodyPr>
          <a:lstStyle/>
          <a:p>
            <a:r>
              <a:rPr lang="en-US" altLang="ko-KR" dirty="0" smtClean="0"/>
              <a:t>In order to resolve</a:t>
            </a:r>
            <a:r>
              <a:rPr lang="en-US" altLang="ko-KR" baseline="0" dirty="0" smtClean="0"/>
              <a:t> this problem, they provide tools that prevents errors during an update, preserve many properties, and, give more convenience to application programmers for network configuration update.</a:t>
            </a:r>
            <a:endParaRPr lang="en-US" altLang="ko-KR" dirty="0" smtClean="0"/>
          </a:p>
        </p:txBody>
      </p:sp>
      <p:sp>
        <p:nvSpPr>
          <p:cNvPr id="4" name="슬라이드 번호 개체 틀 3"/>
          <p:cNvSpPr>
            <a:spLocks noGrp="1"/>
          </p:cNvSpPr>
          <p:nvPr>
            <p:ph type="sldNum" sz="quarter" idx="10"/>
          </p:nvPr>
        </p:nvSpPr>
        <p:spPr/>
        <p:txBody>
          <a:bodyPr/>
          <a:lstStyle/>
          <a:p>
            <a:fld id="{A076184B-23F9-4FFD-8DCA-0B8A99BF55FF}" type="slidenum">
              <a:rPr lang="ko-KR" altLang="en-US" smtClean="0"/>
              <a:pPr/>
              <a:t>19</a:t>
            </a:fld>
            <a:endParaRPr lang="ko-KR" altLang="en-US"/>
          </a:p>
        </p:txBody>
      </p:sp>
    </p:spTree>
    <p:extLst>
      <p:ext uri="{BB962C8B-B14F-4D97-AF65-F5344CB8AC3E}">
        <p14:creationId xmlns:p14="http://schemas.microsoft.com/office/powerpoint/2010/main" val="2333166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6450" y="661988"/>
            <a:ext cx="5184775" cy="3887787"/>
          </a:xfrm>
        </p:spPr>
      </p:sp>
      <p:sp>
        <p:nvSpPr>
          <p:cNvPr id="3" name="Notes Placeholder 2"/>
          <p:cNvSpPr>
            <a:spLocks noGrp="1"/>
          </p:cNvSpPr>
          <p:nvPr>
            <p:ph type="body" idx="1"/>
          </p:nvPr>
        </p:nvSpPr>
        <p:spPr/>
        <p:txBody>
          <a:bodyPr/>
          <a:lstStyle/>
          <a:p>
            <a:r>
              <a:rPr lang="en-US" baseline="0" dirty="0" smtClean="0"/>
              <a:t>In data centers, applications generate traffic flows and rely on network to deliver them.</a:t>
            </a:r>
          </a:p>
          <a:p>
            <a:endParaRPr lang="en-US" baseline="0" dirty="0" smtClean="0"/>
          </a:p>
          <a:p>
            <a:r>
              <a:rPr lang="en-US" baseline="0" dirty="0" smtClean="0"/>
              <a:t>The traffic distribution of these flows can change with the updates in network. </a:t>
            </a:r>
          </a:p>
          <a:p>
            <a:r>
              <a:rPr lang="en-US" baseline="0" dirty="0" smtClean="0"/>
              <a:t>For example, before shutting down a switch, we typically move </a:t>
            </a:r>
            <a:r>
              <a:rPr lang="en-US" baseline="0" dirty="0" smtClean="0"/>
              <a:t>rules on the switch out to other switches and move flows out to other switches. </a:t>
            </a:r>
          </a:p>
          <a:p>
            <a:r>
              <a:rPr lang="en-US" baseline="0" dirty="0" smtClean="0"/>
              <a:t>After </a:t>
            </a:r>
            <a:r>
              <a:rPr lang="en-US" baseline="0" dirty="0" smtClean="0"/>
              <a:t>the switch goes online again, we move the </a:t>
            </a:r>
            <a:r>
              <a:rPr lang="en-US" baseline="0" dirty="0" smtClean="0"/>
              <a:t>rules and flows back.</a:t>
            </a:r>
            <a:endParaRPr lang="en-US" baseline="0" dirty="0" smtClean="0"/>
          </a:p>
        </p:txBody>
      </p:sp>
      <p:sp>
        <p:nvSpPr>
          <p:cNvPr id="4" name="Slide Number Placeholder 3"/>
          <p:cNvSpPr>
            <a:spLocks noGrp="1"/>
          </p:cNvSpPr>
          <p:nvPr>
            <p:ph type="sldNum" sz="quarter" idx="10"/>
          </p:nvPr>
        </p:nvSpPr>
        <p:spPr/>
        <p:txBody>
          <a:bodyPr/>
          <a:lstStyle/>
          <a:p>
            <a:fld id="{9456D348-4860-F149-98BB-64591E2E5EED}" type="slidenum">
              <a:rPr lang="en-US" smtClean="0"/>
              <a:pPr/>
              <a:t>2</a:t>
            </a:fld>
            <a:endParaRPr lang="en-US"/>
          </a:p>
        </p:txBody>
      </p:sp>
    </p:spTree>
    <p:extLst>
      <p:ext uri="{BB962C8B-B14F-4D97-AF65-F5344CB8AC3E}">
        <p14:creationId xmlns:p14="http://schemas.microsoft.com/office/powerpoint/2010/main" val="2946592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06450" y="661988"/>
            <a:ext cx="5184775" cy="3887787"/>
          </a:xfrm>
        </p:spPr>
      </p:sp>
      <p:sp>
        <p:nvSpPr>
          <p:cNvPr id="3" name="슬라이드 노트 개체 틀 2"/>
          <p:cNvSpPr>
            <a:spLocks noGrp="1"/>
          </p:cNvSpPr>
          <p:nvPr>
            <p:ph type="body" idx="1"/>
          </p:nvPr>
        </p:nvSpPr>
        <p:spPr/>
        <p:txBody>
          <a:bodyPr>
            <a:normAutofit/>
          </a:bodyPr>
          <a:lstStyle/>
          <a:p>
            <a:r>
              <a:rPr lang="en-US" altLang="ko-KR" dirty="0" smtClean="0"/>
              <a:t>At first,</a:t>
            </a:r>
            <a:r>
              <a:rPr lang="en-US" altLang="ko-KR" baseline="0" dirty="0" smtClean="0"/>
              <a:t> they suggest a network update abstraction named per-packet consistent update. It guarantee that each packet is processed with old or new configuration not mixture of the two. That means that if you update network configuration using per-packet consistent updates, you can be guaranteed to stick to the security policy if the old and new configuration only need to stick to the security policy. The network update method itself does not break the security policy.</a:t>
            </a:r>
          </a:p>
        </p:txBody>
      </p:sp>
      <p:sp>
        <p:nvSpPr>
          <p:cNvPr id="4" name="슬라이드 번호 개체 틀 3"/>
          <p:cNvSpPr>
            <a:spLocks noGrp="1"/>
          </p:cNvSpPr>
          <p:nvPr>
            <p:ph type="sldNum" sz="quarter" idx="10"/>
          </p:nvPr>
        </p:nvSpPr>
        <p:spPr/>
        <p:txBody>
          <a:bodyPr/>
          <a:lstStyle/>
          <a:p>
            <a:fld id="{A076184B-23F9-4FFD-8DCA-0B8A99BF55FF}" type="slidenum">
              <a:rPr lang="ko-KR" altLang="en-US" smtClean="0"/>
              <a:pPr/>
              <a:t>20</a:t>
            </a:fld>
            <a:endParaRPr lang="ko-KR" altLang="en-US"/>
          </a:p>
        </p:txBody>
      </p:sp>
    </p:spTree>
    <p:extLst>
      <p:ext uri="{BB962C8B-B14F-4D97-AF65-F5344CB8AC3E}">
        <p14:creationId xmlns:p14="http://schemas.microsoft.com/office/powerpoint/2010/main" val="402046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06450" y="661988"/>
            <a:ext cx="5184775" cy="3887787"/>
          </a:xfrm>
        </p:spPr>
      </p:sp>
      <p:sp>
        <p:nvSpPr>
          <p:cNvPr id="3" name="슬라이드 노트 개체 틀 2"/>
          <p:cNvSpPr>
            <a:spLocks noGrp="1"/>
          </p:cNvSpPr>
          <p:nvPr>
            <p:ph type="body" idx="1"/>
          </p:nvPr>
        </p:nvSpPr>
        <p:spPr/>
        <p:txBody>
          <a:bodyPr>
            <a:normAutofit/>
          </a:bodyPr>
          <a:lstStyle/>
          <a:p>
            <a:r>
              <a:rPr lang="en-US" altLang="ko-KR" dirty="0" smtClean="0"/>
              <a:t>Additionally</a:t>
            </a:r>
            <a:r>
              <a:rPr lang="en-US" altLang="ko-KR" baseline="0" dirty="0" smtClean="0"/>
              <a:t>, they proved that per-packet consistent updates preserve all trace properties. The trace property means any property of a single packet’s path through the network. Some examples of trace property are loop freedom, access control, and, </a:t>
            </a:r>
            <a:r>
              <a:rPr lang="en-US" altLang="ko-KR" baseline="0" dirty="0" err="1" smtClean="0"/>
              <a:t>waypointing</a:t>
            </a:r>
            <a:r>
              <a:rPr lang="en-US" altLang="ko-KR" baseline="0" dirty="0" smtClean="0"/>
              <a:t>. Preserving a trace property means if a trace property holds of the network configurations before and after an update, it is guaranteed that a trace property has been preserved during the update.</a:t>
            </a:r>
          </a:p>
        </p:txBody>
      </p:sp>
      <p:sp>
        <p:nvSpPr>
          <p:cNvPr id="4" name="슬라이드 번호 개체 틀 3"/>
          <p:cNvSpPr>
            <a:spLocks noGrp="1"/>
          </p:cNvSpPr>
          <p:nvPr>
            <p:ph type="sldNum" sz="quarter" idx="10"/>
          </p:nvPr>
        </p:nvSpPr>
        <p:spPr/>
        <p:txBody>
          <a:bodyPr/>
          <a:lstStyle/>
          <a:p>
            <a:fld id="{A076184B-23F9-4FFD-8DCA-0B8A99BF55FF}" type="slidenum">
              <a:rPr lang="ko-KR" altLang="en-US" smtClean="0"/>
              <a:pPr/>
              <a:t>21</a:t>
            </a:fld>
            <a:endParaRPr lang="ko-KR" altLang="en-US"/>
          </a:p>
        </p:txBody>
      </p:sp>
    </p:spTree>
    <p:extLst>
      <p:ext uri="{BB962C8B-B14F-4D97-AF65-F5344CB8AC3E}">
        <p14:creationId xmlns:p14="http://schemas.microsoft.com/office/powerpoint/2010/main" val="3110266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06450" y="661988"/>
            <a:ext cx="5184775" cy="3887787"/>
          </a:xfrm>
        </p:spPr>
      </p:sp>
      <p:sp>
        <p:nvSpPr>
          <p:cNvPr id="3" name="슬라이드 노트 개체 틀 2"/>
          <p:cNvSpPr>
            <a:spLocks noGrp="1"/>
          </p:cNvSpPr>
          <p:nvPr>
            <p:ph type="body" idx="1"/>
          </p:nvPr>
        </p:nvSpPr>
        <p:spPr/>
        <p:txBody>
          <a:bodyPr>
            <a:normAutofit lnSpcReduction="10000"/>
          </a:bodyPr>
          <a:lstStyle/>
          <a:p>
            <a:r>
              <a:rPr lang="en-US" altLang="ko-KR" dirty="0" smtClean="0"/>
              <a:t>There could be lots of method to implement per-packet update and they design an mechanism</a:t>
            </a:r>
            <a:r>
              <a:rPr lang="en-US" altLang="ko-KR" baseline="0" dirty="0" smtClean="0"/>
              <a:t> named 2-Phase update. 2-phase update is consist of 2 steps. The first step is to install new configuration rules on internal switches and it also leaves old configuration rules in place. When the first step has been done, edge rules stamping with the new version number on packets are installed on ingress switches. It is the second step. And this picture describes network state after the first step of 2-phase update. When a packet arrived at the ingress switch, the ingress switch stamps old version number the blue one on the packet. And the packet is forwarded to the internal switch and processed with the old rules colored blue because the version of the packet is old. After all internal switches have new rules, the ingress switches are being updated with new edge rules.</a:t>
            </a:r>
            <a:endParaRPr lang="en-US" altLang="ko-KR" dirty="0" smtClean="0"/>
          </a:p>
          <a:p>
            <a:endParaRPr lang="ko-KR" altLang="en-US" dirty="0"/>
          </a:p>
        </p:txBody>
      </p:sp>
      <p:sp>
        <p:nvSpPr>
          <p:cNvPr id="4" name="슬라이드 번호 개체 틀 3"/>
          <p:cNvSpPr>
            <a:spLocks noGrp="1"/>
          </p:cNvSpPr>
          <p:nvPr>
            <p:ph type="sldNum" sz="quarter" idx="10"/>
          </p:nvPr>
        </p:nvSpPr>
        <p:spPr/>
        <p:txBody>
          <a:bodyPr/>
          <a:lstStyle/>
          <a:p>
            <a:fld id="{A076184B-23F9-4FFD-8DCA-0B8A99BF55FF}" type="slidenum">
              <a:rPr lang="ko-KR" altLang="en-US" smtClean="0"/>
              <a:pPr/>
              <a:t>22</a:t>
            </a:fld>
            <a:endParaRPr lang="ko-KR" altLang="en-US"/>
          </a:p>
        </p:txBody>
      </p:sp>
    </p:spTree>
    <p:extLst>
      <p:ext uri="{BB962C8B-B14F-4D97-AF65-F5344CB8AC3E}">
        <p14:creationId xmlns:p14="http://schemas.microsoft.com/office/powerpoint/2010/main" val="3166634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06450" y="661988"/>
            <a:ext cx="5184775" cy="3887787"/>
          </a:xfrm>
        </p:spPr>
      </p:sp>
      <p:sp>
        <p:nvSpPr>
          <p:cNvPr id="3" name="슬라이드 노트 개체 틀 2"/>
          <p:cNvSpPr>
            <a:spLocks noGrp="1"/>
          </p:cNvSpPr>
          <p:nvPr>
            <p:ph type="body" idx="1"/>
          </p:nvPr>
        </p:nvSpPr>
        <p:spPr/>
        <p:txBody>
          <a:bodyPr>
            <a:normAutofit/>
          </a:bodyPr>
          <a:lstStyle/>
          <a:p>
            <a:r>
              <a:rPr lang="en-US" altLang="ko-KR" dirty="0" smtClean="0"/>
              <a:t>So, I’ll give you an explanation of 2-phase update with picture. At first,</a:t>
            </a:r>
            <a:r>
              <a:rPr lang="en-US" altLang="ko-KR" baseline="0" dirty="0" smtClean="0"/>
              <a:t> the old rules have been installed on the switches.</a:t>
            </a:r>
            <a:endParaRPr lang="en-US" altLang="ko-KR" dirty="0" smtClean="0"/>
          </a:p>
        </p:txBody>
      </p:sp>
      <p:sp>
        <p:nvSpPr>
          <p:cNvPr id="4" name="슬라이드 번호 개체 틀 3"/>
          <p:cNvSpPr>
            <a:spLocks noGrp="1"/>
          </p:cNvSpPr>
          <p:nvPr>
            <p:ph type="sldNum" sz="quarter" idx="10"/>
          </p:nvPr>
        </p:nvSpPr>
        <p:spPr/>
        <p:txBody>
          <a:bodyPr/>
          <a:lstStyle/>
          <a:p>
            <a:fld id="{A076184B-23F9-4FFD-8DCA-0B8A99BF55FF}" type="slidenum">
              <a:rPr lang="ko-KR" altLang="en-US" smtClean="0"/>
              <a:pPr/>
              <a:t>23</a:t>
            </a:fld>
            <a:endParaRPr lang="ko-KR" altLang="en-US"/>
          </a:p>
        </p:txBody>
      </p:sp>
    </p:spTree>
    <p:extLst>
      <p:ext uri="{BB962C8B-B14F-4D97-AF65-F5344CB8AC3E}">
        <p14:creationId xmlns:p14="http://schemas.microsoft.com/office/powerpoint/2010/main" val="2349595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06450" y="661988"/>
            <a:ext cx="5184775" cy="3887787"/>
          </a:xfrm>
        </p:spPr>
      </p:sp>
      <p:sp>
        <p:nvSpPr>
          <p:cNvPr id="3" name="슬라이드 노트 개체 틀 2"/>
          <p:cNvSpPr>
            <a:spLocks noGrp="1"/>
          </p:cNvSpPr>
          <p:nvPr>
            <p:ph type="body" idx="1"/>
          </p:nvPr>
        </p:nvSpPr>
        <p:spPr/>
        <p:txBody>
          <a:bodyPr>
            <a:normAutofit/>
          </a:bodyPr>
          <a:lstStyle/>
          <a:p>
            <a:r>
              <a:rPr lang="en-US" altLang="ko-KR" dirty="0" smtClean="0"/>
              <a:t>On the first step of 2-phase update, the</a:t>
            </a:r>
            <a:r>
              <a:rPr lang="en-US" altLang="ko-KR" baseline="0" dirty="0" smtClean="0"/>
              <a:t> new configuration rules are installed on the internal switches, leaving the old rules in place.</a:t>
            </a:r>
          </a:p>
        </p:txBody>
      </p:sp>
      <p:sp>
        <p:nvSpPr>
          <p:cNvPr id="4" name="슬라이드 번호 개체 틀 3"/>
          <p:cNvSpPr>
            <a:spLocks noGrp="1"/>
          </p:cNvSpPr>
          <p:nvPr>
            <p:ph type="sldNum" sz="quarter" idx="10"/>
          </p:nvPr>
        </p:nvSpPr>
        <p:spPr/>
        <p:txBody>
          <a:bodyPr/>
          <a:lstStyle/>
          <a:p>
            <a:fld id="{A076184B-23F9-4FFD-8DCA-0B8A99BF55FF}" type="slidenum">
              <a:rPr lang="ko-KR" altLang="en-US" smtClean="0"/>
              <a:pPr/>
              <a:t>24</a:t>
            </a:fld>
            <a:endParaRPr lang="ko-KR" altLang="en-US"/>
          </a:p>
        </p:txBody>
      </p:sp>
    </p:spTree>
    <p:extLst>
      <p:ext uri="{BB962C8B-B14F-4D97-AF65-F5344CB8AC3E}">
        <p14:creationId xmlns:p14="http://schemas.microsoft.com/office/powerpoint/2010/main" val="2641851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06450" y="661988"/>
            <a:ext cx="5184775" cy="3887787"/>
          </a:xfrm>
        </p:spPr>
      </p:sp>
      <p:sp>
        <p:nvSpPr>
          <p:cNvPr id="3" name="슬라이드 노트 개체 틀 2"/>
          <p:cNvSpPr>
            <a:spLocks noGrp="1"/>
          </p:cNvSpPr>
          <p:nvPr>
            <p:ph type="body" idx="1"/>
          </p:nvPr>
        </p:nvSpPr>
        <p:spPr/>
        <p:txBody>
          <a:bodyPr>
            <a:normAutofit/>
          </a:bodyPr>
          <a:lstStyle/>
          <a:p>
            <a:r>
              <a:rPr lang="en-US" altLang="ko-KR" dirty="0" smtClean="0"/>
              <a:t>And</a:t>
            </a:r>
            <a:r>
              <a:rPr lang="en-US" altLang="ko-KR" baseline="0" dirty="0" smtClean="0"/>
              <a:t> when the installation of new rules on the internal switches has been finished, the new edge rules are being installed on the ingress switches.</a:t>
            </a:r>
          </a:p>
        </p:txBody>
      </p:sp>
      <p:sp>
        <p:nvSpPr>
          <p:cNvPr id="4" name="슬라이드 번호 개체 틀 3"/>
          <p:cNvSpPr>
            <a:spLocks noGrp="1"/>
          </p:cNvSpPr>
          <p:nvPr>
            <p:ph type="sldNum" sz="quarter" idx="10"/>
          </p:nvPr>
        </p:nvSpPr>
        <p:spPr/>
        <p:txBody>
          <a:bodyPr/>
          <a:lstStyle/>
          <a:p>
            <a:fld id="{A076184B-23F9-4FFD-8DCA-0B8A99BF55FF}" type="slidenum">
              <a:rPr lang="ko-KR" altLang="en-US" smtClean="0"/>
              <a:pPr/>
              <a:t>25</a:t>
            </a:fld>
            <a:endParaRPr lang="ko-KR" altLang="en-US"/>
          </a:p>
        </p:txBody>
      </p:sp>
    </p:spTree>
    <p:extLst>
      <p:ext uri="{BB962C8B-B14F-4D97-AF65-F5344CB8AC3E}">
        <p14:creationId xmlns:p14="http://schemas.microsoft.com/office/powerpoint/2010/main" val="14560324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06450" y="661988"/>
            <a:ext cx="5184775" cy="3887787"/>
          </a:xfrm>
        </p:spPr>
      </p:sp>
      <p:sp>
        <p:nvSpPr>
          <p:cNvPr id="3" name="슬라이드 노트 개체 틀 2"/>
          <p:cNvSpPr>
            <a:spLocks noGrp="1"/>
          </p:cNvSpPr>
          <p:nvPr>
            <p:ph type="body" idx="1"/>
          </p:nvPr>
        </p:nvSpPr>
        <p:spPr/>
        <p:txBody>
          <a:bodyPr>
            <a:normAutofit/>
          </a:bodyPr>
          <a:lstStyle/>
          <a:p>
            <a:r>
              <a:rPr lang="en-US" altLang="ko-KR" dirty="0" smtClean="0"/>
              <a:t>Finally, the</a:t>
            </a:r>
            <a:r>
              <a:rPr lang="en-US" altLang="ko-KR" baseline="0" dirty="0" smtClean="0"/>
              <a:t> old rules on the internal switches will be expired.</a:t>
            </a:r>
          </a:p>
        </p:txBody>
      </p:sp>
      <p:sp>
        <p:nvSpPr>
          <p:cNvPr id="4" name="슬라이드 번호 개체 틀 3"/>
          <p:cNvSpPr>
            <a:spLocks noGrp="1"/>
          </p:cNvSpPr>
          <p:nvPr>
            <p:ph type="sldNum" sz="quarter" idx="10"/>
          </p:nvPr>
        </p:nvSpPr>
        <p:spPr/>
        <p:txBody>
          <a:bodyPr/>
          <a:lstStyle/>
          <a:p>
            <a:fld id="{A076184B-23F9-4FFD-8DCA-0B8A99BF55FF}" type="slidenum">
              <a:rPr lang="ko-KR" altLang="en-US" smtClean="0"/>
              <a:pPr/>
              <a:t>26</a:t>
            </a:fld>
            <a:endParaRPr lang="ko-KR" altLang="en-US"/>
          </a:p>
        </p:txBody>
      </p:sp>
    </p:spTree>
    <p:extLst>
      <p:ext uri="{BB962C8B-B14F-4D97-AF65-F5344CB8AC3E}">
        <p14:creationId xmlns:p14="http://schemas.microsoft.com/office/powerpoint/2010/main" val="2981786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06450" y="661988"/>
            <a:ext cx="5184775" cy="3887787"/>
          </a:xfrm>
        </p:spPr>
      </p:sp>
      <p:sp>
        <p:nvSpPr>
          <p:cNvPr id="3" name="슬라이드 노트 개체 틀 2"/>
          <p:cNvSpPr>
            <a:spLocks noGrp="1"/>
          </p:cNvSpPr>
          <p:nvPr>
            <p:ph type="body" idx="1"/>
          </p:nvPr>
        </p:nvSpPr>
        <p:spPr/>
        <p:txBody>
          <a:bodyPr>
            <a:normAutofit/>
          </a:bodyPr>
          <a:lstStyle/>
          <a:p>
            <a:r>
              <a:rPr lang="en-US" altLang="ko-KR" dirty="0" smtClean="0"/>
              <a:t>Some</a:t>
            </a:r>
            <a:r>
              <a:rPr lang="en-US" altLang="ko-KR" baseline="0" dirty="0" smtClean="0"/>
              <a:t> one can think the 2-phase update is similar with atomic update. But, some error could occur with atomic update.</a:t>
            </a:r>
          </a:p>
          <a:p>
            <a:r>
              <a:rPr lang="en-US" altLang="ko-KR" baseline="0" dirty="0" smtClean="0"/>
              <a:t>When the trusted source sends an SSH packet, </a:t>
            </a:r>
          </a:p>
          <a:p>
            <a:endParaRPr lang="en-US" altLang="ko-KR" dirty="0" smtClean="0"/>
          </a:p>
        </p:txBody>
      </p:sp>
      <p:sp>
        <p:nvSpPr>
          <p:cNvPr id="4" name="슬라이드 번호 개체 틀 3"/>
          <p:cNvSpPr>
            <a:spLocks noGrp="1"/>
          </p:cNvSpPr>
          <p:nvPr>
            <p:ph type="sldNum" sz="quarter" idx="10"/>
          </p:nvPr>
        </p:nvSpPr>
        <p:spPr/>
        <p:txBody>
          <a:bodyPr/>
          <a:lstStyle/>
          <a:p>
            <a:fld id="{A076184B-23F9-4FFD-8DCA-0B8A99BF55FF}" type="slidenum">
              <a:rPr lang="ko-KR" altLang="en-US" smtClean="0"/>
              <a:pPr/>
              <a:t>27</a:t>
            </a:fld>
            <a:endParaRPr lang="ko-KR" altLang="en-US"/>
          </a:p>
        </p:txBody>
      </p:sp>
    </p:spTree>
    <p:extLst>
      <p:ext uri="{BB962C8B-B14F-4D97-AF65-F5344CB8AC3E}">
        <p14:creationId xmlns:p14="http://schemas.microsoft.com/office/powerpoint/2010/main" val="1461553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06450" y="661988"/>
            <a:ext cx="5184775" cy="3887787"/>
          </a:xfrm>
        </p:spPr>
      </p:sp>
      <p:sp>
        <p:nvSpPr>
          <p:cNvPr id="3" name="슬라이드 노트 개체 틀 2"/>
          <p:cNvSpPr>
            <a:spLocks noGrp="1"/>
          </p:cNvSpPr>
          <p:nvPr>
            <p:ph type="body" idx="1"/>
          </p:nvPr>
        </p:nvSpPr>
        <p:spPr/>
        <p:txBody>
          <a:bodyPr>
            <a:normAutofit/>
          </a:bodyPr>
          <a:lstStyle/>
          <a:p>
            <a:r>
              <a:rPr lang="en-US" altLang="ko-KR" dirty="0" smtClean="0"/>
              <a:t>It passes through the ingress switch and could be forwarded to switch F2,</a:t>
            </a:r>
          </a:p>
        </p:txBody>
      </p:sp>
      <p:sp>
        <p:nvSpPr>
          <p:cNvPr id="4" name="슬라이드 번호 개체 틀 3"/>
          <p:cNvSpPr>
            <a:spLocks noGrp="1"/>
          </p:cNvSpPr>
          <p:nvPr>
            <p:ph type="sldNum" sz="quarter" idx="10"/>
          </p:nvPr>
        </p:nvSpPr>
        <p:spPr/>
        <p:txBody>
          <a:bodyPr/>
          <a:lstStyle/>
          <a:p>
            <a:fld id="{A076184B-23F9-4FFD-8DCA-0B8A99BF55FF}" type="slidenum">
              <a:rPr lang="ko-KR" altLang="en-US" smtClean="0"/>
              <a:pPr/>
              <a:t>28</a:t>
            </a:fld>
            <a:endParaRPr lang="ko-KR" altLang="en-US"/>
          </a:p>
        </p:txBody>
      </p:sp>
    </p:spTree>
    <p:extLst>
      <p:ext uri="{BB962C8B-B14F-4D97-AF65-F5344CB8AC3E}">
        <p14:creationId xmlns:p14="http://schemas.microsoft.com/office/powerpoint/2010/main" val="23234893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06450" y="661988"/>
            <a:ext cx="5184775" cy="3887787"/>
          </a:xfrm>
        </p:spPr>
      </p:sp>
      <p:sp>
        <p:nvSpPr>
          <p:cNvPr id="3" name="슬라이드 노트 개체 틀 2"/>
          <p:cNvSpPr>
            <a:spLocks noGrp="1"/>
          </p:cNvSpPr>
          <p:nvPr>
            <p:ph type="body" idx="1"/>
          </p:nvPr>
        </p:nvSpPr>
        <p:spPr/>
        <p:txBody>
          <a:bodyPr>
            <a:normAutofit/>
          </a:bodyPr>
          <a:lstStyle/>
          <a:p>
            <a:r>
              <a:rPr lang="en-US" altLang="ko-KR" dirty="0" smtClean="0"/>
              <a:t>At</a:t>
            </a:r>
            <a:r>
              <a:rPr lang="en-US" altLang="ko-KR" baseline="0" dirty="0" smtClean="0"/>
              <a:t> that time, the network configuration has been updated with atomic update.</a:t>
            </a:r>
          </a:p>
        </p:txBody>
      </p:sp>
      <p:sp>
        <p:nvSpPr>
          <p:cNvPr id="4" name="슬라이드 번호 개체 틀 3"/>
          <p:cNvSpPr>
            <a:spLocks noGrp="1"/>
          </p:cNvSpPr>
          <p:nvPr>
            <p:ph type="sldNum" sz="quarter" idx="10"/>
          </p:nvPr>
        </p:nvSpPr>
        <p:spPr/>
        <p:txBody>
          <a:bodyPr/>
          <a:lstStyle/>
          <a:p>
            <a:fld id="{A076184B-23F9-4FFD-8DCA-0B8A99BF55FF}" type="slidenum">
              <a:rPr lang="ko-KR" altLang="en-US" smtClean="0"/>
              <a:pPr/>
              <a:t>29</a:t>
            </a:fld>
            <a:endParaRPr lang="ko-KR" altLang="en-US"/>
          </a:p>
        </p:txBody>
      </p:sp>
    </p:spTree>
    <p:extLst>
      <p:ext uri="{BB962C8B-B14F-4D97-AF65-F5344CB8AC3E}">
        <p14:creationId xmlns:p14="http://schemas.microsoft.com/office/powerpoint/2010/main" val="2270844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6450" y="661988"/>
            <a:ext cx="5184775" cy="3887787"/>
          </a:xfrm>
        </p:spPr>
      </p:sp>
      <p:sp>
        <p:nvSpPr>
          <p:cNvPr id="3" name="Notes Placeholder 2"/>
          <p:cNvSpPr>
            <a:spLocks noGrp="1"/>
          </p:cNvSpPr>
          <p:nvPr>
            <p:ph type="body" idx="1"/>
          </p:nvPr>
        </p:nvSpPr>
        <p:spPr/>
        <p:txBody>
          <a:bodyPr/>
          <a:lstStyle/>
          <a:p>
            <a:r>
              <a:rPr lang="en-US" baseline="0" dirty="0" smtClean="0"/>
              <a:t>While the network is in flux, applications’ behaviors are also changing the traffic distribution </a:t>
            </a:r>
            <a:r>
              <a:rPr lang="en-US" altLang="zh-CN" baseline="0" dirty="0" smtClean="0"/>
              <a:t>simultaneously.</a:t>
            </a:r>
          </a:p>
          <a:p>
            <a:r>
              <a:rPr lang="en-US" altLang="zh-CN" baseline="0" dirty="0" smtClean="0"/>
              <a:t> </a:t>
            </a:r>
          </a:p>
          <a:p>
            <a:r>
              <a:rPr lang="en-US" baseline="0" dirty="0" smtClean="0"/>
              <a:t>For instance, an application owns some virtual machines and these virtual machines have some traffic flows with each other.</a:t>
            </a:r>
          </a:p>
          <a:p>
            <a:r>
              <a:rPr lang="en-US" baseline="0" dirty="0" smtClean="0"/>
              <a:t>When the application decides migrate some virtual machines to other locations, the VM migration can reshape the traffic flows.</a:t>
            </a:r>
          </a:p>
          <a:p>
            <a:endParaRPr lang="en-US" baseline="0" dirty="0" smtClean="0"/>
          </a:p>
          <a:p>
            <a:r>
              <a:rPr lang="en-US" baseline="0" dirty="0" smtClean="0"/>
              <a:t>In </a:t>
            </a:r>
            <a:r>
              <a:rPr lang="en-US" baseline="0" dirty="0" smtClean="0"/>
              <a:t>networks</a:t>
            </a:r>
            <a:r>
              <a:rPr lang="en-US" baseline="0" dirty="0" smtClean="0"/>
              <a:t>, updates like </a:t>
            </a:r>
            <a:r>
              <a:rPr lang="en-US" baseline="0" dirty="0" smtClean="0"/>
              <a:t>these examples </a:t>
            </a:r>
            <a:r>
              <a:rPr lang="en-US" baseline="0" dirty="0" smtClean="0"/>
              <a:t>are happening everyday.</a:t>
            </a:r>
          </a:p>
        </p:txBody>
      </p:sp>
      <p:sp>
        <p:nvSpPr>
          <p:cNvPr id="4" name="Slide Number Placeholder 3"/>
          <p:cNvSpPr>
            <a:spLocks noGrp="1"/>
          </p:cNvSpPr>
          <p:nvPr>
            <p:ph type="sldNum" sz="quarter" idx="10"/>
          </p:nvPr>
        </p:nvSpPr>
        <p:spPr/>
        <p:txBody>
          <a:bodyPr/>
          <a:lstStyle/>
          <a:p>
            <a:fld id="{9456D348-4860-F149-98BB-64591E2E5EED}" type="slidenum">
              <a:rPr lang="en-US" smtClean="0"/>
              <a:pPr/>
              <a:t>3</a:t>
            </a:fld>
            <a:endParaRPr lang="en-US"/>
          </a:p>
        </p:txBody>
      </p:sp>
    </p:spTree>
    <p:extLst>
      <p:ext uri="{BB962C8B-B14F-4D97-AF65-F5344CB8AC3E}">
        <p14:creationId xmlns:p14="http://schemas.microsoft.com/office/powerpoint/2010/main" val="41634382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06450" y="661988"/>
            <a:ext cx="5184775" cy="3887787"/>
          </a:xfrm>
        </p:spPr>
      </p:sp>
      <p:sp>
        <p:nvSpPr>
          <p:cNvPr id="3" name="슬라이드 노트 개체 틀 2"/>
          <p:cNvSpPr>
            <a:spLocks noGrp="1"/>
          </p:cNvSpPr>
          <p:nvPr>
            <p:ph type="body" idx="1"/>
          </p:nvPr>
        </p:nvSpPr>
        <p:spPr/>
        <p:txBody>
          <a:bodyPr>
            <a:normAutofit/>
          </a:bodyPr>
          <a:lstStyle/>
          <a:p>
            <a:r>
              <a:rPr lang="en-US" altLang="ko-KR" baseline="0" dirty="0" smtClean="0"/>
              <a:t>And the SSH packet should be forwarded to the internal network according to the security policy, however, switch F2 will drop the packet because the switch F2 has been updated. It is a problem that could occur with atomic update. But, kind of this problem does not appear to happen because each packet will be processed with only one configuration not mixture one when using per-packet consistent update.</a:t>
            </a:r>
          </a:p>
          <a:p>
            <a:endParaRPr lang="en-US" altLang="ko-KR" baseline="0" dirty="0" smtClean="0"/>
          </a:p>
        </p:txBody>
      </p:sp>
      <p:sp>
        <p:nvSpPr>
          <p:cNvPr id="4" name="슬라이드 번호 개체 틀 3"/>
          <p:cNvSpPr>
            <a:spLocks noGrp="1"/>
          </p:cNvSpPr>
          <p:nvPr>
            <p:ph type="sldNum" sz="quarter" idx="10"/>
          </p:nvPr>
        </p:nvSpPr>
        <p:spPr/>
        <p:txBody>
          <a:bodyPr/>
          <a:lstStyle/>
          <a:p>
            <a:fld id="{A076184B-23F9-4FFD-8DCA-0B8A99BF55FF}" type="slidenum">
              <a:rPr lang="ko-KR" altLang="en-US" smtClean="0"/>
              <a:pPr/>
              <a:t>30</a:t>
            </a:fld>
            <a:endParaRPr lang="ko-KR" altLang="en-US"/>
          </a:p>
        </p:txBody>
      </p:sp>
    </p:spTree>
    <p:extLst>
      <p:ext uri="{BB962C8B-B14F-4D97-AF65-F5344CB8AC3E}">
        <p14:creationId xmlns:p14="http://schemas.microsoft.com/office/powerpoint/2010/main" val="39889020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06450" y="661988"/>
            <a:ext cx="5184775" cy="3887787"/>
          </a:xfrm>
        </p:spPr>
      </p:sp>
      <p:sp>
        <p:nvSpPr>
          <p:cNvPr id="3" name="슬라이드 노트 개체 틀 2"/>
          <p:cNvSpPr>
            <a:spLocks noGrp="1"/>
          </p:cNvSpPr>
          <p:nvPr>
            <p:ph type="body" idx="1"/>
          </p:nvPr>
        </p:nvSpPr>
        <p:spPr/>
        <p:txBody>
          <a:bodyPr>
            <a:normAutofit lnSpcReduction="10000"/>
          </a:bodyPr>
          <a:lstStyle/>
          <a:p>
            <a:r>
              <a:rPr lang="en-US" altLang="ko-KR" dirty="0" smtClean="0"/>
              <a:t>And</a:t>
            </a:r>
            <a:r>
              <a:rPr lang="en-US" altLang="ko-KR" baseline="0" dirty="0" smtClean="0"/>
              <a:t> we can have a question whether 2-phase update is really per-packet consistent update or not. As you know, the answer is yes. According to their experiences, all techniques to implement per-packet consistent updates can be reduced to 2 fundamental building blocks.</a:t>
            </a:r>
          </a:p>
          <a:p>
            <a:r>
              <a:rPr lang="en-US" altLang="ko-KR" baseline="0" dirty="0" smtClean="0"/>
              <a:t>The first one is unobservable update and the second one is one-touch update. The unobservable update is an update that does not change any traces generated by a network. The first step of 2-phase update is an update but all traces are not changed because the packets are processed with old rules until the update of ingress switches. So, the first step of 2-phase update is an unobservable update.</a:t>
            </a:r>
          </a:p>
          <a:p>
            <a:r>
              <a:rPr lang="en-US" altLang="ko-KR" baseline="0" dirty="0" smtClean="0"/>
              <a:t>And one-touch update means all packets reach the target switches less than twice. Only once or never. All packets from external networks pass through the ingress switches only once, so, the second step updating the ingress switches is an one-touch update.</a:t>
            </a:r>
          </a:p>
          <a:p>
            <a:endParaRPr lang="en-US" altLang="ko-KR" baseline="0" dirty="0" smtClean="0"/>
          </a:p>
          <a:p>
            <a:r>
              <a:rPr lang="en-US" altLang="ko-KR" baseline="0" dirty="0" smtClean="0"/>
              <a:t>So, we can say the 2-phase update is per-packet consistent update.</a:t>
            </a:r>
          </a:p>
        </p:txBody>
      </p:sp>
      <p:sp>
        <p:nvSpPr>
          <p:cNvPr id="4" name="슬라이드 번호 개체 틀 3"/>
          <p:cNvSpPr>
            <a:spLocks noGrp="1"/>
          </p:cNvSpPr>
          <p:nvPr>
            <p:ph type="sldNum" sz="quarter" idx="10"/>
          </p:nvPr>
        </p:nvSpPr>
        <p:spPr/>
        <p:txBody>
          <a:bodyPr/>
          <a:lstStyle/>
          <a:p>
            <a:fld id="{A076184B-23F9-4FFD-8DCA-0B8A99BF55FF}" type="slidenum">
              <a:rPr lang="ko-KR" altLang="en-US" smtClean="0"/>
              <a:pPr/>
              <a:t>31</a:t>
            </a:fld>
            <a:endParaRPr lang="ko-KR" altLang="en-US"/>
          </a:p>
        </p:txBody>
      </p:sp>
    </p:spTree>
    <p:extLst>
      <p:ext uri="{BB962C8B-B14F-4D97-AF65-F5344CB8AC3E}">
        <p14:creationId xmlns:p14="http://schemas.microsoft.com/office/powerpoint/2010/main" val="36661138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06450" y="661988"/>
            <a:ext cx="5184775" cy="3887787"/>
          </a:xfrm>
        </p:spPr>
      </p:sp>
      <p:sp>
        <p:nvSpPr>
          <p:cNvPr id="3" name="슬라이드 노트 개체 틀 2"/>
          <p:cNvSpPr>
            <a:spLocks noGrp="1"/>
          </p:cNvSpPr>
          <p:nvPr>
            <p:ph type="body" idx="1"/>
          </p:nvPr>
        </p:nvSpPr>
        <p:spPr/>
        <p:txBody>
          <a:bodyPr>
            <a:normAutofit/>
          </a:bodyPr>
          <a:lstStyle/>
          <a:p>
            <a:r>
              <a:rPr lang="en-US" altLang="ko-KR" dirty="0" smtClean="0"/>
              <a:t>And</a:t>
            </a:r>
            <a:r>
              <a:rPr lang="en-US" altLang="ko-KR" baseline="0" dirty="0" smtClean="0"/>
              <a:t> this paper provide another abstractions for verification. Application programmers can check if a configuration that programmer makes sticks to the security policy by checking the security policy before and after the update. Because per-packet consistent update preserves all trace properties as I mentioned in the previous slide. </a:t>
            </a:r>
          </a:p>
        </p:txBody>
      </p:sp>
      <p:sp>
        <p:nvSpPr>
          <p:cNvPr id="4" name="슬라이드 번호 개체 틀 3"/>
          <p:cNvSpPr>
            <a:spLocks noGrp="1"/>
          </p:cNvSpPr>
          <p:nvPr>
            <p:ph type="sldNum" sz="quarter" idx="10"/>
          </p:nvPr>
        </p:nvSpPr>
        <p:spPr/>
        <p:txBody>
          <a:bodyPr/>
          <a:lstStyle/>
          <a:p>
            <a:fld id="{A076184B-23F9-4FFD-8DCA-0B8A99BF55FF}" type="slidenum">
              <a:rPr lang="ko-KR" altLang="en-US" smtClean="0"/>
              <a:pPr/>
              <a:t>32</a:t>
            </a:fld>
            <a:endParaRPr lang="ko-KR" altLang="en-US"/>
          </a:p>
        </p:txBody>
      </p:sp>
    </p:spTree>
    <p:extLst>
      <p:ext uri="{BB962C8B-B14F-4D97-AF65-F5344CB8AC3E}">
        <p14:creationId xmlns:p14="http://schemas.microsoft.com/office/powerpoint/2010/main" val="33943489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06450" y="661988"/>
            <a:ext cx="5184775" cy="3887787"/>
          </a:xfrm>
        </p:spPr>
      </p:sp>
      <p:sp>
        <p:nvSpPr>
          <p:cNvPr id="3" name="슬라이드 노트 개체 틀 2"/>
          <p:cNvSpPr>
            <a:spLocks noGrp="1"/>
          </p:cNvSpPr>
          <p:nvPr>
            <p:ph type="body" idx="1"/>
          </p:nvPr>
        </p:nvSpPr>
        <p:spPr/>
        <p:txBody>
          <a:bodyPr>
            <a:normAutofit/>
          </a:bodyPr>
          <a:lstStyle/>
          <a:p>
            <a:r>
              <a:rPr lang="en-US" altLang="ko-KR" dirty="0" smtClean="0"/>
              <a:t>And they have optimized</a:t>
            </a:r>
            <a:r>
              <a:rPr lang="en-US" altLang="ko-KR" baseline="0" dirty="0" smtClean="0"/>
              <a:t> 2-phase update mechanism in order to stick to update proportionality.</a:t>
            </a:r>
          </a:p>
          <a:p>
            <a:endParaRPr lang="en-US" altLang="ko-KR" dirty="0" smtClean="0"/>
          </a:p>
          <a:p>
            <a:r>
              <a:rPr lang="ko-KR" altLang="en-US" dirty="0" smtClean="0"/>
              <a:t>그리고 </a:t>
            </a:r>
            <a:r>
              <a:rPr lang="ko-KR" altLang="en-US" dirty="0" smtClean="0"/>
              <a:t>그들은 </a:t>
            </a:r>
            <a:r>
              <a:rPr lang="en-US" altLang="ko-KR" dirty="0" smtClean="0"/>
              <a:t>per-packet</a:t>
            </a:r>
            <a:r>
              <a:rPr lang="en-US" altLang="ko-KR" baseline="0" dirty="0" smtClean="0"/>
              <a:t> consistent update</a:t>
            </a:r>
            <a:r>
              <a:rPr lang="ko-KR" altLang="en-US" baseline="0" dirty="0" smtClean="0"/>
              <a:t>를 최적화하기도 하였습니다</a:t>
            </a:r>
            <a:r>
              <a:rPr lang="en-US" altLang="ko-KR" baseline="0" dirty="0" smtClean="0"/>
              <a:t>.</a:t>
            </a:r>
            <a:endParaRPr lang="en-US" altLang="ko-KR" dirty="0" smtClean="0"/>
          </a:p>
          <a:p>
            <a:r>
              <a:rPr lang="en-US" altLang="ko-KR" dirty="0" smtClean="0"/>
              <a:t>Update</a:t>
            </a:r>
            <a:r>
              <a:rPr lang="en-US" altLang="ko-KR" baseline="0" dirty="0" smtClean="0"/>
              <a:t> mechanism</a:t>
            </a:r>
            <a:r>
              <a:rPr lang="ko-KR" altLang="en-US" baseline="0" dirty="0" smtClean="0"/>
              <a:t>은 반드시 </a:t>
            </a:r>
            <a:r>
              <a:rPr lang="en-US" altLang="ko-KR" baseline="0" dirty="0" err="1" smtClean="0"/>
              <a:t>configuratio</a:t>
            </a:r>
            <a:r>
              <a:rPr lang="ko-KR" altLang="en-US" baseline="0" dirty="0" smtClean="0"/>
              <a:t>이 변화하는 정도에 </a:t>
            </a:r>
            <a:r>
              <a:rPr lang="en-US" altLang="ko-KR" baseline="0" dirty="0" smtClean="0"/>
              <a:t>cost</a:t>
            </a:r>
            <a:r>
              <a:rPr lang="ko-KR" altLang="en-US" baseline="0" dirty="0" smtClean="0"/>
              <a:t>가 비례해야 한다는 </a:t>
            </a:r>
            <a:r>
              <a:rPr lang="en-US" altLang="ko-KR" baseline="0" dirty="0" smtClean="0"/>
              <a:t>update </a:t>
            </a:r>
            <a:r>
              <a:rPr lang="en-US" altLang="ko-KR" baseline="0" dirty="0" err="1" smtClean="0"/>
              <a:t>proportionalit</a:t>
            </a:r>
            <a:r>
              <a:rPr lang="ko-KR" altLang="en-US" baseline="0" dirty="0" smtClean="0"/>
              <a:t>를 따라야 하는데</a:t>
            </a:r>
            <a:r>
              <a:rPr lang="en-US" altLang="ko-KR" baseline="0" dirty="0" smtClean="0"/>
              <a:t>, </a:t>
            </a:r>
            <a:r>
              <a:rPr lang="ko-KR" altLang="en-US" baseline="0" dirty="0" smtClean="0"/>
              <a:t>기존의 </a:t>
            </a:r>
            <a:r>
              <a:rPr lang="en-US" altLang="ko-KR" baseline="0" dirty="0" smtClean="0"/>
              <a:t>full 2-phase </a:t>
            </a:r>
            <a:r>
              <a:rPr lang="en-US" altLang="ko-KR" baseline="0" dirty="0" err="1" smtClean="0"/>
              <a:t>updat</a:t>
            </a:r>
            <a:r>
              <a:rPr lang="ko-KR" altLang="en-US" baseline="0" dirty="0" smtClean="0"/>
              <a:t>에 의하면</a:t>
            </a:r>
            <a:endParaRPr lang="en-US" altLang="ko-KR" baseline="0" dirty="0" smtClean="0"/>
          </a:p>
          <a:p>
            <a:r>
              <a:rPr lang="en-US" altLang="ko-KR" baseline="0" dirty="0" smtClean="0"/>
              <a:t>Cost</a:t>
            </a:r>
            <a:r>
              <a:rPr lang="ko-KR" altLang="en-US" baseline="0" dirty="0" smtClean="0"/>
              <a:t>는 변화하는 정도가 아닌 새로운 </a:t>
            </a:r>
            <a:r>
              <a:rPr lang="en-US" altLang="ko-KR" baseline="0" dirty="0" smtClean="0"/>
              <a:t>configuration</a:t>
            </a:r>
            <a:r>
              <a:rPr lang="ko-KR" altLang="en-US" baseline="0" dirty="0" smtClean="0"/>
              <a:t>의 </a:t>
            </a:r>
            <a:r>
              <a:rPr lang="en-US" altLang="ko-KR" baseline="0" dirty="0" smtClean="0"/>
              <a:t>size</a:t>
            </a:r>
            <a:r>
              <a:rPr lang="ko-KR" altLang="en-US" baseline="0" dirty="0" smtClean="0"/>
              <a:t>에 비례합니다</a:t>
            </a:r>
            <a:r>
              <a:rPr lang="en-US" altLang="ko-KR" baseline="0" dirty="0" smtClean="0"/>
              <a:t>.</a:t>
            </a:r>
          </a:p>
          <a:p>
            <a:r>
              <a:rPr lang="ko-KR" altLang="en-US" baseline="0" dirty="0" smtClean="0"/>
              <a:t>따라서 그들은 모든 </a:t>
            </a:r>
            <a:r>
              <a:rPr lang="en-US" altLang="ko-KR" baseline="0" dirty="0" smtClean="0"/>
              <a:t>configuration rule</a:t>
            </a:r>
            <a:r>
              <a:rPr lang="ko-KR" altLang="en-US" baseline="0" dirty="0" smtClean="0"/>
              <a:t>들을 </a:t>
            </a:r>
            <a:r>
              <a:rPr lang="en-US" altLang="ko-KR" baseline="0" dirty="0" smtClean="0"/>
              <a:t>update</a:t>
            </a:r>
            <a:r>
              <a:rPr lang="ko-KR" altLang="en-US" baseline="0" dirty="0" smtClean="0"/>
              <a:t>하는 것이 아니고 이전 </a:t>
            </a:r>
            <a:r>
              <a:rPr lang="en-US" altLang="ko-KR" baseline="0" dirty="0" smtClean="0"/>
              <a:t>configuration rule</a:t>
            </a:r>
            <a:r>
              <a:rPr lang="ko-KR" altLang="en-US" baseline="0" dirty="0" smtClean="0"/>
              <a:t>들 중 변하는 것들만 </a:t>
            </a:r>
            <a:r>
              <a:rPr lang="en-US" altLang="ko-KR" baseline="0" dirty="0" smtClean="0"/>
              <a:t>update</a:t>
            </a:r>
            <a:r>
              <a:rPr lang="ko-KR" altLang="en-US" baseline="0" dirty="0" smtClean="0"/>
              <a:t>하도록 하였는데 그렇게 할 수 있는 상황으로는 크게 </a:t>
            </a:r>
            <a:r>
              <a:rPr lang="en-US" altLang="ko-KR" baseline="0" dirty="0" smtClean="0"/>
              <a:t>3</a:t>
            </a:r>
            <a:r>
              <a:rPr lang="ko-KR" altLang="en-US" baseline="0" dirty="0" smtClean="0"/>
              <a:t>가지가 있습니다</a:t>
            </a:r>
            <a:r>
              <a:rPr lang="en-US" altLang="ko-KR" baseline="0" dirty="0" smtClean="0"/>
              <a:t>.</a:t>
            </a:r>
          </a:p>
        </p:txBody>
      </p:sp>
      <p:sp>
        <p:nvSpPr>
          <p:cNvPr id="4" name="슬라이드 번호 개체 틀 3"/>
          <p:cNvSpPr>
            <a:spLocks noGrp="1"/>
          </p:cNvSpPr>
          <p:nvPr>
            <p:ph type="sldNum" sz="quarter" idx="10"/>
          </p:nvPr>
        </p:nvSpPr>
        <p:spPr/>
        <p:txBody>
          <a:bodyPr/>
          <a:lstStyle/>
          <a:p>
            <a:fld id="{A076184B-23F9-4FFD-8DCA-0B8A99BF55FF}" type="slidenum">
              <a:rPr lang="ko-KR" altLang="en-US" smtClean="0"/>
              <a:pPr/>
              <a:t>33</a:t>
            </a:fld>
            <a:endParaRPr lang="ko-KR" altLang="en-US"/>
          </a:p>
        </p:txBody>
      </p:sp>
    </p:spTree>
    <p:extLst>
      <p:ext uri="{BB962C8B-B14F-4D97-AF65-F5344CB8AC3E}">
        <p14:creationId xmlns:p14="http://schemas.microsoft.com/office/powerpoint/2010/main" val="16386148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06450" y="661988"/>
            <a:ext cx="5184775" cy="3887787"/>
          </a:xfrm>
        </p:spPr>
      </p:sp>
      <p:sp>
        <p:nvSpPr>
          <p:cNvPr id="3" name="슬라이드 노트 개체 틀 2"/>
          <p:cNvSpPr>
            <a:spLocks noGrp="1"/>
          </p:cNvSpPr>
          <p:nvPr>
            <p:ph type="body" idx="1"/>
          </p:nvPr>
        </p:nvSpPr>
        <p:spPr/>
        <p:txBody>
          <a:bodyPr>
            <a:normAutofit/>
          </a:bodyPr>
          <a:lstStyle/>
          <a:p>
            <a:r>
              <a:rPr lang="en-US" altLang="ko-KR" dirty="0" smtClean="0"/>
              <a:t>In the previous example, actually</a:t>
            </a:r>
            <a:r>
              <a:rPr lang="en-US" altLang="ko-KR" baseline="0" dirty="0" smtClean="0"/>
              <a:t> </a:t>
            </a:r>
            <a:r>
              <a:rPr lang="en-US" altLang="ko-KR" dirty="0" smtClean="0"/>
              <a:t>it has only </a:t>
            </a:r>
            <a:r>
              <a:rPr lang="en-US" altLang="ko-KR" baseline="0" dirty="0" smtClean="0"/>
              <a:t>to update subset of switches rather than all switches.</a:t>
            </a:r>
          </a:p>
          <a:p>
            <a:endParaRPr lang="en-US" altLang="ko-KR" dirty="0" smtClean="0"/>
          </a:p>
          <a:p>
            <a:r>
              <a:rPr lang="ko-KR" altLang="en-US" dirty="0" smtClean="0"/>
              <a:t>그 </a:t>
            </a:r>
            <a:r>
              <a:rPr lang="ko-KR" altLang="en-US" dirty="0" smtClean="0"/>
              <a:t>중에 </a:t>
            </a:r>
            <a:r>
              <a:rPr lang="en-US" altLang="ko-KR" dirty="0" smtClean="0"/>
              <a:t>subset</a:t>
            </a:r>
            <a:r>
              <a:rPr lang="en-US" altLang="ko-KR" baseline="0" dirty="0" smtClean="0"/>
              <a:t> optimization</a:t>
            </a:r>
            <a:r>
              <a:rPr lang="ko-KR" altLang="en-US" baseline="0" dirty="0" smtClean="0"/>
              <a:t>은 </a:t>
            </a:r>
            <a:r>
              <a:rPr lang="en-US" altLang="ko-KR" baseline="0" dirty="0" smtClean="0"/>
              <a:t>path</a:t>
            </a:r>
            <a:r>
              <a:rPr lang="ko-KR" altLang="en-US" baseline="0" dirty="0" smtClean="0"/>
              <a:t>의 일부만 </a:t>
            </a:r>
            <a:r>
              <a:rPr lang="en-US" altLang="ko-KR" baseline="0" dirty="0" smtClean="0"/>
              <a:t>update</a:t>
            </a:r>
            <a:r>
              <a:rPr lang="ko-KR" altLang="en-US" baseline="0" dirty="0" smtClean="0"/>
              <a:t>되는 상황에서의 </a:t>
            </a:r>
            <a:r>
              <a:rPr lang="en-US" altLang="ko-KR" baseline="0" dirty="0" smtClean="0"/>
              <a:t>optimization</a:t>
            </a:r>
            <a:r>
              <a:rPr lang="ko-KR" altLang="en-US" baseline="0" dirty="0" smtClean="0"/>
              <a:t>을 의미합니다</a:t>
            </a:r>
            <a:r>
              <a:rPr lang="en-US" altLang="ko-KR" baseline="0" dirty="0" smtClean="0"/>
              <a:t>. </a:t>
            </a:r>
            <a:endParaRPr lang="ko-KR" altLang="en-US" dirty="0"/>
          </a:p>
        </p:txBody>
      </p:sp>
      <p:sp>
        <p:nvSpPr>
          <p:cNvPr id="4" name="슬라이드 번호 개체 틀 3"/>
          <p:cNvSpPr>
            <a:spLocks noGrp="1"/>
          </p:cNvSpPr>
          <p:nvPr>
            <p:ph type="sldNum" sz="quarter" idx="10"/>
          </p:nvPr>
        </p:nvSpPr>
        <p:spPr/>
        <p:txBody>
          <a:bodyPr/>
          <a:lstStyle/>
          <a:p>
            <a:fld id="{A076184B-23F9-4FFD-8DCA-0B8A99BF55FF}" type="slidenum">
              <a:rPr lang="ko-KR" altLang="en-US" smtClean="0"/>
              <a:pPr/>
              <a:t>34</a:t>
            </a:fld>
            <a:endParaRPr lang="ko-KR" altLang="en-US"/>
          </a:p>
        </p:txBody>
      </p:sp>
    </p:spTree>
    <p:extLst>
      <p:ext uri="{BB962C8B-B14F-4D97-AF65-F5344CB8AC3E}">
        <p14:creationId xmlns:p14="http://schemas.microsoft.com/office/powerpoint/2010/main" val="10326783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06450" y="661988"/>
            <a:ext cx="5184775" cy="3887787"/>
          </a:xfrm>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A076184B-23F9-4FFD-8DCA-0B8A99BF55FF}" type="slidenum">
              <a:rPr lang="ko-KR" altLang="en-US" smtClean="0"/>
              <a:pPr/>
              <a:t>35</a:t>
            </a:fld>
            <a:endParaRPr lang="ko-KR" altLang="en-US"/>
          </a:p>
        </p:txBody>
      </p:sp>
    </p:spTree>
    <p:extLst>
      <p:ext uri="{BB962C8B-B14F-4D97-AF65-F5344CB8AC3E}">
        <p14:creationId xmlns:p14="http://schemas.microsoft.com/office/powerpoint/2010/main" val="20094221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06450" y="661988"/>
            <a:ext cx="5184775" cy="3887787"/>
          </a:xfrm>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A076184B-23F9-4FFD-8DCA-0B8A99BF55FF}" type="slidenum">
              <a:rPr lang="ko-KR" altLang="en-US" smtClean="0"/>
              <a:pPr/>
              <a:t>36</a:t>
            </a:fld>
            <a:endParaRPr lang="ko-KR" altLang="en-US"/>
          </a:p>
        </p:txBody>
      </p:sp>
    </p:spTree>
    <p:extLst>
      <p:ext uri="{BB962C8B-B14F-4D97-AF65-F5344CB8AC3E}">
        <p14:creationId xmlns:p14="http://schemas.microsoft.com/office/powerpoint/2010/main" val="2831172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06450" y="661988"/>
            <a:ext cx="5184775" cy="3887787"/>
          </a:xfrm>
        </p:spPr>
      </p:sp>
      <p:sp>
        <p:nvSpPr>
          <p:cNvPr id="3" name="슬라이드 노트 개체 틀 2"/>
          <p:cNvSpPr>
            <a:spLocks noGrp="1"/>
          </p:cNvSpPr>
          <p:nvPr>
            <p:ph type="body" idx="1"/>
          </p:nvPr>
        </p:nvSpPr>
        <p:spPr/>
        <p:txBody>
          <a:bodyPr>
            <a:normAutofit/>
          </a:bodyPr>
          <a:lstStyle/>
          <a:p>
            <a:r>
              <a:rPr lang="en-US" altLang="ko-KR" dirty="0" smtClean="0"/>
              <a:t>So, it</a:t>
            </a:r>
            <a:r>
              <a:rPr lang="en-US" altLang="ko-KR" baseline="0" dirty="0" smtClean="0"/>
              <a:t> could be possible to update the entire network with fewer operations by updating subset of switches that should be updated in order to stick to the new configuration.</a:t>
            </a:r>
          </a:p>
          <a:p>
            <a:endParaRPr lang="en-US" altLang="ko-KR" dirty="0" smtClean="0"/>
          </a:p>
        </p:txBody>
      </p:sp>
      <p:sp>
        <p:nvSpPr>
          <p:cNvPr id="4" name="슬라이드 번호 개체 틀 3"/>
          <p:cNvSpPr>
            <a:spLocks noGrp="1"/>
          </p:cNvSpPr>
          <p:nvPr>
            <p:ph type="sldNum" sz="quarter" idx="10"/>
          </p:nvPr>
        </p:nvSpPr>
        <p:spPr/>
        <p:txBody>
          <a:bodyPr/>
          <a:lstStyle/>
          <a:p>
            <a:fld id="{A076184B-23F9-4FFD-8DCA-0B8A99BF55FF}" type="slidenum">
              <a:rPr lang="ko-KR" altLang="en-US" smtClean="0"/>
              <a:pPr/>
              <a:t>37</a:t>
            </a:fld>
            <a:endParaRPr lang="ko-KR" altLang="en-US"/>
          </a:p>
        </p:txBody>
      </p:sp>
    </p:spTree>
    <p:extLst>
      <p:ext uri="{BB962C8B-B14F-4D97-AF65-F5344CB8AC3E}">
        <p14:creationId xmlns:p14="http://schemas.microsoft.com/office/powerpoint/2010/main" val="10273281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06450" y="661988"/>
            <a:ext cx="5184775" cy="3887787"/>
          </a:xfrm>
        </p:spPr>
      </p:sp>
      <p:sp>
        <p:nvSpPr>
          <p:cNvPr id="3" name="슬라이드 노트 개체 틀 2"/>
          <p:cNvSpPr>
            <a:spLocks noGrp="1"/>
          </p:cNvSpPr>
          <p:nvPr>
            <p:ph type="body" idx="1"/>
          </p:nvPr>
        </p:nvSpPr>
        <p:spPr/>
        <p:txBody>
          <a:bodyPr>
            <a:normAutofit/>
          </a:bodyPr>
          <a:lstStyle/>
          <a:p>
            <a:r>
              <a:rPr lang="en-US" altLang="ko-KR" dirty="0" smtClean="0"/>
              <a:t>2-phase update has been implemented with NOX</a:t>
            </a:r>
            <a:r>
              <a:rPr lang="en-US" altLang="ko-KR" baseline="0" dirty="0" smtClean="0"/>
              <a:t> Library and </a:t>
            </a:r>
            <a:r>
              <a:rPr lang="en-US" altLang="ko-KR" baseline="0" dirty="0" err="1" smtClean="0"/>
              <a:t>Openflow</a:t>
            </a:r>
            <a:r>
              <a:rPr lang="en-US" altLang="ko-KR" baseline="0" dirty="0" smtClean="0"/>
              <a:t>.</a:t>
            </a:r>
          </a:p>
          <a:p>
            <a:r>
              <a:rPr lang="en-US" altLang="ko-KR" baseline="0" dirty="0" smtClean="0"/>
              <a:t>The way to stamp version number on packets uses VALN tagging.</a:t>
            </a:r>
          </a:p>
        </p:txBody>
      </p:sp>
      <p:sp>
        <p:nvSpPr>
          <p:cNvPr id="4" name="슬라이드 번호 개체 틀 3"/>
          <p:cNvSpPr>
            <a:spLocks noGrp="1"/>
          </p:cNvSpPr>
          <p:nvPr>
            <p:ph type="sldNum" sz="quarter" idx="10"/>
          </p:nvPr>
        </p:nvSpPr>
        <p:spPr/>
        <p:txBody>
          <a:bodyPr/>
          <a:lstStyle/>
          <a:p>
            <a:fld id="{A076184B-23F9-4FFD-8DCA-0B8A99BF55FF}" type="slidenum">
              <a:rPr lang="ko-KR" altLang="en-US" smtClean="0"/>
              <a:pPr/>
              <a:t>38</a:t>
            </a:fld>
            <a:endParaRPr lang="ko-KR" altLang="en-US"/>
          </a:p>
        </p:txBody>
      </p:sp>
    </p:spTree>
    <p:extLst>
      <p:ext uri="{BB962C8B-B14F-4D97-AF65-F5344CB8AC3E}">
        <p14:creationId xmlns:p14="http://schemas.microsoft.com/office/powerpoint/2010/main" val="11874733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06450" y="661988"/>
            <a:ext cx="5184775" cy="3887787"/>
          </a:xfrm>
        </p:spPr>
      </p:sp>
      <p:sp>
        <p:nvSpPr>
          <p:cNvPr id="3" name="슬라이드 노트 개체 틀 2"/>
          <p:cNvSpPr>
            <a:spLocks noGrp="1"/>
          </p:cNvSpPr>
          <p:nvPr>
            <p:ph type="body" idx="1"/>
          </p:nvPr>
        </p:nvSpPr>
        <p:spPr/>
        <p:txBody>
          <a:bodyPr>
            <a:normAutofit/>
          </a:bodyPr>
          <a:lstStyle/>
          <a:p>
            <a:r>
              <a:rPr lang="en-US" altLang="ko-KR" dirty="0" smtClean="0"/>
              <a:t>And they compare</a:t>
            </a:r>
            <a:r>
              <a:rPr lang="en-US" altLang="ko-KR" baseline="0" dirty="0" smtClean="0"/>
              <a:t> the original version of 2-phase update with the optimized version of 2-phase update in terms of rule space and the number of operations.</a:t>
            </a:r>
          </a:p>
          <a:p>
            <a:r>
              <a:rPr lang="en-US" altLang="ko-KR" baseline="0" dirty="0" smtClean="0"/>
              <a:t>In order to do that, they use </a:t>
            </a:r>
            <a:r>
              <a:rPr lang="en-US" altLang="ko-KR" baseline="0" dirty="0" err="1" smtClean="0"/>
              <a:t>Mininet</a:t>
            </a:r>
            <a:r>
              <a:rPr lang="en-US" altLang="ko-KR" baseline="0" dirty="0" smtClean="0"/>
              <a:t> VM and they have implemented 2 network application routing and multicast.</a:t>
            </a:r>
          </a:p>
          <a:p>
            <a:r>
              <a:rPr lang="en-US" altLang="ko-KR" baseline="0" dirty="0" smtClean="0"/>
              <a:t>They have conducted the experiment with 3 kinds of topologies and 3 kinds of scenarios.</a:t>
            </a:r>
          </a:p>
        </p:txBody>
      </p:sp>
      <p:sp>
        <p:nvSpPr>
          <p:cNvPr id="4" name="슬라이드 번호 개체 틀 3"/>
          <p:cNvSpPr>
            <a:spLocks noGrp="1"/>
          </p:cNvSpPr>
          <p:nvPr>
            <p:ph type="sldNum" sz="quarter" idx="10"/>
          </p:nvPr>
        </p:nvSpPr>
        <p:spPr/>
        <p:txBody>
          <a:bodyPr/>
          <a:lstStyle/>
          <a:p>
            <a:fld id="{A076184B-23F9-4FFD-8DCA-0B8A99BF55FF}" type="slidenum">
              <a:rPr lang="ko-KR" altLang="en-US" smtClean="0"/>
              <a:pPr/>
              <a:t>39</a:t>
            </a:fld>
            <a:endParaRPr lang="ko-KR" altLang="en-US"/>
          </a:p>
        </p:txBody>
      </p:sp>
    </p:spTree>
    <p:extLst>
      <p:ext uri="{BB962C8B-B14F-4D97-AF65-F5344CB8AC3E}">
        <p14:creationId xmlns:p14="http://schemas.microsoft.com/office/powerpoint/2010/main" val="2202991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06450" y="661988"/>
            <a:ext cx="5184775" cy="3887787"/>
          </a:xfrm>
        </p:spPr>
      </p:sp>
      <p:sp>
        <p:nvSpPr>
          <p:cNvPr id="3" name="슬라이드 노트 개체 틀 2"/>
          <p:cNvSpPr>
            <a:spLocks noGrp="1"/>
          </p:cNvSpPr>
          <p:nvPr>
            <p:ph type="body" idx="1"/>
          </p:nvPr>
        </p:nvSpPr>
        <p:spPr/>
        <p:txBody>
          <a:bodyPr>
            <a:normAutofit/>
          </a:bodyPr>
          <a:lstStyle/>
          <a:p>
            <a:r>
              <a:rPr lang="en-US" altLang="ko-KR" dirty="0" smtClean="0"/>
              <a:t>And</a:t>
            </a:r>
            <a:r>
              <a:rPr lang="en-US" altLang="ko-KR" baseline="0" dirty="0" smtClean="0"/>
              <a:t> I’d like to give you an example for an error during an update. The clouds on the left mean external network and the cloud on the right mean internal network. The black hat means untrusted source and white hat means trusted source. And the traffic flows from external network to internal network and there are 4 switches between them. The switch I is an ingress switch and the switches F1, F2, F3 are internal switches.</a:t>
            </a:r>
          </a:p>
          <a:p>
            <a:endParaRPr lang="en-US" altLang="ko-KR" dirty="0" smtClean="0"/>
          </a:p>
          <a:p>
            <a:r>
              <a:rPr lang="en-US" altLang="ko-KR" dirty="0" smtClean="0"/>
              <a:t>And the security policy is</a:t>
            </a:r>
            <a:r>
              <a:rPr lang="en-US" altLang="ko-KR" baseline="0" dirty="0" smtClean="0"/>
              <a:t> that SSH packets from untrusted source are being dropped and non-SSH packets from untrusted source are being allowed. And  all packets from trusted source are being allowed.</a:t>
            </a:r>
            <a:endParaRPr lang="en-US" altLang="ko-KR" dirty="0" smtClean="0"/>
          </a:p>
        </p:txBody>
      </p:sp>
      <p:sp>
        <p:nvSpPr>
          <p:cNvPr id="4" name="슬라이드 번호 개체 틀 3"/>
          <p:cNvSpPr>
            <a:spLocks noGrp="1"/>
          </p:cNvSpPr>
          <p:nvPr>
            <p:ph type="sldNum" sz="quarter" idx="10"/>
          </p:nvPr>
        </p:nvSpPr>
        <p:spPr/>
        <p:txBody>
          <a:bodyPr/>
          <a:lstStyle/>
          <a:p>
            <a:fld id="{A076184B-23F9-4FFD-8DCA-0B8A99BF55FF}" type="slidenum">
              <a:rPr lang="ko-KR" altLang="en-US" smtClean="0"/>
              <a:pPr/>
              <a:t>4</a:t>
            </a:fld>
            <a:endParaRPr lang="ko-KR" altLang="en-US"/>
          </a:p>
        </p:txBody>
      </p:sp>
    </p:spTree>
    <p:extLst>
      <p:ext uri="{BB962C8B-B14F-4D97-AF65-F5344CB8AC3E}">
        <p14:creationId xmlns:p14="http://schemas.microsoft.com/office/powerpoint/2010/main" val="35068184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06450" y="661988"/>
            <a:ext cx="5184775" cy="3887787"/>
          </a:xfrm>
        </p:spPr>
      </p:sp>
      <p:sp>
        <p:nvSpPr>
          <p:cNvPr id="3" name="슬라이드 노트 개체 틀 2"/>
          <p:cNvSpPr>
            <a:spLocks noGrp="1"/>
          </p:cNvSpPr>
          <p:nvPr>
            <p:ph type="body" idx="1"/>
          </p:nvPr>
        </p:nvSpPr>
        <p:spPr/>
        <p:txBody>
          <a:bodyPr>
            <a:normAutofit/>
          </a:bodyPr>
          <a:lstStyle/>
          <a:p>
            <a:r>
              <a:rPr lang="en-US" altLang="ko-KR" dirty="0" smtClean="0"/>
              <a:t>As a result, that’s quite natural, the</a:t>
            </a:r>
            <a:r>
              <a:rPr lang="en-US" altLang="ko-KR" baseline="0" dirty="0" smtClean="0"/>
              <a:t> optimized version is more effective than the original version in terms of both the number of operations and space. Maximum overhead is about how many rule space needs in order to conduct an update with corresponding mechanism.</a:t>
            </a:r>
          </a:p>
          <a:p>
            <a:r>
              <a:rPr lang="en-US" altLang="ko-KR" baseline="0" dirty="0" smtClean="0"/>
              <a:t>However, the results of them are similar with multicast application. Because almost all paths change when the spanning tree changes.</a:t>
            </a:r>
          </a:p>
          <a:p>
            <a:endParaRPr lang="en-US" altLang="ko-KR" dirty="0" smtClean="0"/>
          </a:p>
        </p:txBody>
      </p:sp>
      <p:sp>
        <p:nvSpPr>
          <p:cNvPr id="4" name="슬라이드 번호 개체 틀 3"/>
          <p:cNvSpPr>
            <a:spLocks noGrp="1"/>
          </p:cNvSpPr>
          <p:nvPr>
            <p:ph type="sldNum" sz="quarter" idx="10"/>
          </p:nvPr>
        </p:nvSpPr>
        <p:spPr/>
        <p:txBody>
          <a:bodyPr/>
          <a:lstStyle/>
          <a:p>
            <a:fld id="{A076184B-23F9-4FFD-8DCA-0B8A99BF55FF}" type="slidenum">
              <a:rPr lang="ko-KR" altLang="en-US" smtClean="0"/>
              <a:pPr/>
              <a:t>40</a:t>
            </a:fld>
            <a:endParaRPr lang="ko-KR" altLang="en-US"/>
          </a:p>
        </p:txBody>
      </p:sp>
    </p:spTree>
    <p:extLst>
      <p:ext uri="{BB962C8B-B14F-4D97-AF65-F5344CB8AC3E}">
        <p14:creationId xmlns:p14="http://schemas.microsoft.com/office/powerpoint/2010/main" val="29821279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06450" y="661988"/>
            <a:ext cx="5184775" cy="3887787"/>
          </a:xfrm>
        </p:spPr>
      </p:sp>
      <p:sp>
        <p:nvSpPr>
          <p:cNvPr id="3" name="슬라이드 노트 개체 틀 2"/>
          <p:cNvSpPr>
            <a:spLocks noGrp="1"/>
          </p:cNvSpPr>
          <p:nvPr>
            <p:ph type="body" idx="1"/>
          </p:nvPr>
        </p:nvSpPr>
        <p:spPr/>
        <p:txBody>
          <a:bodyPr>
            <a:normAutofit/>
          </a:bodyPr>
          <a:lstStyle/>
          <a:p>
            <a:r>
              <a:rPr lang="en-US" altLang="ko-KR" dirty="0" smtClean="0"/>
              <a:t>In this paper, they</a:t>
            </a:r>
            <a:r>
              <a:rPr lang="en-US" altLang="ko-KR" baseline="0" dirty="0" smtClean="0"/>
              <a:t> provide a network configuration update abstraction named per-packet consistent update. And they design 2-phase update mechanism and optimization mechanism. When using per-packet consistent update, network operators could conduct no error network updates in one fell swoop.</a:t>
            </a:r>
            <a:endParaRPr lang="ko-KR" altLang="en-US" dirty="0"/>
          </a:p>
        </p:txBody>
      </p:sp>
      <p:sp>
        <p:nvSpPr>
          <p:cNvPr id="4" name="슬라이드 번호 개체 틀 3"/>
          <p:cNvSpPr>
            <a:spLocks noGrp="1"/>
          </p:cNvSpPr>
          <p:nvPr>
            <p:ph type="sldNum" sz="quarter" idx="10"/>
          </p:nvPr>
        </p:nvSpPr>
        <p:spPr/>
        <p:txBody>
          <a:bodyPr/>
          <a:lstStyle/>
          <a:p>
            <a:fld id="{A076184B-23F9-4FFD-8DCA-0B8A99BF55FF}" type="slidenum">
              <a:rPr lang="ko-KR" altLang="en-US" smtClean="0"/>
              <a:pPr/>
              <a:t>41</a:t>
            </a:fld>
            <a:endParaRPr lang="ko-KR" altLang="en-US"/>
          </a:p>
        </p:txBody>
      </p:sp>
    </p:spTree>
    <p:extLst>
      <p:ext uri="{BB962C8B-B14F-4D97-AF65-F5344CB8AC3E}">
        <p14:creationId xmlns:p14="http://schemas.microsoft.com/office/powerpoint/2010/main" val="12659916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06450" y="661988"/>
            <a:ext cx="5184775" cy="3887787"/>
          </a:xfrm>
        </p:spPr>
      </p:sp>
      <p:sp>
        <p:nvSpPr>
          <p:cNvPr id="3" name="슬라이드 노트 개체 틀 2"/>
          <p:cNvSpPr>
            <a:spLocks noGrp="1"/>
          </p:cNvSpPr>
          <p:nvPr>
            <p:ph type="body" idx="1"/>
          </p:nvPr>
        </p:nvSpPr>
        <p:spPr/>
        <p:txBody>
          <a:bodyPr>
            <a:normAutofit/>
          </a:bodyPr>
          <a:lstStyle/>
          <a:p>
            <a:r>
              <a:rPr lang="en-US" altLang="ko-KR" dirty="0" smtClean="0"/>
              <a:t>However,</a:t>
            </a:r>
            <a:r>
              <a:rPr lang="en-US" altLang="ko-KR" baseline="0" dirty="0" smtClean="0"/>
              <a:t> there is an additional problem that the previous paper doesn’t resolve. That is about link capacity.</a:t>
            </a:r>
          </a:p>
          <a:p>
            <a:r>
              <a:rPr lang="en-US" altLang="ko-KR" dirty="0" smtClean="0"/>
              <a:t>Let’s assume that</a:t>
            </a:r>
            <a:r>
              <a:rPr lang="en-US" altLang="ko-KR" baseline="0" dirty="0" smtClean="0"/>
              <a:t> an initial distribution of traffic is like figure 1 (a) and a target distribution of traffic is like figure 1 (b).</a:t>
            </a:r>
          </a:p>
          <a:p>
            <a:r>
              <a:rPr lang="en-US" altLang="ko-KR" baseline="0" dirty="0" smtClean="0"/>
              <a:t>During the update, a situation like figure 1 (c) can happen because we cannot update the network all at once.</a:t>
            </a:r>
          </a:p>
          <a:p>
            <a:r>
              <a:rPr lang="en-US" altLang="ko-KR" baseline="0" dirty="0" smtClean="0"/>
              <a:t>And if the summation of the loads for flow f1 and f2 exceeds l2 link capacity, packet loss can happen. And it cannot be solved by 2-phase update.</a:t>
            </a:r>
            <a:endParaRPr lang="ko-KR" altLang="en-US" dirty="0"/>
          </a:p>
        </p:txBody>
      </p:sp>
      <p:sp>
        <p:nvSpPr>
          <p:cNvPr id="4" name="슬라이드 번호 개체 틀 3"/>
          <p:cNvSpPr>
            <a:spLocks noGrp="1"/>
          </p:cNvSpPr>
          <p:nvPr>
            <p:ph type="sldNum" sz="quarter" idx="10"/>
          </p:nvPr>
        </p:nvSpPr>
        <p:spPr/>
        <p:txBody>
          <a:bodyPr/>
          <a:lstStyle/>
          <a:p>
            <a:fld id="{A076184B-23F9-4FFD-8DCA-0B8A99BF55FF}" type="slidenum">
              <a:rPr lang="ko-KR" altLang="en-US" smtClean="0"/>
              <a:pPr/>
              <a:t>42</a:t>
            </a:fld>
            <a:endParaRPr lang="ko-KR" altLang="en-US"/>
          </a:p>
        </p:txBody>
      </p:sp>
    </p:spTree>
    <p:extLst>
      <p:ext uri="{BB962C8B-B14F-4D97-AF65-F5344CB8AC3E}">
        <p14:creationId xmlns:p14="http://schemas.microsoft.com/office/powerpoint/2010/main" val="32681110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6450" y="661988"/>
            <a:ext cx="5184775" cy="3887787"/>
          </a:xfrm>
        </p:spPr>
      </p:sp>
      <p:sp>
        <p:nvSpPr>
          <p:cNvPr id="3" name="Notes Placeholder 2"/>
          <p:cNvSpPr>
            <a:spLocks noGrp="1"/>
          </p:cNvSpPr>
          <p:nvPr>
            <p:ph type="body" idx="1"/>
          </p:nvPr>
        </p:nvSpPr>
        <p:spPr/>
        <p:txBody>
          <a:bodyPr/>
          <a:lstStyle/>
          <a:p>
            <a:r>
              <a:rPr lang="en-US" dirty="0" smtClean="0"/>
              <a:t>And the other paper provides </a:t>
            </a:r>
            <a:r>
              <a:rPr lang="en-US" dirty="0" err="1" smtClean="0"/>
              <a:t>zUpdate</a:t>
            </a:r>
            <a:r>
              <a:rPr lang="en-US" baseline="0" dirty="0" smtClean="0"/>
              <a:t> which is an update with zero loss.</a:t>
            </a:r>
          </a:p>
          <a:p>
            <a:r>
              <a:rPr lang="en-US" baseline="0" dirty="0" smtClean="0"/>
              <a:t>In order to reach the target traffic distribution, </a:t>
            </a:r>
            <a:r>
              <a:rPr lang="en-US" baseline="0" dirty="0" err="1" smtClean="0"/>
              <a:t>zUpdate</a:t>
            </a:r>
            <a:r>
              <a:rPr lang="en-US" baseline="0" dirty="0" smtClean="0"/>
              <a:t> calculates a sequence of intermediate traffic distributions.</a:t>
            </a:r>
          </a:p>
        </p:txBody>
      </p:sp>
      <p:sp>
        <p:nvSpPr>
          <p:cNvPr id="4" name="Slide Number Placeholder 3"/>
          <p:cNvSpPr>
            <a:spLocks noGrp="1"/>
          </p:cNvSpPr>
          <p:nvPr>
            <p:ph type="sldNum" sz="quarter" idx="10"/>
          </p:nvPr>
        </p:nvSpPr>
        <p:spPr/>
        <p:txBody>
          <a:bodyPr/>
          <a:lstStyle/>
          <a:p>
            <a:fld id="{9456D348-4860-F149-98BB-64591E2E5EED}" type="slidenum">
              <a:rPr lang="en-US" smtClean="0">
                <a:solidFill>
                  <a:prstClr val="black"/>
                </a:solidFill>
                <a:latin typeface="Calibri"/>
              </a:rPr>
              <a:pPr/>
              <a:t>43</a:t>
            </a:fld>
            <a:endParaRPr lang="en-US">
              <a:solidFill>
                <a:prstClr val="black"/>
              </a:solidFill>
              <a:latin typeface="Calibri"/>
            </a:endParaRPr>
          </a:p>
        </p:txBody>
      </p:sp>
    </p:spTree>
    <p:extLst>
      <p:ext uri="{BB962C8B-B14F-4D97-AF65-F5344CB8AC3E}">
        <p14:creationId xmlns:p14="http://schemas.microsoft.com/office/powerpoint/2010/main" val="41043334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6450" y="661988"/>
            <a:ext cx="5184775" cy="3887787"/>
          </a:xfrm>
        </p:spPr>
      </p:sp>
      <p:sp>
        <p:nvSpPr>
          <p:cNvPr id="3" name="Notes Placeholder 2"/>
          <p:cNvSpPr>
            <a:spLocks noGrp="1"/>
          </p:cNvSpPr>
          <p:nvPr>
            <p:ph type="body" idx="1"/>
          </p:nvPr>
        </p:nvSpPr>
        <p:spPr/>
        <p:txBody>
          <a:bodyPr/>
          <a:lstStyle/>
          <a:p>
            <a:r>
              <a:rPr lang="en-US" dirty="0" smtClean="0"/>
              <a:t>Here are the</a:t>
            </a:r>
            <a:r>
              <a:rPr lang="en-US" baseline="0" dirty="0" smtClean="0"/>
              <a:t> key components and workflow of </a:t>
            </a:r>
            <a:r>
              <a:rPr lang="en-US" baseline="0" dirty="0" err="1" smtClean="0"/>
              <a:t>zUpdate</a:t>
            </a:r>
            <a:r>
              <a:rPr lang="en-US" baseline="0" dirty="0" smtClean="0"/>
              <a:t>. When an operator sends update scenarios to the translator, the translator converts the operator’s request into the suitable input of </a:t>
            </a:r>
            <a:r>
              <a:rPr lang="en-US" baseline="0" dirty="0" err="1" smtClean="0"/>
              <a:t>zUpdate</a:t>
            </a:r>
            <a:r>
              <a:rPr lang="en-US" baseline="0" dirty="0" smtClean="0"/>
              <a:t> engine. If it is possible to update with that scenario, </a:t>
            </a:r>
            <a:r>
              <a:rPr lang="en-US" baseline="0" dirty="0" err="1" smtClean="0"/>
              <a:t>zUpdate</a:t>
            </a:r>
            <a:r>
              <a:rPr lang="en-US" baseline="0" dirty="0" smtClean="0"/>
              <a:t> says yes to the operator and gives an output which is a sequence of traffic distributions. The other translator converts the output into the corresponding flow rules. And finally, the </a:t>
            </a:r>
            <a:r>
              <a:rPr lang="en-US" baseline="0" dirty="0" err="1" smtClean="0"/>
              <a:t>openflow</a:t>
            </a:r>
            <a:r>
              <a:rPr lang="en-US" baseline="0" dirty="0" smtClean="0"/>
              <a:t> controller sends them to the switches.</a:t>
            </a:r>
            <a:endParaRPr lang="en-US" dirty="0"/>
          </a:p>
        </p:txBody>
      </p:sp>
      <p:sp>
        <p:nvSpPr>
          <p:cNvPr id="4" name="Slide Number Placeholder 3"/>
          <p:cNvSpPr>
            <a:spLocks noGrp="1"/>
          </p:cNvSpPr>
          <p:nvPr>
            <p:ph type="sldNum" sz="quarter" idx="10"/>
          </p:nvPr>
        </p:nvSpPr>
        <p:spPr/>
        <p:txBody>
          <a:bodyPr/>
          <a:lstStyle/>
          <a:p>
            <a:fld id="{9456D348-4860-F149-98BB-64591E2E5EED}" type="slidenum">
              <a:rPr lang="en-US" smtClean="0">
                <a:solidFill>
                  <a:prstClr val="black"/>
                </a:solidFill>
                <a:latin typeface="Calibri"/>
              </a:rPr>
              <a:pPr/>
              <a:t>44</a:t>
            </a:fld>
            <a:endParaRPr lang="en-US">
              <a:solidFill>
                <a:prstClr val="black"/>
              </a:solidFill>
              <a:latin typeface="Calibri"/>
            </a:endParaRPr>
          </a:p>
        </p:txBody>
      </p:sp>
    </p:spTree>
    <p:extLst>
      <p:ext uri="{BB962C8B-B14F-4D97-AF65-F5344CB8AC3E}">
        <p14:creationId xmlns:p14="http://schemas.microsoft.com/office/powerpoint/2010/main" val="15091189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6450" y="661988"/>
            <a:ext cx="5184775" cy="3887787"/>
          </a:xfrm>
        </p:spPr>
      </p:sp>
      <p:sp>
        <p:nvSpPr>
          <p:cNvPr id="3" name="Notes Placeholder 2"/>
          <p:cNvSpPr>
            <a:spLocks noGrp="1"/>
          </p:cNvSpPr>
          <p:nvPr>
            <p:ph type="body" idx="1"/>
          </p:nvPr>
        </p:nvSpPr>
        <p:spPr/>
        <p:txBody>
          <a:bodyPr/>
          <a:lstStyle/>
          <a:p>
            <a:r>
              <a:rPr lang="en-US" baseline="0" dirty="0" smtClean="0"/>
              <a:t>In </a:t>
            </a:r>
            <a:r>
              <a:rPr lang="en-US" baseline="0" dirty="0" smtClean="0"/>
              <a:t>this paper, we learn that asynchronous changes in network updates can arouse severe congestions.</a:t>
            </a:r>
          </a:p>
          <a:p>
            <a:endParaRPr lang="en-US" baseline="0" dirty="0" smtClean="0"/>
          </a:p>
          <a:p>
            <a:r>
              <a:rPr lang="en-US" baseline="0" dirty="0" smtClean="0"/>
              <a:t>They introduce </a:t>
            </a:r>
            <a:r>
              <a:rPr lang="en-US" baseline="0" dirty="0" err="1" smtClean="0"/>
              <a:t>zUpdate</a:t>
            </a:r>
            <a:r>
              <a:rPr lang="en-US" baseline="0" dirty="0" smtClean="0"/>
              <a:t> to perform congestion-free network updates. </a:t>
            </a:r>
            <a:r>
              <a:rPr lang="en-US" baseline="0" dirty="0" smtClean="0"/>
              <a:t>They formulate </a:t>
            </a:r>
            <a:r>
              <a:rPr lang="en-US" baseline="0" dirty="0" smtClean="0"/>
              <a:t>the problem, design a novel algorithm to compute the update plan automatically, build a prototype on </a:t>
            </a:r>
            <a:r>
              <a:rPr lang="en-US" baseline="0" dirty="0" err="1" smtClean="0"/>
              <a:t>OpenFlow</a:t>
            </a:r>
            <a:r>
              <a:rPr lang="en-US" baseline="0" dirty="0" smtClean="0"/>
              <a:t> 1.0 and showing it works well in different real scenarios.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456D348-4860-F149-98BB-64591E2E5EED}" type="slidenum">
              <a:rPr lang="en-US" smtClean="0">
                <a:solidFill>
                  <a:prstClr val="black"/>
                </a:solidFill>
                <a:latin typeface="Calibri"/>
              </a:rPr>
              <a:pPr/>
              <a:t>45</a:t>
            </a:fld>
            <a:endParaRPr lang="en-US">
              <a:solidFill>
                <a:prstClr val="black"/>
              </a:solidFill>
              <a:latin typeface="Calibri"/>
            </a:endParaRPr>
          </a:p>
        </p:txBody>
      </p:sp>
    </p:spTree>
    <p:extLst>
      <p:ext uri="{BB962C8B-B14F-4D97-AF65-F5344CB8AC3E}">
        <p14:creationId xmlns:p14="http://schemas.microsoft.com/office/powerpoint/2010/main" val="19176343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6450" y="661988"/>
            <a:ext cx="5184775" cy="3887787"/>
          </a:xfrm>
        </p:spPr>
      </p:sp>
      <p:sp>
        <p:nvSpPr>
          <p:cNvPr id="3" name="Notes Placeholder 2"/>
          <p:cNvSpPr>
            <a:spLocks noGrp="1"/>
          </p:cNvSpPr>
          <p:nvPr>
            <p:ph type="body" idx="1"/>
          </p:nvPr>
        </p:nvSpPr>
        <p:spPr/>
        <p:txBody>
          <a:bodyPr/>
          <a:lstStyle/>
          <a:p>
            <a:r>
              <a:rPr lang="en-US" baseline="0" dirty="0" smtClean="0"/>
              <a:t>As I read these papers, several questions came to mind.</a:t>
            </a:r>
          </a:p>
          <a:p>
            <a:endParaRPr lang="en-US" baseline="0" dirty="0" smtClean="0"/>
          </a:p>
          <a:p>
            <a:r>
              <a:rPr lang="en-US" baseline="0" dirty="0" smtClean="0"/>
              <a:t>In the first paper, they did not mention anything about timing for the second step of 2-phase update. The first step should be done before conducting the second step of 2-phase update. </a:t>
            </a:r>
          </a:p>
          <a:p>
            <a:endParaRPr lang="en-US" baseline="0" dirty="0" smtClean="0"/>
          </a:p>
          <a:p>
            <a:r>
              <a:rPr lang="en-US" baseline="0" dirty="0" smtClean="0"/>
              <a:t>In the second paper, they said that the required time for the computing several steps of transition plan takes several minutes. The initial traffic distribution may change during the computation and the transition plane maybe incorrect.</a:t>
            </a:r>
            <a:endParaRPr lang="en-US" baseline="0" dirty="0" smtClean="0"/>
          </a:p>
        </p:txBody>
      </p:sp>
      <p:sp>
        <p:nvSpPr>
          <p:cNvPr id="4" name="Slide Number Placeholder 3"/>
          <p:cNvSpPr>
            <a:spLocks noGrp="1"/>
          </p:cNvSpPr>
          <p:nvPr>
            <p:ph type="sldNum" sz="quarter" idx="10"/>
          </p:nvPr>
        </p:nvSpPr>
        <p:spPr/>
        <p:txBody>
          <a:bodyPr/>
          <a:lstStyle/>
          <a:p>
            <a:fld id="{9456D348-4860-F149-98BB-64591E2E5EED}" type="slidenum">
              <a:rPr lang="en-US" smtClean="0">
                <a:solidFill>
                  <a:prstClr val="black"/>
                </a:solidFill>
                <a:latin typeface="Calibri"/>
              </a:rPr>
              <a:pPr/>
              <a:t>46</a:t>
            </a:fld>
            <a:endParaRPr lang="en-US">
              <a:solidFill>
                <a:prstClr val="black"/>
              </a:solidFill>
              <a:latin typeface="Calibri"/>
            </a:endParaRPr>
          </a:p>
        </p:txBody>
      </p:sp>
    </p:spTree>
    <p:extLst>
      <p:ext uri="{BB962C8B-B14F-4D97-AF65-F5344CB8AC3E}">
        <p14:creationId xmlns:p14="http://schemas.microsoft.com/office/powerpoint/2010/main" val="24876048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06450" y="661988"/>
            <a:ext cx="5184775" cy="3887787"/>
          </a:xfrm>
        </p:spPr>
      </p:sp>
      <p:sp>
        <p:nvSpPr>
          <p:cNvPr id="3" name="슬라이드 노트 개체 틀 2"/>
          <p:cNvSpPr>
            <a:spLocks noGrp="1"/>
          </p:cNvSpPr>
          <p:nvPr>
            <p:ph type="body" idx="1"/>
          </p:nvPr>
        </p:nvSpPr>
        <p:spPr/>
        <p:txBody>
          <a:bodyPr>
            <a:normAutofit/>
          </a:bodyPr>
          <a:lstStyle/>
          <a:p>
            <a:r>
              <a:rPr lang="en-US" altLang="ko-KR" dirty="0" smtClean="0"/>
              <a:t>Thanks</a:t>
            </a:r>
            <a:r>
              <a:rPr lang="ko-KR" altLang="en-US" dirty="0" smtClean="0"/>
              <a:t> </a:t>
            </a:r>
            <a:r>
              <a:rPr lang="en-US" altLang="ko-KR" dirty="0" smtClean="0"/>
              <a:t>for listening my presentation.</a:t>
            </a:r>
            <a:r>
              <a:rPr lang="en-US" altLang="ko-KR" baseline="0" dirty="0" smtClean="0"/>
              <a:t> Any questions?</a:t>
            </a:r>
            <a:endParaRPr lang="ko-KR" altLang="en-US" dirty="0"/>
          </a:p>
        </p:txBody>
      </p:sp>
      <p:sp>
        <p:nvSpPr>
          <p:cNvPr id="4" name="슬라이드 번호 개체 틀 3"/>
          <p:cNvSpPr>
            <a:spLocks noGrp="1"/>
          </p:cNvSpPr>
          <p:nvPr>
            <p:ph type="sldNum" sz="quarter" idx="10"/>
          </p:nvPr>
        </p:nvSpPr>
        <p:spPr/>
        <p:txBody>
          <a:bodyPr/>
          <a:lstStyle/>
          <a:p>
            <a:fld id="{A076184B-23F9-4FFD-8DCA-0B8A99BF55FF}" type="slidenum">
              <a:rPr lang="ko-KR" altLang="en-US" smtClean="0"/>
              <a:pPr/>
              <a:t>47</a:t>
            </a:fld>
            <a:endParaRPr lang="ko-KR" altLang="en-US"/>
          </a:p>
        </p:txBody>
      </p:sp>
    </p:spTree>
    <p:extLst>
      <p:ext uri="{BB962C8B-B14F-4D97-AF65-F5344CB8AC3E}">
        <p14:creationId xmlns:p14="http://schemas.microsoft.com/office/powerpoint/2010/main" val="2863713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06450" y="661988"/>
            <a:ext cx="5184775" cy="3887787"/>
          </a:xfrm>
        </p:spPr>
      </p:sp>
      <p:sp>
        <p:nvSpPr>
          <p:cNvPr id="3" name="슬라이드 노트 개체 틀 2"/>
          <p:cNvSpPr>
            <a:spLocks noGrp="1"/>
          </p:cNvSpPr>
          <p:nvPr>
            <p:ph type="body" idx="1"/>
          </p:nvPr>
        </p:nvSpPr>
        <p:spPr/>
        <p:txBody>
          <a:bodyPr>
            <a:normAutofit/>
          </a:bodyPr>
          <a:lstStyle/>
          <a:p>
            <a:r>
              <a:rPr lang="en-US" altLang="ko-KR" dirty="0" smtClean="0"/>
              <a:t>In</a:t>
            </a:r>
            <a:r>
              <a:rPr lang="en-US" altLang="ko-KR" baseline="0" dirty="0" smtClean="0"/>
              <a:t> order to stick to the security policy, the appropriate configuration rules are set in each switch. And it has been set to treat more trustworthy traffic than untrustworthy traffic. So, the traffics from trusted source are forwarded to 2 switches F2, F3. And the switch F1 drops SSH packets because it handles untrusted source and SSH packets from untrusted source should be dropped as stated in the security policy table.</a:t>
            </a:r>
          </a:p>
        </p:txBody>
      </p:sp>
      <p:sp>
        <p:nvSpPr>
          <p:cNvPr id="4" name="슬라이드 번호 개체 틀 3"/>
          <p:cNvSpPr>
            <a:spLocks noGrp="1"/>
          </p:cNvSpPr>
          <p:nvPr>
            <p:ph type="sldNum" sz="quarter" idx="10"/>
          </p:nvPr>
        </p:nvSpPr>
        <p:spPr/>
        <p:txBody>
          <a:bodyPr/>
          <a:lstStyle/>
          <a:p>
            <a:fld id="{A076184B-23F9-4FFD-8DCA-0B8A99BF55FF}" type="slidenum">
              <a:rPr lang="ko-KR" altLang="en-US" smtClean="0"/>
              <a:pPr/>
              <a:t>5</a:t>
            </a:fld>
            <a:endParaRPr lang="ko-KR" altLang="en-US"/>
          </a:p>
        </p:txBody>
      </p:sp>
    </p:spTree>
    <p:extLst>
      <p:ext uri="{BB962C8B-B14F-4D97-AF65-F5344CB8AC3E}">
        <p14:creationId xmlns:p14="http://schemas.microsoft.com/office/powerpoint/2010/main" val="2030682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06450" y="661988"/>
            <a:ext cx="5184775" cy="3887787"/>
          </a:xfrm>
        </p:spPr>
      </p:sp>
      <p:sp>
        <p:nvSpPr>
          <p:cNvPr id="3" name="슬라이드 노트 개체 틀 2"/>
          <p:cNvSpPr>
            <a:spLocks noGrp="1"/>
          </p:cNvSpPr>
          <p:nvPr>
            <p:ph type="body" idx="1"/>
          </p:nvPr>
        </p:nvSpPr>
        <p:spPr/>
        <p:txBody>
          <a:bodyPr>
            <a:normAutofit/>
          </a:bodyPr>
          <a:lstStyle/>
          <a:p>
            <a:r>
              <a:rPr lang="en-US" altLang="ko-KR" dirty="0" smtClean="0"/>
              <a:t>And let’s assume that it</a:t>
            </a:r>
            <a:r>
              <a:rPr lang="en-US" altLang="ko-KR" baseline="0" dirty="0" smtClean="0"/>
              <a:t> would like to allocate more resources in order to handle untrustworthy traffic right now. And then, ingress switch I forwards untrustworthy traffic to switch F1 and F2 and switch F2 is being also dropping SSH packets. The network configuration should be changed like this.</a:t>
            </a:r>
            <a:endParaRPr lang="en-US" altLang="ko-KR" dirty="0" smtClean="0"/>
          </a:p>
          <a:p>
            <a:endParaRPr lang="en-US" altLang="ko-KR" dirty="0" smtClean="0"/>
          </a:p>
        </p:txBody>
      </p:sp>
      <p:sp>
        <p:nvSpPr>
          <p:cNvPr id="4" name="슬라이드 번호 개체 틀 3"/>
          <p:cNvSpPr>
            <a:spLocks noGrp="1"/>
          </p:cNvSpPr>
          <p:nvPr>
            <p:ph type="sldNum" sz="quarter" idx="10"/>
          </p:nvPr>
        </p:nvSpPr>
        <p:spPr/>
        <p:txBody>
          <a:bodyPr/>
          <a:lstStyle/>
          <a:p>
            <a:fld id="{A076184B-23F9-4FFD-8DCA-0B8A99BF55FF}" type="slidenum">
              <a:rPr lang="ko-KR" altLang="en-US" smtClean="0"/>
              <a:pPr/>
              <a:t>6</a:t>
            </a:fld>
            <a:endParaRPr lang="ko-KR" altLang="en-US"/>
          </a:p>
        </p:txBody>
      </p:sp>
    </p:spTree>
    <p:extLst>
      <p:ext uri="{BB962C8B-B14F-4D97-AF65-F5344CB8AC3E}">
        <p14:creationId xmlns:p14="http://schemas.microsoft.com/office/powerpoint/2010/main" val="520730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06450" y="661988"/>
            <a:ext cx="5184775" cy="3887787"/>
          </a:xfrm>
        </p:spPr>
      </p:sp>
      <p:sp>
        <p:nvSpPr>
          <p:cNvPr id="3" name="슬라이드 노트 개체 틀 2"/>
          <p:cNvSpPr>
            <a:spLocks noGrp="1"/>
          </p:cNvSpPr>
          <p:nvPr>
            <p:ph type="body" idx="1"/>
          </p:nvPr>
        </p:nvSpPr>
        <p:spPr/>
        <p:txBody>
          <a:bodyPr>
            <a:normAutofit/>
          </a:bodyPr>
          <a:lstStyle/>
          <a:p>
            <a:r>
              <a:rPr lang="en-US" altLang="ko-KR" dirty="0" smtClean="0"/>
              <a:t>However, because we cannot update the network</a:t>
            </a:r>
            <a:r>
              <a:rPr lang="en-US" altLang="ko-KR" baseline="0" dirty="0" smtClean="0"/>
              <a:t> all at once, the individual switches need to be reconfigured one-by-one. And the order is like this.</a:t>
            </a:r>
            <a:endParaRPr lang="en-US" altLang="ko-KR" dirty="0" smtClean="0"/>
          </a:p>
        </p:txBody>
      </p:sp>
      <p:sp>
        <p:nvSpPr>
          <p:cNvPr id="4" name="슬라이드 번호 개체 틀 3"/>
          <p:cNvSpPr>
            <a:spLocks noGrp="1"/>
          </p:cNvSpPr>
          <p:nvPr>
            <p:ph type="sldNum" sz="quarter" idx="10"/>
          </p:nvPr>
        </p:nvSpPr>
        <p:spPr/>
        <p:txBody>
          <a:bodyPr/>
          <a:lstStyle/>
          <a:p>
            <a:fld id="{A076184B-23F9-4FFD-8DCA-0B8A99BF55FF}" type="slidenum">
              <a:rPr lang="ko-KR" altLang="en-US" smtClean="0"/>
              <a:pPr/>
              <a:t>7</a:t>
            </a:fld>
            <a:endParaRPr lang="ko-KR" altLang="en-US"/>
          </a:p>
        </p:txBody>
      </p:sp>
    </p:spTree>
    <p:extLst>
      <p:ext uri="{BB962C8B-B14F-4D97-AF65-F5344CB8AC3E}">
        <p14:creationId xmlns:p14="http://schemas.microsoft.com/office/powerpoint/2010/main" val="1935032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06450" y="661988"/>
            <a:ext cx="5184775" cy="3887787"/>
          </a:xfrm>
        </p:spPr>
      </p:sp>
      <p:sp>
        <p:nvSpPr>
          <p:cNvPr id="3" name="슬라이드 노트 개체 틀 2"/>
          <p:cNvSpPr>
            <a:spLocks noGrp="1"/>
          </p:cNvSpPr>
          <p:nvPr>
            <p:ph type="body" idx="1"/>
          </p:nvPr>
        </p:nvSpPr>
        <p:spPr/>
        <p:txBody>
          <a:bodyPr>
            <a:normAutofit/>
          </a:bodyPr>
          <a:lstStyle/>
          <a:p>
            <a:r>
              <a:rPr lang="en-US" altLang="ko-KR" dirty="0" smtClean="0"/>
              <a:t>At first, the configuration rule on the ingress switch I is updated.</a:t>
            </a:r>
          </a:p>
        </p:txBody>
      </p:sp>
      <p:sp>
        <p:nvSpPr>
          <p:cNvPr id="4" name="슬라이드 번호 개체 틀 3"/>
          <p:cNvSpPr>
            <a:spLocks noGrp="1"/>
          </p:cNvSpPr>
          <p:nvPr>
            <p:ph type="sldNum" sz="quarter" idx="10"/>
          </p:nvPr>
        </p:nvSpPr>
        <p:spPr/>
        <p:txBody>
          <a:bodyPr/>
          <a:lstStyle/>
          <a:p>
            <a:fld id="{A076184B-23F9-4FFD-8DCA-0B8A99BF55FF}" type="slidenum">
              <a:rPr lang="ko-KR" altLang="en-US" smtClean="0"/>
              <a:pPr/>
              <a:t>8</a:t>
            </a:fld>
            <a:endParaRPr lang="ko-KR" altLang="en-US"/>
          </a:p>
        </p:txBody>
      </p:sp>
    </p:spTree>
    <p:extLst>
      <p:ext uri="{BB962C8B-B14F-4D97-AF65-F5344CB8AC3E}">
        <p14:creationId xmlns:p14="http://schemas.microsoft.com/office/powerpoint/2010/main" val="2914364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806450" y="661988"/>
            <a:ext cx="5184775" cy="3887787"/>
          </a:xfrm>
        </p:spPr>
      </p:sp>
      <p:sp>
        <p:nvSpPr>
          <p:cNvPr id="3" name="슬라이드 노트 개체 틀 2"/>
          <p:cNvSpPr>
            <a:spLocks noGrp="1"/>
          </p:cNvSpPr>
          <p:nvPr>
            <p:ph type="body" idx="1"/>
          </p:nvPr>
        </p:nvSpPr>
        <p:spPr/>
        <p:txBody>
          <a:bodyPr>
            <a:normAutofit/>
          </a:bodyPr>
          <a:lstStyle/>
          <a:p>
            <a:r>
              <a:rPr lang="en-US" altLang="ko-KR" dirty="0" smtClean="0"/>
              <a:t>And the</a:t>
            </a:r>
            <a:r>
              <a:rPr lang="en-US" altLang="ko-KR" baseline="0" dirty="0" smtClean="0"/>
              <a:t> switch F1 is updated secondly.</a:t>
            </a:r>
          </a:p>
        </p:txBody>
      </p:sp>
      <p:sp>
        <p:nvSpPr>
          <p:cNvPr id="4" name="슬라이드 번호 개체 틀 3"/>
          <p:cNvSpPr>
            <a:spLocks noGrp="1"/>
          </p:cNvSpPr>
          <p:nvPr>
            <p:ph type="sldNum" sz="quarter" idx="10"/>
          </p:nvPr>
        </p:nvSpPr>
        <p:spPr/>
        <p:txBody>
          <a:bodyPr/>
          <a:lstStyle/>
          <a:p>
            <a:fld id="{A076184B-23F9-4FFD-8DCA-0B8A99BF55FF}" type="slidenum">
              <a:rPr lang="ko-KR" altLang="en-US" smtClean="0"/>
              <a:pPr/>
              <a:t>9</a:t>
            </a:fld>
            <a:endParaRPr lang="ko-KR" altLang="en-US"/>
          </a:p>
        </p:txBody>
      </p:sp>
    </p:spTree>
    <p:extLst>
      <p:ext uri="{BB962C8B-B14F-4D97-AF65-F5344CB8AC3E}">
        <p14:creationId xmlns:p14="http://schemas.microsoft.com/office/powerpoint/2010/main" val="35902335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hangeul.naver.com/font"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hangeul.naver.com/font"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표지">
    <p:spTree>
      <p:nvGrpSpPr>
        <p:cNvPr id="1" name=""/>
        <p:cNvGrpSpPr/>
        <p:nvPr/>
      </p:nvGrpSpPr>
      <p:grpSpPr>
        <a:xfrm>
          <a:off x="0" y="0"/>
          <a:ext cx="0" cy="0"/>
          <a:chOff x="0" y="0"/>
          <a:chExt cx="0" cy="0"/>
        </a:xfrm>
      </p:grpSpPr>
      <p:pic>
        <p:nvPicPr>
          <p:cNvPr id="5" name="Picture 3" descr="C:\Documents and Settings\nhn\바탕 화면\naver_w.png"/>
          <p:cNvPicPr>
            <a:picLocks noChangeAspect="1" noChangeArrowheads="1"/>
          </p:cNvPicPr>
          <p:nvPr userDrawn="1"/>
        </p:nvPicPr>
        <p:blipFill>
          <a:blip r:embed="rId2" cstate="print"/>
          <a:srcRect/>
          <a:stretch>
            <a:fillRect/>
          </a:stretch>
        </p:blipFill>
        <p:spPr bwMode="auto">
          <a:xfrm>
            <a:off x="7884368" y="332656"/>
            <a:ext cx="864890" cy="160826"/>
          </a:xfrm>
          <a:prstGeom prst="rect">
            <a:avLst/>
          </a:prstGeom>
          <a:noFill/>
        </p:spPr>
      </p:pic>
      <p:sp>
        <p:nvSpPr>
          <p:cNvPr id="9" name="직사각형 8"/>
          <p:cNvSpPr/>
          <p:nvPr userDrawn="1"/>
        </p:nvSpPr>
        <p:spPr>
          <a:xfrm>
            <a:off x="251520" y="6453336"/>
            <a:ext cx="2282997" cy="215444"/>
          </a:xfrm>
          <a:prstGeom prst="rect">
            <a:avLst/>
          </a:prstGeom>
        </p:spPr>
        <p:txBody>
          <a:bodyPr wrap="none">
            <a:spAutoFit/>
          </a:bodyPr>
          <a:lstStyle/>
          <a:p>
            <a:pPr>
              <a:defRPr/>
            </a:pPr>
            <a:r>
              <a:rPr lang="ko-KR" altLang="en-US" sz="800" dirty="0" smtClean="0">
                <a:solidFill>
                  <a:schemeClr val="tx1"/>
                </a:solidFill>
                <a:latin typeface="나눔고딕" pitchFamily="50" charset="-127"/>
                <a:ea typeface="나눔고딕" pitchFamily="50" charset="-127"/>
              </a:rPr>
              <a:t>이 문서는 </a:t>
            </a:r>
            <a:r>
              <a:rPr lang="ko-KR" altLang="en-US" sz="800" dirty="0" err="1" smtClean="0">
                <a:solidFill>
                  <a:schemeClr val="tx1"/>
                </a:solidFill>
                <a:latin typeface="나눔고딕" pitchFamily="50" charset="-127"/>
                <a:ea typeface="나눔고딕" pitchFamily="50" charset="-127"/>
              </a:rPr>
              <a:t>나눔글꼴로</a:t>
            </a:r>
            <a:r>
              <a:rPr lang="ko-KR" altLang="en-US" sz="800" dirty="0" smtClean="0">
                <a:solidFill>
                  <a:schemeClr val="tx1"/>
                </a:solidFill>
                <a:latin typeface="나눔고딕" pitchFamily="50" charset="-127"/>
                <a:ea typeface="나눔고딕" pitchFamily="50" charset="-127"/>
              </a:rPr>
              <a:t> 작성되었습니다</a:t>
            </a:r>
            <a:r>
              <a:rPr lang="en-US" altLang="ko-KR" sz="800" dirty="0" smtClean="0">
                <a:solidFill>
                  <a:schemeClr val="tx1"/>
                </a:solidFill>
                <a:latin typeface="나눔고딕" pitchFamily="50" charset="-127"/>
                <a:ea typeface="나눔고딕" pitchFamily="50" charset="-127"/>
              </a:rPr>
              <a:t>.  </a:t>
            </a:r>
            <a:r>
              <a:rPr lang="ko-KR" altLang="en-US" sz="800" u="sng" dirty="0" smtClean="0">
                <a:solidFill>
                  <a:schemeClr val="tx1"/>
                </a:solidFill>
                <a:latin typeface="나눔고딕" pitchFamily="50" charset="-127"/>
                <a:ea typeface="나눔고딕" pitchFamily="50" charset="-127"/>
                <a:hlinkClick r:id="rId3"/>
              </a:rPr>
              <a:t>설치하기</a:t>
            </a:r>
            <a:endParaRPr lang="ko-KR" altLang="en-US" sz="800" u="sng" dirty="0">
              <a:solidFill>
                <a:schemeClr val="tx1"/>
              </a:solidFill>
              <a:latin typeface="나눔고딕" pitchFamily="50" charset="-127"/>
              <a:ea typeface="나눔고딕" pitchFamily="50" charset="-127"/>
            </a:endParaRPr>
          </a:p>
        </p:txBody>
      </p:sp>
      <p:sp>
        <p:nvSpPr>
          <p:cNvPr id="6" name="슬라이드 번호 개체 틀 5"/>
          <p:cNvSpPr>
            <a:spLocks noGrp="1"/>
          </p:cNvSpPr>
          <p:nvPr>
            <p:ph type="sldNum" sz="quarter" idx="12"/>
          </p:nvPr>
        </p:nvSpPr>
        <p:spPr>
          <a:xfrm>
            <a:off x="6553200" y="6356350"/>
            <a:ext cx="2133600" cy="365125"/>
          </a:xfrm>
          <a:prstGeom prst="rect">
            <a:avLst/>
          </a:prstGeom>
        </p:spPr>
        <p:txBody>
          <a:bodyPr/>
          <a:lstStyle>
            <a:lvl1pPr>
              <a:defRPr b="1">
                <a:latin typeface="Calibri" panose="020F0502020204030204" pitchFamily="34" charset="0"/>
              </a:defRPr>
            </a:lvl1pPr>
          </a:lstStyle>
          <a:p>
            <a:pPr algn="r"/>
            <a:fld id="{C2C48C8F-6F70-494C-86F5-90A39BFC3F09}" type="slidenum">
              <a:rPr lang="ko-KR" altLang="en-US" sz="2000" smtClean="0">
                <a:solidFill>
                  <a:srgbClr val="00B0F0"/>
                </a:solidFill>
              </a:rPr>
              <a:pPr algn="r"/>
              <a:t>‹#›</a:t>
            </a:fld>
            <a:r>
              <a:rPr lang="ko-KR" altLang="en-US" sz="1200" dirty="0" smtClean="0"/>
              <a:t> </a:t>
            </a:r>
            <a:r>
              <a:rPr lang="en-US" altLang="ko-KR" sz="1100" b="0" dirty="0" smtClean="0">
                <a:solidFill>
                  <a:schemeClr val="bg1">
                    <a:lumMod val="65000"/>
                  </a:schemeClr>
                </a:solidFill>
              </a:rPr>
              <a:t>/ 19</a:t>
            </a:r>
            <a:endParaRPr lang="ko-KR" altLang="en-US" sz="1100" b="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959176-0360-40C3-854C-0B2FA88980F0}" type="datetime1">
              <a:rPr lang="en-US" smtClean="0">
                <a:solidFill>
                  <a:prstClr val="black">
                    <a:tint val="75000"/>
                  </a:prstClr>
                </a:solidFill>
              </a:rPr>
              <a:pPr/>
              <a:t>9/28/2014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1F5A0A-F6FC-4FFD-9B49-0DA8697211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6680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B371A7-4EA7-420A-9975-DDDC82757997}" type="datetime1">
              <a:rPr lang="en-US" smtClean="0">
                <a:solidFill>
                  <a:prstClr val="black">
                    <a:tint val="75000"/>
                  </a:prstClr>
                </a:solidFill>
              </a:rPr>
              <a:pPr/>
              <a:t>9/28/2014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1F5A0A-F6FC-4FFD-9B49-0DA8697211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544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DD654D-D82D-48D0-BBF0-81FB22793639}" type="datetime1">
              <a:rPr lang="en-US" smtClean="0">
                <a:solidFill>
                  <a:prstClr val="black">
                    <a:tint val="75000"/>
                  </a:prstClr>
                </a:solidFill>
              </a:rPr>
              <a:pPr/>
              <a:t>9/28/2014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C1F5A0A-F6FC-4FFD-9B49-0DA8697211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337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40D955-9F26-441B-8C74-6AB688D3DE3B}" type="datetime1">
              <a:rPr lang="en-US" smtClean="0">
                <a:solidFill>
                  <a:prstClr val="black">
                    <a:tint val="75000"/>
                  </a:prstClr>
                </a:solidFill>
              </a:rPr>
              <a:pPr/>
              <a:t>9/28/2014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C1F5A0A-F6FC-4FFD-9B49-0DA8697211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3354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EBBF43-8910-4A1D-9FF2-3D6BD713D60D}" type="datetime1">
              <a:rPr lang="en-US" smtClean="0">
                <a:solidFill>
                  <a:prstClr val="black">
                    <a:tint val="75000"/>
                  </a:prstClr>
                </a:solidFill>
              </a:rPr>
              <a:pPr/>
              <a:t>9/28/2014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C1F5A0A-F6FC-4FFD-9B49-0DA8697211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689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11C7D0-A51F-4CE3-A2D7-946ACAF73764}" type="datetime1">
              <a:rPr lang="en-US" smtClean="0">
                <a:solidFill>
                  <a:prstClr val="black">
                    <a:tint val="75000"/>
                  </a:prstClr>
                </a:solidFill>
              </a:rPr>
              <a:pPr/>
              <a:t>9/28/2014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1F5A0A-F6FC-4FFD-9B49-0DA8697211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145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A08A3-2E46-4527-B522-80D75323C2ED}" type="datetime1">
              <a:rPr lang="en-US" smtClean="0">
                <a:solidFill>
                  <a:prstClr val="black">
                    <a:tint val="75000"/>
                  </a:prstClr>
                </a:solidFill>
              </a:rPr>
              <a:pPr/>
              <a:t>9/28/2014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1F5A0A-F6FC-4FFD-9B49-0DA8697211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4374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87992-C559-4829-8583-32D33786038E}" type="datetime1">
              <a:rPr lang="en-US" smtClean="0">
                <a:solidFill>
                  <a:prstClr val="black">
                    <a:tint val="75000"/>
                  </a:prstClr>
                </a:solidFill>
              </a:rPr>
              <a:pPr/>
              <a:t>9/28/2014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1F5A0A-F6FC-4FFD-9B49-0DA8697211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048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E16B2E-EDF0-471A-814C-2F337205F788}" type="datetime1">
              <a:rPr lang="en-US" smtClean="0">
                <a:solidFill>
                  <a:prstClr val="black">
                    <a:tint val="75000"/>
                  </a:prstClr>
                </a:solidFill>
              </a:rPr>
              <a:pPr/>
              <a:t>9/28/2014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1F5A0A-F6FC-4FFD-9B49-0DA8697211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097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88D758-DFCB-4306-88D9-6B5F54CF768A}" type="datetime1">
              <a:rPr lang="en-US" smtClean="0">
                <a:solidFill>
                  <a:prstClr val="black">
                    <a:tint val="75000"/>
                  </a:prstClr>
                </a:solidFill>
              </a:rPr>
              <a:pPr/>
              <a:t>9/28/2014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1F5A0A-F6FC-4FFD-9B49-0DA8697211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7903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내지">
    <p:spTree>
      <p:nvGrpSpPr>
        <p:cNvPr id="1" name=""/>
        <p:cNvGrpSpPr/>
        <p:nvPr/>
      </p:nvGrpSpPr>
      <p:grpSpPr>
        <a:xfrm>
          <a:off x="0" y="0"/>
          <a:ext cx="0" cy="0"/>
          <a:chOff x="0" y="0"/>
          <a:chExt cx="0" cy="0"/>
        </a:xfrm>
      </p:grpSpPr>
      <p:cxnSp>
        <p:nvCxnSpPr>
          <p:cNvPr id="6" name="직선 연결선 5"/>
          <p:cNvCxnSpPr/>
          <p:nvPr userDrawn="1"/>
        </p:nvCxnSpPr>
        <p:spPr>
          <a:xfrm>
            <a:off x="424356" y="541195"/>
            <a:ext cx="1909327" cy="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 name="직선 연결선 6"/>
          <p:cNvCxnSpPr/>
          <p:nvPr userDrawn="1"/>
        </p:nvCxnSpPr>
        <p:spPr>
          <a:xfrm flipV="1">
            <a:off x="2411760" y="540054"/>
            <a:ext cx="6311553" cy="1141"/>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8" name="Picture 3" descr="C:\Documents and Settings\nhn\바탕 화면\naver_w.png"/>
          <p:cNvPicPr>
            <a:picLocks noChangeAspect="1" noChangeArrowheads="1"/>
          </p:cNvPicPr>
          <p:nvPr userDrawn="1"/>
        </p:nvPicPr>
        <p:blipFill>
          <a:blip r:embed="rId2" cstate="print"/>
          <a:srcRect/>
          <a:stretch>
            <a:fillRect/>
          </a:stretch>
        </p:blipFill>
        <p:spPr bwMode="auto">
          <a:xfrm>
            <a:off x="395536" y="6368996"/>
            <a:ext cx="698704" cy="129924"/>
          </a:xfrm>
          <a:prstGeom prst="rect">
            <a:avLst/>
          </a:prstGeom>
          <a:noFill/>
        </p:spPr>
      </p:pic>
      <p:sp>
        <p:nvSpPr>
          <p:cNvPr id="9" name="슬라이드 번호 개체 틀 5"/>
          <p:cNvSpPr>
            <a:spLocks noGrp="1"/>
          </p:cNvSpPr>
          <p:nvPr>
            <p:ph type="sldNum" sz="quarter" idx="12"/>
          </p:nvPr>
        </p:nvSpPr>
        <p:spPr>
          <a:xfrm>
            <a:off x="6553200" y="6356350"/>
            <a:ext cx="2133600" cy="365125"/>
          </a:xfrm>
          <a:prstGeom prst="rect">
            <a:avLst/>
          </a:prstGeom>
        </p:spPr>
        <p:txBody>
          <a:bodyPr/>
          <a:lstStyle>
            <a:lvl1pPr>
              <a:defRPr b="1">
                <a:latin typeface="Calibri" panose="020F0502020204030204" pitchFamily="34" charset="0"/>
              </a:defRPr>
            </a:lvl1pPr>
          </a:lstStyle>
          <a:p>
            <a:pPr algn="r"/>
            <a:fld id="{C2C48C8F-6F70-494C-86F5-90A39BFC3F09}" type="slidenum">
              <a:rPr lang="ko-KR" altLang="en-US" smtClean="0">
                <a:solidFill>
                  <a:srgbClr val="99CCFF"/>
                </a:solidFill>
              </a:rPr>
              <a:pPr algn="r"/>
              <a:t>‹#›</a:t>
            </a:fld>
            <a:r>
              <a:rPr lang="ko-KR" altLang="en-US" sz="1200" dirty="0" smtClean="0"/>
              <a:t> </a:t>
            </a:r>
            <a:r>
              <a:rPr lang="en-US" altLang="ko-KR" sz="1200" b="0" dirty="0" smtClean="0"/>
              <a:t>/ 24</a:t>
            </a:r>
            <a:endParaRPr lang="ko-KR" altLang="en-US" sz="1200" b="0"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B9EC9E-AC08-40C8-AAD4-5F98F1EA86D4}" type="datetime1">
              <a:rPr lang="en-US" smtClean="0">
                <a:solidFill>
                  <a:prstClr val="black">
                    <a:tint val="75000"/>
                  </a:prstClr>
                </a:solidFill>
              </a:rPr>
              <a:pPr/>
              <a:t>9/28/2014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1F5A0A-F6FC-4FFD-9B49-0DA8697211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71124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959176-0360-40C3-854C-0B2FA88980F0}" type="datetime1">
              <a:rPr lang="en-US" smtClean="0">
                <a:solidFill>
                  <a:prstClr val="black">
                    <a:tint val="75000"/>
                  </a:prstClr>
                </a:solidFill>
              </a:rPr>
              <a:pPr/>
              <a:t>9/28/2014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1F5A0A-F6FC-4FFD-9B49-0DA8697211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2248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B371A7-4EA7-420A-9975-DDDC82757997}" type="datetime1">
              <a:rPr lang="en-US" smtClean="0">
                <a:solidFill>
                  <a:prstClr val="black">
                    <a:tint val="75000"/>
                  </a:prstClr>
                </a:solidFill>
              </a:rPr>
              <a:pPr/>
              <a:t>9/28/2014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1F5A0A-F6FC-4FFD-9B49-0DA8697211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86225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DD654D-D82D-48D0-BBF0-81FB22793639}" type="datetime1">
              <a:rPr lang="en-US" smtClean="0">
                <a:solidFill>
                  <a:prstClr val="black">
                    <a:tint val="75000"/>
                  </a:prstClr>
                </a:solidFill>
              </a:rPr>
              <a:pPr/>
              <a:t>9/28/2014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C1F5A0A-F6FC-4FFD-9B49-0DA8697211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4484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40D955-9F26-441B-8C74-6AB688D3DE3B}" type="datetime1">
              <a:rPr lang="en-US" smtClean="0">
                <a:solidFill>
                  <a:prstClr val="black">
                    <a:tint val="75000"/>
                  </a:prstClr>
                </a:solidFill>
              </a:rPr>
              <a:pPr/>
              <a:t>9/28/2014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C1F5A0A-F6FC-4FFD-9B49-0DA8697211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2750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EBBF43-8910-4A1D-9FF2-3D6BD713D60D}" type="datetime1">
              <a:rPr lang="en-US" smtClean="0">
                <a:solidFill>
                  <a:prstClr val="black">
                    <a:tint val="75000"/>
                  </a:prstClr>
                </a:solidFill>
              </a:rPr>
              <a:pPr/>
              <a:t>9/28/2014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C1F5A0A-F6FC-4FFD-9B49-0DA8697211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600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11C7D0-A51F-4CE3-A2D7-946ACAF73764}" type="datetime1">
              <a:rPr lang="en-US" smtClean="0">
                <a:solidFill>
                  <a:prstClr val="black">
                    <a:tint val="75000"/>
                  </a:prstClr>
                </a:solidFill>
              </a:rPr>
              <a:pPr/>
              <a:t>9/28/2014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1F5A0A-F6FC-4FFD-9B49-0DA8697211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92723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A08A3-2E46-4527-B522-80D75323C2ED}" type="datetime1">
              <a:rPr lang="en-US" smtClean="0">
                <a:solidFill>
                  <a:prstClr val="black">
                    <a:tint val="75000"/>
                  </a:prstClr>
                </a:solidFill>
              </a:rPr>
              <a:pPr/>
              <a:t>9/28/2014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1F5A0A-F6FC-4FFD-9B49-0DA8697211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1551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87992-C559-4829-8583-32D33786038E}" type="datetime1">
              <a:rPr lang="en-US" smtClean="0">
                <a:solidFill>
                  <a:prstClr val="black">
                    <a:tint val="75000"/>
                  </a:prstClr>
                </a:solidFill>
              </a:rPr>
              <a:pPr/>
              <a:t>9/28/2014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1F5A0A-F6FC-4FFD-9B49-0DA8697211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03893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E16B2E-EDF0-471A-814C-2F337205F788}" type="datetime1">
              <a:rPr lang="en-US" smtClean="0">
                <a:solidFill>
                  <a:prstClr val="black">
                    <a:tint val="75000"/>
                  </a:prstClr>
                </a:solidFill>
              </a:rPr>
              <a:pPr/>
              <a:t>9/28/2014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1F5A0A-F6FC-4FFD-9B49-0DA8697211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089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표지_텍스트">
    <p:spTree>
      <p:nvGrpSpPr>
        <p:cNvPr id="1" name=""/>
        <p:cNvGrpSpPr/>
        <p:nvPr/>
      </p:nvGrpSpPr>
      <p:grpSpPr>
        <a:xfrm>
          <a:off x="0" y="0"/>
          <a:ext cx="0" cy="0"/>
          <a:chOff x="0" y="0"/>
          <a:chExt cx="0" cy="0"/>
        </a:xfrm>
      </p:grpSpPr>
      <p:pic>
        <p:nvPicPr>
          <p:cNvPr id="5" name="Picture 3" descr="C:\Documents and Settings\nhn\바탕 화면\naver_w.png"/>
          <p:cNvPicPr>
            <a:picLocks noChangeAspect="1" noChangeArrowheads="1"/>
          </p:cNvPicPr>
          <p:nvPr userDrawn="1"/>
        </p:nvPicPr>
        <p:blipFill>
          <a:blip r:embed="rId2" cstate="print"/>
          <a:srcRect/>
          <a:stretch>
            <a:fillRect/>
          </a:stretch>
        </p:blipFill>
        <p:spPr bwMode="auto">
          <a:xfrm>
            <a:off x="7884368" y="332656"/>
            <a:ext cx="864890" cy="160826"/>
          </a:xfrm>
          <a:prstGeom prst="rect">
            <a:avLst/>
          </a:prstGeom>
          <a:noFill/>
        </p:spPr>
      </p:pic>
      <p:sp>
        <p:nvSpPr>
          <p:cNvPr id="10" name="제목 1"/>
          <p:cNvSpPr>
            <a:spLocks noGrp="1"/>
          </p:cNvSpPr>
          <p:nvPr>
            <p:ph type="ctrTitle"/>
          </p:nvPr>
        </p:nvSpPr>
        <p:spPr>
          <a:xfrm>
            <a:off x="290056" y="3429000"/>
            <a:ext cx="7772400" cy="1326735"/>
          </a:xfrm>
        </p:spPr>
        <p:txBody>
          <a:bodyPr/>
          <a:lstStyle>
            <a:lvl1pPr algn="l">
              <a:defRPr>
                <a:solidFill>
                  <a:schemeClr val="tx1"/>
                </a:solidFill>
              </a:defRPr>
            </a:lvl1pPr>
          </a:lstStyle>
          <a:p>
            <a:r>
              <a:rPr lang="ko-KR" altLang="en-US" smtClean="0"/>
              <a:t>마스터 제목 스타일 편집</a:t>
            </a:r>
            <a:endParaRPr lang="ko-KR" altLang="en-US"/>
          </a:p>
        </p:txBody>
      </p:sp>
      <p:sp>
        <p:nvSpPr>
          <p:cNvPr id="11" name="부제목 2"/>
          <p:cNvSpPr>
            <a:spLocks noGrp="1"/>
          </p:cNvSpPr>
          <p:nvPr>
            <p:ph type="subTitle" idx="1"/>
          </p:nvPr>
        </p:nvSpPr>
        <p:spPr>
          <a:xfrm>
            <a:off x="323528" y="4974952"/>
            <a:ext cx="7776864" cy="814222"/>
          </a:xfrm>
        </p:spPr>
        <p:txBody>
          <a:bodyPr anchor="ctr">
            <a:normAutofit/>
          </a:bodyPr>
          <a:lstStyle>
            <a:lvl1pPr marL="0" indent="0" algn="l">
              <a:buNone/>
              <a:defRPr sz="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13" name="직사각형 12"/>
          <p:cNvSpPr/>
          <p:nvPr userDrawn="1"/>
        </p:nvSpPr>
        <p:spPr>
          <a:xfrm>
            <a:off x="251520" y="6453336"/>
            <a:ext cx="2282997" cy="215444"/>
          </a:xfrm>
          <a:prstGeom prst="rect">
            <a:avLst/>
          </a:prstGeom>
        </p:spPr>
        <p:txBody>
          <a:bodyPr wrap="none">
            <a:spAutoFit/>
          </a:bodyPr>
          <a:lstStyle/>
          <a:p>
            <a:pPr>
              <a:defRPr/>
            </a:pPr>
            <a:r>
              <a:rPr lang="ko-KR" altLang="en-US" sz="800" dirty="0" smtClean="0">
                <a:solidFill>
                  <a:schemeClr val="tx1"/>
                </a:solidFill>
                <a:latin typeface="나눔고딕" pitchFamily="50" charset="-127"/>
                <a:ea typeface="나눔고딕" pitchFamily="50" charset="-127"/>
              </a:rPr>
              <a:t>이 문서는 </a:t>
            </a:r>
            <a:r>
              <a:rPr lang="ko-KR" altLang="en-US" sz="800" dirty="0" err="1" smtClean="0">
                <a:solidFill>
                  <a:schemeClr val="tx1"/>
                </a:solidFill>
                <a:latin typeface="나눔고딕" pitchFamily="50" charset="-127"/>
                <a:ea typeface="나눔고딕" pitchFamily="50" charset="-127"/>
              </a:rPr>
              <a:t>나눔글꼴로</a:t>
            </a:r>
            <a:r>
              <a:rPr lang="ko-KR" altLang="en-US" sz="800" dirty="0" smtClean="0">
                <a:solidFill>
                  <a:schemeClr val="tx1"/>
                </a:solidFill>
                <a:latin typeface="나눔고딕" pitchFamily="50" charset="-127"/>
                <a:ea typeface="나눔고딕" pitchFamily="50" charset="-127"/>
              </a:rPr>
              <a:t> 작성되었습니다</a:t>
            </a:r>
            <a:r>
              <a:rPr lang="en-US" altLang="ko-KR" sz="800" dirty="0" smtClean="0">
                <a:solidFill>
                  <a:schemeClr val="tx1"/>
                </a:solidFill>
                <a:latin typeface="나눔고딕" pitchFamily="50" charset="-127"/>
                <a:ea typeface="나눔고딕" pitchFamily="50" charset="-127"/>
              </a:rPr>
              <a:t>.  </a:t>
            </a:r>
            <a:r>
              <a:rPr lang="ko-KR" altLang="en-US" sz="800" u="sng" dirty="0" smtClean="0">
                <a:solidFill>
                  <a:schemeClr val="tx1"/>
                </a:solidFill>
                <a:latin typeface="나눔고딕" pitchFamily="50" charset="-127"/>
                <a:ea typeface="나눔고딕" pitchFamily="50" charset="-127"/>
                <a:hlinkClick r:id="rId3"/>
              </a:rPr>
              <a:t>설치하기</a:t>
            </a:r>
            <a:endParaRPr lang="ko-KR" altLang="en-US" sz="800" u="sng" dirty="0">
              <a:solidFill>
                <a:schemeClr val="tx1"/>
              </a:solidFill>
              <a:latin typeface="나눔고딕" pitchFamily="50" charset="-127"/>
              <a:ea typeface="나눔고딕" pitchFamily="50" charset="-127"/>
            </a:endParaRPr>
          </a:p>
        </p:txBody>
      </p:sp>
      <p:sp>
        <p:nvSpPr>
          <p:cNvPr id="6" name="슬라이드 번호 개체 틀 5"/>
          <p:cNvSpPr>
            <a:spLocks noGrp="1"/>
          </p:cNvSpPr>
          <p:nvPr>
            <p:ph type="sldNum" sz="quarter" idx="12"/>
          </p:nvPr>
        </p:nvSpPr>
        <p:spPr>
          <a:xfrm>
            <a:off x="6553200" y="6356350"/>
            <a:ext cx="2133600" cy="365125"/>
          </a:xfrm>
          <a:prstGeom prst="rect">
            <a:avLst/>
          </a:prstGeom>
        </p:spPr>
        <p:txBody>
          <a:bodyPr/>
          <a:lstStyle>
            <a:lvl1pPr>
              <a:defRPr b="1">
                <a:latin typeface="Calibri" panose="020F0502020204030204" pitchFamily="34" charset="0"/>
              </a:defRPr>
            </a:lvl1pPr>
          </a:lstStyle>
          <a:p>
            <a:pPr algn="r"/>
            <a:fld id="{C2C48C8F-6F70-494C-86F5-90A39BFC3F09}" type="slidenum">
              <a:rPr lang="ko-KR" altLang="en-US" smtClean="0">
                <a:solidFill>
                  <a:srgbClr val="99CCFF"/>
                </a:solidFill>
              </a:rPr>
              <a:pPr algn="r"/>
              <a:t>‹#›</a:t>
            </a:fld>
            <a:r>
              <a:rPr lang="ko-KR" altLang="en-US" sz="1200" dirty="0" smtClean="0"/>
              <a:t> </a:t>
            </a:r>
            <a:r>
              <a:rPr lang="en-US" altLang="ko-KR" sz="1200" b="0" dirty="0" smtClean="0"/>
              <a:t>/ 24</a:t>
            </a:r>
            <a:endParaRPr lang="ko-KR" altLang="en-US" sz="1200" b="0"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내지_텍스트">
    <p:spTree>
      <p:nvGrpSpPr>
        <p:cNvPr id="1" name=""/>
        <p:cNvGrpSpPr/>
        <p:nvPr/>
      </p:nvGrpSpPr>
      <p:grpSpPr>
        <a:xfrm>
          <a:off x="0" y="0"/>
          <a:ext cx="0" cy="0"/>
          <a:chOff x="0" y="0"/>
          <a:chExt cx="0" cy="0"/>
        </a:xfrm>
      </p:grpSpPr>
      <p:sp>
        <p:nvSpPr>
          <p:cNvPr id="6" name="제목 1"/>
          <p:cNvSpPr>
            <a:spLocks noGrp="1"/>
          </p:cNvSpPr>
          <p:nvPr>
            <p:ph type="ctrTitle"/>
          </p:nvPr>
        </p:nvSpPr>
        <p:spPr>
          <a:xfrm>
            <a:off x="315020" y="780721"/>
            <a:ext cx="2037432" cy="776071"/>
          </a:xfrm>
        </p:spPr>
        <p:txBody>
          <a:bodyPr>
            <a:normAutofit/>
          </a:bodyPr>
          <a:lstStyle>
            <a:lvl1pPr algn="l">
              <a:defRPr sz="1800">
                <a:solidFill>
                  <a:schemeClr val="tx1"/>
                </a:solidFill>
              </a:defRPr>
            </a:lvl1pPr>
          </a:lstStyle>
          <a:p>
            <a:r>
              <a:rPr lang="ko-KR" altLang="en-US" smtClean="0"/>
              <a:t>마스터 제목</a:t>
            </a:r>
            <a:endParaRPr lang="ko-KR" altLang="en-US"/>
          </a:p>
        </p:txBody>
      </p:sp>
      <p:sp>
        <p:nvSpPr>
          <p:cNvPr id="7" name="부제목 2"/>
          <p:cNvSpPr>
            <a:spLocks noGrp="1"/>
          </p:cNvSpPr>
          <p:nvPr>
            <p:ph type="subTitle" idx="1" hasCustomPrompt="1"/>
          </p:nvPr>
        </p:nvSpPr>
        <p:spPr>
          <a:xfrm>
            <a:off x="2360072" y="929928"/>
            <a:ext cx="6396012" cy="300732"/>
          </a:xfrm>
        </p:spPr>
        <p:txBody>
          <a:bodyPr>
            <a:normAutofit/>
          </a:bodyPr>
          <a:lstStyle>
            <a:lvl1pPr marL="0" indent="0" algn="l">
              <a:buNone/>
              <a:defRPr sz="1200">
                <a:solidFill>
                  <a:schemeClr val="tx1"/>
                </a:solidFill>
                <a:latin typeface="나눔고딕 ExtraBold" pitchFamily="50" charset="-127"/>
                <a:ea typeface="나눔고딕 ExtraBold" pitchFamily="50" charset="-12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제목 스타일 편집</a:t>
            </a:r>
            <a:endParaRPr lang="en-US" altLang="ko-KR" smtClean="0"/>
          </a:p>
        </p:txBody>
      </p:sp>
      <p:cxnSp>
        <p:nvCxnSpPr>
          <p:cNvPr id="5" name="직선 연결선 4"/>
          <p:cNvCxnSpPr/>
          <p:nvPr userDrawn="1"/>
        </p:nvCxnSpPr>
        <p:spPr>
          <a:xfrm>
            <a:off x="424356" y="541195"/>
            <a:ext cx="1909327" cy="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 name="직선 연결선 8"/>
          <p:cNvCxnSpPr/>
          <p:nvPr userDrawn="1"/>
        </p:nvCxnSpPr>
        <p:spPr>
          <a:xfrm flipV="1">
            <a:off x="2411760" y="540054"/>
            <a:ext cx="6311553" cy="1141"/>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0" name="Picture 3" descr="C:\Documents and Settings\nhn\바탕 화면\naver_w.png"/>
          <p:cNvPicPr>
            <a:picLocks noChangeAspect="1" noChangeArrowheads="1"/>
          </p:cNvPicPr>
          <p:nvPr userDrawn="1"/>
        </p:nvPicPr>
        <p:blipFill>
          <a:blip r:embed="rId2" cstate="print"/>
          <a:srcRect/>
          <a:stretch>
            <a:fillRect/>
          </a:stretch>
        </p:blipFill>
        <p:spPr bwMode="auto">
          <a:xfrm>
            <a:off x="395536" y="6368996"/>
            <a:ext cx="698704" cy="129924"/>
          </a:xfrm>
          <a:prstGeom prst="rect">
            <a:avLst/>
          </a:prstGeom>
          <a:noFill/>
        </p:spPr>
      </p:pic>
      <p:sp>
        <p:nvSpPr>
          <p:cNvPr id="19" name="내용 개체 틀 2"/>
          <p:cNvSpPr>
            <a:spLocks noGrp="1"/>
          </p:cNvSpPr>
          <p:nvPr>
            <p:ph idx="10"/>
          </p:nvPr>
        </p:nvSpPr>
        <p:spPr>
          <a:xfrm>
            <a:off x="2362612" y="1168114"/>
            <a:ext cx="6385852" cy="388640"/>
          </a:xfrm>
        </p:spPr>
        <p:txBody>
          <a:bodyPr anchor="ctr">
            <a:normAutofit/>
          </a:bodyPr>
          <a:lstStyle>
            <a:lvl1pPr>
              <a:defRPr sz="1000">
                <a:solidFill>
                  <a:schemeClr val="tx1"/>
                </a:solidFill>
              </a:defRPr>
            </a:lvl1pPr>
            <a:lvl2pPr>
              <a:defRPr sz="1000"/>
            </a:lvl2pPr>
            <a:lvl3pPr>
              <a:defRPr sz="1000"/>
            </a:lvl3pPr>
            <a:lvl4pPr>
              <a:defRPr sz="1000"/>
            </a:lvl4pPr>
            <a:lvl5pPr>
              <a:defRPr sz="1000"/>
            </a:lvl5pPr>
          </a:lstStyle>
          <a:p>
            <a:pPr lvl="0"/>
            <a:r>
              <a:rPr lang="ko-KR" altLang="en-US" smtClean="0"/>
              <a:t>마스터 텍스트 스타일을 편집합니다</a:t>
            </a:r>
          </a:p>
        </p:txBody>
      </p:sp>
      <p:sp>
        <p:nvSpPr>
          <p:cNvPr id="11" name="슬라이드 번호 개체 틀 5"/>
          <p:cNvSpPr>
            <a:spLocks noGrp="1"/>
          </p:cNvSpPr>
          <p:nvPr>
            <p:ph type="sldNum" sz="quarter" idx="12"/>
          </p:nvPr>
        </p:nvSpPr>
        <p:spPr>
          <a:xfrm>
            <a:off x="6553200" y="6356350"/>
            <a:ext cx="2133600" cy="365125"/>
          </a:xfrm>
          <a:prstGeom prst="rect">
            <a:avLst/>
          </a:prstGeom>
        </p:spPr>
        <p:txBody>
          <a:bodyPr/>
          <a:lstStyle>
            <a:lvl1pPr>
              <a:defRPr b="1">
                <a:latin typeface="Calibri" panose="020F0502020204030204" pitchFamily="34" charset="0"/>
              </a:defRPr>
            </a:lvl1pPr>
          </a:lstStyle>
          <a:p>
            <a:pPr algn="r"/>
            <a:fld id="{C2C48C8F-6F70-494C-86F5-90A39BFC3F09}" type="slidenum">
              <a:rPr lang="ko-KR" altLang="en-US" smtClean="0">
                <a:solidFill>
                  <a:srgbClr val="99CCFF"/>
                </a:solidFill>
              </a:rPr>
              <a:pPr algn="r"/>
              <a:t>‹#›</a:t>
            </a:fld>
            <a:r>
              <a:rPr lang="ko-KR" altLang="en-US" sz="1200" dirty="0" smtClean="0"/>
              <a:t> </a:t>
            </a:r>
            <a:r>
              <a:rPr lang="en-US" altLang="ko-KR" sz="1200" b="0" dirty="0" smtClean="0"/>
              <a:t>/ 24</a:t>
            </a:r>
            <a:endParaRPr lang="ko-KR" altLang="en-US" sz="1200" b="0"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빈화면">
    <p:spTree>
      <p:nvGrpSpPr>
        <p:cNvPr id="1" name=""/>
        <p:cNvGrpSpPr/>
        <p:nvPr/>
      </p:nvGrpSpPr>
      <p:grpSpPr>
        <a:xfrm>
          <a:off x="0" y="0"/>
          <a:ext cx="0" cy="0"/>
          <a:chOff x="0" y="0"/>
          <a:chExt cx="0" cy="0"/>
        </a:xfrm>
      </p:grpSpPr>
      <p:sp>
        <p:nvSpPr>
          <p:cNvPr id="2" name="슬라이드 번호 개체 틀 5"/>
          <p:cNvSpPr>
            <a:spLocks noGrp="1"/>
          </p:cNvSpPr>
          <p:nvPr>
            <p:ph type="sldNum" sz="quarter" idx="12"/>
          </p:nvPr>
        </p:nvSpPr>
        <p:spPr>
          <a:xfrm>
            <a:off x="6553200" y="6356350"/>
            <a:ext cx="2133600" cy="365125"/>
          </a:xfrm>
          <a:prstGeom prst="rect">
            <a:avLst/>
          </a:prstGeom>
        </p:spPr>
        <p:txBody>
          <a:bodyPr/>
          <a:lstStyle>
            <a:lvl1pPr>
              <a:defRPr b="1">
                <a:latin typeface="Calibri" panose="020F0502020204030204" pitchFamily="34" charset="0"/>
              </a:defRPr>
            </a:lvl1pPr>
          </a:lstStyle>
          <a:p>
            <a:pPr algn="r"/>
            <a:fld id="{C2C48C8F-6F70-494C-86F5-90A39BFC3F09}" type="slidenum">
              <a:rPr lang="ko-KR" altLang="en-US" smtClean="0">
                <a:solidFill>
                  <a:srgbClr val="99CCFF"/>
                </a:solidFill>
              </a:rPr>
              <a:pPr algn="r"/>
              <a:t>‹#›</a:t>
            </a:fld>
            <a:r>
              <a:rPr lang="ko-KR" altLang="en-US" sz="1200" dirty="0" smtClean="0"/>
              <a:t> </a:t>
            </a:r>
            <a:r>
              <a:rPr lang="en-US" altLang="ko-KR" sz="1200" b="0" dirty="0" smtClean="0"/>
              <a:t>/ 24</a:t>
            </a:r>
            <a:endParaRPr lang="ko-KR" altLang="en-US" sz="1200" b="0"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제목 슬라이드">
    <p:bg>
      <p:bgPr>
        <a:solidFill>
          <a:schemeClr val="bg1"/>
        </a:solidFill>
        <a:effectLst/>
      </p:bgPr>
    </p:bg>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7AE7E7D4-CB07-4247-95C2-0110B75276B4}" type="datetime1">
              <a:rPr lang="ko-KR" altLang="en-US" smtClean="0"/>
              <a:t>2014-09-28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8" name="슬라이드 번호 개체 틀 5"/>
          <p:cNvSpPr>
            <a:spLocks noGrp="1"/>
          </p:cNvSpPr>
          <p:nvPr>
            <p:ph type="sldNum" sz="quarter" idx="12"/>
          </p:nvPr>
        </p:nvSpPr>
        <p:spPr>
          <a:xfrm>
            <a:off x="6843323" y="6356350"/>
            <a:ext cx="2133600" cy="365125"/>
          </a:xfrm>
          <a:prstGeom prst="rect">
            <a:avLst/>
          </a:prstGeom>
        </p:spPr>
        <p:txBody>
          <a:bodyPr/>
          <a:lstStyle>
            <a:lvl1pPr>
              <a:defRPr b="1">
                <a:latin typeface="Calibri" panose="020F0502020204030204" pitchFamily="34" charset="0"/>
              </a:defRPr>
            </a:lvl1pPr>
          </a:lstStyle>
          <a:p>
            <a:pPr algn="r"/>
            <a:fld id="{C2C48C8F-6F70-494C-86F5-90A39BFC3F09}" type="slidenum">
              <a:rPr lang="ko-KR" altLang="en-US" sz="2000" smtClean="0">
                <a:solidFill>
                  <a:srgbClr val="00B0F0"/>
                </a:solidFill>
              </a:rPr>
              <a:pPr algn="r"/>
              <a:t>‹#›</a:t>
            </a:fld>
            <a:r>
              <a:rPr lang="ko-KR" altLang="en-US" sz="1200" dirty="0" smtClean="0"/>
              <a:t> </a:t>
            </a:r>
            <a:r>
              <a:rPr lang="en-US" altLang="ko-KR" sz="1100" b="0" dirty="0" smtClean="0">
                <a:solidFill>
                  <a:schemeClr val="bg1">
                    <a:lumMod val="65000"/>
                  </a:schemeClr>
                </a:solidFill>
              </a:rPr>
              <a:t>/ 19</a:t>
            </a:r>
            <a:endParaRPr lang="ko-KR" altLang="en-US" sz="1100" b="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B9EC9E-AC08-40C8-AAD4-5F98F1EA86D4}" type="datetime1">
              <a:rPr lang="en-US" smtClean="0"/>
              <a:t>9/28/2014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pPr/>
              <a:t>‹#›</a:t>
            </a:fld>
            <a:endParaRPr lang="en-US"/>
          </a:p>
        </p:txBody>
      </p:sp>
    </p:spTree>
    <p:extLst>
      <p:ext uri="{BB962C8B-B14F-4D97-AF65-F5344CB8AC3E}">
        <p14:creationId xmlns:p14="http://schemas.microsoft.com/office/powerpoint/2010/main" val="12832713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88D758-DFCB-4306-88D9-6B5F54CF768A}" type="datetime1">
              <a:rPr lang="en-US" smtClean="0">
                <a:solidFill>
                  <a:prstClr val="black">
                    <a:tint val="75000"/>
                  </a:prstClr>
                </a:solidFill>
              </a:rPr>
              <a:pPr/>
              <a:t>9/28/2014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1F5A0A-F6FC-4FFD-9B49-0DA8697211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14548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B9EC9E-AC08-40C8-AAD4-5F98F1EA86D4}" type="datetime1">
              <a:rPr lang="en-US" smtClean="0">
                <a:solidFill>
                  <a:prstClr val="black">
                    <a:tint val="75000"/>
                  </a:prstClr>
                </a:solidFill>
              </a:rPr>
              <a:pPr/>
              <a:t>9/28/2014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1F5A0A-F6FC-4FFD-9B49-0DA8697211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7429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Calibri Light" panose="020F0302020204030204" pitchFamily="34" charset="0"/>
                <a:ea typeface="나눔고딕" pitchFamily="50" charset="-127"/>
              </a:defRPr>
            </a:lvl1pPr>
          </a:lstStyle>
          <a:p>
            <a:fld id="{869A6018-2DE4-4362-80AE-EF41E28D689E}" type="datetime1">
              <a:rPr lang="ko-KR" altLang="en-US" smtClean="0"/>
              <a:t>2014-09-28</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latin typeface="Calibri Light" panose="020F0302020204030204" pitchFamily="34" charset="0"/>
                <a:ea typeface="나눔고딕" pitchFamily="50" charset="-127"/>
              </a:defRPr>
            </a:lvl1pPr>
          </a:lstStyle>
          <a:p>
            <a:endParaRPr lang="ko-KR" altLang="en-US"/>
          </a:p>
        </p:txBody>
      </p:sp>
      <p:sp>
        <p:nvSpPr>
          <p:cNvPr id="7" name="슬라이드 번호 개체 틀 5"/>
          <p:cNvSpPr>
            <a:spLocks noGrp="1"/>
          </p:cNvSpPr>
          <p:nvPr>
            <p:ph type="sldNum" sz="quarter" idx="12"/>
          </p:nvPr>
        </p:nvSpPr>
        <p:spPr>
          <a:xfrm>
            <a:off x="6553200" y="6356350"/>
            <a:ext cx="2133600" cy="365125"/>
          </a:xfrm>
          <a:prstGeom prst="rect">
            <a:avLst/>
          </a:prstGeom>
        </p:spPr>
        <p:txBody>
          <a:bodyPr/>
          <a:lstStyle>
            <a:lvl1pPr>
              <a:defRPr b="1">
                <a:latin typeface="Calibri" panose="020F0502020204030204" pitchFamily="34" charset="0"/>
              </a:defRPr>
            </a:lvl1pPr>
          </a:lstStyle>
          <a:p>
            <a:pPr algn="r"/>
            <a:fld id="{C2C48C8F-6F70-494C-86F5-90A39BFC3F09}" type="slidenum">
              <a:rPr lang="ko-KR" altLang="en-US" sz="2000" smtClean="0">
                <a:solidFill>
                  <a:srgbClr val="00B0F0"/>
                </a:solidFill>
              </a:rPr>
              <a:pPr algn="r"/>
              <a:t>‹#›</a:t>
            </a:fld>
            <a:r>
              <a:rPr lang="ko-KR" altLang="en-US" sz="1200" dirty="0" smtClean="0"/>
              <a:t> </a:t>
            </a:r>
            <a:r>
              <a:rPr lang="en-US" altLang="ko-KR" sz="1100" b="0" dirty="0" smtClean="0">
                <a:solidFill>
                  <a:schemeClr val="bg1">
                    <a:lumMod val="65000"/>
                  </a:schemeClr>
                </a:solidFill>
              </a:rPr>
              <a:t>/ 19</a:t>
            </a:r>
            <a:endParaRPr lang="ko-KR" altLang="en-US" sz="1100" b="0" dirty="0">
              <a:solidFill>
                <a:schemeClr val="bg1">
                  <a:lumMod val="65000"/>
                </a:scheme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9" r:id="rId4"/>
    <p:sldLayoutId id="2147483688" r:id="rId5"/>
    <p:sldLayoutId id="2147483649" r:id="rId6"/>
    <p:sldLayoutId id="2147483690" r:id="rId7"/>
  </p:sldLayoutIdLst>
  <p:transition>
    <p:fade/>
  </p:transition>
  <p:timing>
    <p:tnLst>
      <p:par>
        <p:cTn id="1" dur="indefinite" restart="never" nodeType="tmRoot"/>
      </p:par>
    </p:tnLst>
  </p:timing>
  <p:hf hdr="0" ftr="0" dt="0"/>
  <p:txStyles>
    <p:titleStyle>
      <a:lvl1pPr algn="ctr" defTabSz="914400" rtl="0" eaLnBrk="1" latinLnBrk="1" hangingPunct="1">
        <a:spcBef>
          <a:spcPct val="0"/>
        </a:spcBef>
        <a:buNone/>
        <a:defRPr sz="4500" b="1" kern="1200">
          <a:solidFill>
            <a:schemeClr val="tx1"/>
          </a:solidFill>
          <a:latin typeface="Calibri Light" panose="020F0302020204030204" pitchFamily="34" charset="0"/>
          <a:ea typeface="나눔고딕" pitchFamily="50" charset="-127"/>
          <a:cs typeface="+mj-cs"/>
        </a:defRPr>
      </a:lvl1pPr>
    </p:titleStyle>
    <p:bodyStyle>
      <a:lvl1pPr marL="342900" indent="-342900" algn="l" defTabSz="914400" rtl="0" eaLnBrk="1" latinLnBrk="1" hangingPunct="1">
        <a:spcBef>
          <a:spcPct val="20000"/>
        </a:spcBef>
        <a:buFontTx/>
        <a:buNone/>
        <a:defRPr sz="3200" kern="1200">
          <a:solidFill>
            <a:schemeClr val="tx1"/>
          </a:solidFill>
          <a:latin typeface="Calibri Light" panose="020F0302020204030204" pitchFamily="34" charset="0"/>
          <a:ea typeface="나눔고딕" pitchFamily="50" charset="-127"/>
          <a:cs typeface="+mn-cs"/>
        </a:defRPr>
      </a:lvl1pPr>
      <a:lvl2pPr marL="742950" indent="-285750" algn="l" defTabSz="914400" rtl="0" eaLnBrk="1" latinLnBrk="1" hangingPunct="1">
        <a:spcBef>
          <a:spcPct val="20000"/>
        </a:spcBef>
        <a:buFontTx/>
        <a:buNone/>
        <a:defRPr sz="2800" kern="1200">
          <a:solidFill>
            <a:schemeClr val="tx1"/>
          </a:solidFill>
          <a:latin typeface="Calibri Light" panose="020F0302020204030204" pitchFamily="34" charset="0"/>
          <a:ea typeface="나눔고딕" pitchFamily="50" charset="-127"/>
          <a:cs typeface="+mn-cs"/>
        </a:defRPr>
      </a:lvl2pPr>
      <a:lvl3pPr marL="1143000" indent="-228600" algn="l" defTabSz="914400" rtl="0" eaLnBrk="1" latinLnBrk="1" hangingPunct="1">
        <a:spcBef>
          <a:spcPct val="20000"/>
        </a:spcBef>
        <a:buFontTx/>
        <a:buNone/>
        <a:defRPr sz="2400" kern="1200">
          <a:solidFill>
            <a:schemeClr val="tx1"/>
          </a:solidFill>
          <a:latin typeface="Calibri Light" panose="020F0302020204030204" pitchFamily="34" charset="0"/>
          <a:ea typeface="나눔고딕" pitchFamily="50" charset="-127"/>
          <a:cs typeface="+mn-cs"/>
        </a:defRPr>
      </a:lvl3pPr>
      <a:lvl4pPr marL="1600200" indent="-228600" algn="l" defTabSz="914400" rtl="0" eaLnBrk="1" latinLnBrk="1" hangingPunct="1">
        <a:spcBef>
          <a:spcPct val="20000"/>
        </a:spcBef>
        <a:buFontTx/>
        <a:buNone/>
        <a:defRPr sz="2000" kern="1200">
          <a:solidFill>
            <a:schemeClr val="tx1"/>
          </a:solidFill>
          <a:latin typeface="Calibri Light" panose="020F0302020204030204" pitchFamily="34" charset="0"/>
          <a:ea typeface="나눔고딕" pitchFamily="50" charset="-127"/>
          <a:cs typeface="+mn-cs"/>
        </a:defRPr>
      </a:lvl4pPr>
      <a:lvl5pPr marL="2057400" indent="-228600" algn="l" defTabSz="914400" rtl="0" eaLnBrk="1" latinLnBrk="1" hangingPunct="1">
        <a:spcBef>
          <a:spcPct val="20000"/>
        </a:spcBef>
        <a:buFontTx/>
        <a:buNone/>
        <a:defRPr sz="2000" kern="1200">
          <a:solidFill>
            <a:schemeClr val="tx1"/>
          </a:solidFill>
          <a:latin typeface="Calibri Light" panose="020F0302020204030204" pitchFamily="34" charset="0"/>
          <a:ea typeface="나눔고딕" pitchFamily="50" charset="-127"/>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latinLnBrk="0"/>
            <a:fld id="{B00A8A4C-8924-4434-A08E-91E2170BA4A1}" type="datetime1">
              <a:rPr lang="en-US" smtClean="0">
                <a:solidFill>
                  <a:prstClr val="black">
                    <a:tint val="75000"/>
                  </a:prstClr>
                </a:solidFill>
              </a:rPr>
              <a:pPr latinLnBrk="0"/>
              <a:t>9/28/2014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latinLnBrk="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latinLnBrk="0"/>
            <a:fld id="{9C1F5A0A-F6FC-4FFD-9B49-0DA8697211D9}" type="slidenum">
              <a:rPr lang="en-US" smtClean="0">
                <a:solidFill>
                  <a:prstClr val="black">
                    <a:tint val="75000"/>
                  </a:prstClr>
                </a:solidFill>
              </a:rPr>
              <a:pPr latinLnBrk="0"/>
              <a:t>‹#›</a:t>
            </a:fld>
            <a:endParaRPr lang="en-US">
              <a:solidFill>
                <a:prstClr val="black">
                  <a:tint val="75000"/>
                </a:prstClr>
              </a:solidFill>
            </a:endParaRPr>
          </a:p>
        </p:txBody>
      </p:sp>
    </p:spTree>
    <p:extLst>
      <p:ext uri="{BB962C8B-B14F-4D97-AF65-F5344CB8AC3E}">
        <p14:creationId xmlns:p14="http://schemas.microsoft.com/office/powerpoint/2010/main" val="378183369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latinLnBrk="0"/>
            <a:fld id="{B00A8A4C-8924-4434-A08E-91E2170BA4A1}" type="datetime1">
              <a:rPr lang="en-US" smtClean="0">
                <a:solidFill>
                  <a:prstClr val="black">
                    <a:tint val="75000"/>
                  </a:prstClr>
                </a:solidFill>
              </a:rPr>
              <a:pPr latinLnBrk="0"/>
              <a:t>9/28/2014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latinLnBrk="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latinLnBrk="0"/>
            <a:fld id="{9C1F5A0A-F6FC-4FFD-9B49-0DA8697211D9}" type="slidenum">
              <a:rPr lang="en-US" smtClean="0">
                <a:solidFill>
                  <a:prstClr val="black">
                    <a:tint val="75000"/>
                  </a:prstClr>
                </a:solidFill>
              </a:rPr>
              <a:pPr latinLnBrk="0"/>
              <a:t>‹#›</a:t>
            </a:fld>
            <a:endParaRPr lang="en-US">
              <a:solidFill>
                <a:prstClr val="black">
                  <a:tint val="75000"/>
                </a:prstClr>
              </a:solidFill>
            </a:endParaRPr>
          </a:p>
        </p:txBody>
      </p:sp>
    </p:spTree>
    <p:extLst>
      <p:ext uri="{BB962C8B-B14F-4D97-AF65-F5344CB8AC3E}">
        <p14:creationId xmlns:p14="http://schemas.microsoft.com/office/powerpoint/2010/main" val="195612575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7.jpe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7" Type="http://schemas.microsoft.com/office/2007/relationships/hdphoto" Target="../media/hdphoto1.wdp"/><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12"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image" Target="../media/image8.png"/><Relationship Id="rId10" Type="http://schemas.openxmlformats.org/officeDocument/2006/relationships/image" Target="../media/image15.png"/><Relationship Id="rId4" Type="http://schemas.openxmlformats.org/officeDocument/2006/relationships/image" Target="../media/image7.png"/><Relationship Id="rId9" Type="http://schemas.openxmlformats.org/officeDocument/2006/relationships/image" Target="../media/image14.png"/></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12"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image" Target="../media/image8.png"/><Relationship Id="rId10" Type="http://schemas.openxmlformats.org/officeDocument/2006/relationships/image" Target="../media/image14.png"/><Relationship Id="rId4" Type="http://schemas.openxmlformats.org/officeDocument/2006/relationships/image" Target="../media/image7.png"/><Relationship Id="rId9" Type="http://schemas.openxmlformats.org/officeDocument/2006/relationships/image" Target="../media/image15.png"/></Relationships>
</file>

<file path=ppt/slides/_rels/slide2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0.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s/_rels/slide3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s/_rels/slide3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s/_rels/slide3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95536" y="3645024"/>
            <a:ext cx="8568952" cy="880369"/>
          </a:xfrm>
          <a:prstGeom prst="rect">
            <a:avLst/>
          </a:prstGeom>
          <a:noFill/>
        </p:spPr>
        <p:txBody>
          <a:bodyPr wrap="square" rtlCol="0">
            <a:spAutoFit/>
          </a:bodyPr>
          <a:lstStyle/>
          <a:p>
            <a:pPr>
              <a:lnSpc>
                <a:spcPct val="150000"/>
              </a:lnSpc>
            </a:pPr>
            <a:r>
              <a:rPr lang="en-US" altLang="ko-KR" dirty="0" smtClean="0">
                <a:latin typeface="Calibri" panose="020F0502020204030204" pitchFamily="34" charset="0"/>
                <a:ea typeface="나눔고딕" pitchFamily="50" charset="-127"/>
              </a:rPr>
              <a:t>Authors: Mark </a:t>
            </a:r>
            <a:r>
              <a:rPr lang="en-US" altLang="ko-KR" dirty="0" err="1" smtClean="0">
                <a:latin typeface="Calibri" panose="020F0502020204030204" pitchFamily="34" charset="0"/>
                <a:ea typeface="나눔고딕" pitchFamily="50" charset="-127"/>
              </a:rPr>
              <a:t>Reitblatt</a:t>
            </a:r>
            <a:r>
              <a:rPr lang="en-US" altLang="ko-KR" dirty="0" smtClean="0">
                <a:latin typeface="Calibri" panose="020F0502020204030204" pitchFamily="34" charset="0"/>
                <a:ea typeface="나눔고딕" pitchFamily="50" charset="-127"/>
              </a:rPr>
              <a:t>, Nate Foster, Jennifer Rexford, Cole Schlesinger, David Walker </a:t>
            </a:r>
          </a:p>
          <a:p>
            <a:pPr>
              <a:lnSpc>
                <a:spcPct val="150000"/>
              </a:lnSpc>
            </a:pPr>
            <a:r>
              <a:rPr lang="en-US" altLang="ko-KR" dirty="0" smtClean="0">
                <a:latin typeface="Calibri" panose="020F0502020204030204" pitchFamily="34" charset="0"/>
                <a:ea typeface="나눔고딕" pitchFamily="50" charset="-127"/>
              </a:rPr>
              <a:t>Presenter: </a:t>
            </a:r>
            <a:r>
              <a:rPr lang="en-US" altLang="ko-KR" dirty="0" err="1" smtClean="0">
                <a:latin typeface="Calibri" panose="020F0502020204030204" pitchFamily="34" charset="0"/>
                <a:ea typeface="나눔고딕" pitchFamily="50" charset="-127"/>
              </a:rPr>
              <a:t>Byungkwon</a:t>
            </a:r>
            <a:r>
              <a:rPr lang="en-US" altLang="ko-KR" dirty="0" smtClean="0">
                <a:latin typeface="Calibri" panose="020F0502020204030204" pitchFamily="34" charset="0"/>
                <a:ea typeface="나눔고딕" pitchFamily="50" charset="-127"/>
              </a:rPr>
              <a:t> Choi</a:t>
            </a:r>
          </a:p>
        </p:txBody>
      </p:sp>
      <p:sp>
        <p:nvSpPr>
          <p:cNvPr id="9" name="제목 8"/>
          <p:cNvSpPr>
            <a:spLocks noGrp="1"/>
          </p:cNvSpPr>
          <p:nvPr>
            <p:ph type="ctrTitle"/>
          </p:nvPr>
        </p:nvSpPr>
        <p:spPr>
          <a:xfrm>
            <a:off x="179512" y="2814862"/>
            <a:ext cx="8640960" cy="848856"/>
          </a:xfrm>
        </p:spPr>
        <p:txBody>
          <a:bodyPr anchor="t">
            <a:normAutofit/>
          </a:bodyPr>
          <a:lstStyle/>
          <a:p>
            <a:pPr algn="l"/>
            <a:r>
              <a:rPr lang="en-US" altLang="ko-KR" spc="-50" dirty="0" smtClean="0">
                <a:latin typeface="Calibri" panose="020F0502020204030204" pitchFamily="34" charset="0"/>
              </a:rPr>
              <a:t>Abstractions for Network Update</a:t>
            </a:r>
            <a:endParaRPr lang="ko-KR" altLang="en-US" b="0" spc="-50" dirty="0">
              <a:latin typeface="Calibri" panose="020F0502020204030204" pitchFamily="34" charset="0"/>
            </a:endParaRPr>
          </a:p>
        </p:txBody>
      </p:sp>
      <p:sp>
        <p:nvSpPr>
          <p:cNvPr id="11" name="TextBox 10"/>
          <p:cNvSpPr txBox="1"/>
          <p:nvPr/>
        </p:nvSpPr>
        <p:spPr>
          <a:xfrm>
            <a:off x="508550" y="6340232"/>
            <a:ext cx="8568952" cy="464871"/>
          </a:xfrm>
          <a:prstGeom prst="rect">
            <a:avLst/>
          </a:prstGeom>
          <a:noFill/>
        </p:spPr>
        <p:txBody>
          <a:bodyPr wrap="square" rtlCol="0">
            <a:spAutoFit/>
          </a:bodyPr>
          <a:lstStyle/>
          <a:p>
            <a:pPr algn="r">
              <a:lnSpc>
                <a:spcPct val="150000"/>
              </a:lnSpc>
            </a:pPr>
            <a:r>
              <a:rPr lang="en-US" altLang="ko-KR" dirty="0" smtClean="0">
                <a:latin typeface="Calibri" panose="020F0502020204030204" pitchFamily="34" charset="0"/>
                <a:ea typeface="나눔고딕" pitchFamily="50" charset="-127"/>
              </a:rPr>
              <a:t>INA    </a:t>
            </a:r>
          </a:p>
        </p:txBody>
      </p:sp>
      <p:pic>
        <p:nvPicPr>
          <p:cNvPr id="6" name="Picture 2" descr="http://arrakis.cs.washington.edu/wp-content/uploads/2013/04/cropped-Arrakis_by_hoevelka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1" y="0"/>
            <a:ext cx="9149771" cy="26351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4354" y="3685449"/>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4345" y="2386584"/>
            <a:ext cx="911925" cy="383968"/>
          </a:xfrm>
          <a:prstGeom prst="rect">
            <a:avLst/>
          </a:prstGeom>
          <a:noFill/>
          <a:extLst>
            <a:ext uri="{909E8E84-426E-40DD-AFC4-6F175D3DCCD1}">
              <a14:hiddenFill xmlns:a14="http://schemas.microsoft.com/office/drawing/2010/main">
                <a:solidFill>
                  <a:srgbClr val="FFFFFF"/>
                </a:solidFill>
              </a14:hiddenFill>
            </a:ext>
          </a:extLst>
        </p:spPr>
      </p:pic>
      <p:sp>
        <p:nvSpPr>
          <p:cNvPr id="65" name="직사각형 64"/>
          <p:cNvSpPr/>
          <p:nvPr/>
        </p:nvSpPr>
        <p:spPr>
          <a:xfrm>
            <a:off x="310088" y="241598"/>
            <a:ext cx="449162" cy="307777"/>
          </a:xfrm>
          <a:prstGeom prst="rect">
            <a:avLst/>
          </a:prstGeom>
        </p:spPr>
        <p:txBody>
          <a:bodyPr wrap="none">
            <a:spAutoFit/>
          </a:bodyPr>
          <a:lstStyle/>
          <a:p>
            <a:r>
              <a:rPr lang="en-US" altLang="ko-KR" sz="1400" b="1" spc="-50" dirty="0" smtClean="0">
                <a:solidFill>
                  <a:schemeClr val="bg1"/>
                </a:solidFill>
                <a:latin typeface="나눔고딕" pitchFamily="50" charset="-127"/>
                <a:ea typeface="나눔고딕" pitchFamily="50" charset="-127"/>
              </a:rPr>
              <a:t>1-1</a:t>
            </a:r>
          </a:p>
        </p:txBody>
      </p:sp>
      <p:cxnSp>
        <p:nvCxnSpPr>
          <p:cNvPr id="14" name="직선 연결선 13"/>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7" name="슬라이드 번호 개체 틀 16"/>
          <p:cNvSpPr>
            <a:spLocks noGrp="1"/>
          </p:cNvSpPr>
          <p:nvPr>
            <p:ph type="sldNum" sz="quarter" idx="12"/>
          </p:nvPr>
        </p:nvSpPr>
        <p:spPr/>
        <p:txBody>
          <a:bodyPr/>
          <a:lstStyle/>
          <a:p>
            <a:pPr algn="r"/>
            <a:r>
              <a:rPr lang="en-US" altLang="ko-KR" sz="2000" dirty="0" smtClean="0">
                <a:solidFill>
                  <a:srgbClr val="00B0F0"/>
                </a:solidFill>
              </a:rPr>
              <a:t>4 </a:t>
            </a:r>
            <a:r>
              <a:rPr lang="en-US" altLang="ko-KR" sz="1100" b="0" dirty="0" smtClean="0">
                <a:solidFill>
                  <a:schemeClr val="bg1">
                    <a:lumMod val="65000"/>
                  </a:schemeClr>
                </a:solidFill>
              </a:rPr>
              <a:t>/ </a:t>
            </a:r>
            <a:r>
              <a:rPr lang="en-US" altLang="ko-KR" sz="1100" b="0" dirty="0" smtClean="0">
                <a:solidFill>
                  <a:schemeClr val="bg1">
                    <a:lumMod val="65000"/>
                  </a:schemeClr>
                </a:solidFill>
              </a:rPr>
              <a:t>26</a:t>
            </a:r>
            <a:endParaRPr lang="ko-KR" altLang="en-US" sz="1100" b="0" dirty="0">
              <a:solidFill>
                <a:schemeClr val="bg1">
                  <a:lumMod val="65000"/>
                </a:schemeClr>
              </a:solidFill>
            </a:endParaRPr>
          </a:p>
        </p:txBody>
      </p:sp>
      <p:pic>
        <p:nvPicPr>
          <p:cNvPr id="13"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4345" y="3685449"/>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4345" y="4995212"/>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6.googleusercontent.com/B-LWl-8__kEiK6DKXjCrmeZTaa_GSE9Xscri8Z79sfE2peZS4QkCOzKAq8rA8A1tE58D432vOPAMBaqTd8vY-S_K374jl5pN5sFcXrgAGlIYForOl9KbOFeVXj40R9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4335" y="3207172"/>
            <a:ext cx="1051619" cy="105161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s://lh6.googleusercontent.com/B-LWl-8__kEiK6DKXjCrmeZTaa_GSE9Xscri8Z79sfE2peZS4QkCOzKAq8rA8A1tE58D432vOPAMBaqTd8vY-S_K374jl5pN5sFcXrgAGlIYForOl9KbOFeVXj40R9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728" y="2886320"/>
            <a:ext cx="1334768" cy="13347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60963" y="896688"/>
            <a:ext cx="1727461"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Security Policy</a:t>
            </a:r>
          </a:p>
        </p:txBody>
      </p:sp>
      <p:graphicFrame>
        <p:nvGraphicFramePr>
          <p:cNvPr id="4" name="표 3"/>
          <p:cNvGraphicFramePr>
            <a:graphicFrameLocks noGrp="1"/>
          </p:cNvGraphicFramePr>
          <p:nvPr/>
        </p:nvGraphicFramePr>
        <p:xfrm>
          <a:off x="6012159" y="1314148"/>
          <a:ext cx="2976795" cy="1415079"/>
        </p:xfrm>
        <a:graphic>
          <a:graphicData uri="http://schemas.openxmlformats.org/drawingml/2006/table">
            <a:tbl>
              <a:tblPr firstRow="1" bandRow="1">
                <a:tableStyleId>{5C22544A-7EE6-4342-B048-85BDC9FD1C3A}</a:tableStyleId>
              </a:tblPr>
              <a:tblGrid>
                <a:gridCol w="992265"/>
                <a:gridCol w="992265"/>
                <a:gridCol w="992265"/>
              </a:tblGrid>
              <a:tr h="26620">
                <a:tc>
                  <a:txBody>
                    <a:bodyPr/>
                    <a:lstStyle/>
                    <a:p>
                      <a:pPr algn="ctr" latinLnBrk="1"/>
                      <a:r>
                        <a:rPr lang="en-US" altLang="ko-KR" sz="1800" dirty="0" err="1" smtClean="0">
                          <a:latin typeface="Calibri" panose="020F0502020204030204" pitchFamily="34" charset="0"/>
                        </a:rPr>
                        <a:t>Src</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Traffic</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Action</a:t>
                      </a:r>
                      <a:endParaRPr lang="ko-KR" altLang="en-US" sz="1800" dirty="0">
                        <a:latin typeface="Calibri" panose="020F0502020204030204" pitchFamily="34" charset="0"/>
                      </a:endParaRPr>
                    </a:p>
                  </a:txBody>
                  <a:tcPr marL="0" marR="0" marT="0" marB="0"/>
                </a:tc>
              </a:tr>
              <a:tr h="380253">
                <a:tc>
                  <a:txBody>
                    <a:bodyPr/>
                    <a:lstStyle/>
                    <a:p>
                      <a:pPr algn="ctr" latinLnBrk="1"/>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SSH</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Drop</a:t>
                      </a:r>
                      <a:endParaRPr lang="ko-KR" altLang="en-US" sz="1800" dirty="0">
                        <a:latin typeface="Calibri" panose="020F0502020204030204" pitchFamily="34" charset="0"/>
                      </a:endParaRPr>
                    </a:p>
                  </a:txBody>
                  <a:tcPr marL="0" marR="0" marT="0" marB="0"/>
                </a:tc>
              </a:tr>
              <a:tr h="380253">
                <a:tc>
                  <a:txBody>
                    <a:bodyPr/>
                    <a:lstStyle/>
                    <a:p>
                      <a:pPr algn="ctr" latinLnBrk="1"/>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Non-SSH</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Allow</a:t>
                      </a:r>
                      <a:endParaRPr lang="ko-KR" altLang="en-US" sz="1800" dirty="0">
                        <a:latin typeface="Calibri" panose="020F0502020204030204" pitchFamily="34" charset="0"/>
                      </a:endParaRPr>
                    </a:p>
                  </a:txBody>
                  <a:tcPr marL="0" marR="0" marT="0" marB="0"/>
                </a:tc>
              </a:tr>
              <a:tr h="380253">
                <a:tc>
                  <a:txBody>
                    <a:bodyPr/>
                    <a:lstStyle/>
                    <a:p>
                      <a:pPr algn="ctr" latinLnBrk="1"/>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Any</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Allow</a:t>
                      </a:r>
                      <a:endParaRPr lang="ko-KR" altLang="en-US" sz="1800" dirty="0">
                        <a:latin typeface="Calibri" panose="020F0502020204030204" pitchFamily="34" charset="0"/>
                      </a:endParaRPr>
                    </a:p>
                  </a:txBody>
                  <a:tcPr marL="0" marR="0" marT="0" marB="0"/>
                </a:tc>
              </a:tr>
            </a:tbl>
          </a:graphicData>
        </a:graphic>
      </p:graphicFrame>
      <p:pic>
        <p:nvPicPr>
          <p:cNvPr id="22" name="Picture 6" descr="https://lh6.googleusercontent.com/B-LWl-8__kEiK6DKXjCrmeZTaa_GSE9Xscri8Z79sfE2peZS4QkCOzKAq8rA8A1tE58D432vOPAMBaqTd8vY-S_K374jl5pN5sFcXrgAGlIYForOl9KbOFeVXj40R9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014" y="3816531"/>
            <a:ext cx="1304505" cy="130450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직선 연결선 7"/>
          <p:cNvCxnSpPr>
            <a:stCxn id="18" idx="3"/>
          </p:cNvCxnSpPr>
          <p:nvPr/>
        </p:nvCxnSpPr>
        <p:spPr>
          <a:xfrm>
            <a:off x="1967496" y="3553704"/>
            <a:ext cx="546858" cy="323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a:stCxn id="22" idx="3"/>
          </p:cNvCxnSpPr>
          <p:nvPr/>
        </p:nvCxnSpPr>
        <p:spPr>
          <a:xfrm flipV="1">
            <a:off x="1975519" y="3877433"/>
            <a:ext cx="538835" cy="591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직선 연결선 26"/>
          <p:cNvCxnSpPr>
            <a:stCxn id="13" idx="1"/>
          </p:cNvCxnSpPr>
          <p:nvPr/>
        </p:nvCxnSpPr>
        <p:spPr>
          <a:xfrm flipH="1">
            <a:off x="3426279" y="3877433"/>
            <a:ext cx="9280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직선 연결선 29"/>
          <p:cNvCxnSpPr/>
          <p:nvPr/>
        </p:nvCxnSpPr>
        <p:spPr>
          <a:xfrm flipH="1">
            <a:off x="3426279" y="2578568"/>
            <a:ext cx="928066" cy="1298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직선 연결선 32"/>
          <p:cNvCxnSpPr>
            <a:stCxn id="15" idx="1"/>
          </p:cNvCxnSpPr>
          <p:nvPr/>
        </p:nvCxnSpPr>
        <p:spPr>
          <a:xfrm flipH="1" flipV="1">
            <a:off x="3426279" y="3877433"/>
            <a:ext cx="928066" cy="1309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직선 연결선 35"/>
          <p:cNvCxnSpPr>
            <a:stCxn id="1030" idx="1"/>
            <a:endCxn id="13" idx="3"/>
          </p:cNvCxnSpPr>
          <p:nvPr/>
        </p:nvCxnSpPr>
        <p:spPr>
          <a:xfrm flipH="1">
            <a:off x="5266270" y="3732982"/>
            <a:ext cx="928065" cy="144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직선 연결선 38"/>
          <p:cNvCxnSpPr>
            <a:stCxn id="1030" idx="1"/>
            <a:endCxn id="15" idx="3"/>
          </p:cNvCxnSpPr>
          <p:nvPr/>
        </p:nvCxnSpPr>
        <p:spPr>
          <a:xfrm flipH="1">
            <a:off x="5266270" y="3732982"/>
            <a:ext cx="928065" cy="14542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직선 연결선 41"/>
          <p:cNvCxnSpPr>
            <a:stCxn id="1030" idx="1"/>
          </p:cNvCxnSpPr>
          <p:nvPr/>
        </p:nvCxnSpPr>
        <p:spPr>
          <a:xfrm flipH="1" flipV="1">
            <a:off x="5266270" y="2578568"/>
            <a:ext cx="928065" cy="11544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509630" y="2314972"/>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F1</a:t>
            </a:r>
            <a:endParaRPr lang="ko-KR" altLang="en-US" sz="2800" b="1" dirty="0">
              <a:latin typeface="Calibri" panose="020F0502020204030204" pitchFamily="34" charset="0"/>
            </a:endParaRPr>
          </a:p>
        </p:txBody>
      </p:sp>
      <p:sp>
        <p:nvSpPr>
          <p:cNvPr id="47" name="TextBox 46"/>
          <p:cNvSpPr txBox="1"/>
          <p:nvPr/>
        </p:nvSpPr>
        <p:spPr>
          <a:xfrm>
            <a:off x="4509630" y="3614528"/>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F2</a:t>
            </a:r>
            <a:endParaRPr lang="ko-KR" altLang="en-US" sz="2800" b="1" dirty="0">
              <a:latin typeface="Calibri" panose="020F0502020204030204" pitchFamily="34" charset="0"/>
            </a:endParaRPr>
          </a:p>
        </p:txBody>
      </p:sp>
      <p:sp>
        <p:nvSpPr>
          <p:cNvPr id="48" name="TextBox 47"/>
          <p:cNvSpPr txBox="1"/>
          <p:nvPr/>
        </p:nvSpPr>
        <p:spPr>
          <a:xfrm>
            <a:off x="4509630" y="4925586"/>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F3</a:t>
            </a:r>
            <a:endParaRPr lang="ko-KR" altLang="en-US" sz="2800" b="1" dirty="0">
              <a:latin typeface="Calibri" panose="020F0502020204030204" pitchFamily="34" charset="0"/>
            </a:endParaRPr>
          </a:p>
        </p:txBody>
      </p:sp>
      <p:sp>
        <p:nvSpPr>
          <p:cNvPr id="49" name="TextBox 48"/>
          <p:cNvSpPr txBox="1"/>
          <p:nvPr/>
        </p:nvSpPr>
        <p:spPr>
          <a:xfrm>
            <a:off x="2787494" y="3614528"/>
            <a:ext cx="280846" cy="523220"/>
          </a:xfrm>
          <a:prstGeom prst="rect">
            <a:avLst/>
          </a:prstGeom>
          <a:noFill/>
        </p:spPr>
        <p:txBody>
          <a:bodyPr wrap="none" rtlCol="0">
            <a:spAutoFit/>
          </a:bodyPr>
          <a:lstStyle/>
          <a:p>
            <a:r>
              <a:rPr lang="en-US" altLang="ko-KR" sz="2800" b="1" dirty="0" smtClean="0">
                <a:latin typeface="Calibri" panose="020F0502020204030204" pitchFamily="34" charset="0"/>
              </a:rPr>
              <a:t>I</a:t>
            </a:r>
            <a:endParaRPr lang="ko-KR" altLang="en-US" sz="2800" b="1" dirty="0">
              <a:latin typeface="Calibri" panose="020F0502020204030204" pitchFamily="34" charset="0"/>
            </a:endParaRPr>
          </a:p>
        </p:txBody>
      </p:sp>
      <p:cxnSp>
        <p:nvCxnSpPr>
          <p:cNvPr id="44" name="직선 화살표 연결선 43"/>
          <p:cNvCxnSpPr/>
          <p:nvPr/>
        </p:nvCxnSpPr>
        <p:spPr>
          <a:xfrm>
            <a:off x="1778524" y="5949280"/>
            <a:ext cx="5151642"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951735" y="5701114"/>
            <a:ext cx="973215" cy="461665"/>
          </a:xfrm>
          <a:prstGeom prst="rect">
            <a:avLst/>
          </a:prstGeom>
          <a:solidFill>
            <a:schemeClr val="bg1"/>
          </a:solidFill>
        </p:spPr>
        <p:txBody>
          <a:bodyPr wrap="none" rtlCol="0">
            <a:spAutoFit/>
          </a:bodyPr>
          <a:lstStyle/>
          <a:p>
            <a:r>
              <a:rPr lang="en-US" altLang="ko-KR" sz="2400" b="1" dirty="0" smtClean="0">
                <a:solidFill>
                  <a:srgbClr val="00B050"/>
                </a:solidFill>
                <a:latin typeface="Calibri" panose="020F0502020204030204" pitchFamily="34" charset="0"/>
              </a:rPr>
              <a:t>Traffic</a:t>
            </a:r>
            <a:endParaRPr lang="ko-KR" altLang="en-US" sz="2400" b="1" dirty="0">
              <a:solidFill>
                <a:srgbClr val="00B050"/>
              </a:solidFill>
              <a:latin typeface="Calibri" panose="020F0502020204030204" pitchFamily="34" charset="0"/>
            </a:endParaRPr>
          </a:p>
        </p:txBody>
      </p:sp>
      <p:pic>
        <p:nvPicPr>
          <p:cNvPr id="1032" name="Picture 8" descr="http://2.bp.blogspot.com/--V_YA3XF-ic/UUV0ISD4vcI/AAAAAAAAAuA/WOwXDXYsZ_I/s1600/Hat-cowboy-white-icon+mytrickytricks.blogspot.co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60640" y="2311406"/>
            <a:ext cx="471108" cy="4711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640" y="1546232"/>
            <a:ext cx="471600" cy="4716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640" y="1928819"/>
            <a:ext cx="471600" cy="4716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http://2.bp.blogspot.com/--V_YA3XF-ic/UUV0ISD4vcI/AAAAAAAAAuA/WOwXDXYsZ_I/s1600/Hat-cowboy-white-icon+mytrickytricks.blogspot.com.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3499" y="4183113"/>
            <a:ext cx="553832" cy="55383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0" descr="http://icons.iconarchive.com/icons/rob-sanders/hat/256/Hat-cowboy-black-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89274" y="3264967"/>
            <a:ext cx="595936" cy="595936"/>
          </a:xfrm>
          <a:prstGeom prst="rect">
            <a:avLst/>
          </a:prstGeom>
          <a:noFill/>
          <a:extLst>
            <a:ext uri="{909E8E84-426E-40DD-AFC4-6F175D3DCCD1}">
              <a14:hiddenFill xmlns:a14="http://schemas.microsoft.com/office/drawing/2010/main">
                <a:solidFill>
                  <a:srgbClr val="FFFFFF"/>
                </a:solidFill>
              </a14:hiddenFill>
            </a:ext>
          </a:extLst>
        </p:spPr>
      </p:pic>
      <p:grpSp>
        <p:nvGrpSpPr>
          <p:cNvPr id="80" name="그룹 79"/>
          <p:cNvGrpSpPr/>
          <p:nvPr/>
        </p:nvGrpSpPr>
        <p:grpSpPr>
          <a:xfrm>
            <a:off x="3199012" y="4037116"/>
            <a:ext cx="1364679" cy="962801"/>
            <a:chOff x="3199012" y="1257828"/>
            <a:chExt cx="1364679" cy="962801"/>
          </a:xfrm>
        </p:grpSpPr>
        <p:sp>
          <p:nvSpPr>
            <p:cNvPr id="81" name="구름 모양 설명선 80"/>
            <p:cNvSpPr/>
            <p:nvPr/>
          </p:nvSpPr>
          <p:spPr>
            <a:xfrm>
              <a:off x="3199012" y="1257828"/>
              <a:ext cx="1364679" cy="962801"/>
            </a:xfrm>
            <a:prstGeom prst="cloudCallout">
              <a:avLst>
                <a:gd name="adj1" fmla="val 40336"/>
                <a:gd name="adj2" fmla="val 5970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82" name="TextBox 81"/>
            <p:cNvSpPr txBox="1"/>
            <p:nvPr/>
          </p:nvSpPr>
          <p:spPr>
            <a:xfrm>
              <a:off x="3454804" y="1568751"/>
              <a:ext cx="570477" cy="338554"/>
            </a:xfrm>
            <a:prstGeom prst="rect">
              <a:avLst/>
            </a:prstGeom>
            <a:noFill/>
          </p:spPr>
          <p:txBody>
            <a:bodyPr wrap="none" rtlCol="0">
              <a:spAutoFit/>
            </a:bodyPr>
            <a:lstStyle/>
            <a:p>
              <a:r>
                <a:rPr lang="en-US" altLang="ko-KR" sz="1600" b="1" dirty="0" smtClean="0">
                  <a:latin typeface="Calibri" panose="020F0502020204030204" pitchFamily="34" charset="0"/>
                </a:rPr>
                <a:t>Any:</a:t>
              </a:r>
            </a:p>
          </p:txBody>
        </p:sp>
        <p:pic>
          <p:nvPicPr>
            <p:cNvPr id="83"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32216" y="1612536"/>
              <a:ext cx="281385" cy="249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5" name="그룹 84"/>
          <p:cNvGrpSpPr/>
          <p:nvPr/>
        </p:nvGrpSpPr>
        <p:grpSpPr>
          <a:xfrm>
            <a:off x="3199012" y="2763014"/>
            <a:ext cx="1364679" cy="962801"/>
            <a:chOff x="3199012" y="1257828"/>
            <a:chExt cx="1364679" cy="962801"/>
          </a:xfrm>
        </p:grpSpPr>
        <p:sp>
          <p:nvSpPr>
            <p:cNvPr id="86" name="구름 모양 설명선 85"/>
            <p:cNvSpPr/>
            <p:nvPr/>
          </p:nvSpPr>
          <p:spPr>
            <a:xfrm>
              <a:off x="3199012" y="1257828"/>
              <a:ext cx="1364679" cy="962801"/>
            </a:xfrm>
            <a:prstGeom prst="cloudCallout">
              <a:avLst>
                <a:gd name="adj1" fmla="val 40336"/>
                <a:gd name="adj2" fmla="val 5970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87" name="TextBox 86"/>
            <p:cNvSpPr txBox="1"/>
            <p:nvPr/>
          </p:nvSpPr>
          <p:spPr>
            <a:xfrm>
              <a:off x="3454804" y="1568751"/>
              <a:ext cx="570477" cy="338554"/>
            </a:xfrm>
            <a:prstGeom prst="rect">
              <a:avLst/>
            </a:prstGeom>
            <a:noFill/>
          </p:spPr>
          <p:txBody>
            <a:bodyPr wrap="none" rtlCol="0">
              <a:spAutoFit/>
            </a:bodyPr>
            <a:lstStyle/>
            <a:p>
              <a:r>
                <a:rPr lang="en-US" altLang="ko-KR" sz="1600" b="1" dirty="0" smtClean="0">
                  <a:latin typeface="Calibri" panose="020F0502020204030204" pitchFamily="34" charset="0"/>
                </a:rPr>
                <a:t>Any:</a:t>
              </a:r>
            </a:p>
          </p:txBody>
        </p:sp>
        <p:pic>
          <p:nvPicPr>
            <p:cNvPr id="88"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32216" y="1612536"/>
              <a:ext cx="281385" cy="249280"/>
            </a:xfrm>
            <a:prstGeom prst="rect">
              <a:avLst/>
            </a:prstGeom>
            <a:noFill/>
            <a:extLst>
              <a:ext uri="{909E8E84-426E-40DD-AFC4-6F175D3DCCD1}">
                <a14:hiddenFill xmlns:a14="http://schemas.microsoft.com/office/drawing/2010/main">
                  <a:solidFill>
                    <a:srgbClr val="FFFFFF"/>
                  </a:solidFill>
                </a14:hiddenFill>
              </a:ext>
            </a:extLst>
          </p:spPr>
        </p:pic>
      </p:grpSp>
      <p:sp>
        <p:nvSpPr>
          <p:cNvPr id="54" name="TextBox 53"/>
          <p:cNvSpPr txBox="1"/>
          <p:nvPr/>
        </p:nvSpPr>
        <p:spPr>
          <a:xfrm>
            <a:off x="7831793" y="4293096"/>
            <a:ext cx="805092" cy="1631216"/>
          </a:xfrm>
          <a:prstGeom prst="rect">
            <a:avLst/>
          </a:prstGeom>
          <a:noFill/>
        </p:spPr>
        <p:txBody>
          <a:bodyPr wrap="none" rtlCol="0">
            <a:spAutoFit/>
          </a:bodyPr>
          <a:lstStyle/>
          <a:p>
            <a:pPr algn="ctr"/>
            <a:r>
              <a:rPr lang="en-US" altLang="ko-KR" sz="2000" b="1" dirty="0" smtClean="0">
                <a:latin typeface="Calibri" panose="020F0502020204030204" pitchFamily="34" charset="0"/>
              </a:rPr>
              <a:t>Order</a:t>
            </a:r>
          </a:p>
          <a:p>
            <a:pPr algn="ctr"/>
            <a:endParaRPr lang="en-US" altLang="ko-KR" sz="2000" b="1" dirty="0" smtClean="0">
              <a:latin typeface="Calibri" panose="020F0502020204030204" pitchFamily="34" charset="0"/>
            </a:endParaRPr>
          </a:p>
          <a:p>
            <a:pPr algn="ctr"/>
            <a:endParaRPr lang="en-US" altLang="ko-KR" sz="2000" b="1" dirty="0" smtClean="0">
              <a:latin typeface="Calibri" panose="020F0502020204030204" pitchFamily="34" charset="0"/>
            </a:endParaRPr>
          </a:p>
          <a:p>
            <a:pPr algn="ctr"/>
            <a:r>
              <a:rPr lang="en-US" altLang="ko-KR" sz="2000" b="1" dirty="0" smtClean="0">
                <a:latin typeface="Calibri" panose="020F0502020204030204" pitchFamily="34" charset="0"/>
              </a:rPr>
              <a:t>F2</a:t>
            </a:r>
          </a:p>
          <a:p>
            <a:pPr algn="ctr"/>
            <a:r>
              <a:rPr lang="en-US" altLang="ko-KR" sz="2000" b="1" dirty="0" smtClean="0">
                <a:latin typeface="Calibri" panose="020F0502020204030204" pitchFamily="34" charset="0"/>
              </a:rPr>
              <a:t>F3</a:t>
            </a:r>
          </a:p>
        </p:txBody>
      </p:sp>
      <p:sp>
        <p:nvSpPr>
          <p:cNvPr id="55" name="구름 모양 설명선 54"/>
          <p:cNvSpPr/>
          <p:nvPr/>
        </p:nvSpPr>
        <p:spPr>
          <a:xfrm>
            <a:off x="2056540" y="1628800"/>
            <a:ext cx="2161770" cy="1345089"/>
          </a:xfrm>
          <a:prstGeom prst="cloudCallout">
            <a:avLst>
              <a:gd name="adj1" fmla="val 190"/>
              <a:gd name="adj2" fmla="val 88319"/>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dirty="0">
              <a:solidFill>
                <a:schemeClr val="tx1"/>
              </a:solidFill>
            </a:endParaRPr>
          </a:p>
        </p:txBody>
      </p:sp>
      <p:pic>
        <p:nvPicPr>
          <p:cNvPr id="56" name="Picture 8" descr="http://2.bp.blogspot.com/--V_YA3XF-ic/UUV0ISD4vcI/AAAAAAAAAuA/WOwXDXYsZ_I/s1600/Hat-cowboy-white-icon+mytrickytricks.blogspot.co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1623" y="2258739"/>
            <a:ext cx="471108" cy="47110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11623" y="1876152"/>
            <a:ext cx="471600" cy="471600"/>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직선 화살표 연결선 60"/>
          <p:cNvCxnSpPr/>
          <p:nvPr/>
        </p:nvCxnSpPr>
        <p:spPr>
          <a:xfrm>
            <a:off x="2973810" y="2049680"/>
            <a:ext cx="30204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242057" y="1841444"/>
            <a:ext cx="801823"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F1, F2</a:t>
            </a:r>
          </a:p>
        </p:txBody>
      </p:sp>
      <p:sp>
        <p:nvSpPr>
          <p:cNvPr id="63" name="TextBox 62"/>
          <p:cNvSpPr txBox="1"/>
          <p:nvPr/>
        </p:nvSpPr>
        <p:spPr>
          <a:xfrm>
            <a:off x="3227728" y="2310342"/>
            <a:ext cx="431528"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F3</a:t>
            </a:r>
          </a:p>
        </p:txBody>
      </p:sp>
      <p:cxnSp>
        <p:nvCxnSpPr>
          <p:cNvPr id="64" name="직선 화살표 연결선 63"/>
          <p:cNvCxnSpPr/>
          <p:nvPr/>
        </p:nvCxnSpPr>
        <p:spPr>
          <a:xfrm>
            <a:off x="2973810" y="2492896"/>
            <a:ext cx="30204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구름 모양 설명선 65"/>
          <p:cNvSpPr/>
          <p:nvPr/>
        </p:nvSpPr>
        <p:spPr>
          <a:xfrm>
            <a:off x="4606707" y="1257828"/>
            <a:ext cx="1364679" cy="962801"/>
          </a:xfrm>
          <a:prstGeom prst="cloudCallout">
            <a:avLst>
              <a:gd name="adj1" fmla="val -22261"/>
              <a:gd name="adj2" fmla="val 5845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dirty="0">
              <a:solidFill>
                <a:schemeClr val="tx1"/>
              </a:solidFill>
            </a:endParaRPr>
          </a:p>
        </p:txBody>
      </p:sp>
      <p:sp>
        <p:nvSpPr>
          <p:cNvPr id="67" name="TextBox 66"/>
          <p:cNvSpPr txBox="1"/>
          <p:nvPr/>
        </p:nvSpPr>
        <p:spPr>
          <a:xfrm>
            <a:off x="4745585" y="1447029"/>
            <a:ext cx="752129" cy="584775"/>
          </a:xfrm>
          <a:prstGeom prst="rect">
            <a:avLst/>
          </a:prstGeom>
          <a:noFill/>
        </p:spPr>
        <p:txBody>
          <a:bodyPr wrap="none" rtlCol="0">
            <a:spAutoFit/>
          </a:bodyPr>
          <a:lstStyle/>
          <a:p>
            <a:r>
              <a:rPr lang="en-US" altLang="ko-KR" sz="1600" b="1" dirty="0" smtClean="0">
                <a:latin typeface="Calibri" panose="020F0502020204030204" pitchFamily="34" charset="0"/>
              </a:rPr>
              <a:t>Other:</a:t>
            </a:r>
          </a:p>
          <a:p>
            <a:r>
              <a:rPr lang="en-US" altLang="ko-KR" sz="1600" b="1" dirty="0" smtClean="0">
                <a:latin typeface="Calibri" panose="020F0502020204030204" pitchFamily="34" charset="0"/>
              </a:rPr>
              <a:t>    SSH:</a:t>
            </a:r>
          </a:p>
        </p:txBody>
      </p:sp>
      <p:pic>
        <p:nvPicPr>
          <p:cNvPr id="68"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61500" y="1434997"/>
            <a:ext cx="281385" cy="24928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 descr="http://www.clker.com/cliparts/U/J/s/I/3/P/red-x-icon-hi.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47375" y="1761228"/>
            <a:ext cx="206894" cy="266006"/>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http://cfile207.uf.daum.net/image/116D45534D9D5D1D1C036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88010" y="3020297"/>
            <a:ext cx="989827" cy="866099"/>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424355" y="275937"/>
            <a:ext cx="8612141" cy="646331"/>
          </a:xfrm>
          <a:prstGeom prst="rect">
            <a:avLst/>
          </a:prstGeom>
          <a:noFill/>
        </p:spPr>
        <p:txBody>
          <a:bodyPr wrap="square" rtlCol="0">
            <a:spAutoFit/>
          </a:bodyPr>
          <a:lstStyle/>
          <a:p>
            <a:r>
              <a:rPr lang="en-US" altLang="ko-KR" sz="3600" kern="0" spc="-30" dirty="0" smtClean="0">
                <a:latin typeface="Calibri" panose="020F0502020204030204" pitchFamily="34" charset="0"/>
                <a:ea typeface="나눔고딕" pitchFamily="50" charset="-127"/>
              </a:rPr>
              <a:t>Example: Distributed Access Control</a:t>
            </a:r>
            <a:endParaRPr lang="en-US" altLang="ko-KR" sz="3600" kern="0" spc="-30" dirty="0" smtClean="0">
              <a:latin typeface="Calibri" panose="020F0502020204030204" pitchFamily="34" charset="0"/>
              <a:ea typeface="나눔고딕 ExtraBold" pitchFamily="50" charset="-127"/>
            </a:endParaRPr>
          </a:p>
        </p:txBody>
      </p:sp>
      <p:sp>
        <p:nvSpPr>
          <p:cNvPr id="74" name="TextBox 73"/>
          <p:cNvSpPr txBox="1"/>
          <p:nvPr/>
        </p:nvSpPr>
        <p:spPr>
          <a:xfrm>
            <a:off x="32997" y="6443646"/>
            <a:ext cx="2510303" cy="338554"/>
          </a:xfrm>
          <a:prstGeom prst="rect">
            <a:avLst/>
          </a:prstGeom>
          <a:noFill/>
        </p:spPr>
        <p:txBody>
          <a:bodyPr wrap="none" rtlCol="0">
            <a:spAutoFit/>
          </a:bodyPr>
          <a:lstStyle/>
          <a:p>
            <a:r>
              <a:rPr lang="en-US" altLang="ko-KR" sz="1600" dirty="0" smtClean="0">
                <a:latin typeface="Calibri" panose="020F0502020204030204" pitchFamily="34" charset="0"/>
              </a:rPr>
              <a:t>* </a:t>
            </a:r>
            <a:r>
              <a:rPr lang="en-US" altLang="ko-KR" sz="1600" dirty="0" smtClean="0">
                <a:latin typeface="Calibri" panose="020F0502020204030204" pitchFamily="34" charset="0"/>
              </a:rPr>
              <a:t>Design from author’s slide</a:t>
            </a:r>
            <a:endParaRPr lang="en-US" altLang="ko-KR" sz="1600" dirty="0" smtClean="0">
              <a:latin typeface="Calibri" panose="020F0502020204030204" pitchFamily="34" charset="0"/>
            </a:endParaRPr>
          </a:p>
        </p:txBody>
      </p:sp>
    </p:spTree>
    <p:extLst>
      <p:ext uri="{BB962C8B-B14F-4D97-AF65-F5344CB8AC3E}">
        <p14:creationId xmlns:p14="http://schemas.microsoft.com/office/powerpoint/2010/main" val="407698059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4354" y="3685449"/>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4345" y="2386584"/>
            <a:ext cx="911925" cy="383968"/>
          </a:xfrm>
          <a:prstGeom prst="rect">
            <a:avLst/>
          </a:prstGeom>
          <a:noFill/>
          <a:extLst>
            <a:ext uri="{909E8E84-426E-40DD-AFC4-6F175D3DCCD1}">
              <a14:hiddenFill xmlns:a14="http://schemas.microsoft.com/office/drawing/2010/main">
                <a:solidFill>
                  <a:srgbClr val="FFFFFF"/>
                </a:solidFill>
              </a14:hiddenFill>
            </a:ext>
          </a:extLst>
        </p:spPr>
      </p:pic>
      <p:sp>
        <p:nvSpPr>
          <p:cNvPr id="65" name="직사각형 64"/>
          <p:cNvSpPr/>
          <p:nvPr/>
        </p:nvSpPr>
        <p:spPr>
          <a:xfrm>
            <a:off x="310088" y="241598"/>
            <a:ext cx="449162" cy="307777"/>
          </a:xfrm>
          <a:prstGeom prst="rect">
            <a:avLst/>
          </a:prstGeom>
        </p:spPr>
        <p:txBody>
          <a:bodyPr wrap="none">
            <a:spAutoFit/>
          </a:bodyPr>
          <a:lstStyle/>
          <a:p>
            <a:r>
              <a:rPr lang="en-US" altLang="ko-KR" sz="1400" b="1" spc="-50" dirty="0" smtClean="0">
                <a:solidFill>
                  <a:schemeClr val="bg1"/>
                </a:solidFill>
                <a:latin typeface="나눔고딕" pitchFamily="50" charset="-127"/>
                <a:ea typeface="나눔고딕" pitchFamily="50" charset="-127"/>
              </a:rPr>
              <a:t>1-1</a:t>
            </a:r>
          </a:p>
        </p:txBody>
      </p:sp>
      <p:cxnSp>
        <p:nvCxnSpPr>
          <p:cNvPr id="14" name="직선 연결선 13"/>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7" name="슬라이드 번호 개체 틀 16"/>
          <p:cNvSpPr>
            <a:spLocks noGrp="1"/>
          </p:cNvSpPr>
          <p:nvPr>
            <p:ph type="sldNum" sz="quarter" idx="12"/>
          </p:nvPr>
        </p:nvSpPr>
        <p:spPr/>
        <p:txBody>
          <a:bodyPr/>
          <a:lstStyle/>
          <a:p>
            <a:pPr algn="r"/>
            <a:r>
              <a:rPr lang="en-US" altLang="ko-KR" sz="2000" dirty="0" smtClean="0">
                <a:solidFill>
                  <a:srgbClr val="00B0F0"/>
                </a:solidFill>
              </a:rPr>
              <a:t>4 </a:t>
            </a:r>
            <a:r>
              <a:rPr lang="en-US" altLang="ko-KR" sz="1100" b="0" dirty="0" smtClean="0">
                <a:solidFill>
                  <a:schemeClr val="bg1">
                    <a:lumMod val="65000"/>
                  </a:schemeClr>
                </a:solidFill>
              </a:rPr>
              <a:t>/ </a:t>
            </a:r>
            <a:r>
              <a:rPr lang="en-US" altLang="ko-KR" sz="1100" b="0" dirty="0" smtClean="0">
                <a:solidFill>
                  <a:schemeClr val="bg1">
                    <a:lumMod val="65000"/>
                  </a:schemeClr>
                </a:solidFill>
              </a:rPr>
              <a:t>26</a:t>
            </a:r>
            <a:endParaRPr lang="ko-KR" altLang="en-US" sz="1100" b="0" dirty="0">
              <a:solidFill>
                <a:schemeClr val="bg1">
                  <a:lumMod val="65000"/>
                </a:schemeClr>
              </a:solidFill>
            </a:endParaRPr>
          </a:p>
        </p:txBody>
      </p:sp>
      <p:pic>
        <p:nvPicPr>
          <p:cNvPr id="13"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4345" y="3685449"/>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4345" y="4995212"/>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6.googleusercontent.com/B-LWl-8__kEiK6DKXjCrmeZTaa_GSE9Xscri8Z79sfE2peZS4QkCOzKAq8rA8A1tE58D432vOPAMBaqTd8vY-S_K374jl5pN5sFcXrgAGlIYForOl9KbOFeVXj40R9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4335" y="3207172"/>
            <a:ext cx="1051619" cy="105161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s://lh6.googleusercontent.com/B-LWl-8__kEiK6DKXjCrmeZTaa_GSE9Xscri8Z79sfE2peZS4QkCOzKAq8rA8A1tE58D432vOPAMBaqTd8vY-S_K374jl5pN5sFcXrgAGlIYForOl9KbOFeVXj40R9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728" y="2886320"/>
            <a:ext cx="1334768" cy="13347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60963" y="896688"/>
            <a:ext cx="1727461"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Security Policy</a:t>
            </a:r>
          </a:p>
        </p:txBody>
      </p:sp>
      <p:graphicFrame>
        <p:nvGraphicFramePr>
          <p:cNvPr id="4" name="표 3"/>
          <p:cNvGraphicFramePr>
            <a:graphicFrameLocks noGrp="1"/>
          </p:cNvGraphicFramePr>
          <p:nvPr/>
        </p:nvGraphicFramePr>
        <p:xfrm>
          <a:off x="6012159" y="1314148"/>
          <a:ext cx="2976795" cy="1415079"/>
        </p:xfrm>
        <a:graphic>
          <a:graphicData uri="http://schemas.openxmlformats.org/drawingml/2006/table">
            <a:tbl>
              <a:tblPr firstRow="1" bandRow="1">
                <a:tableStyleId>{5C22544A-7EE6-4342-B048-85BDC9FD1C3A}</a:tableStyleId>
              </a:tblPr>
              <a:tblGrid>
                <a:gridCol w="992265"/>
                <a:gridCol w="992265"/>
                <a:gridCol w="992265"/>
              </a:tblGrid>
              <a:tr h="26620">
                <a:tc>
                  <a:txBody>
                    <a:bodyPr/>
                    <a:lstStyle/>
                    <a:p>
                      <a:pPr algn="ctr" latinLnBrk="1"/>
                      <a:r>
                        <a:rPr lang="en-US" altLang="ko-KR" sz="1800" dirty="0" err="1" smtClean="0">
                          <a:latin typeface="Calibri" panose="020F0502020204030204" pitchFamily="34" charset="0"/>
                        </a:rPr>
                        <a:t>Src</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Traffic</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Action</a:t>
                      </a:r>
                      <a:endParaRPr lang="ko-KR" altLang="en-US" sz="1800" dirty="0">
                        <a:latin typeface="Calibri" panose="020F0502020204030204" pitchFamily="34" charset="0"/>
                      </a:endParaRPr>
                    </a:p>
                  </a:txBody>
                  <a:tcPr marL="0" marR="0" marT="0" marB="0"/>
                </a:tc>
              </a:tr>
              <a:tr h="380253">
                <a:tc>
                  <a:txBody>
                    <a:bodyPr/>
                    <a:lstStyle/>
                    <a:p>
                      <a:pPr algn="ctr" latinLnBrk="1"/>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SSH</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Drop</a:t>
                      </a:r>
                      <a:endParaRPr lang="ko-KR" altLang="en-US" sz="1800" dirty="0">
                        <a:latin typeface="Calibri" panose="020F0502020204030204" pitchFamily="34" charset="0"/>
                      </a:endParaRPr>
                    </a:p>
                  </a:txBody>
                  <a:tcPr marL="0" marR="0" marT="0" marB="0"/>
                </a:tc>
              </a:tr>
              <a:tr h="380253">
                <a:tc>
                  <a:txBody>
                    <a:bodyPr/>
                    <a:lstStyle/>
                    <a:p>
                      <a:pPr algn="ctr" latinLnBrk="1"/>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Non-SSH</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Allow</a:t>
                      </a:r>
                      <a:endParaRPr lang="ko-KR" altLang="en-US" sz="1800" dirty="0">
                        <a:latin typeface="Calibri" panose="020F0502020204030204" pitchFamily="34" charset="0"/>
                      </a:endParaRPr>
                    </a:p>
                  </a:txBody>
                  <a:tcPr marL="0" marR="0" marT="0" marB="0"/>
                </a:tc>
              </a:tr>
              <a:tr h="380253">
                <a:tc>
                  <a:txBody>
                    <a:bodyPr/>
                    <a:lstStyle/>
                    <a:p>
                      <a:pPr algn="ctr" latinLnBrk="1"/>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Any</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Allow</a:t>
                      </a:r>
                      <a:endParaRPr lang="ko-KR" altLang="en-US" sz="1800" dirty="0">
                        <a:latin typeface="Calibri" panose="020F0502020204030204" pitchFamily="34" charset="0"/>
                      </a:endParaRPr>
                    </a:p>
                  </a:txBody>
                  <a:tcPr marL="0" marR="0" marT="0" marB="0"/>
                </a:tc>
              </a:tr>
            </a:tbl>
          </a:graphicData>
        </a:graphic>
      </p:graphicFrame>
      <p:pic>
        <p:nvPicPr>
          <p:cNvPr id="22" name="Picture 6" descr="https://lh6.googleusercontent.com/B-LWl-8__kEiK6DKXjCrmeZTaa_GSE9Xscri8Z79sfE2peZS4QkCOzKAq8rA8A1tE58D432vOPAMBaqTd8vY-S_K374jl5pN5sFcXrgAGlIYForOl9KbOFeVXj40R9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014" y="3816531"/>
            <a:ext cx="1304505" cy="130450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직선 연결선 7"/>
          <p:cNvCxnSpPr>
            <a:stCxn id="18" idx="3"/>
          </p:cNvCxnSpPr>
          <p:nvPr/>
        </p:nvCxnSpPr>
        <p:spPr>
          <a:xfrm>
            <a:off x="1967496" y="3553704"/>
            <a:ext cx="546858" cy="323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a:stCxn id="22" idx="3"/>
          </p:cNvCxnSpPr>
          <p:nvPr/>
        </p:nvCxnSpPr>
        <p:spPr>
          <a:xfrm flipV="1">
            <a:off x="1975519" y="3877433"/>
            <a:ext cx="538835" cy="591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직선 연결선 26"/>
          <p:cNvCxnSpPr>
            <a:stCxn id="13" idx="1"/>
          </p:cNvCxnSpPr>
          <p:nvPr/>
        </p:nvCxnSpPr>
        <p:spPr>
          <a:xfrm flipH="1">
            <a:off x="3426279" y="3877433"/>
            <a:ext cx="9280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직선 연결선 29"/>
          <p:cNvCxnSpPr/>
          <p:nvPr/>
        </p:nvCxnSpPr>
        <p:spPr>
          <a:xfrm flipH="1">
            <a:off x="3426279" y="2578568"/>
            <a:ext cx="928066" cy="1298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직선 연결선 32"/>
          <p:cNvCxnSpPr>
            <a:stCxn id="15" idx="1"/>
          </p:cNvCxnSpPr>
          <p:nvPr/>
        </p:nvCxnSpPr>
        <p:spPr>
          <a:xfrm flipH="1" flipV="1">
            <a:off x="3426279" y="3877433"/>
            <a:ext cx="928066" cy="1309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직선 연결선 35"/>
          <p:cNvCxnSpPr>
            <a:stCxn id="1030" idx="1"/>
            <a:endCxn id="13" idx="3"/>
          </p:cNvCxnSpPr>
          <p:nvPr/>
        </p:nvCxnSpPr>
        <p:spPr>
          <a:xfrm flipH="1">
            <a:off x="5266270" y="3732982"/>
            <a:ext cx="928065" cy="144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직선 연결선 38"/>
          <p:cNvCxnSpPr>
            <a:stCxn id="1030" idx="1"/>
            <a:endCxn id="15" idx="3"/>
          </p:cNvCxnSpPr>
          <p:nvPr/>
        </p:nvCxnSpPr>
        <p:spPr>
          <a:xfrm flipH="1">
            <a:off x="5266270" y="3732982"/>
            <a:ext cx="928065" cy="14542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직선 연결선 41"/>
          <p:cNvCxnSpPr>
            <a:stCxn id="1030" idx="1"/>
          </p:cNvCxnSpPr>
          <p:nvPr/>
        </p:nvCxnSpPr>
        <p:spPr>
          <a:xfrm flipH="1" flipV="1">
            <a:off x="5266270" y="2578568"/>
            <a:ext cx="928065" cy="11544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509630" y="2314972"/>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F1</a:t>
            </a:r>
            <a:endParaRPr lang="ko-KR" altLang="en-US" sz="2800" b="1" dirty="0">
              <a:latin typeface="Calibri" panose="020F0502020204030204" pitchFamily="34" charset="0"/>
            </a:endParaRPr>
          </a:p>
        </p:txBody>
      </p:sp>
      <p:sp>
        <p:nvSpPr>
          <p:cNvPr id="47" name="TextBox 46"/>
          <p:cNvSpPr txBox="1"/>
          <p:nvPr/>
        </p:nvSpPr>
        <p:spPr>
          <a:xfrm>
            <a:off x="4509630" y="3614528"/>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F2</a:t>
            </a:r>
            <a:endParaRPr lang="ko-KR" altLang="en-US" sz="2800" b="1" dirty="0">
              <a:latin typeface="Calibri" panose="020F0502020204030204" pitchFamily="34" charset="0"/>
            </a:endParaRPr>
          </a:p>
        </p:txBody>
      </p:sp>
      <p:sp>
        <p:nvSpPr>
          <p:cNvPr id="48" name="TextBox 47"/>
          <p:cNvSpPr txBox="1"/>
          <p:nvPr/>
        </p:nvSpPr>
        <p:spPr>
          <a:xfrm>
            <a:off x="4509630" y="4925586"/>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F3</a:t>
            </a:r>
            <a:endParaRPr lang="ko-KR" altLang="en-US" sz="2800" b="1" dirty="0">
              <a:latin typeface="Calibri" panose="020F0502020204030204" pitchFamily="34" charset="0"/>
            </a:endParaRPr>
          </a:p>
        </p:txBody>
      </p:sp>
      <p:sp>
        <p:nvSpPr>
          <p:cNvPr id="49" name="TextBox 48"/>
          <p:cNvSpPr txBox="1"/>
          <p:nvPr/>
        </p:nvSpPr>
        <p:spPr>
          <a:xfrm>
            <a:off x="2787494" y="3614528"/>
            <a:ext cx="280846" cy="523220"/>
          </a:xfrm>
          <a:prstGeom prst="rect">
            <a:avLst/>
          </a:prstGeom>
          <a:noFill/>
        </p:spPr>
        <p:txBody>
          <a:bodyPr wrap="none" rtlCol="0">
            <a:spAutoFit/>
          </a:bodyPr>
          <a:lstStyle/>
          <a:p>
            <a:r>
              <a:rPr lang="en-US" altLang="ko-KR" sz="2800" b="1" dirty="0" smtClean="0">
                <a:latin typeface="Calibri" panose="020F0502020204030204" pitchFamily="34" charset="0"/>
              </a:rPr>
              <a:t>I</a:t>
            </a:r>
            <a:endParaRPr lang="ko-KR" altLang="en-US" sz="2800" b="1" dirty="0">
              <a:latin typeface="Calibri" panose="020F0502020204030204" pitchFamily="34" charset="0"/>
            </a:endParaRPr>
          </a:p>
        </p:txBody>
      </p:sp>
      <p:cxnSp>
        <p:nvCxnSpPr>
          <p:cNvPr id="44" name="직선 화살표 연결선 43"/>
          <p:cNvCxnSpPr/>
          <p:nvPr/>
        </p:nvCxnSpPr>
        <p:spPr>
          <a:xfrm>
            <a:off x="1778524" y="5949280"/>
            <a:ext cx="5151642"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951735" y="5701114"/>
            <a:ext cx="973215" cy="461665"/>
          </a:xfrm>
          <a:prstGeom prst="rect">
            <a:avLst/>
          </a:prstGeom>
          <a:solidFill>
            <a:schemeClr val="bg1"/>
          </a:solidFill>
        </p:spPr>
        <p:txBody>
          <a:bodyPr wrap="none" rtlCol="0">
            <a:spAutoFit/>
          </a:bodyPr>
          <a:lstStyle/>
          <a:p>
            <a:r>
              <a:rPr lang="en-US" altLang="ko-KR" sz="2400" b="1" dirty="0" smtClean="0">
                <a:solidFill>
                  <a:srgbClr val="00B050"/>
                </a:solidFill>
                <a:latin typeface="Calibri" panose="020F0502020204030204" pitchFamily="34" charset="0"/>
              </a:rPr>
              <a:t>Traffic</a:t>
            </a:r>
            <a:endParaRPr lang="ko-KR" altLang="en-US" sz="2400" b="1" dirty="0">
              <a:solidFill>
                <a:srgbClr val="00B050"/>
              </a:solidFill>
              <a:latin typeface="Calibri" panose="020F0502020204030204" pitchFamily="34" charset="0"/>
            </a:endParaRPr>
          </a:p>
        </p:txBody>
      </p:sp>
      <p:pic>
        <p:nvPicPr>
          <p:cNvPr id="1032" name="Picture 8" descr="http://2.bp.blogspot.com/--V_YA3XF-ic/UUV0ISD4vcI/AAAAAAAAAuA/WOwXDXYsZ_I/s1600/Hat-cowboy-white-icon+mytrickytricks.blogspot.co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60640" y="2311406"/>
            <a:ext cx="471108" cy="4711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640" y="1546232"/>
            <a:ext cx="471600" cy="4716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640" y="1928819"/>
            <a:ext cx="471600" cy="4716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http://2.bp.blogspot.com/--V_YA3XF-ic/UUV0ISD4vcI/AAAAAAAAAuA/WOwXDXYsZ_I/s1600/Hat-cowboy-white-icon+mytrickytricks.blogspot.com.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3499" y="4183113"/>
            <a:ext cx="553832" cy="55383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0" descr="http://icons.iconarchive.com/icons/rob-sanders/hat/256/Hat-cowboy-black-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89274" y="3264967"/>
            <a:ext cx="595936" cy="595936"/>
          </a:xfrm>
          <a:prstGeom prst="rect">
            <a:avLst/>
          </a:prstGeom>
          <a:noFill/>
          <a:extLst>
            <a:ext uri="{909E8E84-426E-40DD-AFC4-6F175D3DCCD1}">
              <a14:hiddenFill xmlns:a14="http://schemas.microsoft.com/office/drawing/2010/main">
                <a:solidFill>
                  <a:srgbClr val="FFFFFF"/>
                </a:solidFill>
              </a14:hiddenFill>
            </a:ext>
          </a:extLst>
        </p:spPr>
      </p:pic>
      <p:grpSp>
        <p:nvGrpSpPr>
          <p:cNvPr id="80" name="그룹 79"/>
          <p:cNvGrpSpPr/>
          <p:nvPr/>
        </p:nvGrpSpPr>
        <p:grpSpPr>
          <a:xfrm>
            <a:off x="3199012" y="4037116"/>
            <a:ext cx="1364679" cy="962801"/>
            <a:chOff x="3199012" y="1257828"/>
            <a:chExt cx="1364679" cy="962801"/>
          </a:xfrm>
        </p:grpSpPr>
        <p:sp>
          <p:nvSpPr>
            <p:cNvPr id="81" name="구름 모양 설명선 80"/>
            <p:cNvSpPr/>
            <p:nvPr/>
          </p:nvSpPr>
          <p:spPr>
            <a:xfrm>
              <a:off x="3199012" y="1257828"/>
              <a:ext cx="1364679" cy="962801"/>
            </a:xfrm>
            <a:prstGeom prst="cloudCallout">
              <a:avLst>
                <a:gd name="adj1" fmla="val 40336"/>
                <a:gd name="adj2" fmla="val 5970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82" name="TextBox 81"/>
            <p:cNvSpPr txBox="1"/>
            <p:nvPr/>
          </p:nvSpPr>
          <p:spPr>
            <a:xfrm>
              <a:off x="3454804" y="1568751"/>
              <a:ext cx="570477" cy="338554"/>
            </a:xfrm>
            <a:prstGeom prst="rect">
              <a:avLst/>
            </a:prstGeom>
            <a:noFill/>
          </p:spPr>
          <p:txBody>
            <a:bodyPr wrap="none" rtlCol="0">
              <a:spAutoFit/>
            </a:bodyPr>
            <a:lstStyle/>
            <a:p>
              <a:r>
                <a:rPr lang="en-US" altLang="ko-KR" sz="1600" b="1" dirty="0" smtClean="0">
                  <a:latin typeface="Calibri" panose="020F0502020204030204" pitchFamily="34" charset="0"/>
                </a:rPr>
                <a:t>Any:</a:t>
              </a:r>
            </a:p>
          </p:txBody>
        </p:sp>
        <p:pic>
          <p:nvPicPr>
            <p:cNvPr id="83"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32216" y="1612536"/>
              <a:ext cx="281385" cy="249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5" name="그룹 84"/>
          <p:cNvGrpSpPr/>
          <p:nvPr/>
        </p:nvGrpSpPr>
        <p:grpSpPr>
          <a:xfrm>
            <a:off x="3199012" y="2763014"/>
            <a:ext cx="1364679" cy="962801"/>
            <a:chOff x="3199012" y="1257828"/>
            <a:chExt cx="1364679" cy="962801"/>
          </a:xfrm>
        </p:grpSpPr>
        <p:sp>
          <p:nvSpPr>
            <p:cNvPr id="86" name="구름 모양 설명선 85"/>
            <p:cNvSpPr/>
            <p:nvPr/>
          </p:nvSpPr>
          <p:spPr>
            <a:xfrm>
              <a:off x="3199012" y="1257828"/>
              <a:ext cx="1364679" cy="962801"/>
            </a:xfrm>
            <a:prstGeom prst="cloudCallout">
              <a:avLst>
                <a:gd name="adj1" fmla="val 40336"/>
                <a:gd name="adj2" fmla="val 5970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87" name="TextBox 86"/>
            <p:cNvSpPr txBox="1"/>
            <p:nvPr/>
          </p:nvSpPr>
          <p:spPr>
            <a:xfrm>
              <a:off x="3454804" y="1568751"/>
              <a:ext cx="570477" cy="338554"/>
            </a:xfrm>
            <a:prstGeom prst="rect">
              <a:avLst/>
            </a:prstGeom>
            <a:noFill/>
          </p:spPr>
          <p:txBody>
            <a:bodyPr wrap="none" rtlCol="0">
              <a:spAutoFit/>
            </a:bodyPr>
            <a:lstStyle/>
            <a:p>
              <a:r>
                <a:rPr lang="en-US" altLang="ko-KR" sz="1600" b="1" dirty="0" smtClean="0">
                  <a:latin typeface="Calibri" panose="020F0502020204030204" pitchFamily="34" charset="0"/>
                </a:rPr>
                <a:t>Any:</a:t>
              </a:r>
            </a:p>
          </p:txBody>
        </p:sp>
        <p:pic>
          <p:nvPicPr>
            <p:cNvPr id="88"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32216" y="1612536"/>
              <a:ext cx="281385" cy="249280"/>
            </a:xfrm>
            <a:prstGeom prst="rect">
              <a:avLst/>
            </a:prstGeom>
            <a:noFill/>
            <a:extLst>
              <a:ext uri="{909E8E84-426E-40DD-AFC4-6F175D3DCCD1}">
                <a14:hiddenFill xmlns:a14="http://schemas.microsoft.com/office/drawing/2010/main">
                  <a:solidFill>
                    <a:srgbClr val="FFFFFF"/>
                  </a:solidFill>
                </a14:hiddenFill>
              </a:ext>
            </a:extLst>
          </p:spPr>
        </p:pic>
      </p:grpSp>
      <p:sp>
        <p:nvSpPr>
          <p:cNvPr id="54" name="TextBox 53"/>
          <p:cNvSpPr txBox="1"/>
          <p:nvPr/>
        </p:nvSpPr>
        <p:spPr>
          <a:xfrm>
            <a:off x="7831793" y="4293096"/>
            <a:ext cx="805092" cy="1631216"/>
          </a:xfrm>
          <a:prstGeom prst="rect">
            <a:avLst/>
          </a:prstGeom>
          <a:noFill/>
        </p:spPr>
        <p:txBody>
          <a:bodyPr wrap="none" rtlCol="0">
            <a:spAutoFit/>
          </a:bodyPr>
          <a:lstStyle/>
          <a:p>
            <a:pPr algn="ctr"/>
            <a:r>
              <a:rPr lang="en-US" altLang="ko-KR" sz="2000" b="1" dirty="0" smtClean="0">
                <a:latin typeface="Calibri" panose="020F0502020204030204" pitchFamily="34" charset="0"/>
              </a:rPr>
              <a:t>Order</a:t>
            </a:r>
          </a:p>
          <a:p>
            <a:pPr algn="ctr"/>
            <a:endParaRPr lang="en-US" altLang="ko-KR" sz="2000" b="1" dirty="0" smtClean="0">
              <a:latin typeface="Calibri" panose="020F0502020204030204" pitchFamily="34" charset="0"/>
            </a:endParaRPr>
          </a:p>
          <a:p>
            <a:pPr algn="ctr"/>
            <a:endParaRPr lang="en-US" altLang="ko-KR" sz="2000" b="1" dirty="0" smtClean="0">
              <a:latin typeface="Calibri" panose="020F0502020204030204" pitchFamily="34" charset="0"/>
            </a:endParaRPr>
          </a:p>
          <a:p>
            <a:pPr algn="ctr"/>
            <a:r>
              <a:rPr lang="en-US" altLang="ko-KR" sz="2000" b="1" dirty="0" smtClean="0">
                <a:latin typeface="Calibri" panose="020F0502020204030204" pitchFamily="34" charset="0"/>
              </a:rPr>
              <a:t>F2</a:t>
            </a:r>
          </a:p>
          <a:p>
            <a:pPr algn="ctr"/>
            <a:r>
              <a:rPr lang="en-US" altLang="ko-KR" sz="2000" b="1" dirty="0" smtClean="0">
                <a:latin typeface="Calibri" panose="020F0502020204030204" pitchFamily="34" charset="0"/>
              </a:rPr>
              <a:t>F3</a:t>
            </a:r>
          </a:p>
        </p:txBody>
      </p:sp>
      <p:sp>
        <p:nvSpPr>
          <p:cNvPr id="55" name="구름 모양 설명선 54"/>
          <p:cNvSpPr/>
          <p:nvPr/>
        </p:nvSpPr>
        <p:spPr>
          <a:xfrm>
            <a:off x="2056540" y="1628800"/>
            <a:ext cx="2161770" cy="1345089"/>
          </a:xfrm>
          <a:prstGeom prst="cloudCallout">
            <a:avLst>
              <a:gd name="adj1" fmla="val 190"/>
              <a:gd name="adj2" fmla="val 88319"/>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dirty="0">
              <a:solidFill>
                <a:schemeClr val="tx1"/>
              </a:solidFill>
            </a:endParaRPr>
          </a:p>
        </p:txBody>
      </p:sp>
      <p:pic>
        <p:nvPicPr>
          <p:cNvPr id="56" name="Picture 8" descr="http://2.bp.blogspot.com/--V_YA3XF-ic/UUV0ISD4vcI/AAAAAAAAAuA/WOwXDXYsZ_I/s1600/Hat-cowboy-white-icon+mytrickytricks.blogspot.co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1623" y="2258739"/>
            <a:ext cx="471108" cy="47110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11623" y="1876152"/>
            <a:ext cx="471600" cy="471600"/>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직선 화살표 연결선 60"/>
          <p:cNvCxnSpPr/>
          <p:nvPr/>
        </p:nvCxnSpPr>
        <p:spPr>
          <a:xfrm>
            <a:off x="2973810" y="2049680"/>
            <a:ext cx="30204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242057" y="1841444"/>
            <a:ext cx="801823"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F1, F2</a:t>
            </a:r>
          </a:p>
        </p:txBody>
      </p:sp>
      <p:sp>
        <p:nvSpPr>
          <p:cNvPr id="63" name="TextBox 62"/>
          <p:cNvSpPr txBox="1"/>
          <p:nvPr/>
        </p:nvSpPr>
        <p:spPr>
          <a:xfrm>
            <a:off x="3227728" y="2310342"/>
            <a:ext cx="431528"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F3</a:t>
            </a:r>
          </a:p>
        </p:txBody>
      </p:sp>
      <p:cxnSp>
        <p:nvCxnSpPr>
          <p:cNvPr id="64" name="직선 화살표 연결선 63"/>
          <p:cNvCxnSpPr/>
          <p:nvPr/>
        </p:nvCxnSpPr>
        <p:spPr>
          <a:xfrm>
            <a:off x="2973810" y="2492896"/>
            <a:ext cx="30204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구름 모양 설명선 65"/>
          <p:cNvSpPr/>
          <p:nvPr/>
        </p:nvSpPr>
        <p:spPr>
          <a:xfrm>
            <a:off x="4606707" y="1257828"/>
            <a:ext cx="1364679" cy="962801"/>
          </a:xfrm>
          <a:prstGeom prst="cloudCallout">
            <a:avLst>
              <a:gd name="adj1" fmla="val -22261"/>
              <a:gd name="adj2" fmla="val 5845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dirty="0">
              <a:solidFill>
                <a:schemeClr val="tx1"/>
              </a:solidFill>
            </a:endParaRPr>
          </a:p>
        </p:txBody>
      </p:sp>
      <p:sp>
        <p:nvSpPr>
          <p:cNvPr id="67" name="TextBox 66"/>
          <p:cNvSpPr txBox="1"/>
          <p:nvPr/>
        </p:nvSpPr>
        <p:spPr>
          <a:xfrm>
            <a:off x="4745585" y="1447029"/>
            <a:ext cx="752129" cy="584775"/>
          </a:xfrm>
          <a:prstGeom prst="rect">
            <a:avLst/>
          </a:prstGeom>
          <a:noFill/>
        </p:spPr>
        <p:txBody>
          <a:bodyPr wrap="none" rtlCol="0">
            <a:spAutoFit/>
          </a:bodyPr>
          <a:lstStyle/>
          <a:p>
            <a:r>
              <a:rPr lang="en-US" altLang="ko-KR" sz="1600" b="1" dirty="0" smtClean="0">
                <a:latin typeface="Calibri" panose="020F0502020204030204" pitchFamily="34" charset="0"/>
              </a:rPr>
              <a:t>Other:</a:t>
            </a:r>
          </a:p>
          <a:p>
            <a:r>
              <a:rPr lang="en-US" altLang="ko-KR" sz="1600" b="1" dirty="0" smtClean="0">
                <a:latin typeface="Calibri" panose="020F0502020204030204" pitchFamily="34" charset="0"/>
              </a:rPr>
              <a:t>    SSH:</a:t>
            </a:r>
          </a:p>
        </p:txBody>
      </p:sp>
      <p:pic>
        <p:nvPicPr>
          <p:cNvPr id="68"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61500" y="1434997"/>
            <a:ext cx="281385" cy="24928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 descr="http://www.clker.com/cliparts/U/J/s/I/3/P/red-x-icon-hi.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47375" y="1761228"/>
            <a:ext cx="206894" cy="266006"/>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http://cfile207.uf.daum.net/image/116D45534D9D5D1D1C036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12091" y="3296356"/>
            <a:ext cx="989827" cy="866099"/>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424355" y="275937"/>
            <a:ext cx="8612141" cy="646331"/>
          </a:xfrm>
          <a:prstGeom prst="rect">
            <a:avLst/>
          </a:prstGeom>
          <a:noFill/>
        </p:spPr>
        <p:txBody>
          <a:bodyPr wrap="square" rtlCol="0">
            <a:spAutoFit/>
          </a:bodyPr>
          <a:lstStyle/>
          <a:p>
            <a:r>
              <a:rPr lang="en-US" altLang="ko-KR" sz="3600" kern="0" spc="-30" dirty="0" smtClean="0">
                <a:latin typeface="Calibri" panose="020F0502020204030204" pitchFamily="34" charset="0"/>
                <a:ea typeface="나눔고딕" pitchFamily="50" charset="-127"/>
              </a:rPr>
              <a:t>Example: Distributed Access Control</a:t>
            </a:r>
            <a:endParaRPr lang="en-US" altLang="ko-KR" sz="3600" kern="0" spc="-30" dirty="0" smtClean="0">
              <a:latin typeface="Calibri" panose="020F0502020204030204" pitchFamily="34" charset="0"/>
              <a:ea typeface="나눔고딕 ExtraBold" pitchFamily="50" charset="-127"/>
            </a:endParaRPr>
          </a:p>
        </p:txBody>
      </p:sp>
      <p:sp>
        <p:nvSpPr>
          <p:cNvPr id="74" name="TextBox 73"/>
          <p:cNvSpPr txBox="1"/>
          <p:nvPr/>
        </p:nvSpPr>
        <p:spPr>
          <a:xfrm>
            <a:off x="32997" y="6443646"/>
            <a:ext cx="2510303" cy="338554"/>
          </a:xfrm>
          <a:prstGeom prst="rect">
            <a:avLst/>
          </a:prstGeom>
          <a:noFill/>
        </p:spPr>
        <p:txBody>
          <a:bodyPr wrap="none" rtlCol="0">
            <a:spAutoFit/>
          </a:bodyPr>
          <a:lstStyle/>
          <a:p>
            <a:r>
              <a:rPr lang="en-US" altLang="ko-KR" sz="1600" dirty="0" smtClean="0">
                <a:latin typeface="Calibri" panose="020F0502020204030204" pitchFamily="34" charset="0"/>
              </a:rPr>
              <a:t>* </a:t>
            </a:r>
            <a:r>
              <a:rPr lang="en-US" altLang="ko-KR" sz="1600" dirty="0" smtClean="0">
                <a:latin typeface="Calibri" panose="020F0502020204030204" pitchFamily="34" charset="0"/>
              </a:rPr>
              <a:t>Design from author’s slide</a:t>
            </a:r>
            <a:endParaRPr lang="en-US" altLang="ko-KR" sz="1600" dirty="0" smtClean="0">
              <a:latin typeface="Calibri" panose="020F0502020204030204" pitchFamily="34" charset="0"/>
            </a:endParaRPr>
          </a:p>
        </p:txBody>
      </p:sp>
    </p:spTree>
    <p:extLst>
      <p:ext uri="{BB962C8B-B14F-4D97-AF65-F5344CB8AC3E}">
        <p14:creationId xmlns:p14="http://schemas.microsoft.com/office/powerpoint/2010/main" val="83474866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4354" y="3685449"/>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4345" y="2386584"/>
            <a:ext cx="911925" cy="383968"/>
          </a:xfrm>
          <a:prstGeom prst="rect">
            <a:avLst/>
          </a:prstGeom>
          <a:noFill/>
          <a:extLst>
            <a:ext uri="{909E8E84-426E-40DD-AFC4-6F175D3DCCD1}">
              <a14:hiddenFill xmlns:a14="http://schemas.microsoft.com/office/drawing/2010/main">
                <a:solidFill>
                  <a:srgbClr val="FFFFFF"/>
                </a:solidFill>
              </a14:hiddenFill>
            </a:ext>
          </a:extLst>
        </p:spPr>
      </p:pic>
      <p:sp>
        <p:nvSpPr>
          <p:cNvPr id="65" name="직사각형 64"/>
          <p:cNvSpPr/>
          <p:nvPr/>
        </p:nvSpPr>
        <p:spPr>
          <a:xfrm>
            <a:off x="310088" y="241598"/>
            <a:ext cx="449162" cy="307777"/>
          </a:xfrm>
          <a:prstGeom prst="rect">
            <a:avLst/>
          </a:prstGeom>
        </p:spPr>
        <p:txBody>
          <a:bodyPr wrap="none">
            <a:spAutoFit/>
          </a:bodyPr>
          <a:lstStyle/>
          <a:p>
            <a:r>
              <a:rPr lang="en-US" altLang="ko-KR" sz="1400" b="1" spc="-50" dirty="0" smtClean="0">
                <a:solidFill>
                  <a:schemeClr val="bg1"/>
                </a:solidFill>
                <a:latin typeface="나눔고딕" pitchFamily="50" charset="-127"/>
                <a:ea typeface="나눔고딕" pitchFamily="50" charset="-127"/>
              </a:rPr>
              <a:t>1-1</a:t>
            </a:r>
          </a:p>
        </p:txBody>
      </p:sp>
      <p:cxnSp>
        <p:nvCxnSpPr>
          <p:cNvPr id="14" name="직선 연결선 13"/>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7" name="슬라이드 번호 개체 틀 16"/>
          <p:cNvSpPr>
            <a:spLocks noGrp="1"/>
          </p:cNvSpPr>
          <p:nvPr>
            <p:ph type="sldNum" sz="quarter" idx="12"/>
          </p:nvPr>
        </p:nvSpPr>
        <p:spPr/>
        <p:txBody>
          <a:bodyPr/>
          <a:lstStyle/>
          <a:p>
            <a:pPr algn="r"/>
            <a:r>
              <a:rPr lang="en-US" altLang="ko-KR" sz="2000" dirty="0" smtClean="0">
                <a:solidFill>
                  <a:srgbClr val="00B0F0"/>
                </a:solidFill>
              </a:rPr>
              <a:t>4 </a:t>
            </a:r>
            <a:r>
              <a:rPr lang="en-US" altLang="ko-KR" sz="1100" b="0" dirty="0" smtClean="0">
                <a:solidFill>
                  <a:schemeClr val="bg1">
                    <a:lumMod val="65000"/>
                  </a:schemeClr>
                </a:solidFill>
              </a:rPr>
              <a:t>/ </a:t>
            </a:r>
            <a:r>
              <a:rPr lang="en-US" altLang="ko-KR" sz="1100" b="0" dirty="0" smtClean="0">
                <a:solidFill>
                  <a:schemeClr val="bg1">
                    <a:lumMod val="65000"/>
                  </a:schemeClr>
                </a:solidFill>
              </a:rPr>
              <a:t>26</a:t>
            </a:r>
            <a:endParaRPr lang="ko-KR" altLang="en-US" sz="1100" b="0" dirty="0">
              <a:solidFill>
                <a:schemeClr val="bg1">
                  <a:lumMod val="65000"/>
                </a:schemeClr>
              </a:solidFill>
            </a:endParaRPr>
          </a:p>
        </p:txBody>
      </p:sp>
      <p:pic>
        <p:nvPicPr>
          <p:cNvPr id="13"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4345" y="3685449"/>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4345" y="4995212"/>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6.googleusercontent.com/B-LWl-8__kEiK6DKXjCrmeZTaa_GSE9Xscri8Z79sfE2peZS4QkCOzKAq8rA8A1tE58D432vOPAMBaqTd8vY-S_K374jl5pN5sFcXrgAGlIYForOl9KbOFeVXj40R9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4335" y="3207172"/>
            <a:ext cx="1051619" cy="105161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s://lh6.googleusercontent.com/B-LWl-8__kEiK6DKXjCrmeZTaa_GSE9Xscri8Z79sfE2peZS4QkCOzKAq8rA8A1tE58D432vOPAMBaqTd8vY-S_K374jl5pN5sFcXrgAGlIYForOl9KbOFeVXj40R9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728" y="2886320"/>
            <a:ext cx="1334768" cy="13347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60963" y="896688"/>
            <a:ext cx="1727461"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Security Policy</a:t>
            </a:r>
          </a:p>
        </p:txBody>
      </p:sp>
      <p:graphicFrame>
        <p:nvGraphicFramePr>
          <p:cNvPr id="4" name="표 3"/>
          <p:cNvGraphicFramePr>
            <a:graphicFrameLocks noGrp="1"/>
          </p:cNvGraphicFramePr>
          <p:nvPr/>
        </p:nvGraphicFramePr>
        <p:xfrm>
          <a:off x="6012159" y="1314148"/>
          <a:ext cx="2976795" cy="1415079"/>
        </p:xfrm>
        <a:graphic>
          <a:graphicData uri="http://schemas.openxmlformats.org/drawingml/2006/table">
            <a:tbl>
              <a:tblPr firstRow="1" bandRow="1">
                <a:tableStyleId>{5C22544A-7EE6-4342-B048-85BDC9FD1C3A}</a:tableStyleId>
              </a:tblPr>
              <a:tblGrid>
                <a:gridCol w="992265"/>
                <a:gridCol w="992265"/>
                <a:gridCol w="992265"/>
              </a:tblGrid>
              <a:tr h="26620">
                <a:tc>
                  <a:txBody>
                    <a:bodyPr/>
                    <a:lstStyle/>
                    <a:p>
                      <a:pPr algn="ctr" latinLnBrk="1"/>
                      <a:r>
                        <a:rPr lang="en-US" altLang="ko-KR" sz="1800" dirty="0" err="1" smtClean="0">
                          <a:latin typeface="Calibri" panose="020F0502020204030204" pitchFamily="34" charset="0"/>
                        </a:rPr>
                        <a:t>Src</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Traffic</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Action</a:t>
                      </a:r>
                      <a:endParaRPr lang="ko-KR" altLang="en-US" sz="1800" dirty="0">
                        <a:latin typeface="Calibri" panose="020F0502020204030204" pitchFamily="34" charset="0"/>
                      </a:endParaRPr>
                    </a:p>
                  </a:txBody>
                  <a:tcPr marL="0" marR="0" marT="0" marB="0"/>
                </a:tc>
              </a:tr>
              <a:tr h="380253">
                <a:tc>
                  <a:txBody>
                    <a:bodyPr/>
                    <a:lstStyle/>
                    <a:p>
                      <a:pPr algn="ctr" latinLnBrk="1"/>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SSH</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Drop</a:t>
                      </a:r>
                      <a:endParaRPr lang="ko-KR" altLang="en-US" sz="1800" dirty="0">
                        <a:latin typeface="Calibri" panose="020F0502020204030204" pitchFamily="34" charset="0"/>
                      </a:endParaRPr>
                    </a:p>
                  </a:txBody>
                  <a:tcPr marL="0" marR="0" marT="0" marB="0"/>
                </a:tc>
              </a:tr>
              <a:tr h="380253">
                <a:tc>
                  <a:txBody>
                    <a:bodyPr/>
                    <a:lstStyle/>
                    <a:p>
                      <a:pPr algn="ctr" latinLnBrk="1"/>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Non-SSH</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Allow</a:t>
                      </a:r>
                      <a:endParaRPr lang="ko-KR" altLang="en-US" sz="1800" dirty="0">
                        <a:latin typeface="Calibri" panose="020F0502020204030204" pitchFamily="34" charset="0"/>
                      </a:endParaRPr>
                    </a:p>
                  </a:txBody>
                  <a:tcPr marL="0" marR="0" marT="0" marB="0"/>
                </a:tc>
              </a:tr>
              <a:tr h="380253">
                <a:tc>
                  <a:txBody>
                    <a:bodyPr/>
                    <a:lstStyle/>
                    <a:p>
                      <a:pPr algn="ctr" latinLnBrk="1"/>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Any</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Allow</a:t>
                      </a:r>
                      <a:endParaRPr lang="ko-KR" altLang="en-US" sz="1800" dirty="0">
                        <a:latin typeface="Calibri" panose="020F0502020204030204" pitchFamily="34" charset="0"/>
                      </a:endParaRPr>
                    </a:p>
                  </a:txBody>
                  <a:tcPr marL="0" marR="0" marT="0" marB="0"/>
                </a:tc>
              </a:tr>
            </a:tbl>
          </a:graphicData>
        </a:graphic>
      </p:graphicFrame>
      <p:pic>
        <p:nvPicPr>
          <p:cNvPr id="22" name="Picture 6" descr="https://lh6.googleusercontent.com/B-LWl-8__kEiK6DKXjCrmeZTaa_GSE9Xscri8Z79sfE2peZS4QkCOzKAq8rA8A1tE58D432vOPAMBaqTd8vY-S_K374jl5pN5sFcXrgAGlIYForOl9KbOFeVXj40R9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014" y="3816531"/>
            <a:ext cx="1304505" cy="130450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직선 연결선 7"/>
          <p:cNvCxnSpPr>
            <a:stCxn id="18" idx="3"/>
          </p:cNvCxnSpPr>
          <p:nvPr/>
        </p:nvCxnSpPr>
        <p:spPr>
          <a:xfrm>
            <a:off x="1967496" y="3553704"/>
            <a:ext cx="546858" cy="323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a:stCxn id="22" idx="3"/>
          </p:cNvCxnSpPr>
          <p:nvPr/>
        </p:nvCxnSpPr>
        <p:spPr>
          <a:xfrm flipV="1">
            <a:off x="1975519" y="3877433"/>
            <a:ext cx="538835" cy="591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직선 연결선 26"/>
          <p:cNvCxnSpPr>
            <a:stCxn id="13" idx="1"/>
          </p:cNvCxnSpPr>
          <p:nvPr/>
        </p:nvCxnSpPr>
        <p:spPr>
          <a:xfrm flipH="1">
            <a:off x="3426279" y="3877433"/>
            <a:ext cx="9280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직선 연결선 29"/>
          <p:cNvCxnSpPr/>
          <p:nvPr/>
        </p:nvCxnSpPr>
        <p:spPr>
          <a:xfrm flipH="1">
            <a:off x="3426279" y="2578568"/>
            <a:ext cx="928066" cy="1298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직선 연결선 32"/>
          <p:cNvCxnSpPr>
            <a:stCxn id="15" idx="1"/>
          </p:cNvCxnSpPr>
          <p:nvPr/>
        </p:nvCxnSpPr>
        <p:spPr>
          <a:xfrm flipH="1" flipV="1">
            <a:off x="3426279" y="3877433"/>
            <a:ext cx="928066" cy="1309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직선 연결선 35"/>
          <p:cNvCxnSpPr>
            <a:stCxn id="1030" idx="1"/>
            <a:endCxn id="13" idx="3"/>
          </p:cNvCxnSpPr>
          <p:nvPr/>
        </p:nvCxnSpPr>
        <p:spPr>
          <a:xfrm flipH="1">
            <a:off x="5266270" y="3732982"/>
            <a:ext cx="928065" cy="144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직선 연결선 38"/>
          <p:cNvCxnSpPr>
            <a:stCxn id="1030" idx="1"/>
            <a:endCxn id="15" idx="3"/>
          </p:cNvCxnSpPr>
          <p:nvPr/>
        </p:nvCxnSpPr>
        <p:spPr>
          <a:xfrm flipH="1">
            <a:off x="5266270" y="3732982"/>
            <a:ext cx="928065" cy="14542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직선 연결선 41"/>
          <p:cNvCxnSpPr>
            <a:stCxn id="1030" idx="1"/>
          </p:cNvCxnSpPr>
          <p:nvPr/>
        </p:nvCxnSpPr>
        <p:spPr>
          <a:xfrm flipH="1" flipV="1">
            <a:off x="5266270" y="2578568"/>
            <a:ext cx="928065" cy="11544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509630" y="2314972"/>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F1</a:t>
            </a:r>
            <a:endParaRPr lang="ko-KR" altLang="en-US" sz="2800" b="1" dirty="0">
              <a:latin typeface="Calibri" panose="020F0502020204030204" pitchFamily="34" charset="0"/>
            </a:endParaRPr>
          </a:p>
        </p:txBody>
      </p:sp>
      <p:sp>
        <p:nvSpPr>
          <p:cNvPr id="47" name="TextBox 46"/>
          <p:cNvSpPr txBox="1"/>
          <p:nvPr/>
        </p:nvSpPr>
        <p:spPr>
          <a:xfrm>
            <a:off x="4509630" y="3614528"/>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F2</a:t>
            </a:r>
            <a:endParaRPr lang="ko-KR" altLang="en-US" sz="2800" b="1" dirty="0">
              <a:latin typeface="Calibri" panose="020F0502020204030204" pitchFamily="34" charset="0"/>
            </a:endParaRPr>
          </a:p>
        </p:txBody>
      </p:sp>
      <p:sp>
        <p:nvSpPr>
          <p:cNvPr id="48" name="TextBox 47"/>
          <p:cNvSpPr txBox="1"/>
          <p:nvPr/>
        </p:nvSpPr>
        <p:spPr>
          <a:xfrm>
            <a:off x="4509630" y="4925586"/>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F3</a:t>
            </a:r>
            <a:endParaRPr lang="ko-KR" altLang="en-US" sz="2800" b="1" dirty="0">
              <a:latin typeface="Calibri" panose="020F0502020204030204" pitchFamily="34" charset="0"/>
            </a:endParaRPr>
          </a:p>
        </p:txBody>
      </p:sp>
      <p:sp>
        <p:nvSpPr>
          <p:cNvPr id="49" name="TextBox 48"/>
          <p:cNvSpPr txBox="1"/>
          <p:nvPr/>
        </p:nvSpPr>
        <p:spPr>
          <a:xfrm>
            <a:off x="2787494" y="3614528"/>
            <a:ext cx="280846" cy="523220"/>
          </a:xfrm>
          <a:prstGeom prst="rect">
            <a:avLst/>
          </a:prstGeom>
          <a:noFill/>
        </p:spPr>
        <p:txBody>
          <a:bodyPr wrap="none" rtlCol="0">
            <a:spAutoFit/>
          </a:bodyPr>
          <a:lstStyle/>
          <a:p>
            <a:r>
              <a:rPr lang="en-US" altLang="ko-KR" sz="2800" b="1" dirty="0" smtClean="0">
                <a:latin typeface="Calibri" panose="020F0502020204030204" pitchFamily="34" charset="0"/>
              </a:rPr>
              <a:t>I</a:t>
            </a:r>
            <a:endParaRPr lang="ko-KR" altLang="en-US" sz="2800" b="1" dirty="0">
              <a:latin typeface="Calibri" panose="020F0502020204030204" pitchFamily="34" charset="0"/>
            </a:endParaRPr>
          </a:p>
        </p:txBody>
      </p:sp>
      <p:cxnSp>
        <p:nvCxnSpPr>
          <p:cNvPr id="44" name="직선 화살표 연결선 43"/>
          <p:cNvCxnSpPr/>
          <p:nvPr/>
        </p:nvCxnSpPr>
        <p:spPr>
          <a:xfrm>
            <a:off x="1778524" y="5949280"/>
            <a:ext cx="5151642"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951735" y="5701114"/>
            <a:ext cx="973215" cy="461665"/>
          </a:xfrm>
          <a:prstGeom prst="rect">
            <a:avLst/>
          </a:prstGeom>
          <a:solidFill>
            <a:schemeClr val="bg1"/>
          </a:solidFill>
        </p:spPr>
        <p:txBody>
          <a:bodyPr wrap="none" rtlCol="0">
            <a:spAutoFit/>
          </a:bodyPr>
          <a:lstStyle/>
          <a:p>
            <a:r>
              <a:rPr lang="en-US" altLang="ko-KR" sz="2400" b="1" dirty="0" smtClean="0">
                <a:solidFill>
                  <a:srgbClr val="00B050"/>
                </a:solidFill>
                <a:latin typeface="Calibri" panose="020F0502020204030204" pitchFamily="34" charset="0"/>
              </a:rPr>
              <a:t>Traffic</a:t>
            </a:r>
            <a:endParaRPr lang="ko-KR" altLang="en-US" sz="2400" b="1" dirty="0">
              <a:solidFill>
                <a:srgbClr val="00B050"/>
              </a:solidFill>
              <a:latin typeface="Calibri" panose="020F0502020204030204" pitchFamily="34" charset="0"/>
            </a:endParaRPr>
          </a:p>
        </p:txBody>
      </p:sp>
      <p:pic>
        <p:nvPicPr>
          <p:cNvPr id="1032" name="Picture 8" descr="http://2.bp.blogspot.com/--V_YA3XF-ic/UUV0ISD4vcI/AAAAAAAAAuA/WOwXDXYsZ_I/s1600/Hat-cowboy-white-icon+mytrickytricks.blogspot.co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60640" y="2311406"/>
            <a:ext cx="471108" cy="4711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640" y="1546232"/>
            <a:ext cx="471600" cy="4716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640" y="1928819"/>
            <a:ext cx="471600" cy="4716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http://2.bp.blogspot.com/--V_YA3XF-ic/UUV0ISD4vcI/AAAAAAAAAuA/WOwXDXYsZ_I/s1600/Hat-cowboy-white-icon+mytrickytricks.blogspot.com.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3499" y="4183113"/>
            <a:ext cx="553832" cy="55383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0" descr="http://icons.iconarchive.com/icons/rob-sanders/hat/256/Hat-cowboy-black-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89274" y="3264967"/>
            <a:ext cx="595936" cy="595936"/>
          </a:xfrm>
          <a:prstGeom prst="rect">
            <a:avLst/>
          </a:prstGeom>
          <a:noFill/>
          <a:extLst>
            <a:ext uri="{909E8E84-426E-40DD-AFC4-6F175D3DCCD1}">
              <a14:hiddenFill xmlns:a14="http://schemas.microsoft.com/office/drawing/2010/main">
                <a:solidFill>
                  <a:srgbClr val="FFFFFF"/>
                </a:solidFill>
              </a14:hiddenFill>
            </a:ext>
          </a:extLst>
        </p:spPr>
      </p:pic>
      <p:grpSp>
        <p:nvGrpSpPr>
          <p:cNvPr id="80" name="그룹 79"/>
          <p:cNvGrpSpPr/>
          <p:nvPr/>
        </p:nvGrpSpPr>
        <p:grpSpPr>
          <a:xfrm>
            <a:off x="3199012" y="4037116"/>
            <a:ext cx="1364679" cy="962801"/>
            <a:chOff x="3199012" y="1257828"/>
            <a:chExt cx="1364679" cy="962801"/>
          </a:xfrm>
        </p:grpSpPr>
        <p:sp>
          <p:nvSpPr>
            <p:cNvPr id="81" name="구름 모양 설명선 80"/>
            <p:cNvSpPr/>
            <p:nvPr/>
          </p:nvSpPr>
          <p:spPr>
            <a:xfrm>
              <a:off x="3199012" y="1257828"/>
              <a:ext cx="1364679" cy="962801"/>
            </a:xfrm>
            <a:prstGeom prst="cloudCallout">
              <a:avLst>
                <a:gd name="adj1" fmla="val 40336"/>
                <a:gd name="adj2" fmla="val 5970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82" name="TextBox 81"/>
            <p:cNvSpPr txBox="1"/>
            <p:nvPr/>
          </p:nvSpPr>
          <p:spPr>
            <a:xfrm>
              <a:off x="3454804" y="1568751"/>
              <a:ext cx="570477" cy="338554"/>
            </a:xfrm>
            <a:prstGeom prst="rect">
              <a:avLst/>
            </a:prstGeom>
            <a:noFill/>
          </p:spPr>
          <p:txBody>
            <a:bodyPr wrap="none" rtlCol="0">
              <a:spAutoFit/>
            </a:bodyPr>
            <a:lstStyle/>
            <a:p>
              <a:r>
                <a:rPr lang="en-US" altLang="ko-KR" sz="1600" b="1" dirty="0" smtClean="0">
                  <a:latin typeface="Calibri" panose="020F0502020204030204" pitchFamily="34" charset="0"/>
                </a:rPr>
                <a:t>Any:</a:t>
              </a:r>
            </a:p>
          </p:txBody>
        </p:sp>
        <p:pic>
          <p:nvPicPr>
            <p:cNvPr id="83"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32216" y="1612536"/>
              <a:ext cx="281385" cy="249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5" name="그룹 84"/>
          <p:cNvGrpSpPr/>
          <p:nvPr/>
        </p:nvGrpSpPr>
        <p:grpSpPr>
          <a:xfrm>
            <a:off x="3199012" y="2763014"/>
            <a:ext cx="1364679" cy="962801"/>
            <a:chOff x="3199012" y="1257828"/>
            <a:chExt cx="1364679" cy="962801"/>
          </a:xfrm>
        </p:grpSpPr>
        <p:sp>
          <p:nvSpPr>
            <p:cNvPr id="86" name="구름 모양 설명선 85"/>
            <p:cNvSpPr/>
            <p:nvPr/>
          </p:nvSpPr>
          <p:spPr>
            <a:xfrm>
              <a:off x="3199012" y="1257828"/>
              <a:ext cx="1364679" cy="962801"/>
            </a:xfrm>
            <a:prstGeom prst="cloudCallout">
              <a:avLst>
                <a:gd name="adj1" fmla="val 40336"/>
                <a:gd name="adj2" fmla="val 5970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87" name="TextBox 86"/>
            <p:cNvSpPr txBox="1"/>
            <p:nvPr/>
          </p:nvSpPr>
          <p:spPr>
            <a:xfrm>
              <a:off x="3454804" y="1568751"/>
              <a:ext cx="570477" cy="338554"/>
            </a:xfrm>
            <a:prstGeom prst="rect">
              <a:avLst/>
            </a:prstGeom>
            <a:noFill/>
          </p:spPr>
          <p:txBody>
            <a:bodyPr wrap="none" rtlCol="0">
              <a:spAutoFit/>
            </a:bodyPr>
            <a:lstStyle/>
            <a:p>
              <a:r>
                <a:rPr lang="en-US" altLang="ko-KR" sz="1600" b="1" dirty="0" smtClean="0">
                  <a:latin typeface="Calibri" panose="020F0502020204030204" pitchFamily="34" charset="0"/>
                </a:rPr>
                <a:t>Any:</a:t>
              </a:r>
            </a:p>
          </p:txBody>
        </p:sp>
        <p:pic>
          <p:nvPicPr>
            <p:cNvPr id="88"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32216" y="1612536"/>
              <a:ext cx="281385" cy="249280"/>
            </a:xfrm>
            <a:prstGeom prst="rect">
              <a:avLst/>
            </a:prstGeom>
            <a:noFill/>
            <a:extLst>
              <a:ext uri="{909E8E84-426E-40DD-AFC4-6F175D3DCCD1}">
                <a14:hiddenFill xmlns:a14="http://schemas.microsoft.com/office/drawing/2010/main">
                  <a:solidFill>
                    <a:srgbClr val="FFFFFF"/>
                  </a:solidFill>
                </a14:hiddenFill>
              </a:ext>
            </a:extLst>
          </p:spPr>
        </p:pic>
      </p:grpSp>
      <p:sp>
        <p:nvSpPr>
          <p:cNvPr id="54" name="TextBox 53"/>
          <p:cNvSpPr txBox="1"/>
          <p:nvPr/>
        </p:nvSpPr>
        <p:spPr>
          <a:xfrm>
            <a:off x="7831793" y="4293096"/>
            <a:ext cx="805092" cy="1631216"/>
          </a:xfrm>
          <a:prstGeom prst="rect">
            <a:avLst/>
          </a:prstGeom>
          <a:noFill/>
        </p:spPr>
        <p:txBody>
          <a:bodyPr wrap="none" rtlCol="0">
            <a:spAutoFit/>
          </a:bodyPr>
          <a:lstStyle/>
          <a:p>
            <a:pPr algn="ctr"/>
            <a:r>
              <a:rPr lang="en-US" altLang="ko-KR" sz="2000" b="1" dirty="0" smtClean="0">
                <a:latin typeface="Calibri" panose="020F0502020204030204" pitchFamily="34" charset="0"/>
              </a:rPr>
              <a:t>Order</a:t>
            </a:r>
          </a:p>
          <a:p>
            <a:pPr algn="ctr"/>
            <a:endParaRPr lang="en-US" altLang="ko-KR" sz="2000" b="1" dirty="0" smtClean="0">
              <a:latin typeface="Calibri" panose="020F0502020204030204" pitchFamily="34" charset="0"/>
            </a:endParaRPr>
          </a:p>
          <a:p>
            <a:pPr algn="ctr"/>
            <a:endParaRPr lang="en-US" altLang="ko-KR" sz="2000" b="1" dirty="0" smtClean="0">
              <a:latin typeface="Calibri" panose="020F0502020204030204" pitchFamily="34" charset="0"/>
            </a:endParaRPr>
          </a:p>
          <a:p>
            <a:pPr algn="ctr"/>
            <a:r>
              <a:rPr lang="en-US" altLang="ko-KR" sz="2000" b="1" dirty="0" smtClean="0">
                <a:latin typeface="Calibri" panose="020F0502020204030204" pitchFamily="34" charset="0"/>
              </a:rPr>
              <a:t>F2</a:t>
            </a:r>
          </a:p>
          <a:p>
            <a:pPr algn="ctr"/>
            <a:r>
              <a:rPr lang="en-US" altLang="ko-KR" sz="2000" b="1" dirty="0" smtClean="0">
                <a:latin typeface="Calibri" panose="020F0502020204030204" pitchFamily="34" charset="0"/>
              </a:rPr>
              <a:t>F3</a:t>
            </a:r>
          </a:p>
        </p:txBody>
      </p:sp>
      <p:sp>
        <p:nvSpPr>
          <p:cNvPr id="55" name="구름 모양 설명선 54"/>
          <p:cNvSpPr/>
          <p:nvPr/>
        </p:nvSpPr>
        <p:spPr>
          <a:xfrm>
            <a:off x="2056540" y="1628800"/>
            <a:ext cx="2161770" cy="1345089"/>
          </a:xfrm>
          <a:prstGeom prst="cloudCallout">
            <a:avLst>
              <a:gd name="adj1" fmla="val 190"/>
              <a:gd name="adj2" fmla="val 88319"/>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dirty="0">
              <a:solidFill>
                <a:schemeClr val="tx1"/>
              </a:solidFill>
            </a:endParaRPr>
          </a:p>
        </p:txBody>
      </p:sp>
      <p:pic>
        <p:nvPicPr>
          <p:cNvPr id="56" name="Picture 8" descr="http://2.bp.blogspot.com/--V_YA3XF-ic/UUV0ISD4vcI/AAAAAAAAAuA/WOwXDXYsZ_I/s1600/Hat-cowboy-white-icon+mytrickytricks.blogspot.co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1623" y="2258739"/>
            <a:ext cx="471108" cy="47110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11623" y="1876152"/>
            <a:ext cx="471600" cy="471600"/>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직선 화살표 연결선 60"/>
          <p:cNvCxnSpPr/>
          <p:nvPr/>
        </p:nvCxnSpPr>
        <p:spPr>
          <a:xfrm>
            <a:off x="2973810" y="2049680"/>
            <a:ext cx="30204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242057" y="1841444"/>
            <a:ext cx="801823"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F1, F2</a:t>
            </a:r>
          </a:p>
        </p:txBody>
      </p:sp>
      <p:sp>
        <p:nvSpPr>
          <p:cNvPr id="63" name="TextBox 62"/>
          <p:cNvSpPr txBox="1"/>
          <p:nvPr/>
        </p:nvSpPr>
        <p:spPr>
          <a:xfrm>
            <a:off x="3227728" y="2310342"/>
            <a:ext cx="431528"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F3</a:t>
            </a:r>
          </a:p>
        </p:txBody>
      </p:sp>
      <p:cxnSp>
        <p:nvCxnSpPr>
          <p:cNvPr id="64" name="직선 화살표 연결선 63"/>
          <p:cNvCxnSpPr/>
          <p:nvPr/>
        </p:nvCxnSpPr>
        <p:spPr>
          <a:xfrm>
            <a:off x="2973810" y="2492896"/>
            <a:ext cx="30204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구름 모양 설명선 65"/>
          <p:cNvSpPr/>
          <p:nvPr/>
        </p:nvSpPr>
        <p:spPr>
          <a:xfrm>
            <a:off x="4606707" y="1257828"/>
            <a:ext cx="1364679" cy="962801"/>
          </a:xfrm>
          <a:prstGeom prst="cloudCallout">
            <a:avLst>
              <a:gd name="adj1" fmla="val -22261"/>
              <a:gd name="adj2" fmla="val 5845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dirty="0">
              <a:solidFill>
                <a:schemeClr val="tx1"/>
              </a:solidFill>
            </a:endParaRPr>
          </a:p>
        </p:txBody>
      </p:sp>
      <p:sp>
        <p:nvSpPr>
          <p:cNvPr id="67" name="TextBox 66"/>
          <p:cNvSpPr txBox="1"/>
          <p:nvPr/>
        </p:nvSpPr>
        <p:spPr>
          <a:xfrm>
            <a:off x="4745585" y="1447029"/>
            <a:ext cx="752129" cy="584775"/>
          </a:xfrm>
          <a:prstGeom prst="rect">
            <a:avLst/>
          </a:prstGeom>
          <a:noFill/>
        </p:spPr>
        <p:txBody>
          <a:bodyPr wrap="none" rtlCol="0">
            <a:spAutoFit/>
          </a:bodyPr>
          <a:lstStyle/>
          <a:p>
            <a:r>
              <a:rPr lang="en-US" altLang="ko-KR" sz="1600" b="1" dirty="0" smtClean="0">
                <a:latin typeface="Calibri" panose="020F0502020204030204" pitchFamily="34" charset="0"/>
              </a:rPr>
              <a:t>Other:</a:t>
            </a:r>
          </a:p>
          <a:p>
            <a:r>
              <a:rPr lang="en-US" altLang="ko-KR" sz="1600" b="1" dirty="0" smtClean="0">
                <a:latin typeface="Calibri" panose="020F0502020204030204" pitchFamily="34" charset="0"/>
              </a:rPr>
              <a:t>    SSH:</a:t>
            </a:r>
          </a:p>
        </p:txBody>
      </p:sp>
      <p:pic>
        <p:nvPicPr>
          <p:cNvPr id="68"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61500" y="1434997"/>
            <a:ext cx="281385" cy="24928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 descr="http://www.clker.com/cliparts/U/J/s/I/3/P/red-x-icon-hi.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47375" y="1761228"/>
            <a:ext cx="206894" cy="266006"/>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http://cfile207.uf.daum.net/image/116D45534D9D5D1D1C036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92899" y="3319619"/>
            <a:ext cx="989827" cy="866099"/>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424355" y="275937"/>
            <a:ext cx="8612141" cy="646331"/>
          </a:xfrm>
          <a:prstGeom prst="rect">
            <a:avLst/>
          </a:prstGeom>
          <a:noFill/>
        </p:spPr>
        <p:txBody>
          <a:bodyPr wrap="square" rtlCol="0">
            <a:spAutoFit/>
          </a:bodyPr>
          <a:lstStyle/>
          <a:p>
            <a:r>
              <a:rPr lang="en-US" altLang="ko-KR" sz="3600" kern="0" spc="-30" dirty="0" smtClean="0">
                <a:latin typeface="Calibri" panose="020F0502020204030204" pitchFamily="34" charset="0"/>
                <a:ea typeface="나눔고딕" pitchFamily="50" charset="-127"/>
              </a:rPr>
              <a:t>Example: Distributed Access Control</a:t>
            </a:r>
            <a:endParaRPr lang="en-US" altLang="ko-KR" sz="3600" kern="0" spc="-30" dirty="0" smtClean="0">
              <a:latin typeface="Calibri" panose="020F0502020204030204" pitchFamily="34" charset="0"/>
              <a:ea typeface="나눔고딕 ExtraBold" pitchFamily="50" charset="-127"/>
            </a:endParaRPr>
          </a:p>
        </p:txBody>
      </p:sp>
      <p:sp>
        <p:nvSpPr>
          <p:cNvPr id="74" name="TextBox 73"/>
          <p:cNvSpPr txBox="1"/>
          <p:nvPr/>
        </p:nvSpPr>
        <p:spPr>
          <a:xfrm>
            <a:off x="32997" y="6443646"/>
            <a:ext cx="2510303" cy="338554"/>
          </a:xfrm>
          <a:prstGeom prst="rect">
            <a:avLst/>
          </a:prstGeom>
          <a:noFill/>
        </p:spPr>
        <p:txBody>
          <a:bodyPr wrap="none" rtlCol="0">
            <a:spAutoFit/>
          </a:bodyPr>
          <a:lstStyle/>
          <a:p>
            <a:r>
              <a:rPr lang="en-US" altLang="ko-KR" sz="1600" dirty="0" smtClean="0">
                <a:latin typeface="Calibri" panose="020F0502020204030204" pitchFamily="34" charset="0"/>
              </a:rPr>
              <a:t>* </a:t>
            </a:r>
            <a:r>
              <a:rPr lang="en-US" altLang="ko-KR" sz="1600" dirty="0" smtClean="0">
                <a:latin typeface="Calibri" panose="020F0502020204030204" pitchFamily="34" charset="0"/>
              </a:rPr>
              <a:t>Design from author’s slide</a:t>
            </a:r>
            <a:endParaRPr lang="en-US" altLang="ko-KR" sz="1600" dirty="0" smtClean="0">
              <a:latin typeface="Calibri" panose="020F0502020204030204" pitchFamily="34" charset="0"/>
            </a:endParaRPr>
          </a:p>
        </p:txBody>
      </p:sp>
    </p:spTree>
    <p:extLst>
      <p:ext uri="{BB962C8B-B14F-4D97-AF65-F5344CB8AC3E}">
        <p14:creationId xmlns:p14="http://schemas.microsoft.com/office/powerpoint/2010/main" val="179421321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4354" y="3685449"/>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4345" y="2386584"/>
            <a:ext cx="911925" cy="383968"/>
          </a:xfrm>
          <a:prstGeom prst="rect">
            <a:avLst/>
          </a:prstGeom>
          <a:noFill/>
          <a:extLst>
            <a:ext uri="{909E8E84-426E-40DD-AFC4-6F175D3DCCD1}">
              <a14:hiddenFill xmlns:a14="http://schemas.microsoft.com/office/drawing/2010/main">
                <a:solidFill>
                  <a:srgbClr val="FFFFFF"/>
                </a:solidFill>
              </a14:hiddenFill>
            </a:ext>
          </a:extLst>
        </p:spPr>
      </p:pic>
      <p:sp>
        <p:nvSpPr>
          <p:cNvPr id="65" name="직사각형 64"/>
          <p:cNvSpPr/>
          <p:nvPr/>
        </p:nvSpPr>
        <p:spPr>
          <a:xfrm>
            <a:off x="310088" y="241598"/>
            <a:ext cx="449162" cy="307777"/>
          </a:xfrm>
          <a:prstGeom prst="rect">
            <a:avLst/>
          </a:prstGeom>
        </p:spPr>
        <p:txBody>
          <a:bodyPr wrap="none">
            <a:spAutoFit/>
          </a:bodyPr>
          <a:lstStyle/>
          <a:p>
            <a:r>
              <a:rPr lang="en-US" altLang="ko-KR" sz="1400" b="1" spc="-50" dirty="0" smtClean="0">
                <a:solidFill>
                  <a:schemeClr val="bg1"/>
                </a:solidFill>
                <a:latin typeface="나눔고딕" pitchFamily="50" charset="-127"/>
                <a:ea typeface="나눔고딕" pitchFamily="50" charset="-127"/>
              </a:rPr>
              <a:t>1-1</a:t>
            </a:r>
          </a:p>
        </p:txBody>
      </p:sp>
      <p:cxnSp>
        <p:nvCxnSpPr>
          <p:cNvPr id="14" name="직선 연결선 13"/>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7" name="슬라이드 번호 개체 틀 16"/>
          <p:cNvSpPr>
            <a:spLocks noGrp="1"/>
          </p:cNvSpPr>
          <p:nvPr>
            <p:ph type="sldNum" sz="quarter" idx="12"/>
          </p:nvPr>
        </p:nvSpPr>
        <p:spPr/>
        <p:txBody>
          <a:bodyPr/>
          <a:lstStyle/>
          <a:p>
            <a:pPr algn="r"/>
            <a:r>
              <a:rPr lang="en-US" altLang="ko-KR" sz="2000" dirty="0" smtClean="0">
                <a:solidFill>
                  <a:srgbClr val="00B0F0"/>
                </a:solidFill>
              </a:rPr>
              <a:t>4 </a:t>
            </a:r>
            <a:r>
              <a:rPr lang="en-US" altLang="ko-KR" sz="1100" b="0" dirty="0" smtClean="0">
                <a:solidFill>
                  <a:schemeClr val="bg1">
                    <a:lumMod val="65000"/>
                  </a:schemeClr>
                </a:solidFill>
              </a:rPr>
              <a:t>/ </a:t>
            </a:r>
            <a:r>
              <a:rPr lang="en-US" altLang="ko-KR" sz="1100" b="0" dirty="0" smtClean="0">
                <a:solidFill>
                  <a:schemeClr val="bg1">
                    <a:lumMod val="65000"/>
                  </a:schemeClr>
                </a:solidFill>
              </a:rPr>
              <a:t>26</a:t>
            </a:r>
            <a:endParaRPr lang="ko-KR" altLang="en-US" sz="1100" b="0" dirty="0">
              <a:solidFill>
                <a:schemeClr val="bg1">
                  <a:lumMod val="65000"/>
                </a:schemeClr>
              </a:solidFill>
            </a:endParaRPr>
          </a:p>
        </p:txBody>
      </p:sp>
      <p:pic>
        <p:nvPicPr>
          <p:cNvPr id="13"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4345" y="3685449"/>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4345" y="4995212"/>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6.googleusercontent.com/B-LWl-8__kEiK6DKXjCrmeZTaa_GSE9Xscri8Z79sfE2peZS4QkCOzKAq8rA8A1tE58D432vOPAMBaqTd8vY-S_K374jl5pN5sFcXrgAGlIYForOl9KbOFeVXj40R9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4335" y="3207172"/>
            <a:ext cx="1051619" cy="105161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s://lh6.googleusercontent.com/B-LWl-8__kEiK6DKXjCrmeZTaa_GSE9Xscri8Z79sfE2peZS4QkCOzKAq8rA8A1tE58D432vOPAMBaqTd8vY-S_K374jl5pN5sFcXrgAGlIYForOl9KbOFeVXj40R9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728" y="2886320"/>
            <a:ext cx="1334768" cy="13347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60963" y="896688"/>
            <a:ext cx="1727461"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Security Policy</a:t>
            </a:r>
          </a:p>
        </p:txBody>
      </p:sp>
      <p:graphicFrame>
        <p:nvGraphicFramePr>
          <p:cNvPr id="4" name="표 3"/>
          <p:cNvGraphicFramePr>
            <a:graphicFrameLocks noGrp="1"/>
          </p:cNvGraphicFramePr>
          <p:nvPr/>
        </p:nvGraphicFramePr>
        <p:xfrm>
          <a:off x="6012159" y="1314148"/>
          <a:ext cx="2976795" cy="1415079"/>
        </p:xfrm>
        <a:graphic>
          <a:graphicData uri="http://schemas.openxmlformats.org/drawingml/2006/table">
            <a:tbl>
              <a:tblPr firstRow="1" bandRow="1">
                <a:tableStyleId>{5C22544A-7EE6-4342-B048-85BDC9FD1C3A}</a:tableStyleId>
              </a:tblPr>
              <a:tblGrid>
                <a:gridCol w="992265"/>
                <a:gridCol w="992265"/>
                <a:gridCol w="992265"/>
              </a:tblGrid>
              <a:tr h="26620">
                <a:tc>
                  <a:txBody>
                    <a:bodyPr/>
                    <a:lstStyle/>
                    <a:p>
                      <a:pPr algn="ctr" latinLnBrk="1"/>
                      <a:r>
                        <a:rPr lang="en-US" altLang="ko-KR" sz="1800" dirty="0" err="1" smtClean="0">
                          <a:latin typeface="Calibri" panose="020F0502020204030204" pitchFamily="34" charset="0"/>
                        </a:rPr>
                        <a:t>Src</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Traffic</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Action</a:t>
                      </a:r>
                      <a:endParaRPr lang="ko-KR" altLang="en-US" sz="1800" dirty="0">
                        <a:latin typeface="Calibri" panose="020F0502020204030204" pitchFamily="34" charset="0"/>
                      </a:endParaRPr>
                    </a:p>
                  </a:txBody>
                  <a:tcPr marL="0" marR="0" marT="0" marB="0"/>
                </a:tc>
              </a:tr>
              <a:tr h="380253">
                <a:tc>
                  <a:txBody>
                    <a:bodyPr/>
                    <a:lstStyle/>
                    <a:p>
                      <a:pPr algn="ctr" latinLnBrk="1"/>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SSH</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Drop</a:t>
                      </a:r>
                      <a:endParaRPr lang="ko-KR" altLang="en-US" sz="1800" dirty="0">
                        <a:latin typeface="Calibri" panose="020F0502020204030204" pitchFamily="34" charset="0"/>
                      </a:endParaRPr>
                    </a:p>
                  </a:txBody>
                  <a:tcPr marL="0" marR="0" marT="0" marB="0"/>
                </a:tc>
              </a:tr>
              <a:tr h="380253">
                <a:tc>
                  <a:txBody>
                    <a:bodyPr/>
                    <a:lstStyle/>
                    <a:p>
                      <a:pPr algn="ctr" latinLnBrk="1"/>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Non-SSH</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Allow</a:t>
                      </a:r>
                      <a:endParaRPr lang="ko-KR" altLang="en-US" sz="1800" dirty="0">
                        <a:latin typeface="Calibri" panose="020F0502020204030204" pitchFamily="34" charset="0"/>
                      </a:endParaRPr>
                    </a:p>
                  </a:txBody>
                  <a:tcPr marL="0" marR="0" marT="0" marB="0"/>
                </a:tc>
              </a:tr>
              <a:tr h="380253">
                <a:tc>
                  <a:txBody>
                    <a:bodyPr/>
                    <a:lstStyle/>
                    <a:p>
                      <a:pPr algn="ctr" latinLnBrk="1"/>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Any</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Allow</a:t>
                      </a:r>
                      <a:endParaRPr lang="ko-KR" altLang="en-US" sz="1800" dirty="0">
                        <a:latin typeface="Calibri" panose="020F0502020204030204" pitchFamily="34" charset="0"/>
                      </a:endParaRPr>
                    </a:p>
                  </a:txBody>
                  <a:tcPr marL="0" marR="0" marT="0" marB="0"/>
                </a:tc>
              </a:tr>
            </a:tbl>
          </a:graphicData>
        </a:graphic>
      </p:graphicFrame>
      <p:pic>
        <p:nvPicPr>
          <p:cNvPr id="22" name="Picture 6" descr="https://lh6.googleusercontent.com/B-LWl-8__kEiK6DKXjCrmeZTaa_GSE9Xscri8Z79sfE2peZS4QkCOzKAq8rA8A1tE58D432vOPAMBaqTd8vY-S_K374jl5pN5sFcXrgAGlIYForOl9KbOFeVXj40R9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014" y="3816531"/>
            <a:ext cx="1304505" cy="130450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직선 연결선 7"/>
          <p:cNvCxnSpPr>
            <a:stCxn id="18" idx="3"/>
          </p:cNvCxnSpPr>
          <p:nvPr/>
        </p:nvCxnSpPr>
        <p:spPr>
          <a:xfrm>
            <a:off x="1967496" y="3553704"/>
            <a:ext cx="546858" cy="323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a:stCxn id="22" idx="3"/>
          </p:cNvCxnSpPr>
          <p:nvPr/>
        </p:nvCxnSpPr>
        <p:spPr>
          <a:xfrm flipV="1">
            <a:off x="1975519" y="3877433"/>
            <a:ext cx="538835" cy="591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직선 연결선 26"/>
          <p:cNvCxnSpPr>
            <a:stCxn id="13" idx="1"/>
          </p:cNvCxnSpPr>
          <p:nvPr/>
        </p:nvCxnSpPr>
        <p:spPr>
          <a:xfrm flipH="1">
            <a:off x="3426279" y="3877433"/>
            <a:ext cx="9280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직선 연결선 29"/>
          <p:cNvCxnSpPr/>
          <p:nvPr/>
        </p:nvCxnSpPr>
        <p:spPr>
          <a:xfrm flipH="1">
            <a:off x="3426279" y="2578568"/>
            <a:ext cx="928066" cy="1298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직선 연결선 32"/>
          <p:cNvCxnSpPr>
            <a:stCxn id="15" idx="1"/>
          </p:cNvCxnSpPr>
          <p:nvPr/>
        </p:nvCxnSpPr>
        <p:spPr>
          <a:xfrm flipH="1" flipV="1">
            <a:off x="3426279" y="3877433"/>
            <a:ext cx="928066" cy="1309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직선 연결선 35"/>
          <p:cNvCxnSpPr>
            <a:stCxn id="1030" idx="1"/>
            <a:endCxn id="13" idx="3"/>
          </p:cNvCxnSpPr>
          <p:nvPr/>
        </p:nvCxnSpPr>
        <p:spPr>
          <a:xfrm flipH="1">
            <a:off x="5266270" y="3732982"/>
            <a:ext cx="928065" cy="144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직선 연결선 38"/>
          <p:cNvCxnSpPr>
            <a:stCxn id="1030" idx="1"/>
            <a:endCxn id="15" idx="3"/>
          </p:cNvCxnSpPr>
          <p:nvPr/>
        </p:nvCxnSpPr>
        <p:spPr>
          <a:xfrm flipH="1">
            <a:off x="5266270" y="3732982"/>
            <a:ext cx="928065" cy="14542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직선 연결선 41"/>
          <p:cNvCxnSpPr>
            <a:stCxn id="1030" idx="1"/>
          </p:cNvCxnSpPr>
          <p:nvPr/>
        </p:nvCxnSpPr>
        <p:spPr>
          <a:xfrm flipH="1" flipV="1">
            <a:off x="5266270" y="2578568"/>
            <a:ext cx="928065" cy="11544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509630" y="2314972"/>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F1</a:t>
            </a:r>
            <a:endParaRPr lang="ko-KR" altLang="en-US" sz="2800" b="1" dirty="0">
              <a:latin typeface="Calibri" panose="020F0502020204030204" pitchFamily="34" charset="0"/>
            </a:endParaRPr>
          </a:p>
        </p:txBody>
      </p:sp>
      <p:sp>
        <p:nvSpPr>
          <p:cNvPr id="47" name="TextBox 46"/>
          <p:cNvSpPr txBox="1"/>
          <p:nvPr/>
        </p:nvSpPr>
        <p:spPr>
          <a:xfrm>
            <a:off x="4509630" y="3614528"/>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F2</a:t>
            </a:r>
            <a:endParaRPr lang="ko-KR" altLang="en-US" sz="2800" b="1" dirty="0">
              <a:latin typeface="Calibri" panose="020F0502020204030204" pitchFamily="34" charset="0"/>
            </a:endParaRPr>
          </a:p>
        </p:txBody>
      </p:sp>
      <p:sp>
        <p:nvSpPr>
          <p:cNvPr id="48" name="TextBox 47"/>
          <p:cNvSpPr txBox="1"/>
          <p:nvPr/>
        </p:nvSpPr>
        <p:spPr>
          <a:xfrm>
            <a:off x="4509630" y="4925586"/>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F3</a:t>
            </a:r>
            <a:endParaRPr lang="ko-KR" altLang="en-US" sz="2800" b="1" dirty="0">
              <a:latin typeface="Calibri" panose="020F0502020204030204" pitchFamily="34" charset="0"/>
            </a:endParaRPr>
          </a:p>
        </p:txBody>
      </p:sp>
      <p:sp>
        <p:nvSpPr>
          <p:cNvPr id="49" name="TextBox 48"/>
          <p:cNvSpPr txBox="1"/>
          <p:nvPr/>
        </p:nvSpPr>
        <p:spPr>
          <a:xfrm>
            <a:off x="2787494" y="3614528"/>
            <a:ext cx="280846" cy="523220"/>
          </a:xfrm>
          <a:prstGeom prst="rect">
            <a:avLst/>
          </a:prstGeom>
          <a:noFill/>
        </p:spPr>
        <p:txBody>
          <a:bodyPr wrap="none" rtlCol="0">
            <a:spAutoFit/>
          </a:bodyPr>
          <a:lstStyle/>
          <a:p>
            <a:r>
              <a:rPr lang="en-US" altLang="ko-KR" sz="2800" b="1" dirty="0" smtClean="0">
                <a:latin typeface="Calibri" panose="020F0502020204030204" pitchFamily="34" charset="0"/>
              </a:rPr>
              <a:t>I</a:t>
            </a:r>
            <a:endParaRPr lang="ko-KR" altLang="en-US" sz="2800" b="1" dirty="0">
              <a:latin typeface="Calibri" panose="020F0502020204030204" pitchFamily="34" charset="0"/>
            </a:endParaRPr>
          </a:p>
        </p:txBody>
      </p:sp>
      <p:cxnSp>
        <p:nvCxnSpPr>
          <p:cNvPr id="44" name="직선 화살표 연결선 43"/>
          <p:cNvCxnSpPr/>
          <p:nvPr/>
        </p:nvCxnSpPr>
        <p:spPr>
          <a:xfrm>
            <a:off x="1778524" y="5949280"/>
            <a:ext cx="5151642"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951735" y="5701114"/>
            <a:ext cx="973215" cy="461665"/>
          </a:xfrm>
          <a:prstGeom prst="rect">
            <a:avLst/>
          </a:prstGeom>
          <a:solidFill>
            <a:schemeClr val="bg1"/>
          </a:solidFill>
        </p:spPr>
        <p:txBody>
          <a:bodyPr wrap="none" rtlCol="0">
            <a:spAutoFit/>
          </a:bodyPr>
          <a:lstStyle/>
          <a:p>
            <a:r>
              <a:rPr lang="en-US" altLang="ko-KR" sz="2400" b="1" dirty="0" smtClean="0">
                <a:solidFill>
                  <a:srgbClr val="00B050"/>
                </a:solidFill>
                <a:latin typeface="Calibri" panose="020F0502020204030204" pitchFamily="34" charset="0"/>
              </a:rPr>
              <a:t>Traffic</a:t>
            </a:r>
            <a:endParaRPr lang="ko-KR" altLang="en-US" sz="2400" b="1" dirty="0">
              <a:solidFill>
                <a:srgbClr val="00B050"/>
              </a:solidFill>
              <a:latin typeface="Calibri" panose="020F0502020204030204" pitchFamily="34" charset="0"/>
            </a:endParaRPr>
          </a:p>
        </p:txBody>
      </p:sp>
      <p:pic>
        <p:nvPicPr>
          <p:cNvPr id="1032" name="Picture 8" descr="http://2.bp.blogspot.com/--V_YA3XF-ic/UUV0ISD4vcI/AAAAAAAAAuA/WOwXDXYsZ_I/s1600/Hat-cowboy-white-icon+mytrickytricks.blogspot.co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60640" y="2311406"/>
            <a:ext cx="471108" cy="4711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640" y="1546232"/>
            <a:ext cx="471600" cy="4716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640" y="1928819"/>
            <a:ext cx="471600" cy="4716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http://2.bp.blogspot.com/--V_YA3XF-ic/UUV0ISD4vcI/AAAAAAAAAuA/WOwXDXYsZ_I/s1600/Hat-cowboy-white-icon+mytrickytricks.blogspot.com.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3499" y="4183113"/>
            <a:ext cx="553832" cy="55383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0" descr="http://icons.iconarchive.com/icons/rob-sanders/hat/256/Hat-cowboy-black-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89274" y="3264967"/>
            <a:ext cx="595936" cy="595936"/>
          </a:xfrm>
          <a:prstGeom prst="rect">
            <a:avLst/>
          </a:prstGeom>
          <a:noFill/>
          <a:extLst>
            <a:ext uri="{909E8E84-426E-40DD-AFC4-6F175D3DCCD1}">
              <a14:hiddenFill xmlns:a14="http://schemas.microsoft.com/office/drawing/2010/main">
                <a:solidFill>
                  <a:srgbClr val="FFFFFF"/>
                </a:solidFill>
              </a14:hiddenFill>
            </a:ext>
          </a:extLst>
        </p:spPr>
      </p:pic>
      <p:grpSp>
        <p:nvGrpSpPr>
          <p:cNvPr id="80" name="그룹 79"/>
          <p:cNvGrpSpPr/>
          <p:nvPr/>
        </p:nvGrpSpPr>
        <p:grpSpPr>
          <a:xfrm>
            <a:off x="3199012" y="4037116"/>
            <a:ext cx="1364679" cy="962801"/>
            <a:chOff x="3199012" y="1257828"/>
            <a:chExt cx="1364679" cy="962801"/>
          </a:xfrm>
        </p:grpSpPr>
        <p:sp>
          <p:nvSpPr>
            <p:cNvPr id="81" name="구름 모양 설명선 80"/>
            <p:cNvSpPr/>
            <p:nvPr/>
          </p:nvSpPr>
          <p:spPr>
            <a:xfrm>
              <a:off x="3199012" y="1257828"/>
              <a:ext cx="1364679" cy="962801"/>
            </a:xfrm>
            <a:prstGeom prst="cloudCallout">
              <a:avLst>
                <a:gd name="adj1" fmla="val 40336"/>
                <a:gd name="adj2" fmla="val 5970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82" name="TextBox 81"/>
            <p:cNvSpPr txBox="1"/>
            <p:nvPr/>
          </p:nvSpPr>
          <p:spPr>
            <a:xfrm>
              <a:off x="3454804" y="1568751"/>
              <a:ext cx="570477" cy="338554"/>
            </a:xfrm>
            <a:prstGeom prst="rect">
              <a:avLst/>
            </a:prstGeom>
            <a:noFill/>
          </p:spPr>
          <p:txBody>
            <a:bodyPr wrap="none" rtlCol="0">
              <a:spAutoFit/>
            </a:bodyPr>
            <a:lstStyle/>
            <a:p>
              <a:r>
                <a:rPr lang="en-US" altLang="ko-KR" sz="1600" b="1" dirty="0" smtClean="0">
                  <a:latin typeface="Calibri" panose="020F0502020204030204" pitchFamily="34" charset="0"/>
                </a:rPr>
                <a:t>Any:</a:t>
              </a:r>
            </a:p>
          </p:txBody>
        </p:sp>
        <p:pic>
          <p:nvPicPr>
            <p:cNvPr id="83"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32216" y="1612536"/>
              <a:ext cx="281385" cy="249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5" name="그룹 84"/>
          <p:cNvGrpSpPr/>
          <p:nvPr/>
        </p:nvGrpSpPr>
        <p:grpSpPr>
          <a:xfrm>
            <a:off x="3199012" y="2763014"/>
            <a:ext cx="1364679" cy="962801"/>
            <a:chOff x="3199012" y="1257828"/>
            <a:chExt cx="1364679" cy="962801"/>
          </a:xfrm>
        </p:grpSpPr>
        <p:sp>
          <p:nvSpPr>
            <p:cNvPr id="86" name="구름 모양 설명선 85"/>
            <p:cNvSpPr/>
            <p:nvPr/>
          </p:nvSpPr>
          <p:spPr>
            <a:xfrm>
              <a:off x="3199012" y="1257828"/>
              <a:ext cx="1364679" cy="962801"/>
            </a:xfrm>
            <a:prstGeom prst="cloudCallout">
              <a:avLst>
                <a:gd name="adj1" fmla="val 40336"/>
                <a:gd name="adj2" fmla="val 5970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87" name="TextBox 86"/>
            <p:cNvSpPr txBox="1"/>
            <p:nvPr/>
          </p:nvSpPr>
          <p:spPr>
            <a:xfrm>
              <a:off x="3454804" y="1568751"/>
              <a:ext cx="570477" cy="338554"/>
            </a:xfrm>
            <a:prstGeom prst="rect">
              <a:avLst/>
            </a:prstGeom>
            <a:noFill/>
          </p:spPr>
          <p:txBody>
            <a:bodyPr wrap="none" rtlCol="0">
              <a:spAutoFit/>
            </a:bodyPr>
            <a:lstStyle/>
            <a:p>
              <a:r>
                <a:rPr lang="en-US" altLang="ko-KR" sz="1600" b="1" dirty="0" smtClean="0">
                  <a:latin typeface="Calibri" panose="020F0502020204030204" pitchFamily="34" charset="0"/>
                </a:rPr>
                <a:t>Any:</a:t>
              </a:r>
            </a:p>
          </p:txBody>
        </p:sp>
        <p:pic>
          <p:nvPicPr>
            <p:cNvPr id="88"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32216" y="1612536"/>
              <a:ext cx="281385" cy="249280"/>
            </a:xfrm>
            <a:prstGeom prst="rect">
              <a:avLst/>
            </a:prstGeom>
            <a:noFill/>
            <a:extLst>
              <a:ext uri="{909E8E84-426E-40DD-AFC4-6F175D3DCCD1}">
                <a14:hiddenFill xmlns:a14="http://schemas.microsoft.com/office/drawing/2010/main">
                  <a:solidFill>
                    <a:srgbClr val="FFFFFF"/>
                  </a:solidFill>
                </a14:hiddenFill>
              </a:ext>
            </a:extLst>
          </p:spPr>
        </p:pic>
      </p:grpSp>
      <p:sp>
        <p:nvSpPr>
          <p:cNvPr id="54" name="TextBox 53"/>
          <p:cNvSpPr txBox="1"/>
          <p:nvPr/>
        </p:nvSpPr>
        <p:spPr>
          <a:xfrm>
            <a:off x="7831793" y="4293096"/>
            <a:ext cx="805092" cy="1631216"/>
          </a:xfrm>
          <a:prstGeom prst="rect">
            <a:avLst/>
          </a:prstGeom>
          <a:noFill/>
        </p:spPr>
        <p:txBody>
          <a:bodyPr wrap="none" rtlCol="0">
            <a:spAutoFit/>
          </a:bodyPr>
          <a:lstStyle/>
          <a:p>
            <a:pPr algn="ctr"/>
            <a:r>
              <a:rPr lang="en-US" altLang="ko-KR" sz="2000" b="1" dirty="0" smtClean="0">
                <a:latin typeface="Calibri" panose="020F0502020204030204" pitchFamily="34" charset="0"/>
              </a:rPr>
              <a:t>Order</a:t>
            </a:r>
          </a:p>
          <a:p>
            <a:pPr algn="ctr"/>
            <a:endParaRPr lang="en-US" altLang="ko-KR" sz="2000" b="1" dirty="0" smtClean="0">
              <a:latin typeface="Calibri" panose="020F0502020204030204" pitchFamily="34" charset="0"/>
            </a:endParaRPr>
          </a:p>
          <a:p>
            <a:pPr algn="ctr"/>
            <a:endParaRPr lang="en-US" altLang="ko-KR" sz="2000" b="1" dirty="0" smtClean="0">
              <a:latin typeface="Calibri" panose="020F0502020204030204" pitchFamily="34" charset="0"/>
            </a:endParaRPr>
          </a:p>
          <a:p>
            <a:pPr algn="ctr"/>
            <a:r>
              <a:rPr lang="en-US" altLang="ko-KR" sz="2000" b="1" dirty="0" smtClean="0">
                <a:latin typeface="Calibri" panose="020F0502020204030204" pitchFamily="34" charset="0"/>
              </a:rPr>
              <a:t>F2</a:t>
            </a:r>
          </a:p>
          <a:p>
            <a:pPr algn="ctr"/>
            <a:r>
              <a:rPr lang="en-US" altLang="ko-KR" sz="2000" b="1" dirty="0" smtClean="0">
                <a:latin typeface="Calibri" panose="020F0502020204030204" pitchFamily="34" charset="0"/>
              </a:rPr>
              <a:t>F3</a:t>
            </a:r>
          </a:p>
        </p:txBody>
      </p:sp>
      <p:sp>
        <p:nvSpPr>
          <p:cNvPr id="55" name="구름 모양 설명선 54"/>
          <p:cNvSpPr/>
          <p:nvPr/>
        </p:nvSpPr>
        <p:spPr>
          <a:xfrm>
            <a:off x="2056540" y="1628800"/>
            <a:ext cx="2161770" cy="1345089"/>
          </a:xfrm>
          <a:prstGeom prst="cloudCallout">
            <a:avLst>
              <a:gd name="adj1" fmla="val 190"/>
              <a:gd name="adj2" fmla="val 88319"/>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dirty="0">
              <a:solidFill>
                <a:schemeClr val="tx1"/>
              </a:solidFill>
            </a:endParaRPr>
          </a:p>
        </p:txBody>
      </p:sp>
      <p:pic>
        <p:nvPicPr>
          <p:cNvPr id="56" name="Picture 8" descr="http://2.bp.blogspot.com/--V_YA3XF-ic/UUV0ISD4vcI/AAAAAAAAAuA/WOwXDXYsZ_I/s1600/Hat-cowboy-white-icon+mytrickytricks.blogspot.co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1623" y="2258739"/>
            <a:ext cx="471108" cy="47110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11623" y="1876152"/>
            <a:ext cx="471600" cy="471600"/>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직선 화살표 연결선 60"/>
          <p:cNvCxnSpPr/>
          <p:nvPr/>
        </p:nvCxnSpPr>
        <p:spPr>
          <a:xfrm>
            <a:off x="2973810" y="2049680"/>
            <a:ext cx="30204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242057" y="1841444"/>
            <a:ext cx="801823"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F1, F2</a:t>
            </a:r>
          </a:p>
        </p:txBody>
      </p:sp>
      <p:sp>
        <p:nvSpPr>
          <p:cNvPr id="63" name="TextBox 62"/>
          <p:cNvSpPr txBox="1"/>
          <p:nvPr/>
        </p:nvSpPr>
        <p:spPr>
          <a:xfrm>
            <a:off x="3227728" y="2310342"/>
            <a:ext cx="431528"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F3</a:t>
            </a:r>
          </a:p>
        </p:txBody>
      </p:sp>
      <p:cxnSp>
        <p:nvCxnSpPr>
          <p:cNvPr id="64" name="직선 화살표 연결선 63"/>
          <p:cNvCxnSpPr/>
          <p:nvPr/>
        </p:nvCxnSpPr>
        <p:spPr>
          <a:xfrm>
            <a:off x="2973810" y="2492896"/>
            <a:ext cx="30204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구름 모양 설명선 65"/>
          <p:cNvSpPr/>
          <p:nvPr/>
        </p:nvSpPr>
        <p:spPr>
          <a:xfrm>
            <a:off x="4606707" y="1257828"/>
            <a:ext cx="1364679" cy="962801"/>
          </a:xfrm>
          <a:prstGeom prst="cloudCallout">
            <a:avLst>
              <a:gd name="adj1" fmla="val -22261"/>
              <a:gd name="adj2" fmla="val 5845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dirty="0">
              <a:solidFill>
                <a:schemeClr val="tx1"/>
              </a:solidFill>
            </a:endParaRPr>
          </a:p>
        </p:txBody>
      </p:sp>
      <p:sp>
        <p:nvSpPr>
          <p:cNvPr id="67" name="TextBox 66"/>
          <p:cNvSpPr txBox="1"/>
          <p:nvPr/>
        </p:nvSpPr>
        <p:spPr>
          <a:xfrm>
            <a:off x="4745585" y="1447029"/>
            <a:ext cx="752129" cy="584775"/>
          </a:xfrm>
          <a:prstGeom prst="rect">
            <a:avLst/>
          </a:prstGeom>
          <a:noFill/>
        </p:spPr>
        <p:txBody>
          <a:bodyPr wrap="none" rtlCol="0">
            <a:spAutoFit/>
          </a:bodyPr>
          <a:lstStyle/>
          <a:p>
            <a:r>
              <a:rPr lang="en-US" altLang="ko-KR" sz="1600" b="1" dirty="0" smtClean="0">
                <a:latin typeface="Calibri" panose="020F0502020204030204" pitchFamily="34" charset="0"/>
              </a:rPr>
              <a:t>Other:</a:t>
            </a:r>
          </a:p>
          <a:p>
            <a:r>
              <a:rPr lang="en-US" altLang="ko-KR" sz="1600" b="1" dirty="0" smtClean="0">
                <a:latin typeface="Calibri" panose="020F0502020204030204" pitchFamily="34" charset="0"/>
              </a:rPr>
              <a:t>    SSH:</a:t>
            </a:r>
          </a:p>
        </p:txBody>
      </p:sp>
      <p:pic>
        <p:nvPicPr>
          <p:cNvPr id="68"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61500" y="1434997"/>
            <a:ext cx="281385" cy="24928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 descr="http://www.clker.com/cliparts/U/J/s/I/3/P/red-x-icon-hi.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47375" y="1761228"/>
            <a:ext cx="206894" cy="266006"/>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http://c.ask.nate.com/imgs/qrsi.php/8710224/11476030/0/1/A/%ED%95%B5%ED%8F%AD%EB%B0%9C.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68463" y="3189583"/>
            <a:ext cx="1461750" cy="1186942"/>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p:cNvSpPr txBox="1"/>
          <p:nvPr/>
        </p:nvSpPr>
        <p:spPr>
          <a:xfrm>
            <a:off x="424355" y="275937"/>
            <a:ext cx="8612141" cy="646331"/>
          </a:xfrm>
          <a:prstGeom prst="rect">
            <a:avLst/>
          </a:prstGeom>
          <a:noFill/>
        </p:spPr>
        <p:txBody>
          <a:bodyPr wrap="square" rtlCol="0">
            <a:spAutoFit/>
          </a:bodyPr>
          <a:lstStyle/>
          <a:p>
            <a:r>
              <a:rPr lang="en-US" altLang="ko-KR" sz="3600" kern="0" spc="-30" dirty="0" smtClean="0">
                <a:latin typeface="Calibri" panose="020F0502020204030204" pitchFamily="34" charset="0"/>
                <a:ea typeface="나눔고딕" pitchFamily="50" charset="-127"/>
              </a:rPr>
              <a:t>Example: Distributed Access Control</a:t>
            </a:r>
            <a:endParaRPr lang="en-US" altLang="ko-KR" sz="3600" kern="0" spc="-30" dirty="0" smtClean="0">
              <a:latin typeface="Calibri" panose="020F0502020204030204" pitchFamily="34" charset="0"/>
              <a:ea typeface="나눔고딕 ExtraBold" pitchFamily="50" charset="-127"/>
            </a:endParaRPr>
          </a:p>
        </p:txBody>
      </p:sp>
      <p:sp>
        <p:nvSpPr>
          <p:cNvPr id="70" name="TextBox 69"/>
          <p:cNvSpPr txBox="1"/>
          <p:nvPr/>
        </p:nvSpPr>
        <p:spPr>
          <a:xfrm>
            <a:off x="32997" y="6443646"/>
            <a:ext cx="2510303" cy="338554"/>
          </a:xfrm>
          <a:prstGeom prst="rect">
            <a:avLst/>
          </a:prstGeom>
          <a:noFill/>
        </p:spPr>
        <p:txBody>
          <a:bodyPr wrap="none" rtlCol="0">
            <a:spAutoFit/>
          </a:bodyPr>
          <a:lstStyle/>
          <a:p>
            <a:r>
              <a:rPr lang="en-US" altLang="ko-KR" sz="1600" dirty="0" smtClean="0">
                <a:latin typeface="Calibri" panose="020F0502020204030204" pitchFamily="34" charset="0"/>
              </a:rPr>
              <a:t>* </a:t>
            </a:r>
            <a:r>
              <a:rPr lang="en-US" altLang="ko-KR" sz="1600" dirty="0" smtClean="0">
                <a:latin typeface="Calibri" panose="020F0502020204030204" pitchFamily="34" charset="0"/>
              </a:rPr>
              <a:t>Design from author’s slide</a:t>
            </a:r>
            <a:endParaRPr lang="en-US" altLang="ko-KR" sz="1600" dirty="0" smtClean="0">
              <a:latin typeface="Calibri" panose="020F0502020204030204" pitchFamily="34" charset="0"/>
            </a:endParaRPr>
          </a:p>
        </p:txBody>
      </p:sp>
    </p:spTree>
    <p:extLst>
      <p:ext uri="{BB962C8B-B14F-4D97-AF65-F5344CB8AC3E}">
        <p14:creationId xmlns:p14="http://schemas.microsoft.com/office/powerpoint/2010/main" val="124572452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직사각형 64"/>
          <p:cNvSpPr/>
          <p:nvPr/>
        </p:nvSpPr>
        <p:spPr>
          <a:xfrm>
            <a:off x="310088" y="241598"/>
            <a:ext cx="449162" cy="307777"/>
          </a:xfrm>
          <a:prstGeom prst="rect">
            <a:avLst/>
          </a:prstGeom>
        </p:spPr>
        <p:txBody>
          <a:bodyPr wrap="none">
            <a:spAutoFit/>
          </a:bodyPr>
          <a:lstStyle/>
          <a:p>
            <a:r>
              <a:rPr lang="en-US" altLang="ko-KR" sz="1400" b="1" spc="-50" dirty="0" smtClean="0">
                <a:solidFill>
                  <a:schemeClr val="bg1"/>
                </a:solidFill>
                <a:latin typeface="나눔고딕" pitchFamily="50" charset="-127"/>
                <a:ea typeface="나눔고딕" pitchFamily="50" charset="-127"/>
              </a:rPr>
              <a:t>1-1</a:t>
            </a:r>
          </a:p>
        </p:txBody>
      </p:sp>
      <p:cxnSp>
        <p:nvCxnSpPr>
          <p:cNvPr id="14" name="직선 연결선 13"/>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4355" y="275937"/>
            <a:ext cx="6418967" cy="646331"/>
          </a:xfrm>
          <a:prstGeom prst="rect">
            <a:avLst/>
          </a:prstGeom>
          <a:noFill/>
        </p:spPr>
        <p:txBody>
          <a:bodyPr wrap="square" rtlCol="0">
            <a:spAutoFit/>
          </a:bodyPr>
          <a:lstStyle/>
          <a:p>
            <a:r>
              <a:rPr lang="en-US" altLang="ko-KR" sz="3600" kern="0" spc="-30" dirty="0" smtClean="0">
                <a:latin typeface="Calibri" panose="020F0502020204030204" pitchFamily="34" charset="0"/>
                <a:ea typeface="나눔고딕 ExtraBold" pitchFamily="50" charset="-127"/>
              </a:rPr>
              <a:t>Goal</a:t>
            </a:r>
          </a:p>
        </p:txBody>
      </p:sp>
      <p:sp>
        <p:nvSpPr>
          <p:cNvPr id="17" name="슬라이드 번호 개체 틀 16"/>
          <p:cNvSpPr>
            <a:spLocks noGrp="1"/>
          </p:cNvSpPr>
          <p:nvPr>
            <p:ph type="sldNum" sz="quarter" idx="12"/>
          </p:nvPr>
        </p:nvSpPr>
        <p:spPr/>
        <p:txBody>
          <a:bodyPr/>
          <a:lstStyle/>
          <a:p>
            <a:pPr algn="r"/>
            <a:r>
              <a:rPr lang="en-US" altLang="ko-KR" sz="2000" dirty="0" smtClean="0">
                <a:solidFill>
                  <a:srgbClr val="00B0F0"/>
                </a:solidFill>
              </a:rPr>
              <a:t>5 </a:t>
            </a:r>
            <a:r>
              <a:rPr lang="en-US" altLang="ko-KR" sz="1100" b="0" dirty="0" smtClean="0">
                <a:solidFill>
                  <a:schemeClr val="bg1">
                    <a:lumMod val="65000"/>
                  </a:schemeClr>
                </a:solidFill>
              </a:rPr>
              <a:t>/ </a:t>
            </a:r>
            <a:r>
              <a:rPr lang="en-US" altLang="ko-KR" sz="1100" b="0" dirty="0" smtClean="0">
                <a:solidFill>
                  <a:schemeClr val="bg1">
                    <a:lumMod val="65000"/>
                  </a:schemeClr>
                </a:solidFill>
              </a:rPr>
              <a:t>26</a:t>
            </a:r>
            <a:endParaRPr lang="ko-KR" altLang="en-US" sz="1100" b="0" dirty="0">
              <a:solidFill>
                <a:schemeClr val="bg1">
                  <a:lumMod val="65000"/>
                </a:schemeClr>
              </a:solidFill>
            </a:endParaRPr>
          </a:p>
        </p:txBody>
      </p:sp>
      <p:pic>
        <p:nvPicPr>
          <p:cNvPr id="3" name="그림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1340768"/>
            <a:ext cx="2981154" cy="1346328"/>
          </a:xfrm>
          <a:prstGeom prst="rect">
            <a:avLst/>
          </a:prstGeom>
        </p:spPr>
      </p:pic>
      <p:pic>
        <p:nvPicPr>
          <p:cNvPr id="6" name="그림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8756" y="3133418"/>
            <a:ext cx="3088254" cy="1394695"/>
          </a:xfrm>
          <a:prstGeom prst="rect">
            <a:avLst/>
          </a:prstGeom>
        </p:spPr>
      </p:pic>
      <p:sp>
        <p:nvSpPr>
          <p:cNvPr id="11" name="TextBox 10"/>
          <p:cNvSpPr txBox="1"/>
          <p:nvPr/>
        </p:nvSpPr>
        <p:spPr>
          <a:xfrm>
            <a:off x="6843322" y="896688"/>
            <a:ext cx="1727461"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Security Policy</a:t>
            </a:r>
          </a:p>
        </p:txBody>
      </p:sp>
      <p:sp>
        <p:nvSpPr>
          <p:cNvPr id="12" name="TextBox 11"/>
          <p:cNvSpPr txBox="1"/>
          <p:nvPr/>
        </p:nvSpPr>
        <p:spPr>
          <a:xfrm>
            <a:off x="553035" y="1813877"/>
            <a:ext cx="1701364"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Before update</a:t>
            </a:r>
          </a:p>
        </p:txBody>
      </p:sp>
      <p:sp>
        <p:nvSpPr>
          <p:cNvPr id="13" name="TextBox 12"/>
          <p:cNvSpPr txBox="1"/>
          <p:nvPr/>
        </p:nvSpPr>
        <p:spPr>
          <a:xfrm>
            <a:off x="549511" y="3630710"/>
            <a:ext cx="1708416"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During update</a:t>
            </a:r>
          </a:p>
        </p:txBody>
      </p:sp>
      <p:sp>
        <p:nvSpPr>
          <p:cNvPr id="15" name="TextBox 14"/>
          <p:cNvSpPr txBox="1"/>
          <p:nvPr/>
        </p:nvSpPr>
        <p:spPr>
          <a:xfrm>
            <a:off x="634437" y="5395952"/>
            <a:ext cx="1538563"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After update</a:t>
            </a:r>
          </a:p>
        </p:txBody>
      </p:sp>
      <p:pic>
        <p:nvPicPr>
          <p:cNvPr id="16" name="Picture 4" descr="http://www.nyanp.org/wp-content/uploads/2013/11/greenCheckMar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312" y="1519481"/>
            <a:ext cx="632595" cy="56041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www.nyanp.org/wp-content/uploads/2013/11/greenCheckMar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312" y="3336314"/>
            <a:ext cx="632595" cy="56041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www.nyanp.org/wp-content/uploads/2013/11/greenCheckMar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312" y="5100830"/>
            <a:ext cx="632595" cy="560418"/>
          </a:xfrm>
          <a:prstGeom prst="rect">
            <a:avLst/>
          </a:prstGeom>
          <a:noFill/>
          <a:extLst>
            <a:ext uri="{909E8E84-426E-40DD-AFC4-6F175D3DCCD1}">
              <a14:hiddenFill xmlns:a14="http://schemas.microsoft.com/office/drawing/2010/main">
                <a:solidFill>
                  <a:srgbClr val="FFFFFF"/>
                </a:solidFill>
              </a14:hiddenFill>
            </a:ext>
          </a:extLst>
        </p:spPr>
      </p:pic>
      <p:pic>
        <p:nvPicPr>
          <p:cNvPr id="7" name="그림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5696" y="4922807"/>
            <a:ext cx="2981314" cy="1346400"/>
          </a:xfrm>
          <a:prstGeom prst="rect">
            <a:avLst/>
          </a:prstGeom>
        </p:spPr>
      </p:pic>
    </p:spTree>
    <p:extLst>
      <p:ext uri="{BB962C8B-B14F-4D97-AF65-F5344CB8AC3E}">
        <p14:creationId xmlns:p14="http://schemas.microsoft.com/office/powerpoint/2010/main" val="95436682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직사각형 64"/>
          <p:cNvSpPr/>
          <p:nvPr/>
        </p:nvSpPr>
        <p:spPr>
          <a:xfrm>
            <a:off x="310088" y="241598"/>
            <a:ext cx="449162" cy="307777"/>
          </a:xfrm>
          <a:prstGeom prst="rect">
            <a:avLst/>
          </a:prstGeom>
        </p:spPr>
        <p:txBody>
          <a:bodyPr wrap="none">
            <a:spAutoFit/>
          </a:bodyPr>
          <a:lstStyle/>
          <a:p>
            <a:r>
              <a:rPr lang="en-US" altLang="ko-KR" sz="1400" b="1" spc="-50" dirty="0" smtClean="0">
                <a:solidFill>
                  <a:schemeClr val="bg1"/>
                </a:solidFill>
                <a:latin typeface="나눔고딕" pitchFamily="50" charset="-127"/>
                <a:ea typeface="나눔고딕" pitchFamily="50" charset="-127"/>
              </a:rPr>
              <a:t>1-1</a:t>
            </a:r>
          </a:p>
        </p:txBody>
      </p:sp>
      <p:cxnSp>
        <p:nvCxnSpPr>
          <p:cNvPr id="14" name="직선 연결선 13"/>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4355" y="275937"/>
            <a:ext cx="6418967" cy="646331"/>
          </a:xfrm>
          <a:prstGeom prst="rect">
            <a:avLst/>
          </a:prstGeom>
          <a:noFill/>
        </p:spPr>
        <p:txBody>
          <a:bodyPr wrap="square" rtlCol="0">
            <a:spAutoFit/>
          </a:bodyPr>
          <a:lstStyle/>
          <a:p>
            <a:r>
              <a:rPr lang="en-US" altLang="ko-KR" sz="3600" kern="0" spc="-30" dirty="0" smtClean="0">
                <a:latin typeface="Calibri" panose="020F0502020204030204" pitchFamily="34" charset="0"/>
                <a:ea typeface="나눔고딕" pitchFamily="50" charset="-127"/>
              </a:rPr>
              <a:t>Valid Transition Plan</a:t>
            </a:r>
            <a:endParaRPr lang="en-US" altLang="ko-KR" sz="3600" kern="0" spc="-30" dirty="0" smtClean="0">
              <a:latin typeface="Calibri" panose="020F0502020204030204" pitchFamily="34" charset="0"/>
              <a:ea typeface="나눔고딕 ExtraBold" pitchFamily="50" charset="-127"/>
            </a:endParaRPr>
          </a:p>
        </p:txBody>
      </p:sp>
      <p:sp>
        <p:nvSpPr>
          <p:cNvPr id="17" name="슬라이드 번호 개체 틀 16"/>
          <p:cNvSpPr>
            <a:spLocks noGrp="1"/>
          </p:cNvSpPr>
          <p:nvPr>
            <p:ph type="sldNum" sz="quarter" idx="12"/>
          </p:nvPr>
        </p:nvSpPr>
        <p:spPr/>
        <p:txBody>
          <a:bodyPr/>
          <a:lstStyle/>
          <a:p>
            <a:pPr algn="r"/>
            <a:r>
              <a:rPr lang="en-US" altLang="ko-KR" sz="2000" dirty="0" smtClean="0">
                <a:solidFill>
                  <a:srgbClr val="00B0F0"/>
                </a:solidFill>
              </a:rPr>
              <a:t>6 </a:t>
            </a:r>
            <a:r>
              <a:rPr lang="en-US" altLang="ko-KR" sz="1100" b="0" dirty="0" smtClean="0">
                <a:solidFill>
                  <a:schemeClr val="bg1">
                    <a:lumMod val="65000"/>
                  </a:schemeClr>
                </a:solidFill>
              </a:rPr>
              <a:t>/ </a:t>
            </a:r>
            <a:r>
              <a:rPr lang="en-US" altLang="ko-KR" sz="1100" b="0" dirty="0" smtClean="0">
                <a:solidFill>
                  <a:schemeClr val="bg1">
                    <a:lumMod val="65000"/>
                  </a:schemeClr>
                </a:solidFill>
              </a:rPr>
              <a:t>26</a:t>
            </a:r>
            <a:endParaRPr lang="ko-KR" altLang="en-US" sz="1100" b="0" dirty="0">
              <a:solidFill>
                <a:schemeClr val="bg1">
                  <a:lumMod val="65000"/>
                </a:schemeClr>
              </a:solidFill>
            </a:endParaRPr>
          </a:p>
        </p:txBody>
      </p:sp>
      <p:sp>
        <p:nvSpPr>
          <p:cNvPr id="9" name="TextBox 8"/>
          <p:cNvSpPr txBox="1"/>
          <p:nvPr/>
        </p:nvSpPr>
        <p:spPr>
          <a:xfrm>
            <a:off x="611560" y="4031193"/>
            <a:ext cx="8396117" cy="2062103"/>
          </a:xfrm>
          <a:prstGeom prst="rect">
            <a:avLst/>
          </a:prstGeom>
          <a:noFill/>
        </p:spPr>
        <p:txBody>
          <a:bodyPr wrap="square" rtlCol="0">
            <a:spAutoFit/>
          </a:bodyPr>
          <a:lstStyle/>
          <a:p>
            <a:r>
              <a:rPr lang="en-US" altLang="ko-KR" sz="1600" dirty="0" smtClean="0">
                <a:latin typeface="Calibri" panose="020F0502020204030204" pitchFamily="34" charset="0"/>
              </a:rPr>
              <a:t>1. Update I to forward all trusted traffic to F3, while continuing to forward untrusted to F1.</a:t>
            </a:r>
          </a:p>
          <a:p>
            <a:endParaRPr lang="en-US" altLang="ko-KR" sz="1600" dirty="0">
              <a:latin typeface="Calibri" panose="020F0502020204030204" pitchFamily="34" charset="0"/>
            </a:endParaRPr>
          </a:p>
          <a:p>
            <a:r>
              <a:rPr lang="en-US" altLang="ko-KR" sz="1600" dirty="0" smtClean="0">
                <a:latin typeface="Calibri" panose="020F0502020204030204" pitchFamily="34" charset="0"/>
              </a:rPr>
              <a:t>2. Wait until in-flight packets have been processed by F2</a:t>
            </a:r>
          </a:p>
          <a:p>
            <a:endParaRPr lang="en-US" altLang="ko-KR" sz="1600" dirty="0">
              <a:latin typeface="Calibri" panose="020F0502020204030204" pitchFamily="34" charset="0"/>
            </a:endParaRPr>
          </a:p>
          <a:p>
            <a:r>
              <a:rPr lang="en-US" altLang="ko-KR" sz="1600" dirty="0" smtClean="0">
                <a:latin typeface="Calibri" panose="020F0502020204030204" pitchFamily="34" charset="0"/>
              </a:rPr>
              <a:t>3. Update F2 to drop SSH packets</a:t>
            </a:r>
          </a:p>
          <a:p>
            <a:endParaRPr lang="en-US" altLang="ko-KR" sz="1600" dirty="0">
              <a:latin typeface="Calibri" panose="020F0502020204030204" pitchFamily="34" charset="0"/>
            </a:endParaRPr>
          </a:p>
          <a:p>
            <a:r>
              <a:rPr lang="en-US" altLang="ko-KR" sz="1600" dirty="0" smtClean="0">
                <a:latin typeface="Calibri" panose="020F0502020204030204" pitchFamily="34" charset="0"/>
              </a:rPr>
              <a:t>4. Update I to forward untrusted traffic to F2 also, while continuing to forward trusted traffic to F3.</a:t>
            </a:r>
          </a:p>
          <a:p>
            <a:endParaRPr lang="en-US" altLang="ko-KR" sz="1600" dirty="0" smtClean="0">
              <a:latin typeface="Calibri" panose="020F0502020204030204" pitchFamily="34" charset="0"/>
            </a:endParaRPr>
          </a:p>
        </p:txBody>
      </p:sp>
      <p:pic>
        <p:nvPicPr>
          <p:cNvPr id="5" name="그림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487" y="1376004"/>
            <a:ext cx="3180298" cy="2045290"/>
          </a:xfrm>
          <a:prstGeom prst="rect">
            <a:avLst/>
          </a:prstGeom>
        </p:spPr>
      </p:pic>
      <p:pic>
        <p:nvPicPr>
          <p:cNvPr id="6" name="그림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0857" y="1348474"/>
            <a:ext cx="3086425" cy="2045290"/>
          </a:xfrm>
          <a:prstGeom prst="rect">
            <a:avLst/>
          </a:prstGeom>
        </p:spPr>
      </p:pic>
      <p:sp>
        <p:nvSpPr>
          <p:cNvPr id="11" name="오른쪽 화살표 10"/>
          <p:cNvSpPr/>
          <p:nvPr/>
        </p:nvSpPr>
        <p:spPr>
          <a:xfrm>
            <a:off x="4664719" y="2398649"/>
            <a:ext cx="555203" cy="288032"/>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ko-KR" altLang="en-US" dirty="0">
              <a:solidFill>
                <a:schemeClr val="tx1"/>
              </a:solidFill>
            </a:endParaRPr>
          </a:p>
        </p:txBody>
      </p:sp>
    </p:spTree>
    <p:extLst>
      <p:ext uri="{BB962C8B-B14F-4D97-AF65-F5344CB8AC3E}">
        <p14:creationId xmlns:p14="http://schemas.microsoft.com/office/powerpoint/2010/main" val="324920205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직사각형 64"/>
          <p:cNvSpPr/>
          <p:nvPr/>
        </p:nvSpPr>
        <p:spPr>
          <a:xfrm>
            <a:off x="310088" y="241598"/>
            <a:ext cx="449162" cy="307777"/>
          </a:xfrm>
          <a:prstGeom prst="rect">
            <a:avLst/>
          </a:prstGeom>
        </p:spPr>
        <p:txBody>
          <a:bodyPr wrap="none">
            <a:spAutoFit/>
          </a:bodyPr>
          <a:lstStyle/>
          <a:p>
            <a:r>
              <a:rPr lang="en-US" altLang="ko-KR" sz="1400" b="1" spc="-50" dirty="0" smtClean="0">
                <a:solidFill>
                  <a:schemeClr val="bg1"/>
                </a:solidFill>
                <a:latin typeface="나눔고딕" pitchFamily="50" charset="-127"/>
                <a:ea typeface="나눔고딕" pitchFamily="50" charset="-127"/>
              </a:rPr>
              <a:t>1-1</a:t>
            </a:r>
          </a:p>
        </p:txBody>
      </p:sp>
      <p:cxnSp>
        <p:nvCxnSpPr>
          <p:cNvPr id="14" name="직선 연결선 13"/>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4355" y="275937"/>
            <a:ext cx="6418967" cy="646331"/>
          </a:xfrm>
          <a:prstGeom prst="rect">
            <a:avLst/>
          </a:prstGeom>
          <a:noFill/>
        </p:spPr>
        <p:txBody>
          <a:bodyPr wrap="square" rtlCol="0">
            <a:spAutoFit/>
          </a:bodyPr>
          <a:lstStyle/>
          <a:p>
            <a:r>
              <a:rPr lang="en-US" altLang="ko-KR" sz="3600" kern="0" spc="-30" dirty="0" smtClean="0">
                <a:latin typeface="Calibri" panose="020F0502020204030204" pitchFamily="34" charset="0"/>
                <a:ea typeface="나눔고딕" pitchFamily="50" charset="-127"/>
              </a:rPr>
              <a:t>Valid Transition Plan</a:t>
            </a:r>
            <a:endParaRPr lang="en-US" altLang="ko-KR" sz="3600" kern="0" spc="-30" dirty="0" smtClean="0">
              <a:latin typeface="Calibri" panose="020F0502020204030204" pitchFamily="34" charset="0"/>
              <a:ea typeface="나눔고딕 ExtraBold" pitchFamily="50" charset="-127"/>
            </a:endParaRPr>
          </a:p>
        </p:txBody>
      </p:sp>
      <p:sp>
        <p:nvSpPr>
          <p:cNvPr id="17" name="슬라이드 번호 개체 틀 16"/>
          <p:cNvSpPr>
            <a:spLocks noGrp="1"/>
          </p:cNvSpPr>
          <p:nvPr>
            <p:ph type="sldNum" sz="quarter" idx="12"/>
          </p:nvPr>
        </p:nvSpPr>
        <p:spPr/>
        <p:txBody>
          <a:bodyPr/>
          <a:lstStyle/>
          <a:p>
            <a:pPr algn="r"/>
            <a:r>
              <a:rPr lang="en-US" altLang="ko-KR" sz="2000" dirty="0" smtClean="0">
                <a:solidFill>
                  <a:srgbClr val="00B0F0"/>
                </a:solidFill>
              </a:rPr>
              <a:t>6 </a:t>
            </a:r>
            <a:r>
              <a:rPr lang="en-US" altLang="ko-KR" sz="1100" b="0" dirty="0" smtClean="0">
                <a:solidFill>
                  <a:schemeClr val="bg1">
                    <a:lumMod val="65000"/>
                  </a:schemeClr>
                </a:solidFill>
              </a:rPr>
              <a:t>/ </a:t>
            </a:r>
            <a:r>
              <a:rPr lang="en-US" altLang="ko-KR" sz="1100" b="0" dirty="0" smtClean="0">
                <a:solidFill>
                  <a:schemeClr val="bg1">
                    <a:lumMod val="65000"/>
                  </a:schemeClr>
                </a:solidFill>
              </a:rPr>
              <a:t>26</a:t>
            </a:r>
            <a:endParaRPr lang="ko-KR" altLang="en-US" sz="1100" b="0" dirty="0">
              <a:solidFill>
                <a:schemeClr val="bg1">
                  <a:lumMod val="65000"/>
                </a:schemeClr>
              </a:solidFill>
            </a:endParaRPr>
          </a:p>
        </p:txBody>
      </p:sp>
      <p:sp>
        <p:nvSpPr>
          <p:cNvPr id="9" name="TextBox 8"/>
          <p:cNvSpPr txBox="1"/>
          <p:nvPr/>
        </p:nvSpPr>
        <p:spPr>
          <a:xfrm>
            <a:off x="759250" y="3933056"/>
            <a:ext cx="4851456" cy="2554545"/>
          </a:xfrm>
          <a:prstGeom prst="rect">
            <a:avLst/>
          </a:prstGeom>
          <a:noFill/>
        </p:spPr>
        <p:txBody>
          <a:bodyPr wrap="none" rtlCol="0">
            <a:spAutoFit/>
          </a:bodyPr>
          <a:lstStyle/>
          <a:p>
            <a:r>
              <a:rPr lang="en-US" altLang="ko-KR" sz="1600" dirty="0" smtClean="0">
                <a:latin typeface="Calibri" panose="020F0502020204030204" pitchFamily="34" charset="0"/>
              </a:rPr>
              <a:t>1. Update I to forward all trusted traffic to F3,</a:t>
            </a:r>
          </a:p>
          <a:p>
            <a:r>
              <a:rPr lang="en-US" altLang="ko-KR" sz="1600" dirty="0" smtClean="0">
                <a:latin typeface="Calibri" panose="020F0502020204030204" pitchFamily="34" charset="0"/>
              </a:rPr>
              <a:t>    while continuing to forward untrusted to F1.</a:t>
            </a:r>
          </a:p>
          <a:p>
            <a:endParaRPr lang="en-US" altLang="ko-KR" sz="1600" dirty="0">
              <a:latin typeface="Calibri" panose="020F0502020204030204" pitchFamily="34" charset="0"/>
            </a:endParaRPr>
          </a:p>
          <a:p>
            <a:r>
              <a:rPr lang="en-US" altLang="ko-KR" sz="1600" dirty="0" smtClean="0">
                <a:latin typeface="Calibri" panose="020F0502020204030204" pitchFamily="34" charset="0"/>
              </a:rPr>
              <a:t>2. Wait until in-flight packets have been processed by F2</a:t>
            </a:r>
          </a:p>
          <a:p>
            <a:endParaRPr lang="en-US" altLang="ko-KR" sz="1600" dirty="0">
              <a:latin typeface="Calibri" panose="020F0502020204030204" pitchFamily="34" charset="0"/>
            </a:endParaRPr>
          </a:p>
          <a:p>
            <a:r>
              <a:rPr lang="en-US" altLang="ko-KR" sz="1600" dirty="0" smtClean="0">
                <a:latin typeface="Calibri" panose="020F0502020204030204" pitchFamily="34" charset="0"/>
              </a:rPr>
              <a:t>3. Update F2 to drop SSH packets</a:t>
            </a:r>
          </a:p>
          <a:p>
            <a:endParaRPr lang="en-US" altLang="ko-KR" sz="1600" dirty="0">
              <a:latin typeface="Calibri" panose="020F0502020204030204" pitchFamily="34" charset="0"/>
            </a:endParaRPr>
          </a:p>
          <a:p>
            <a:r>
              <a:rPr lang="en-US" altLang="ko-KR" sz="1600" dirty="0" smtClean="0">
                <a:latin typeface="Calibri" panose="020F0502020204030204" pitchFamily="34" charset="0"/>
              </a:rPr>
              <a:t>4. Update I to forward untrusted traffic to F2 also,</a:t>
            </a:r>
          </a:p>
          <a:p>
            <a:r>
              <a:rPr lang="en-US" altLang="ko-KR" sz="1600" dirty="0" smtClean="0">
                <a:latin typeface="Calibri" panose="020F0502020204030204" pitchFamily="34" charset="0"/>
              </a:rPr>
              <a:t>    while continuing to forward trusted traffic to F3.</a:t>
            </a:r>
          </a:p>
          <a:p>
            <a:endParaRPr lang="en-US" altLang="ko-KR" sz="1600" dirty="0" smtClean="0">
              <a:latin typeface="Calibri" panose="020F0502020204030204" pitchFamily="34" charset="0"/>
            </a:endParaRPr>
          </a:p>
        </p:txBody>
      </p:sp>
      <p:pic>
        <p:nvPicPr>
          <p:cNvPr id="5" name="그림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487" y="1376004"/>
            <a:ext cx="3180298" cy="2045290"/>
          </a:xfrm>
          <a:prstGeom prst="rect">
            <a:avLst/>
          </a:prstGeom>
        </p:spPr>
      </p:pic>
      <p:pic>
        <p:nvPicPr>
          <p:cNvPr id="6" name="그림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0857" y="1348474"/>
            <a:ext cx="3086425" cy="2045290"/>
          </a:xfrm>
          <a:prstGeom prst="rect">
            <a:avLst/>
          </a:prstGeom>
        </p:spPr>
      </p:pic>
      <p:sp>
        <p:nvSpPr>
          <p:cNvPr id="11" name="오른쪽 화살표 10"/>
          <p:cNvSpPr/>
          <p:nvPr/>
        </p:nvSpPr>
        <p:spPr>
          <a:xfrm>
            <a:off x="4664719" y="2398649"/>
            <a:ext cx="555203" cy="288032"/>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ko-KR" altLang="en-US" dirty="0">
              <a:solidFill>
                <a:schemeClr val="tx1"/>
              </a:solidFill>
            </a:endParaRPr>
          </a:p>
        </p:txBody>
      </p:sp>
      <p:sp>
        <p:nvSpPr>
          <p:cNvPr id="3" name="직사각형 2"/>
          <p:cNvSpPr/>
          <p:nvPr/>
        </p:nvSpPr>
        <p:spPr>
          <a:xfrm>
            <a:off x="251520" y="908720"/>
            <a:ext cx="8725403" cy="5447630"/>
          </a:xfrm>
          <a:prstGeom prst="rect">
            <a:avLst/>
          </a:prstGeom>
          <a:solidFill>
            <a:schemeClr val="bg1">
              <a:alpha val="93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dirty="0">
              <a:solidFill>
                <a:schemeClr val="tx1"/>
              </a:solidFill>
            </a:endParaRPr>
          </a:p>
        </p:txBody>
      </p:sp>
      <p:sp>
        <p:nvSpPr>
          <p:cNvPr id="4" name="TextBox 3"/>
          <p:cNvSpPr txBox="1"/>
          <p:nvPr/>
        </p:nvSpPr>
        <p:spPr>
          <a:xfrm>
            <a:off x="556954" y="2908079"/>
            <a:ext cx="8302529" cy="1200329"/>
          </a:xfrm>
          <a:prstGeom prst="rect">
            <a:avLst/>
          </a:prstGeom>
          <a:noFill/>
        </p:spPr>
        <p:txBody>
          <a:bodyPr wrap="none" rtlCol="0">
            <a:spAutoFit/>
          </a:bodyPr>
          <a:lstStyle/>
          <a:p>
            <a:pPr algn="ctr"/>
            <a:r>
              <a:rPr lang="en-US" altLang="ko-KR" sz="3600" b="1" dirty="0" smtClean="0">
                <a:solidFill>
                  <a:srgbClr val="FF0000"/>
                </a:solidFill>
                <a:latin typeface="Calibri" panose="020F0502020204030204" pitchFamily="34" charset="0"/>
              </a:rPr>
              <a:t>Tedious and error-prone,</a:t>
            </a:r>
          </a:p>
          <a:p>
            <a:pPr algn="ctr"/>
            <a:r>
              <a:rPr lang="en-US" altLang="ko-KR" sz="3600" b="1" dirty="0" smtClean="0">
                <a:solidFill>
                  <a:srgbClr val="FF0000"/>
                </a:solidFill>
                <a:latin typeface="Calibri" panose="020F0502020204030204" pitchFamily="34" charset="0"/>
              </a:rPr>
              <a:t>Sometimes </a:t>
            </a:r>
            <a:r>
              <a:rPr lang="en-US" altLang="ko-KR" sz="3600" b="1" dirty="0" smtClean="0">
                <a:solidFill>
                  <a:srgbClr val="FF0000"/>
                </a:solidFill>
                <a:latin typeface="Calibri" panose="020F0502020204030204" pitchFamily="34" charset="0"/>
              </a:rPr>
              <a:t>step-by-step is not </a:t>
            </a:r>
            <a:r>
              <a:rPr lang="en-US" altLang="ko-KR" sz="3600" b="1" dirty="0" smtClean="0">
                <a:solidFill>
                  <a:srgbClr val="FF0000"/>
                </a:solidFill>
                <a:latin typeface="Calibri" panose="020F0502020204030204" pitchFamily="34" charset="0"/>
              </a:rPr>
              <a:t>possible to!</a:t>
            </a:r>
            <a:endParaRPr lang="ko-KR" altLang="en-US" sz="36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89901050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직사각형 64"/>
          <p:cNvSpPr/>
          <p:nvPr/>
        </p:nvSpPr>
        <p:spPr>
          <a:xfrm>
            <a:off x="310088" y="241598"/>
            <a:ext cx="449162" cy="307777"/>
          </a:xfrm>
          <a:prstGeom prst="rect">
            <a:avLst/>
          </a:prstGeom>
        </p:spPr>
        <p:txBody>
          <a:bodyPr wrap="none">
            <a:spAutoFit/>
          </a:bodyPr>
          <a:lstStyle/>
          <a:p>
            <a:r>
              <a:rPr lang="en-US" altLang="ko-KR" sz="1400" b="1" spc="-50" dirty="0" smtClean="0">
                <a:solidFill>
                  <a:schemeClr val="bg1"/>
                </a:solidFill>
                <a:latin typeface="나눔고딕" pitchFamily="50" charset="-127"/>
                <a:ea typeface="나눔고딕" pitchFamily="50" charset="-127"/>
              </a:rPr>
              <a:t>1-1</a:t>
            </a:r>
          </a:p>
        </p:txBody>
      </p:sp>
      <p:cxnSp>
        <p:nvCxnSpPr>
          <p:cNvPr id="14" name="직선 연결선 13"/>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4355" y="275937"/>
            <a:ext cx="6418967" cy="646331"/>
          </a:xfrm>
          <a:prstGeom prst="rect">
            <a:avLst/>
          </a:prstGeom>
          <a:noFill/>
        </p:spPr>
        <p:txBody>
          <a:bodyPr wrap="square" rtlCol="0">
            <a:spAutoFit/>
          </a:bodyPr>
          <a:lstStyle/>
          <a:p>
            <a:r>
              <a:rPr lang="en-US" altLang="ko-KR" sz="3600" kern="0" spc="-30" dirty="0" smtClean="0">
                <a:latin typeface="Calibri" panose="020F0502020204030204" pitchFamily="34" charset="0"/>
                <a:ea typeface="나눔고딕" pitchFamily="50" charset="-127"/>
              </a:rPr>
              <a:t>Prior </a:t>
            </a:r>
            <a:r>
              <a:rPr lang="en-US" altLang="ko-KR" sz="3600" kern="0" spc="-30" dirty="0" smtClean="0">
                <a:latin typeface="Calibri" panose="020F0502020204030204" pitchFamily="34" charset="0"/>
                <a:ea typeface="나눔고딕" pitchFamily="50" charset="-127"/>
              </a:rPr>
              <a:t>Works</a:t>
            </a:r>
            <a:endParaRPr lang="en-US" altLang="ko-KR" sz="3600" kern="0" spc="-30" dirty="0" smtClean="0">
              <a:latin typeface="Calibri" panose="020F0502020204030204" pitchFamily="34" charset="0"/>
              <a:ea typeface="나눔고딕 ExtraBold" pitchFamily="50" charset="-127"/>
            </a:endParaRPr>
          </a:p>
        </p:txBody>
      </p:sp>
      <p:sp>
        <p:nvSpPr>
          <p:cNvPr id="17" name="슬라이드 번호 개체 틀 16"/>
          <p:cNvSpPr>
            <a:spLocks noGrp="1"/>
          </p:cNvSpPr>
          <p:nvPr>
            <p:ph type="sldNum" sz="quarter" idx="12"/>
          </p:nvPr>
        </p:nvSpPr>
        <p:spPr/>
        <p:txBody>
          <a:bodyPr/>
          <a:lstStyle/>
          <a:p>
            <a:pPr algn="r"/>
            <a:r>
              <a:rPr lang="en-US" altLang="ko-KR" sz="2000" dirty="0" smtClean="0">
                <a:solidFill>
                  <a:srgbClr val="00B0F0"/>
                </a:solidFill>
              </a:rPr>
              <a:t>7 </a:t>
            </a:r>
            <a:r>
              <a:rPr lang="en-US" altLang="ko-KR" sz="1100" b="0" dirty="0" smtClean="0">
                <a:solidFill>
                  <a:schemeClr val="bg1">
                    <a:lumMod val="65000"/>
                  </a:schemeClr>
                </a:solidFill>
              </a:rPr>
              <a:t>/ </a:t>
            </a:r>
            <a:r>
              <a:rPr lang="en-US" altLang="ko-KR" sz="1100" b="0" dirty="0" smtClean="0">
                <a:solidFill>
                  <a:schemeClr val="bg1">
                    <a:lumMod val="65000"/>
                  </a:schemeClr>
                </a:solidFill>
              </a:rPr>
              <a:t>26</a:t>
            </a:r>
            <a:endParaRPr lang="ko-KR" altLang="en-US" sz="1100" b="0" dirty="0">
              <a:solidFill>
                <a:schemeClr val="bg1">
                  <a:lumMod val="65000"/>
                </a:schemeClr>
              </a:solidFill>
            </a:endParaRPr>
          </a:p>
        </p:txBody>
      </p:sp>
      <p:pic>
        <p:nvPicPr>
          <p:cNvPr id="4" name="그림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8715" y="1239267"/>
            <a:ext cx="1838308" cy="2265733"/>
          </a:xfrm>
          <a:prstGeom prst="rect">
            <a:avLst/>
          </a:prstGeom>
        </p:spPr>
      </p:pic>
      <p:pic>
        <p:nvPicPr>
          <p:cNvPr id="13" name="그림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1724" y="1235275"/>
            <a:ext cx="1838308" cy="2265733"/>
          </a:xfrm>
          <a:prstGeom prst="rect">
            <a:avLst/>
          </a:prstGeom>
        </p:spPr>
      </p:pic>
      <p:pic>
        <p:nvPicPr>
          <p:cNvPr id="16" name="그림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3452" y="4090617"/>
            <a:ext cx="1838308" cy="2265733"/>
          </a:xfrm>
          <a:prstGeom prst="rect">
            <a:avLst/>
          </a:prstGeom>
        </p:spPr>
      </p:pic>
      <p:pic>
        <p:nvPicPr>
          <p:cNvPr id="18" name="그림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4090617"/>
            <a:ext cx="1838308" cy="2265733"/>
          </a:xfrm>
          <a:prstGeom prst="rect">
            <a:avLst/>
          </a:prstGeom>
        </p:spPr>
      </p:pic>
      <p:sp>
        <p:nvSpPr>
          <p:cNvPr id="19" name="TextBox 18"/>
          <p:cNvSpPr txBox="1"/>
          <p:nvPr/>
        </p:nvSpPr>
        <p:spPr>
          <a:xfrm>
            <a:off x="2303122" y="1844824"/>
            <a:ext cx="1309974" cy="707886"/>
          </a:xfrm>
          <a:prstGeom prst="rect">
            <a:avLst/>
          </a:prstGeom>
          <a:noFill/>
        </p:spPr>
        <p:txBody>
          <a:bodyPr wrap="none" rtlCol="0">
            <a:spAutoFit/>
          </a:bodyPr>
          <a:lstStyle/>
          <a:p>
            <a:pPr algn="ctr"/>
            <a:r>
              <a:rPr lang="en-US" altLang="ko-KR" sz="2000" b="1" dirty="0" smtClean="0">
                <a:latin typeface="Calibri" panose="020F0502020204030204" pitchFamily="34" charset="0"/>
              </a:rPr>
              <a:t>Consensus</a:t>
            </a:r>
          </a:p>
          <a:p>
            <a:pPr algn="ctr"/>
            <a:r>
              <a:rPr lang="en-US" altLang="ko-KR" sz="2000" b="1" dirty="0" smtClean="0">
                <a:latin typeface="Calibri" panose="020F0502020204030204" pitchFamily="34" charset="0"/>
              </a:rPr>
              <a:t>Routing</a:t>
            </a:r>
          </a:p>
        </p:txBody>
      </p:sp>
      <p:sp>
        <p:nvSpPr>
          <p:cNvPr id="20" name="TextBox 19"/>
          <p:cNvSpPr txBox="1"/>
          <p:nvPr/>
        </p:nvSpPr>
        <p:spPr>
          <a:xfrm>
            <a:off x="4601693" y="2032810"/>
            <a:ext cx="1538626"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Reliable BGP</a:t>
            </a:r>
          </a:p>
        </p:txBody>
      </p:sp>
      <p:sp>
        <p:nvSpPr>
          <p:cNvPr id="22" name="TextBox 21"/>
          <p:cNvSpPr txBox="1"/>
          <p:nvPr/>
        </p:nvSpPr>
        <p:spPr>
          <a:xfrm>
            <a:off x="2343197" y="4701097"/>
            <a:ext cx="1229824" cy="707886"/>
          </a:xfrm>
          <a:prstGeom prst="rect">
            <a:avLst/>
          </a:prstGeom>
          <a:noFill/>
        </p:spPr>
        <p:txBody>
          <a:bodyPr wrap="none" rtlCol="0">
            <a:spAutoFit/>
          </a:bodyPr>
          <a:lstStyle/>
          <a:p>
            <a:pPr algn="ctr"/>
            <a:r>
              <a:rPr lang="en-US" altLang="ko-KR" sz="2000" b="1" dirty="0" smtClean="0">
                <a:latin typeface="Calibri" panose="020F0502020204030204" pitchFamily="34" charset="0"/>
              </a:rPr>
              <a:t>Graceful</a:t>
            </a:r>
          </a:p>
          <a:p>
            <a:pPr algn="ctr"/>
            <a:r>
              <a:rPr lang="en-US" altLang="ko-KR" sz="2000" b="1" dirty="0" smtClean="0">
                <a:latin typeface="Calibri" panose="020F0502020204030204" pitchFamily="34" charset="0"/>
              </a:rPr>
              <a:t>Migration</a:t>
            </a:r>
          </a:p>
        </p:txBody>
      </p:sp>
      <p:sp>
        <p:nvSpPr>
          <p:cNvPr id="23" name="TextBox 22"/>
          <p:cNvSpPr txBox="1"/>
          <p:nvPr/>
        </p:nvSpPr>
        <p:spPr>
          <a:xfrm>
            <a:off x="4792191" y="4828923"/>
            <a:ext cx="1229825" cy="707886"/>
          </a:xfrm>
          <a:prstGeom prst="rect">
            <a:avLst/>
          </a:prstGeom>
          <a:noFill/>
        </p:spPr>
        <p:txBody>
          <a:bodyPr wrap="none" rtlCol="0">
            <a:spAutoFit/>
          </a:bodyPr>
          <a:lstStyle/>
          <a:p>
            <a:pPr algn="ctr"/>
            <a:r>
              <a:rPr lang="en-US" altLang="ko-KR" sz="2000" b="1" dirty="0" smtClean="0">
                <a:latin typeface="Calibri" panose="020F0502020204030204" pitchFamily="34" charset="0"/>
              </a:rPr>
              <a:t>Seamless</a:t>
            </a:r>
          </a:p>
          <a:p>
            <a:pPr algn="ctr"/>
            <a:r>
              <a:rPr lang="en-US" altLang="ko-KR" sz="2000" b="1" dirty="0" smtClean="0">
                <a:latin typeface="Calibri" panose="020F0502020204030204" pitchFamily="34" charset="0"/>
              </a:rPr>
              <a:t>Migration</a:t>
            </a:r>
          </a:p>
        </p:txBody>
      </p:sp>
      <p:sp>
        <p:nvSpPr>
          <p:cNvPr id="15" name="TextBox 14"/>
          <p:cNvSpPr txBox="1"/>
          <p:nvPr/>
        </p:nvSpPr>
        <p:spPr>
          <a:xfrm>
            <a:off x="11196" y="6491479"/>
            <a:ext cx="2434000" cy="338554"/>
          </a:xfrm>
          <a:prstGeom prst="rect">
            <a:avLst/>
          </a:prstGeom>
          <a:noFill/>
        </p:spPr>
        <p:txBody>
          <a:bodyPr wrap="none" rtlCol="0">
            <a:spAutoFit/>
          </a:bodyPr>
          <a:lstStyle/>
          <a:p>
            <a:r>
              <a:rPr lang="en-US" altLang="ko-KR" sz="1600" dirty="0" smtClean="0">
                <a:latin typeface="Calibri" panose="020F0502020204030204" pitchFamily="34" charset="0"/>
              </a:rPr>
              <a:t>* reference: author’s slides</a:t>
            </a:r>
          </a:p>
        </p:txBody>
      </p:sp>
    </p:spTree>
    <p:extLst>
      <p:ext uri="{BB962C8B-B14F-4D97-AF65-F5344CB8AC3E}">
        <p14:creationId xmlns:p14="http://schemas.microsoft.com/office/powerpoint/2010/main" val="6029605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직사각형 64"/>
          <p:cNvSpPr/>
          <p:nvPr/>
        </p:nvSpPr>
        <p:spPr>
          <a:xfrm>
            <a:off x="310088" y="241598"/>
            <a:ext cx="449162" cy="307777"/>
          </a:xfrm>
          <a:prstGeom prst="rect">
            <a:avLst/>
          </a:prstGeom>
        </p:spPr>
        <p:txBody>
          <a:bodyPr wrap="none">
            <a:spAutoFit/>
          </a:bodyPr>
          <a:lstStyle/>
          <a:p>
            <a:r>
              <a:rPr lang="en-US" altLang="ko-KR" sz="1400" b="1" spc="-50" dirty="0" smtClean="0">
                <a:solidFill>
                  <a:schemeClr val="bg1"/>
                </a:solidFill>
                <a:latin typeface="나눔고딕" pitchFamily="50" charset="-127"/>
                <a:ea typeface="나눔고딕" pitchFamily="50" charset="-127"/>
              </a:rPr>
              <a:t>1-1</a:t>
            </a:r>
          </a:p>
        </p:txBody>
      </p:sp>
      <p:cxnSp>
        <p:nvCxnSpPr>
          <p:cNvPr id="14" name="직선 연결선 13"/>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4355" y="275937"/>
            <a:ext cx="6418967" cy="646331"/>
          </a:xfrm>
          <a:prstGeom prst="rect">
            <a:avLst/>
          </a:prstGeom>
          <a:noFill/>
        </p:spPr>
        <p:txBody>
          <a:bodyPr wrap="square" rtlCol="0">
            <a:spAutoFit/>
          </a:bodyPr>
          <a:lstStyle/>
          <a:p>
            <a:r>
              <a:rPr lang="en-US" altLang="ko-KR" sz="3600" kern="0" spc="-30" dirty="0" smtClean="0">
                <a:latin typeface="Calibri" panose="020F0502020204030204" pitchFamily="34" charset="0"/>
                <a:ea typeface="나눔고딕" pitchFamily="50" charset="-127"/>
              </a:rPr>
              <a:t>Prior </a:t>
            </a:r>
            <a:r>
              <a:rPr lang="en-US" altLang="ko-KR" sz="3600" kern="0" spc="-30" dirty="0" smtClean="0">
                <a:latin typeface="Calibri" panose="020F0502020204030204" pitchFamily="34" charset="0"/>
                <a:ea typeface="나눔고딕" pitchFamily="50" charset="-127"/>
              </a:rPr>
              <a:t>Works</a:t>
            </a:r>
            <a:endParaRPr lang="en-US" altLang="ko-KR" sz="3600" kern="0" spc="-30" dirty="0" smtClean="0">
              <a:latin typeface="Calibri" panose="020F0502020204030204" pitchFamily="34" charset="0"/>
              <a:ea typeface="나눔고딕 ExtraBold" pitchFamily="50" charset="-127"/>
            </a:endParaRPr>
          </a:p>
        </p:txBody>
      </p:sp>
      <p:sp>
        <p:nvSpPr>
          <p:cNvPr id="17" name="슬라이드 번호 개체 틀 16"/>
          <p:cNvSpPr>
            <a:spLocks noGrp="1"/>
          </p:cNvSpPr>
          <p:nvPr>
            <p:ph type="sldNum" sz="quarter" idx="12"/>
          </p:nvPr>
        </p:nvSpPr>
        <p:spPr/>
        <p:txBody>
          <a:bodyPr/>
          <a:lstStyle/>
          <a:p>
            <a:pPr algn="r"/>
            <a:r>
              <a:rPr lang="en-US" altLang="ko-KR" sz="2000" dirty="0" smtClean="0">
                <a:solidFill>
                  <a:srgbClr val="00B0F0"/>
                </a:solidFill>
              </a:rPr>
              <a:t>7 </a:t>
            </a:r>
            <a:r>
              <a:rPr lang="en-US" altLang="ko-KR" sz="1100" b="0" dirty="0" smtClean="0">
                <a:solidFill>
                  <a:schemeClr val="bg1">
                    <a:lumMod val="65000"/>
                  </a:schemeClr>
                </a:solidFill>
              </a:rPr>
              <a:t>/ </a:t>
            </a:r>
            <a:r>
              <a:rPr lang="en-US" altLang="ko-KR" sz="1100" b="0" dirty="0" smtClean="0">
                <a:solidFill>
                  <a:schemeClr val="bg1">
                    <a:lumMod val="65000"/>
                  </a:schemeClr>
                </a:solidFill>
              </a:rPr>
              <a:t>26</a:t>
            </a:r>
            <a:endParaRPr lang="ko-KR" altLang="en-US" sz="1100" b="0" dirty="0">
              <a:solidFill>
                <a:schemeClr val="bg1">
                  <a:lumMod val="65000"/>
                </a:schemeClr>
              </a:solidFill>
            </a:endParaRPr>
          </a:p>
        </p:txBody>
      </p:sp>
      <p:pic>
        <p:nvPicPr>
          <p:cNvPr id="4" name="그림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8715" y="1239267"/>
            <a:ext cx="1838308" cy="2265733"/>
          </a:xfrm>
          <a:prstGeom prst="rect">
            <a:avLst/>
          </a:prstGeom>
        </p:spPr>
      </p:pic>
      <p:pic>
        <p:nvPicPr>
          <p:cNvPr id="13" name="그림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1724" y="1235275"/>
            <a:ext cx="1838308" cy="2265733"/>
          </a:xfrm>
          <a:prstGeom prst="rect">
            <a:avLst/>
          </a:prstGeom>
        </p:spPr>
      </p:pic>
      <p:pic>
        <p:nvPicPr>
          <p:cNvPr id="16" name="그림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3452" y="4090617"/>
            <a:ext cx="1838308" cy="2265733"/>
          </a:xfrm>
          <a:prstGeom prst="rect">
            <a:avLst/>
          </a:prstGeom>
        </p:spPr>
      </p:pic>
      <p:pic>
        <p:nvPicPr>
          <p:cNvPr id="18" name="그림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4090617"/>
            <a:ext cx="1838308" cy="2265733"/>
          </a:xfrm>
          <a:prstGeom prst="rect">
            <a:avLst/>
          </a:prstGeom>
        </p:spPr>
      </p:pic>
      <p:sp>
        <p:nvSpPr>
          <p:cNvPr id="19" name="TextBox 18"/>
          <p:cNvSpPr txBox="1"/>
          <p:nvPr/>
        </p:nvSpPr>
        <p:spPr>
          <a:xfrm>
            <a:off x="2303122" y="1844824"/>
            <a:ext cx="1309974" cy="707886"/>
          </a:xfrm>
          <a:prstGeom prst="rect">
            <a:avLst/>
          </a:prstGeom>
          <a:noFill/>
        </p:spPr>
        <p:txBody>
          <a:bodyPr wrap="none" rtlCol="0">
            <a:spAutoFit/>
          </a:bodyPr>
          <a:lstStyle/>
          <a:p>
            <a:pPr algn="ctr"/>
            <a:r>
              <a:rPr lang="en-US" altLang="ko-KR" sz="2000" b="1" dirty="0" smtClean="0">
                <a:latin typeface="Calibri" panose="020F0502020204030204" pitchFamily="34" charset="0"/>
              </a:rPr>
              <a:t>Consensus</a:t>
            </a:r>
          </a:p>
          <a:p>
            <a:pPr algn="ctr"/>
            <a:r>
              <a:rPr lang="en-US" altLang="ko-KR" sz="2000" b="1" dirty="0" smtClean="0">
                <a:latin typeface="Calibri" panose="020F0502020204030204" pitchFamily="34" charset="0"/>
              </a:rPr>
              <a:t>Routing</a:t>
            </a:r>
          </a:p>
        </p:txBody>
      </p:sp>
      <p:sp>
        <p:nvSpPr>
          <p:cNvPr id="20" name="TextBox 19"/>
          <p:cNvSpPr txBox="1"/>
          <p:nvPr/>
        </p:nvSpPr>
        <p:spPr>
          <a:xfrm>
            <a:off x="4601693" y="2032810"/>
            <a:ext cx="1538626"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Reliable BGP</a:t>
            </a:r>
          </a:p>
        </p:txBody>
      </p:sp>
      <p:sp>
        <p:nvSpPr>
          <p:cNvPr id="22" name="TextBox 21"/>
          <p:cNvSpPr txBox="1"/>
          <p:nvPr/>
        </p:nvSpPr>
        <p:spPr>
          <a:xfrm>
            <a:off x="2343197" y="4701097"/>
            <a:ext cx="1229824" cy="707886"/>
          </a:xfrm>
          <a:prstGeom prst="rect">
            <a:avLst/>
          </a:prstGeom>
          <a:noFill/>
        </p:spPr>
        <p:txBody>
          <a:bodyPr wrap="none" rtlCol="0">
            <a:spAutoFit/>
          </a:bodyPr>
          <a:lstStyle/>
          <a:p>
            <a:pPr algn="ctr"/>
            <a:r>
              <a:rPr lang="en-US" altLang="ko-KR" sz="2000" b="1" dirty="0" smtClean="0">
                <a:latin typeface="Calibri" panose="020F0502020204030204" pitchFamily="34" charset="0"/>
              </a:rPr>
              <a:t>Graceful</a:t>
            </a:r>
          </a:p>
          <a:p>
            <a:pPr algn="ctr"/>
            <a:r>
              <a:rPr lang="en-US" altLang="ko-KR" sz="2000" b="1" dirty="0" smtClean="0">
                <a:latin typeface="Calibri" panose="020F0502020204030204" pitchFamily="34" charset="0"/>
              </a:rPr>
              <a:t>Migration</a:t>
            </a:r>
          </a:p>
        </p:txBody>
      </p:sp>
      <p:sp>
        <p:nvSpPr>
          <p:cNvPr id="23" name="TextBox 22"/>
          <p:cNvSpPr txBox="1"/>
          <p:nvPr/>
        </p:nvSpPr>
        <p:spPr>
          <a:xfrm>
            <a:off x="4792191" y="4828923"/>
            <a:ext cx="1229825" cy="707886"/>
          </a:xfrm>
          <a:prstGeom prst="rect">
            <a:avLst/>
          </a:prstGeom>
          <a:noFill/>
        </p:spPr>
        <p:txBody>
          <a:bodyPr wrap="none" rtlCol="0">
            <a:spAutoFit/>
          </a:bodyPr>
          <a:lstStyle/>
          <a:p>
            <a:pPr algn="ctr"/>
            <a:r>
              <a:rPr lang="en-US" altLang="ko-KR" sz="2000" b="1" dirty="0" smtClean="0">
                <a:latin typeface="Calibri" panose="020F0502020204030204" pitchFamily="34" charset="0"/>
              </a:rPr>
              <a:t>Seamless</a:t>
            </a:r>
          </a:p>
          <a:p>
            <a:pPr algn="ctr"/>
            <a:r>
              <a:rPr lang="en-US" altLang="ko-KR" sz="2000" b="1" dirty="0" smtClean="0">
                <a:latin typeface="Calibri" panose="020F0502020204030204" pitchFamily="34" charset="0"/>
              </a:rPr>
              <a:t>Migration</a:t>
            </a:r>
          </a:p>
        </p:txBody>
      </p:sp>
      <p:sp>
        <p:nvSpPr>
          <p:cNvPr id="15" name="직사각형 14"/>
          <p:cNvSpPr/>
          <p:nvPr/>
        </p:nvSpPr>
        <p:spPr>
          <a:xfrm>
            <a:off x="251520" y="908720"/>
            <a:ext cx="8725403" cy="5447630"/>
          </a:xfrm>
          <a:prstGeom prst="rect">
            <a:avLst/>
          </a:prstGeom>
          <a:solidFill>
            <a:schemeClr val="bg1">
              <a:alpha val="93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dirty="0">
              <a:solidFill>
                <a:schemeClr val="tx1"/>
              </a:solidFill>
            </a:endParaRPr>
          </a:p>
        </p:txBody>
      </p:sp>
      <p:sp>
        <p:nvSpPr>
          <p:cNvPr id="24" name="TextBox 23"/>
          <p:cNvSpPr txBox="1"/>
          <p:nvPr/>
        </p:nvSpPr>
        <p:spPr>
          <a:xfrm>
            <a:off x="1874821" y="2268479"/>
            <a:ext cx="5834739" cy="1938992"/>
          </a:xfrm>
          <a:prstGeom prst="rect">
            <a:avLst/>
          </a:prstGeom>
          <a:noFill/>
        </p:spPr>
        <p:txBody>
          <a:bodyPr wrap="none" rtlCol="0">
            <a:spAutoFit/>
          </a:bodyPr>
          <a:lstStyle/>
          <a:p>
            <a:r>
              <a:rPr lang="en-US" altLang="ko-KR" sz="4000" b="1" dirty="0" smtClean="0">
                <a:solidFill>
                  <a:srgbClr val="FF0000"/>
                </a:solidFill>
                <a:latin typeface="Calibri" panose="020F0502020204030204" pitchFamily="34" charset="0"/>
              </a:rPr>
              <a:t>Limited to a specific </a:t>
            </a:r>
          </a:p>
          <a:p>
            <a:r>
              <a:rPr lang="en-US" altLang="ko-KR" sz="4000" b="1" dirty="0" smtClean="0">
                <a:solidFill>
                  <a:srgbClr val="FF0000"/>
                </a:solidFill>
                <a:latin typeface="Calibri" panose="020F0502020204030204" pitchFamily="34" charset="0"/>
              </a:rPr>
              <a:t>protocol/set of properties,</a:t>
            </a:r>
          </a:p>
          <a:p>
            <a:r>
              <a:rPr lang="en-US" altLang="ko-KR" sz="4000" b="1" dirty="0" smtClean="0">
                <a:solidFill>
                  <a:srgbClr val="FF0000"/>
                </a:solidFill>
                <a:latin typeface="Calibri" panose="020F0502020204030204" pitchFamily="34" charset="0"/>
              </a:rPr>
              <a:t>Increasing the complexity!</a:t>
            </a:r>
            <a:endParaRPr lang="ko-KR" altLang="en-US" sz="40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6884444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직사각형 64"/>
          <p:cNvSpPr/>
          <p:nvPr/>
        </p:nvSpPr>
        <p:spPr>
          <a:xfrm>
            <a:off x="310088" y="241598"/>
            <a:ext cx="449162" cy="307777"/>
          </a:xfrm>
          <a:prstGeom prst="rect">
            <a:avLst/>
          </a:prstGeom>
        </p:spPr>
        <p:txBody>
          <a:bodyPr wrap="none">
            <a:spAutoFit/>
          </a:bodyPr>
          <a:lstStyle/>
          <a:p>
            <a:r>
              <a:rPr lang="en-US" altLang="ko-KR" sz="1400" b="1" spc="-50" dirty="0" smtClean="0">
                <a:solidFill>
                  <a:schemeClr val="bg1"/>
                </a:solidFill>
                <a:latin typeface="나눔고딕" pitchFamily="50" charset="-127"/>
                <a:ea typeface="나눔고딕" pitchFamily="50" charset="-127"/>
              </a:rPr>
              <a:t>1-1</a:t>
            </a:r>
          </a:p>
        </p:txBody>
      </p:sp>
      <p:cxnSp>
        <p:nvCxnSpPr>
          <p:cNvPr id="14" name="직선 연결선 13"/>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4355" y="275937"/>
            <a:ext cx="6418967" cy="646331"/>
          </a:xfrm>
          <a:prstGeom prst="rect">
            <a:avLst/>
          </a:prstGeom>
          <a:noFill/>
        </p:spPr>
        <p:txBody>
          <a:bodyPr wrap="square" rtlCol="0">
            <a:spAutoFit/>
          </a:bodyPr>
          <a:lstStyle/>
          <a:p>
            <a:r>
              <a:rPr lang="en-US" altLang="ko-KR" sz="3600" kern="0" spc="-30" dirty="0" smtClean="0">
                <a:latin typeface="Calibri" panose="020F0502020204030204" pitchFamily="34" charset="0"/>
                <a:ea typeface="나눔고딕" pitchFamily="50" charset="-127"/>
              </a:rPr>
              <a:t>Network Update Abstractions</a:t>
            </a:r>
            <a:endParaRPr lang="en-US" altLang="ko-KR" sz="3600" kern="0" spc="-30" dirty="0" smtClean="0">
              <a:latin typeface="Calibri" panose="020F0502020204030204" pitchFamily="34" charset="0"/>
              <a:ea typeface="나눔고딕 ExtraBold" pitchFamily="50" charset="-127"/>
            </a:endParaRPr>
          </a:p>
        </p:txBody>
      </p:sp>
      <p:sp>
        <p:nvSpPr>
          <p:cNvPr id="17" name="슬라이드 번호 개체 틀 16"/>
          <p:cNvSpPr>
            <a:spLocks noGrp="1"/>
          </p:cNvSpPr>
          <p:nvPr>
            <p:ph type="sldNum" sz="quarter" idx="12"/>
          </p:nvPr>
        </p:nvSpPr>
        <p:spPr/>
        <p:txBody>
          <a:bodyPr/>
          <a:lstStyle/>
          <a:p>
            <a:pPr algn="r"/>
            <a:r>
              <a:rPr lang="en-US" altLang="ko-KR" sz="2000" dirty="0" smtClean="0">
                <a:solidFill>
                  <a:srgbClr val="00B0F0"/>
                </a:solidFill>
              </a:rPr>
              <a:t>8 </a:t>
            </a:r>
            <a:r>
              <a:rPr lang="en-US" altLang="ko-KR" sz="1100" b="0" dirty="0" smtClean="0">
                <a:solidFill>
                  <a:schemeClr val="bg1">
                    <a:lumMod val="65000"/>
                  </a:schemeClr>
                </a:solidFill>
              </a:rPr>
              <a:t>/ </a:t>
            </a:r>
            <a:r>
              <a:rPr lang="en-US" altLang="ko-KR" sz="1100" b="0" dirty="0" smtClean="0">
                <a:solidFill>
                  <a:schemeClr val="bg1">
                    <a:lumMod val="65000"/>
                  </a:schemeClr>
                </a:solidFill>
              </a:rPr>
              <a:t>26</a:t>
            </a:r>
            <a:endParaRPr lang="ko-KR" altLang="en-US" sz="1100" b="0" dirty="0">
              <a:solidFill>
                <a:schemeClr val="bg1">
                  <a:lumMod val="65000"/>
                </a:schemeClr>
              </a:solidFill>
            </a:endParaRPr>
          </a:p>
        </p:txBody>
      </p:sp>
      <p:pic>
        <p:nvPicPr>
          <p:cNvPr id="8" name="그림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6201" y="1695680"/>
            <a:ext cx="2981154" cy="1346328"/>
          </a:xfrm>
          <a:prstGeom prst="rect">
            <a:avLst/>
          </a:prstGeom>
        </p:spPr>
      </p:pic>
      <p:pic>
        <p:nvPicPr>
          <p:cNvPr id="9" name="그림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2665" y="1695680"/>
            <a:ext cx="2981314" cy="1346400"/>
          </a:xfrm>
          <a:prstGeom prst="rect">
            <a:avLst/>
          </a:prstGeom>
        </p:spPr>
      </p:pic>
      <p:sp>
        <p:nvSpPr>
          <p:cNvPr id="10" name="TextBox 9"/>
          <p:cNvSpPr txBox="1"/>
          <p:nvPr/>
        </p:nvSpPr>
        <p:spPr>
          <a:xfrm>
            <a:off x="665032" y="5085184"/>
            <a:ext cx="8011424" cy="1323439"/>
          </a:xfrm>
          <a:prstGeom prst="rect">
            <a:avLst/>
          </a:prstGeom>
          <a:noFill/>
        </p:spPr>
        <p:txBody>
          <a:bodyPr wrap="none" rtlCol="0">
            <a:spAutoFit/>
          </a:bodyPr>
          <a:lstStyle/>
          <a:p>
            <a:r>
              <a:rPr lang="en-US" altLang="ko-KR" sz="2000" b="1" dirty="0" smtClean="0">
                <a:latin typeface="Calibri" panose="020F0502020204030204" pitchFamily="34" charset="0"/>
              </a:rPr>
              <a:t>Tools for whole network update</a:t>
            </a:r>
          </a:p>
          <a:p>
            <a:r>
              <a:rPr lang="en-US" altLang="ko-KR" sz="2000" dirty="0" smtClean="0">
                <a:latin typeface="Calibri" panose="020F0502020204030204" pitchFamily="34" charset="0"/>
              </a:rPr>
              <a:t>  ; Preventing </a:t>
            </a:r>
            <a:r>
              <a:rPr lang="en-US" altLang="ko-KR" sz="2000" dirty="0" smtClean="0">
                <a:latin typeface="Calibri" panose="020F0502020204030204" pitchFamily="34" charset="0"/>
              </a:rPr>
              <a:t>errors </a:t>
            </a:r>
            <a:r>
              <a:rPr lang="en-US" altLang="ko-KR" sz="2000" dirty="0" smtClean="0">
                <a:latin typeface="Calibri" panose="020F0502020204030204" pitchFamily="34" charset="0"/>
              </a:rPr>
              <a:t>during update</a:t>
            </a:r>
          </a:p>
          <a:p>
            <a:r>
              <a:rPr lang="en-US" altLang="ko-KR" sz="2000" dirty="0" smtClean="0">
                <a:latin typeface="Calibri" panose="020F0502020204030204" pitchFamily="34" charset="0"/>
              </a:rPr>
              <a:t>  ; Preserving many </a:t>
            </a:r>
            <a:r>
              <a:rPr lang="en-US" altLang="ko-KR" sz="2000" dirty="0" smtClean="0">
                <a:latin typeface="Calibri" panose="020F0502020204030204" pitchFamily="34" charset="0"/>
              </a:rPr>
              <a:t>properties</a:t>
            </a:r>
            <a:endParaRPr lang="en-US" altLang="ko-KR" sz="2000" dirty="0" smtClean="0">
              <a:latin typeface="Calibri" panose="020F0502020204030204" pitchFamily="34" charset="0"/>
            </a:endParaRPr>
          </a:p>
          <a:p>
            <a:r>
              <a:rPr lang="en-US" altLang="ko-KR" sz="2000" dirty="0" smtClean="0">
                <a:latin typeface="Calibri" panose="020F0502020204030204" pitchFamily="34" charset="0"/>
              </a:rPr>
              <a:t>  ; Allowing the programmer to </a:t>
            </a:r>
            <a:r>
              <a:rPr lang="en-US" altLang="ko-KR" sz="2000" dirty="0" smtClean="0">
                <a:latin typeface="Calibri" panose="020F0502020204030204" pitchFamily="34" charset="0"/>
              </a:rPr>
              <a:t>update the </a:t>
            </a:r>
            <a:r>
              <a:rPr lang="en-US" altLang="ko-KR" sz="2000" dirty="0" smtClean="0">
                <a:latin typeface="Calibri" panose="020F0502020204030204" pitchFamily="34" charset="0"/>
              </a:rPr>
              <a:t>entire network in one fell </a:t>
            </a:r>
            <a:r>
              <a:rPr lang="en-US" altLang="ko-KR" sz="2000" dirty="0" smtClean="0">
                <a:latin typeface="Calibri" panose="020F0502020204030204" pitchFamily="34" charset="0"/>
              </a:rPr>
              <a:t>swoop</a:t>
            </a:r>
            <a:endParaRPr lang="en-US" altLang="ko-KR" sz="2000" dirty="0" smtClean="0">
              <a:latin typeface="Calibri" panose="020F0502020204030204" pitchFamily="34" charset="0"/>
            </a:endParaRPr>
          </a:p>
        </p:txBody>
      </p:sp>
      <p:sp>
        <p:nvSpPr>
          <p:cNvPr id="11" name="오른쪽 화살표 10"/>
          <p:cNvSpPr/>
          <p:nvPr/>
        </p:nvSpPr>
        <p:spPr>
          <a:xfrm>
            <a:off x="4477408" y="2276650"/>
            <a:ext cx="555203" cy="288032"/>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ko-KR" altLang="en-US" dirty="0">
              <a:solidFill>
                <a:schemeClr val="tx1"/>
              </a:solidFill>
            </a:endParaRPr>
          </a:p>
        </p:txBody>
      </p:sp>
      <p:pic>
        <p:nvPicPr>
          <p:cNvPr id="12290" name="Picture 2" descr="http://s.hswstatic.com/gif/hammer-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6079" y="3186925"/>
            <a:ext cx="1881921" cy="1778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75190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1916593" y="2224597"/>
            <a:ext cx="4808870" cy="2330308"/>
          </a:xfrm>
          <a:prstGeom prst="rect">
            <a:avLst/>
          </a:prstGeom>
          <a:ln>
            <a:noFill/>
          </a:ln>
        </p:spPr>
      </p:pic>
      <p:sp>
        <p:nvSpPr>
          <p:cNvPr id="3" name="TextBox 2"/>
          <p:cNvSpPr txBox="1"/>
          <p:nvPr/>
        </p:nvSpPr>
        <p:spPr>
          <a:xfrm>
            <a:off x="4430287" y="1661129"/>
            <a:ext cx="2263647" cy="400110"/>
          </a:xfrm>
          <a:prstGeom prst="rect">
            <a:avLst/>
          </a:prstGeom>
          <a:noFill/>
        </p:spPr>
        <p:txBody>
          <a:bodyPr wrap="square" rtlCol="0">
            <a:spAutoFit/>
          </a:bodyPr>
          <a:lstStyle/>
          <a:p>
            <a:r>
              <a:rPr lang="en-US" sz="2000" b="1" dirty="0" smtClean="0">
                <a:solidFill>
                  <a:schemeClr val="accent2"/>
                </a:solidFill>
                <a:latin typeface="Calibri" panose="020F0502020204030204" pitchFamily="34" charset="0"/>
              </a:rPr>
              <a:t>Upgrade </a:t>
            </a:r>
            <a:r>
              <a:rPr lang="en-US" sz="2000" b="1" dirty="0" smtClean="0">
                <a:solidFill>
                  <a:schemeClr val="accent2"/>
                </a:solidFill>
                <a:latin typeface="Calibri" panose="020F0502020204030204" pitchFamily="34" charset="0"/>
                <a:sym typeface="Wingdings" panose="05000000000000000000" pitchFamily="2" charset="2"/>
              </a:rPr>
              <a:t> Reboot</a:t>
            </a:r>
            <a:endParaRPr lang="en-US" sz="2000" b="1" dirty="0">
              <a:solidFill>
                <a:schemeClr val="accent2"/>
              </a:solidFill>
              <a:latin typeface="Calibri" panose="020F0502020204030204" pitchFamily="34" charset="0"/>
            </a:endParaRPr>
          </a:p>
        </p:txBody>
      </p:sp>
      <p:sp>
        <p:nvSpPr>
          <p:cNvPr id="18" name="TextBox 17"/>
          <p:cNvSpPr txBox="1"/>
          <p:nvPr/>
        </p:nvSpPr>
        <p:spPr>
          <a:xfrm>
            <a:off x="1169393" y="4275806"/>
            <a:ext cx="1420257" cy="369332"/>
          </a:xfrm>
          <a:prstGeom prst="rect">
            <a:avLst/>
          </a:prstGeom>
          <a:noFill/>
        </p:spPr>
        <p:txBody>
          <a:bodyPr wrap="square" rtlCol="0">
            <a:spAutoFit/>
          </a:bodyPr>
          <a:lstStyle/>
          <a:p>
            <a:r>
              <a:rPr lang="en-US" b="1" dirty="0" smtClean="0">
                <a:latin typeface="Calibri" panose="020F0502020204030204" pitchFamily="34" charset="0"/>
              </a:rPr>
              <a:t>Traffic Flows</a:t>
            </a:r>
            <a:endParaRPr lang="en-US" b="1" dirty="0">
              <a:latin typeface="Calibri" panose="020F0502020204030204" pitchFamily="34" charset="0"/>
            </a:endParaRPr>
          </a:p>
        </p:txBody>
      </p:sp>
      <p:sp>
        <p:nvSpPr>
          <p:cNvPr id="11" name="Freeform 10"/>
          <p:cNvSpPr/>
          <p:nvPr/>
        </p:nvSpPr>
        <p:spPr>
          <a:xfrm>
            <a:off x="2401368" y="2657071"/>
            <a:ext cx="3938401" cy="2256761"/>
          </a:xfrm>
          <a:custGeom>
            <a:avLst/>
            <a:gdLst>
              <a:gd name="connsiteX0" fmla="*/ 0 w 3938401"/>
              <a:gd name="connsiteY0" fmla="*/ 2256761 h 2256761"/>
              <a:gd name="connsiteX1" fmla="*/ 632389 w 3938401"/>
              <a:gd name="connsiteY1" fmla="*/ 1419273 h 2256761"/>
              <a:gd name="connsiteX2" fmla="*/ 1504060 w 3938401"/>
              <a:gd name="connsiteY2" fmla="*/ 671 h 2256761"/>
              <a:gd name="connsiteX3" fmla="*/ 3623417 w 3938401"/>
              <a:gd name="connsiteY3" fmla="*/ 1607280 h 2256761"/>
              <a:gd name="connsiteX4" fmla="*/ 3888337 w 3938401"/>
              <a:gd name="connsiteY4" fmla="*/ 2231123 h 2256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8401" h="2256761">
                <a:moveTo>
                  <a:pt x="0" y="2256761"/>
                </a:moveTo>
                <a:cubicBezTo>
                  <a:pt x="190856" y="2026024"/>
                  <a:pt x="381712" y="1795288"/>
                  <a:pt x="632389" y="1419273"/>
                </a:cubicBezTo>
                <a:cubicBezTo>
                  <a:pt x="883066" y="1043258"/>
                  <a:pt x="1005555" y="-30663"/>
                  <a:pt x="1504060" y="671"/>
                </a:cubicBezTo>
                <a:cubicBezTo>
                  <a:pt x="2002565" y="32005"/>
                  <a:pt x="3226038" y="1235538"/>
                  <a:pt x="3623417" y="1607280"/>
                </a:cubicBezTo>
                <a:cubicBezTo>
                  <a:pt x="4020796" y="1979022"/>
                  <a:pt x="3954566" y="2105072"/>
                  <a:pt x="3888337" y="2231123"/>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2915412" y="2480646"/>
            <a:ext cx="3585603" cy="2450277"/>
          </a:xfrm>
          <a:custGeom>
            <a:avLst/>
            <a:gdLst>
              <a:gd name="connsiteX0" fmla="*/ 7250 w 3585603"/>
              <a:gd name="connsiteY0" fmla="*/ 2196498 h 2264864"/>
              <a:gd name="connsiteX1" fmla="*/ 383265 w 3585603"/>
              <a:gd name="connsiteY1" fmla="*/ 1453014 h 2264864"/>
              <a:gd name="connsiteX2" fmla="*/ 2476984 w 3585603"/>
              <a:gd name="connsiteY2" fmla="*/ 229 h 2264864"/>
              <a:gd name="connsiteX3" fmla="*/ 3442659 w 3585603"/>
              <a:gd name="connsiteY3" fmla="*/ 1564109 h 2264864"/>
              <a:gd name="connsiteX4" fmla="*/ 3562300 w 3585603"/>
              <a:gd name="connsiteY4" fmla="*/ 2264864 h 2264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5603" h="2264864">
                <a:moveTo>
                  <a:pt x="7250" y="2196498"/>
                </a:moveTo>
                <a:cubicBezTo>
                  <a:pt x="-10554" y="2007778"/>
                  <a:pt x="-28357" y="1819059"/>
                  <a:pt x="383265" y="1453014"/>
                </a:cubicBezTo>
                <a:cubicBezTo>
                  <a:pt x="794887" y="1086969"/>
                  <a:pt x="1967085" y="-18287"/>
                  <a:pt x="2476984" y="229"/>
                </a:cubicBezTo>
                <a:cubicBezTo>
                  <a:pt x="2986883" y="18745"/>
                  <a:pt x="3261773" y="1186670"/>
                  <a:pt x="3442659" y="1564109"/>
                </a:cubicBezTo>
                <a:cubicBezTo>
                  <a:pt x="3623545" y="1941548"/>
                  <a:pt x="3592922" y="2103206"/>
                  <a:pt x="3562300" y="2264864"/>
                </a:cubicBezTo>
              </a:path>
            </a:pathLst>
          </a:custGeom>
          <a:noFill/>
          <a:ln w="38100">
            <a:solidFill>
              <a:srgbClr val="7030A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3008119" y="2535659"/>
            <a:ext cx="3331649" cy="2343990"/>
          </a:xfrm>
          <a:custGeom>
            <a:avLst/>
            <a:gdLst>
              <a:gd name="connsiteX0" fmla="*/ 0 w 3067940"/>
              <a:gd name="connsiteY0" fmla="*/ 2343990 h 2343990"/>
              <a:gd name="connsiteX1" fmla="*/ 247828 w 3067940"/>
              <a:gd name="connsiteY1" fmla="*/ 1489410 h 2343990"/>
              <a:gd name="connsiteX2" fmla="*/ 957129 w 3067940"/>
              <a:gd name="connsiteY2" fmla="*/ 10988 h 2343990"/>
              <a:gd name="connsiteX3" fmla="*/ 3067940 w 3067940"/>
              <a:gd name="connsiteY3" fmla="*/ 2326898 h 2343990"/>
            </a:gdLst>
            <a:ahLst/>
            <a:cxnLst>
              <a:cxn ang="0">
                <a:pos x="connsiteX0" y="connsiteY0"/>
              </a:cxn>
              <a:cxn ang="0">
                <a:pos x="connsiteX1" y="connsiteY1"/>
              </a:cxn>
              <a:cxn ang="0">
                <a:pos x="connsiteX2" y="connsiteY2"/>
              </a:cxn>
              <a:cxn ang="0">
                <a:pos x="connsiteX3" y="connsiteY3"/>
              </a:cxn>
            </a:cxnLst>
            <a:rect l="l" t="t" r="r" b="b"/>
            <a:pathLst>
              <a:path w="3067940" h="2343990">
                <a:moveTo>
                  <a:pt x="0" y="2343990"/>
                </a:moveTo>
                <a:cubicBezTo>
                  <a:pt x="44153" y="2111117"/>
                  <a:pt x="88307" y="1878244"/>
                  <a:pt x="247828" y="1489410"/>
                </a:cubicBezTo>
                <a:cubicBezTo>
                  <a:pt x="407350" y="1100576"/>
                  <a:pt x="487110" y="-128593"/>
                  <a:pt x="957129" y="10988"/>
                </a:cubicBezTo>
                <a:cubicBezTo>
                  <a:pt x="1427148" y="150569"/>
                  <a:pt x="2247544" y="1238733"/>
                  <a:pt x="3067940" y="2326898"/>
                </a:cubicBezTo>
              </a:path>
            </a:pathLst>
          </a:custGeom>
          <a:noFill/>
          <a:ln w="38100">
            <a:solidFill>
              <a:srgbClr val="7030A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84521" y="2018767"/>
            <a:ext cx="548142" cy="548142"/>
          </a:xfrm>
          <a:prstGeom prst="rect">
            <a:avLst/>
          </a:prstGeom>
        </p:spPr>
      </p:pic>
      <p:cxnSp>
        <p:nvCxnSpPr>
          <p:cNvPr id="17" name="직선 연결선 16"/>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24356" y="275937"/>
            <a:ext cx="8036076" cy="646331"/>
          </a:xfrm>
          <a:prstGeom prst="rect">
            <a:avLst/>
          </a:prstGeom>
          <a:noFill/>
        </p:spPr>
        <p:txBody>
          <a:bodyPr wrap="square" rtlCol="0">
            <a:spAutoFit/>
          </a:bodyPr>
          <a:lstStyle/>
          <a:p>
            <a:r>
              <a:rPr lang="en-US" altLang="ko-KR" sz="3600" kern="0" spc="-30" dirty="0" smtClean="0">
                <a:latin typeface="Calibri" panose="020F0502020204030204" pitchFamily="34" charset="0"/>
                <a:ea typeface="나눔고딕" pitchFamily="50" charset="-127"/>
              </a:rPr>
              <a:t>Networks exist in a state of flux</a:t>
            </a:r>
            <a:endParaRPr lang="en-US" altLang="ko-KR" sz="3600" kern="0" spc="-30" dirty="0" smtClean="0">
              <a:latin typeface="Calibri" panose="020F0502020204030204" pitchFamily="34" charset="0"/>
              <a:ea typeface="나눔고딕 ExtraBold" pitchFamily="50" charset="-127"/>
            </a:endParaRPr>
          </a:p>
        </p:txBody>
      </p:sp>
      <p:sp>
        <p:nvSpPr>
          <p:cNvPr id="20" name="슬라이드 번호 개체 틀 16"/>
          <p:cNvSpPr>
            <a:spLocks noGrp="1"/>
          </p:cNvSpPr>
          <p:nvPr>
            <p:ph type="sldNum" sz="quarter" idx="12"/>
          </p:nvPr>
        </p:nvSpPr>
        <p:spPr>
          <a:xfrm>
            <a:off x="6843323" y="6356350"/>
            <a:ext cx="2133600" cy="365125"/>
          </a:xfrm>
        </p:spPr>
        <p:txBody>
          <a:bodyPr/>
          <a:lstStyle/>
          <a:p>
            <a:pPr algn="r"/>
            <a:r>
              <a:rPr lang="en-US" altLang="ko-KR" sz="2000" dirty="0" smtClean="0">
                <a:solidFill>
                  <a:srgbClr val="00B0F0"/>
                </a:solidFill>
              </a:rPr>
              <a:t>2</a:t>
            </a:r>
            <a:r>
              <a:rPr lang="ko-KR" altLang="en-US" sz="1200" dirty="0" smtClean="0"/>
              <a:t> </a:t>
            </a:r>
            <a:r>
              <a:rPr lang="en-US" altLang="ko-KR" sz="1100" b="0" dirty="0" smtClean="0">
                <a:solidFill>
                  <a:schemeClr val="bg1">
                    <a:lumMod val="65000"/>
                  </a:schemeClr>
                </a:solidFill>
              </a:rPr>
              <a:t>/ </a:t>
            </a:r>
            <a:r>
              <a:rPr lang="en-US" altLang="ko-KR" sz="1100" b="0" dirty="0" smtClean="0">
                <a:solidFill>
                  <a:schemeClr val="bg1">
                    <a:lumMod val="65000"/>
                  </a:schemeClr>
                </a:solidFill>
              </a:rPr>
              <a:t>26</a:t>
            </a:r>
            <a:endParaRPr lang="ko-KR" altLang="en-US" sz="1100" b="0" dirty="0">
              <a:solidFill>
                <a:schemeClr val="bg1">
                  <a:lumMod val="65000"/>
                </a:schemeClr>
              </a:solidFill>
            </a:endParaRPr>
          </a:p>
        </p:txBody>
      </p:sp>
      <p:grpSp>
        <p:nvGrpSpPr>
          <p:cNvPr id="9" name="그룹 8"/>
          <p:cNvGrpSpPr/>
          <p:nvPr/>
        </p:nvGrpSpPr>
        <p:grpSpPr>
          <a:xfrm>
            <a:off x="4739200" y="1579681"/>
            <a:ext cx="1521536" cy="516892"/>
            <a:chOff x="817741" y="1956662"/>
            <a:chExt cx="1521536" cy="516892"/>
          </a:xfrm>
        </p:grpSpPr>
        <p:sp>
          <p:nvSpPr>
            <p:cNvPr id="6" name="직사각형 5"/>
            <p:cNvSpPr/>
            <p:nvPr/>
          </p:nvSpPr>
          <p:spPr>
            <a:xfrm>
              <a:off x="817741" y="1956662"/>
              <a:ext cx="1521536" cy="51689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r"/>
              <a:r>
                <a:rPr lang="en-US" altLang="ko-KR" dirty="0" smtClean="0">
                  <a:solidFill>
                    <a:schemeClr val="tx1"/>
                  </a:solidFill>
                  <a:latin typeface="Calibri" panose="020F0502020204030204" pitchFamily="34" charset="0"/>
                </a:rPr>
                <a:t>SSH: Drop</a:t>
              </a:r>
              <a:endParaRPr lang="ko-KR" altLang="en-US" dirty="0">
                <a:solidFill>
                  <a:schemeClr val="tx1"/>
                </a:solidFill>
                <a:latin typeface="Calibri" panose="020F0502020204030204" pitchFamily="34" charset="0"/>
              </a:endParaRPr>
            </a:p>
          </p:txBody>
        </p:sp>
        <p:cxnSp>
          <p:nvCxnSpPr>
            <p:cNvPr id="8" name="직선 연결선 7"/>
            <p:cNvCxnSpPr/>
            <p:nvPr/>
          </p:nvCxnSpPr>
          <p:spPr>
            <a:xfrm>
              <a:off x="971600" y="2224597"/>
              <a:ext cx="288032"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25" name="그룹 24"/>
          <p:cNvGrpSpPr/>
          <p:nvPr/>
        </p:nvGrpSpPr>
        <p:grpSpPr>
          <a:xfrm>
            <a:off x="2933721" y="1556792"/>
            <a:ext cx="1521536" cy="516892"/>
            <a:chOff x="817741" y="1956662"/>
            <a:chExt cx="1521536" cy="516892"/>
          </a:xfrm>
        </p:grpSpPr>
        <p:sp>
          <p:nvSpPr>
            <p:cNvPr id="26" name="직사각형 25"/>
            <p:cNvSpPr/>
            <p:nvPr/>
          </p:nvSpPr>
          <p:spPr>
            <a:xfrm>
              <a:off x="817741" y="1956662"/>
              <a:ext cx="1521536" cy="51689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r"/>
              <a:r>
                <a:rPr lang="en-US" altLang="ko-KR" dirty="0" smtClean="0">
                  <a:solidFill>
                    <a:schemeClr val="tx1"/>
                  </a:solidFill>
                  <a:latin typeface="Calibri" panose="020F0502020204030204" pitchFamily="34" charset="0"/>
                </a:rPr>
                <a:t>SSH: Drop</a:t>
              </a:r>
              <a:endParaRPr lang="ko-KR" altLang="en-US" dirty="0">
                <a:solidFill>
                  <a:schemeClr val="tx1"/>
                </a:solidFill>
                <a:latin typeface="Calibri" panose="020F0502020204030204" pitchFamily="34" charset="0"/>
              </a:endParaRPr>
            </a:p>
          </p:txBody>
        </p:sp>
        <p:cxnSp>
          <p:nvCxnSpPr>
            <p:cNvPr id="27" name="직선 연결선 26"/>
            <p:cNvCxnSpPr/>
            <p:nvPr/>
          </p:nvCxnSpPr>
          <p:spPr>
            <a:xfrm>
              <a:off x="971600" y="2224597"/>
              <a:ext cx="288032"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0" y="6519446"/>
            <a:ext cx="2434000" cy="338554"/>
          </a:xfrm>
          <a:prstGeom prst="rect">
            <a:avLst/>
          </a:prstGeom>
          <a:noFill/>
        </p:spPr>
        <p:txBody>
          <a:bodyPr wrap="none" rtlCol="0">
            <a:spAutoFit/>
          </a:bodyPr>
          <a:lstStyle/>
          <a:p>
            <a:r>
              <a:rPr lang="en-US" altLang="ko-KR" sz="1600" dirty="0" smtClean="0">
                <a:latin typeface="Calibri" panose="020F0502020204030204" pitchFamily="34" charset="0"/>
              </a:rPr>
              <a:t>* reference: author’s slides</a:t>
            </a:r>
          </a:p>
        </p:txBody>
      </p:sp>
    </p:spTree>
    <p:extLst>
      <p:ext uri="{BB962C8B-B14F-4D97-AF65-F5344CB8AC3E}">
        <p14:creationId xmlns:p14="http://schemas.microsoft.com/office/powerpoint/2010/main" val="100573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grpId="1"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3"/>
                                        </p:tgtEl>
                                      </p:cBhvr>
                                    </p:animEffect>
                                    <p:set>
                                      <p:cBhvr>
                                        <p:cTn id="48" dur="1" fill="hold">
                                          <p:stCondLst>
                                            <p:cond delay="499"/>
                                          </p:stCondLst>
                                        </p:cTn>
                                        <p:tgtEl>
                                          <p:spTgt spid="3"/>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5"/>
                                        </p:tgtEl>
                                      </p:cBhvr>
                                    </p:animEffect>
                                    <p:set>
                                      <p:cBhvr>
                                        <p:cTn id="51" dur="1" fill="hold">
                                          <p:stCondLst>
                                            <p:cond delay="499"/>
                                          </p:stCondLst>
                                        </p:cTn>
                                        <p:tgtEl>
                                          <p:spTgt spid="15"/>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25"/>
                                        </p:tgtEl>
                                      </p:cBhvr>
                                    </p:animEffect>
                                    <p:set>
                                      <p:cBhvr>
                                        <p:cTn id="56" dur="1" fill="hold">
                                          <p:stCondLst>
                                            <p:cond delay="499"/>
                                          </p:stCondLst>
                                        </p:cTn>
                                        <p:tgtEl>
                                          <p:spTgt spid="25"/>
                                        </p:tgtEl>
                                        <p:attrNameLst>
                                          <p:attrName>style.visibility</p:attrName>
                                        </p:attrNameLst>
                                      </p:cBhvr>
                                      <p:to>
                                        <p:strVal val="hidden"/>
                                      </p:to>
                                    </p:se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13"/>
                                        </p:tgtEl>
                                      </p:cBhvr>
                                    </p:animEffect>
                                    <p:set>
                                      <p:cBhvr>
                                        <p:cTn id="65" dur="1" fill="hold">
                                          <p:stCondLst>
                                            <p:cond delay="499"/>
                                          </p:stCondLst>
                                        </p:cTn>
                                        <p:tgtEl>
                                          <p:spTgt spid="13"/>
                                        </p:tgtEl>
                                        <p:attrNameLst>
                                          <p:attrName>style.visibility</p:attrName>
                                        </p:attrNameLst>
                                      </p:cBhvr>
                                      <p:to>
                                        <p:strVal val="hidden"/>
                                      </p:to>
                                    </p:set>
                                  </p:childTnLst>
                                </p:cTn>
                              </p:par>
                              <p:par>
                                <p:cTn id="66" presetID="10" presetClass="entr" presetSubtype="0" fill="hold" grpId="2"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8" grpId="0"/>
      <p:bldP spid="11" grpId="0" animBg="1"/>
      <p:bldP spid="12" grpId="0" animBg="1"/>
      <p:bldP spid="12" grpId="1" animBg="1"/>
      <p:bldP spid="12" grpId="2" animBg="1"/>
      <p:bldP spid="13" grpId="0" animBg="1"/>
      <p:bldP spid="13"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직사각형 64"/>
          <p:cNvSpPr/>
          <p:nvPr/>
        </p:nvSpPr>
        <p:spPr>
          <a:xfrm>
            <a:off x="310088" y="241598"/>
            <a:ext cx="449162" cy="307777"/>
          </a:xfrm>
          <a:prstGeom prst="rect">
            <a:avLst/>
          </a:prstGeom>
        </p:spPr>
        <p:txBody>
          <a:bodyPr wrap="none">
            <a:spAutoFit/>
          </a:bodyPr>
          <a:lstStyle/>
          <a:p>
            <a:r>
              <a:rPr lang="en-US" altLang="ko-KR" sz="1400" b="1" spc="-50" dirty="0" smtClean="0">
                <a:solidFill>
                  <a:schemeClr val="bg1"/>
                </a:solidFill>
                <a:latin typeface="나눔고딕" pitchFamily="50" charset="-127"/>
                <a:ea typeface="나눔고딕" pitchFamily="50" charset="-127"/>
              </a:rPr>
              <a:t>1-1</a:t>
            </a:r>
          </a:p>
        </p:txBody>
      </p:sp>
      <p:cxnSp>
        <p:nvCxnSpPr>
          <p:cNvPr id="14" name="직선 연결선 13"/>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4355" y="275937"/>
            <a:ext cx="6418967" cy="646331"/>
          </a:xfrm>
          <a:prstGeom prst="rect">
            <a:avLst/>
          </a:prstGeom>
          <a:noFill/>
        </p:spPr>
        <p:txBody>
          <a:bodyPr wrap="square" rtlCol="0">
            <a:spAutoFit/>
          </a:bodyPr>
          <a:lstStyle/>
          <a:p>
            <a:r>
              <a:rPr lang="en-US" altLang="ko-KR" sz="3600" kern="0" spc="-30" dirty="0" smtClean="0">
                <a:latin typeface="Calibri" panose="020F0502020204030204" pitchFamily="34" charset="0"/>
                <a:ea typeface="나눔고딕" pitchFamily="50" charset="-127"/>
              </a:rPr>
              <a:t>Per-Packet Consistent Update</a:t>
            </a:r>
            <a:endParaRPr lang="en-US" altLang="ko-KR" sz="3600" kern="0" spc="-30" dirty="0" smtClean="0">
              <a:latin typeface="Calibri" panose="020F0502020204030204" pitchFamily="34" charset="0"/>
              <a:ea typeface="나눔고딕 ExtraBold" pitchFamily="50" charset="-127"/>
            </a:endParaRPr>
          </a:p>
        </p:txBody>
      </p:sp>
      <p:sp>
        <p:nvSpPr>
          <p:cNvPr id="17" name="슬라이드 번호 개체 틀 16"/>
          <p:cNvSpPr>
            <a:spLocks noGrp="1"/>
          </p:cNvSpPr>
          <p:nvPr>
            <p:ph type="sldNum" sz="quarter" idx="12"/>
          </p:nvPr>
        </p:nvSpPr>
        <p:spPr/>
        <p:txBody>
          <a:bodyPr/>
          <a:lstStyle/>
          <a:p>
            <a:pPr algn="r"/>
            <a:r>
              <a:rPr lang="en-US" altLang="ko-KR" sz="2000" dirty="0" smtClean="0">
                <a:solidFill>
                  <a:srgbClr val="00B0F0"/>
                </a:solidFill>
              </a:rPr>
              <a:t>9 </a:t>
            </a:r>
            <a:r>
              <a:rPr lang="en-US" altLang="ko-KR" sz="1100" b="0" dirty="0" smtClean="0">
                <a:solidFill>
                  <a:schemeClr val="bg1">
                    <a:lumMod val="65000"/>
                  </a:schemeClr>
                </a:solidFill>
              </a:rPr>
              <a:t>/ </a:t>
            </a:r>
            <a:r>
              <a:rPr lang="en-US" altLang="ko-KR" sz="1100" b="0" dirty="0" smtClean="0">
                <a:solidFill>
                  <a:schemeClr val="bg1">
                    <a:lumMod val="65000"/>
                  </a:schemeClr>
                </a:solidFill>
              </a:rPr>
              <a:t>26</a:t>
            </a:r>
            <a:endParaRPr lang="ko-KR" altLang="en-US" sz="1100" b="0" dirty="0">
              <a:solidFill>
                <a:schemeClr val="bg1">
                  <a:lumMod val="65000"/>
                </a:schemeClr>
              </a:solidFill>
            </a:endParaRPr>
          </a:p>
        </p:txBody>
      </p:sp>
      <p:sp>
        <p:nvSpPr>
          <p:cNvPr id="8" name="TextBox 7"/>
          <p:cNvSpPr txBox="1"/>
          <p:nvPr/>
        </p:nvSpPr>
        <p:spPr>
          <a:xfrm>
            <a:off x="1553882" y="1556792"/>
            <a:ext cx="5953874" cy="707886"/>
          </a:xfrm>
          <a:prstGeom prst="rect">
            <a:avLst/>
          </a:prstGeom>
          <a:solidFill>
            <a:schemeClr val="tx2">
              <a:lumMod val="20000"/>
              <a:lumOff val="80000"/>
            </a:schemeClr>
          </a:solidFill>
          <a:ln>
            <a:solidFill>
              <a:schemeClr val="tx1"/>
            </a:solidFill>
          </a:ln>
        </p:spPr>
        <p:txBody>
          <a:bodyPr wrap="none" rtlCol="0">
            <a:spAutoFit/>
          </a:bodyPr>
          <a:lstStyle/>
          <a:p>
            <a:r>
              <a:rPr lang="en-US" altLang="ko-KR" sz="2000" dirty="0" smtClean="0">
                <a:latin typeface="Calibri" panose="020F0502020204030204" pitchFamily="34" charset="0"/>
              </a:rPr>
              <a:t>Each packet is processed with old or new configuration,</a:t>
            </a:r>
          </a:p>
          <a:p>
            <a:r>
              <a:rPr lang="en-US" altLang="ko-KR" sz="2000" dirty="0" smtClean="0">
                <a:latin typeface="Calibri" panose="020F0502020204030204" pitchFamily="34" charset="0"/>
              </a:rPr>
              <a:t>but not a mixture of the two.</a:t>
            </a:r>
          </a:p>
        </p:txBody>
      </p:sp>
      <p:sp>
        <p:nvSpPr>
          <p:cNvPr id="4" name="직사각형 3"/>
          <p:cNvSpPr/>
          <p:nvPr/>
        </p:nvSpPr>
        <p:spPr>
          <a:xfrm>
            <a:off x="731893" y="4219384"/>
            <a:ext cx="1014495" cy="432048"/>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ko-KR" sz="2000" b="1" dirty="0" smtClean="0">
                <a:solidFill>
                  <a:schemeClr val="tx1"/>
                </a:solidFill>
                <a:latin typeface="Calibri" panose="020F0502020204030204" pitchFamily="34" charset="0"/>
              </a:rPr>
              <a:t>Packet</a:t>
            </a:r>
            <a:endParaRPr lang="ko-KR" altLang="en-US" sz="2000" b="1" dirty="0">
              <a:solidFill>
                <a:schemeClr val="tx1"/>
              </a:solidFill>
              <a:latin typeface="Calibri" panose="020F0502020204030204" pitchFamily="34" charset="0"/>
            </a:endParaRPr>
          </a:p>
        </p:txBody>
      </p:sp>
      <p:pic>
        <p:nvPicPr>
          <p:cNvPr id="10" name="그림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2708920"/>
            <a:ext cx="2333609" cy="1053888"/>
          </a:xfrm>
          <a:prstGeom prst="rect">
            <a:avLst/>
          </a:prstGeom>
        </p:spPr>
      </p:pic>
      <p:pic>
        <p:nvPicPr>
          <p:cNvPr id="12" name="그림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2713580"/>
            <a:ext cx="2333734" cy="1053944"/>
          </a:xfrm>
          <a:prstGeom prst="rect">
            <a:avLst/>
          </a:prstGeom>
        </p:spPr>
      </p:pic>
      <p:pic>
        <p:nvPicPr>
          <p:cNvPr id="13" name="그림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9872" y="4563422"/>
            <a:ext cx="2417445" cy="1091749"/>
          </a:xfrm>
          <a:prstGeom prst="rect">
            <a:avLst/>
          </a:prstGeom>
        </p:spPr>
      </p:pic>
      <p:cxnSp>
        <p:nvCxnSpPr>
          <p:cNvPr id="6" name="직선 화살표 연결선 5"/>
          <p:cNvCxnSpPr/>
          <p:nvPr/>
        </p:nvCxnSpPr>
        <p:spPr>
          <a:xfrm flipV="1">
            <a:off x="1907704" y="3343522"/>
            <a:ext cx="792088" cy="10801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직선 화살표 연결선 17"/>
          <p:cNvCxnSpPr/>
          <p:nvPr/>
        </p:nvCxnSpPr>
        <p:spPr>
          <a:xfrm>
            <a:off x="1907704" y="4423642"/>
            <a:ext cx="792088" cy="107884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190803" y="3783366"/>
            <a:ext cx="1847044" cy="369332"/>
          </a:xfrm>
          <a:prstGeom prst="rect">
            <a:avLst/>
          </a:prstGeom>
          <a:noFill/>
        </p:spPr>
        <p:txBody>
          <a:bodyPr wrap="none" rtlCol="0">
            <a:spAutoFit/>
          </a:bodyPr>
          <a:lstStyle/>
          <a:p>
            <a:pPr algn="ctr"/>
            <a:r>
              <a:rPr lang="en-US" altLang="ko-KR" b="1" dirty="0" smtClean="0">
                <a:latin typeface="Calibri" panose="020F0502020204030204" pitchFamily="34" charset="0"/>
              </a:rPr>
              <a:t>Old configuration</a:t>
            </a:r>
          </a:p>
        </p:txBody>
      </p:sp>
      <p:sp>
        <p:nvSpPr>
          <p:cNvPr id="22" name="TextBox 21"/>
          <p:cNvSpPr txBox="1"/>
          <p:nvPr/>
        </p:nvSpPr>
        <p:spPr>
          <a:xfrm>
            <a:off x="6294322" y="3783366"/>
            <a:ext cx="1950086" cy="369332"/>
          </a:xfrm>
          <a:prstGeom prst="rect">
            <a:avLst/>
          </a:prstGeom>
          <a:noFill/>
        </p:spPr>
        <p:txBody>
          <a:bodyPr wrap="none" rtlCol="0">
            <a:spAutoFit/>
          </a:bodyPr>
          <a:lstStyle/>
          <a:p>
            <a:pPr algn="ctr"/>
            <a:r>
              <a:rPr lang="en-US" altLang="ko-KR" b="1" dirty="0" smtClean="0">
                <a:latin typeface="Calibri" panose="020F0502020204030204" pitchFamily="34" charset="0"/>
              </a:rPr>
              <a:t>New configuration</a:t>
            </a:r>
          </a:p>
        </p:txBody>
      </p:sp>
      <p:sp>
        <p:nvSpPr>
          <p:cNvPr id="23" name="TextBox 22"/>
          <p:cNvSpPr txBox="1"/>
          <p:nvPr/>
        </p:nvSpPr>
        <p:spPr>
          <a:xfrm>
            <a:off x="3638868" y="5662569"/>
            <a:ext cx="1994778" cy="369332"/>
          </a:xfrm>
          <a:prstGeom prst="rect">
            <a:avLst/>
          </a:prstGeom>
          <a:noFill/>
        </p:spPr>
        <p:txBody>
          <a:bodyPr wrap="none" rtlCol="0">
            <a:spAutoFit/>
          </a:bodyPr>
          <a:lstStyle/>
          <a:p>
            <a:pPr algn="ctr"/>
            <a:r>
              <a:rPr lang="en-US" altLang="ko-KR" b="1" dirty="0" smtClean="0">
                <a:latin typeface="Calibri" panose="020F0502020204030204" pitchFamily="34" charset="0"/>
              </a:rPr>
              <a:t>Mixture of the two</a:t>
            </a:r>
          </a:p>
        </p:txBody>
      </p:sp>
      <p:sp>
        <p:nvSpPr>
          <p:cNvPr id="25" name="TextBox 24"/>
          <p:cNvSpPr txBox="1"/>
          <p:nvPr/>
        </p:nvSpPr>
        <p:spPr>
          <a:xfrm>
            <a:off x="5456026" y="3140968"/>
            <a:ext cx="458780" cy="461665"/>
          </a:xfrm>
          <a:prstGeom prst="rect">
            <a:avLst/>
          </a:prstGeom>
          <a:noFill/>
        </p:spPr>
        <p:txBody>
          <a:bodyPr wrap="none" rtlCol="0">
            <a:spAutoFit/>
          </a:bodyPr>
          <a:lstStyle/>
          <a:p>
            <a:pPr algn="ctr"/>
            <a:r>
              <a:rPr lang="en-US" altLang="ko-KR" sz="2400" b="1" dirty="0" smtClean="0">
                <a:latin typeface="Calibri" panose="020F0502020204030204" pitchFamily="34" charset="0"/>
              </a:rPr>
              <a:t>or</a:t>
            </a:r>
          </a:p>
        </p:txBody>
      </p:sp>
      <p:grpSp>
        <p:nvGrpSpPr>
          <p:cNvPr id="9" name="그룹 8"/>
          <p:cNvGrpSpPr/>
          <p:nvPr/>
        </p:nvGrpSpPr>
        <p:grpSpPr>
          <a:xfrm>
            <a:off x="1979459" y="4651432"/>
            <a:ext cx="648577" cy="648577"/>
            <a:chOff x="646807" y="5264951"/>
            <a:chExt cx="648577" cy="648577"/>
          </a:xfrm>
        </p:grpSpPr>
        <p:sp>
          <p:nvSpPr>
            <p:cNvPr id="5" name="직사각형 4"/>
            <p:cNvSpPr/>
            <p:nvPr/>
          </p:nvSpPr>
          <p:spPr>
            <a:xfrm>
              <a:off x="899592" y="5502486"/>
              <a:ext cx="236516" cy="288031"/>
            </a:xfrm>
            <a:prstGeom prst="rect">
              <a:avLst/>
            </a:prstGeom>
            <a:solidFill>
              <a:schemeClr val="bg1"/>
            </a:solidFill>
            <a:ln>
              <a:solidFill>
                <a:schemeClr val="bg1"/>
              </a:solidFill>
            </a:ln>
            <a:effectLst>
              <a:outerShdw blurRad="101600" dist="762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pic>
          <p:nvPicPr>
            <p:cNvPr id="2" name="그림 1"/>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46807" y="5264951"/>
              <a:ext cx="648577" cy="648577"/>
            </a:xfrm>
            <a:prstGeom prst="rect">
              <a:avLst/>
            </a:prstGeom>
          </p:spPr>
        </p:pic>
      </p:grpSp>
    </p:spTree>
    <p:extLst>
      <p:ext uri="{BB962C8B-B14F-4D97-AF65-F5344CB8AC3E}">
        <p14:creationId xmlns:p14="http://schemas.microsoft.com/office/powerpoint/2010/main" val="377422948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직사각형 64"/>
          <p:cNvSpPr/>
          <p:nvPr/>
        </p:nvSpPr>
        <p:spPr>
          <a:xfrm>
            <a:off x="310088" y="241598"/>
            <a:ext cx="449162" cy="307777"/>
          </a:xfrm>
          <a:prstGeom prst="rect">
            <a:avLst/>
          </a:prstGeom>
        </p:spPr>
        <p:txBody>
          <a:bodyPr wrap="none">
            <a:spAutoFit/>
          </a:bodyPr>
          <a:lstStyle/>
          <a:p>
            <a:r>
              <a:rPr lang="en-US" altLang="ko-KR" sz="1400" b="1" spc="-50" dirty="0" smtClean="0">
                <a:solidFill>
                  <a:schemeClr val="bg1"/>
                </a:solidFill>
                <a:latin typeface="나눔고딕" pitchFamily="50" charset="-127"/>
                <a:ea typeface="나눔고딕" pitchFamily="50" charset="-127"/>
              </a:rPr>
              <a:t>1-1</a:t>
            </a:r>
          </a:p>
        </p:txBody>
      </p:sp>
      <p:cxnSp>
        <p:nvCxnSpPr>
          <p:cNvPr id="14" name="직선 연결선 13"/>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4355" y="275937"/>
            <a:ext cx="6418967" cy="646331"/>
          </a:xfrm>
          <a:prstGeom prst="rect">
            <a:avLst/>
          </a:prstGeom>
          <a:noFill/>
        </p:spPr>
        <p:txBody>
          <a:bodyPr wrap="square" rtlCol="0">
            <a:spAutoFit/>
          </a:bodyPr>
          <a:lstStyle/>
          <a:p>
            <a:r>
              <a:rPr lang="en-US" altLang="ko-KR" sz="3600" kern="0" spc="-30" dirty="0" smtClean="0">
                <a:latin typeface="Calibri" panose="020F0502020204030204" pitchFamily="34" charset="0"/>
                <a:ea typeface="나눔고딕" pitchFamily="50" charset="-127"/>
              </a:rPr>
              <a:t>Universal Property Preservation</a:t>
            </a:r>
            <a:endParaRPr lang="en-US" altLang="ko-KR" sz="3600" kern="0" spc="-30" dirty="0" smtClean="0">
              <a:latin typeface="Calibri" panose="020F0502020204030204" pitchFamily="34" charset="0"/>
              <a:ea typeface="나눔고딕 ExtraBold" pitchFamily="50" charset="-127"/>
            </a:endParaRPr>
          </a:p>
        </p:txBody>
      </p:sp>
      <p:sp>
        <p:nvSpPr>
          <p:cNvPr id="17" name="슬라이드 번호 개체 틀 16"/>
          <p:cNvSpPr>
            <a:spLocks noGrp="1"/>
          </p:cNvSpPr>
          <p:nvPr>
            <p:ph type="sldNum" sz="quarter" idx="12"/>
          </p:nvPr>
        </p:nvSpPr>
        <p:spPr/>
        <p:txBody>
          <a:bodyPr/>
          <a:lstStyle/>
          <a:p>
            <a:pPr algn="r"/>
            <a:r>
              <a:rPr lang="en-US" altLang="ko-KR" sz="2000" dirty="0" smtClean="0">
                <a:solidFill>
                  <a:srgbClr val="00B0F0"/>
                </a:solidFill>
              </a:rPr>
              <a:t>10 </a:t>
            </a:r>
            <a:r>
              <a:rPr lang="en-US" altLang="ko-KR" sz="1100" b="0" dirty="0" smtClean="0">
                <a:solidFill>
                  <a:schemeClr val="bg1">
                    <a:lumMod val="65000"/>
                  </a:schemeClr>
                </a:solidFill>
              </a:rPr>
              <a:t>/ </a:t>
            </a:r>
            <a:r>
              <a:rPr lang="en-US" altLang="ko-KR" sz="1100" b="0" dirty="0" smtClean="0">
                <a:solidFill>
                  <a:schemeClr val="bg1">
                    <a:lumMod val="65000"/>
                  </a:schemeClr>
                </a:solidFill>
              </a:rPr>
              <a:t>26</a:t>
            </a:r>
            <a:endParaRPr lang="ko-KR" altLang="en-US" sz="1100" b="0" dirty="0">
              <a:solidFill>
                <a:schemeClr val="bg1">
                  <a:lumMod val="65000"/>
                </a:schemeClr>
              </a:solidFill>
            </a:endParaRPr>
          </a:p>
        </p:txBody>
      </p:sp>
      <p:grpSp>
        <p:nvGrpSpPr>
          <p:cNvPr id="4" name="그룹 3"/>
          <p:cNvGrpSpPr/>
          <p:nvPr/>
        </p:nvGrpSpPr>
        <p:grpSpPr>
          <a:xfrm>
            <a:off x="551473" y="2204864"/>
            <a:ext cx="7733483" cy="904820"/>
            <a:chOff x="551473" y="1052736"/>
            <a:chExt cx="7733483" cy="904820"/>
          </a:xfrm>
        </p:grpSpPr>
        <p:sp>
          <p:nvSpPr>
            <p:cNvPr id="8" name="TextBox 7"/>
            <p:cNvSpPr txBox="1"/>
            <p:nvPr/>
          </p:nvSpPr>
          <p:spPr>
            <a:xfrm>
              <a:off x="899408" y="1557446"/>
              <a:ext cx="7385548" cy="400110"/>
            </a:xfrm>
            <a:prstGeom prst="rect">
              <a:avLst/>
            </a:prstGeom>
            <a:solidFill>
              <a:schemeClr val="tx2">
                <a:lumMod val="20000"/>
                <a:lumOff val="80000"/>
              </a:schemeClr>
            </a:solidFill>
            <a:ln>
              <a:solidFill>
                <a:schemeClr val="tx1"/>
              </a:solidFill>
            </a:ln>
          </p:spPr>
          <p:txBody>
            <a:bodyPr wrap="square" rtlCol="0">
              <a:spAutoFit/>
            </a:bodyPr>
            <a:lstStyle/>
            <a:p>
              <a:r>
                <a:rPr lang="en-US" altLang="ko-KR" sz="2000" dirty="0" smtClean="0">
                  <a:latin typeface="Calibri" panose="020F0502020204030204" pitchFamily="34" charset="0"/>
                </a:rPr>
                <a:t>Any property of a single packet’s path through the </a:t>
              </a:r>
              <a:r>
                <a:rPr lang="en-US" altLang="ko-KR" sz="2000" dirty="0" smtClean="0">
                  <a:latin typeface="Calibri" panose="020F0502020204030204" pitchFamily="34" charset="0"/>
                </a:rPr>
                <a:t>network</a:t>
              </a:r>
              <a:endParaRPr lang="en-US" altLang="ko-KR" sz="2000" dirty="0" smtClean="0">
                <a:latin typeface="Calibri" panose="020F0502020204030204" pitchFamily="34" charset="0"/>
              </a:endParaRPr>
            </a:p>
          </p:txBody>
        </p:sp>
        <p:sp>
          <p:nvSpPr>
            <p:cNvPr id="9" name="TextBox 8"/>
            <p:cNvSpPr txBox="1"/>
            <p:nvPr/>
          </p:nvSpPr>
          <p:spPr>
            <a:xfrm>
              <a:off x="551473" y="1052736"/>
              <a:ext cx="2208618" cy="461665"/>
            </a:xfrm>
            <a:prstGeom prst="rect">
              <a:avLst/>
            </a:prstGeom>
            <a:noFill/>
          </p:spPr>
          <p:txBody>
            <a:bodyPr wrap="none" rtlCol="0">
              <a:spAutoFit/>
            </a:bodyPr>
            <a:lstStyle/>
            <a:p>
              <a:r>
                <a:rPr lang="en-US" altLang="ko-KR" sz="2400" b="1" dirty="0" smtClean="0">
                  <a:latin typeface="Calibri" panose="020F0502020204030204" pitchFamily="34" charset="0"/>
                </a:rPr>
                <a:t>- Trace Property</a:t>
              </a:r>
            </a:p>
          </p:txBody>
        </p:sp>
      </p:grpSp>
      <p:grpSp>
        <p:nvGrpSpPr>
          <p:cNvPr id="2" name="그룹 1"/>
          <p:cNvGrpSpPr/>
          <p:nvPr/>
        </p:nvGrpSpPr>
        <p:grpSpPr>
          <a:xfrm>
            <a:off x="551473" y="4407495"/>
            <a:ext cx="7733483" cy="1768430"/>
            <a:chOff x="551473" y="3255367"/>
            <a:chExt cx="7733483" cy="1768430"/>
          </a:xfrm>
        </p:grpSpPr>
        <p:sp>
          <p:nvSpPr>
            <p:cNvPr id="10" name="TextBox 9"/>
            <p:cNvSpPr txBox="1"/>
            <p:nvPr/>
          </p:nvSpPr>
          <p:spPr>
            <a:xfrm>
              <a:off x="551473" y="3255367"/>
              <a:ext cx="4417235" cy="461665"/>
            </a:xfrm>
            <a:prstGeom prst="rect">
              <a:avLst/>
            </a:prstGeom>
            <a:noFill/>
          </p:spPr>
          <p:txBody>
            <a:bodyPr wrap="none" rtlCol="0">
              <a:spAutoFit/>
            </a:bodyPr>
            <a:lstStyle/>
            <a:p>
              <a:r>
                <a:rPr lang="en-US" altLang="ko-KR" sz="2400" b="1" dirty="0" smtClean="0">
                  <a:latin typeface="Calibri" panose="020F0502020204030204" pitchFamily="34" charset="0"/>
                </a:rPr>
                <a:t>- Universal Property Preservation</a:t>
              </a:r>
            </a:p>
          </p:txBody>
        </p:sp>
        <p:sp>
          <p:nvSpPr>
            <p:cNvPr id="11" name="TextBox 10"/>
            <p:cNvSpPr txBox="1"/>
            <p:nvPr/>
          </p:nvSpPr>
          <p:spPr>
            <a:xfrm>
              <a:off x="899408" y="3700358"/>
              <a:ext cx="7385548" cy="1323439"/>
            </a:xfrm>
            <a:prstGeom prst="rect">
              <a:avLst/>
            </a:prstGeom>
            <a:solidFill>
              <a:schemeClr val="tx2">
                <a:lumMod val="20000"/>
                <a:lumOff val="80000"/>
              </a:schemeClr>
            </a:solidFill>
            <a:ln>
              <a:solidFill>
                <a:schemeClr val="tx1"/>
              </a:solidFill>
            </a:ln>
          </p:spPr>
          <p:txBody>
            <a:bodyPr wrap="square" rtlCol="0">
              <a:spAutoFit/>
            </a:bodyPr>
            <a:lstStyle/>
            <a:p>
              <a:pPr algn="just"/>
              <a:r>
                <a:rPr lang="en-US" altLang="ko-KR" sz="2000" dirty="0" smtClean="0">
                  <a:latin typeface="Calibri" panose="020F0502020204030204" pitchFamily="34" charset="0"/>
                </a:rPr>
                <a:t>If a trace property such as loop-freedom or access control holds of the network configurations before and after an update, It is guaranteed that a trace property holds of every trace generated throughout the update process.</a:t>
              </a:r>
            </a:p>
          </p:txBody>
        </p:sp>
      </p:grpSp>
      <p:grpSp>
        <p:nvGrpSpPr>
          <p:cNvPr id="5" name="그룹 4"/>
          <p:cNvGrpSpPr/>
          <p:nvPr/>
        </p:nvGrpSpPr>
        <p:grpSpPr>
          <a:xfrm>
            <a:off x="551473" y="1151554"/>
            <a:ext cx="7733483" cy="870847"/>
            <a:chOff x="551473" y="5120904"/>
            <a:chExt cx="7733483" cy="870847"/>
          </a:xfrm>
        </p:grpSpPr>
        <p:sp>
          <p:nvSpPr>
            <p:cNvPr id="12" name="TextBox 11"/>
            <p:cNvSpPr txBox="1"/>
            <p:nvPr/>
          </p:nvSpPr>
          <p:spPr>
            <a:xfrm>
              <a:off x="899408" y="5591641"/>
              <a:ext cx="7385548" cy="400110"/>
            </a:xfrm>
            <a:prstGeom prst="rect">
              <a:avLst/>
            </a:prstGeom>
            <a:solidFill>
              <a:schemeClr val="accent3">
                <a:lumMod val="40000"/>
                <a:lumOff val="60000"/>
              </a:schemeClr>
            </a:solidFill>
            <a:ln>
              <a:solidFill>
                <a:schemeClr val="tx1"/>
              </a:solidFill>
            </a:ln>
          </p:spPr>
          <p:txBody>
            <a:bodyPr wrap="square" rtlCol="0">
              <a:spAutoFit/>
            </a:bodyPr>
            <a:lstStyle/>
            <a:p>
              <a:r>
                <a:rPr lang="en-US" altLang="ko-KR" sz="2000" dirty="0" smtClean="0">
                  <a:latin typeface="Calibri" panose="020F0502020204030204" pitchFamily="34" charset="0"/>
                </a:rPr>
                <a:t>Per-packet consistent updates preserve all trace </a:t>
              </a:r>
              <a:r>
                <a:rPr lang="en-US" altLang="ko-KR" sz="2000" dirty="0" smtClean="0">
                  <a:latin typeface="Calibri" panose="020F0502020204030204" pitchFamily="34" charset="0"/>
                </a:rPr>
                <a:t>properties.</a:t>
              </a:r>
              <a:endParaRPr lang="en-US" altLang="ko-KR" sz="2000" dirty="0" smtClean="0">
                <a:latin typeface="Calibri" panose="020F0502020204030204" pitchFamily="34" charset="0"/>
              </a:endParaRPr>
            </a:p>
          </p:txBody>
        </p:sp>
        <p:sp>
          <p:nvSpPr>
            <p:cNvPr id="13" name="TextBox 12"/>
            <p:cNvSpPr txBox="1"/>
            <p:nvPr/>
          </p:nvSpPr>
          <p:spPr>
            <a:xfrm>
              <a:off x="551473" y="5120904"/>
              <a:ext cx="1497269" cy="461665"/>
            </a:xfrm>
            <a:prstGeom prst="rect">
              <a:avLst/>
            </a:prstGeom>
            <a:noFill/>
          </p:spPr>
          <p:txBody>
            <a:bodyPr wrap="none" rtlCol="0">
              <a:spAutoFit/>
            </a:bodyPr>
            <a:lstStyle/>
            <a:p>
              <a:r>
                <a:rPr lang="en-US" altLang="ko-KR" sz="2400" b="1" dirty="0" smtClean="0">
                  <a:latin typeface="Calibri" panose="020F0502020204030204" pitchFamily="34" charset="0"/>
                </a:rPr>
                <a:t>- Theorem</a:t>
              </a:r>
            </a:p>
          </p:txBody>
        </p:sp>
      </p:grpSp>
      <p:grpSp>
        <p:nvGrpSpPr>
          <p:cNvPr id="3" name="그룹 2"/>
          <p:cNvGrpSpPr/>
          <p:nvPr/>
        </p:nvGrpSpPr>
        <p:grpSpPr>
          <a:xfrm>
            <a:off x="551473" y="3327375"/>
            <a:ext cx="7733483" cy="828137"/>
            <a:chOff x="551473" y="2175247"/>
            <a:chExt cx="7733483" cy="828137"/>
          </a:xfrm>
        </p:grpSpPr>
        <p:sp>
          <p:nvSpPr>
            <p:cNvPr id="15" name="TextBox 14"/>
            <p:cNvSpPr txBox="1"/>
            <p:nvPr/>
          </p:nvSpPr>
          <p:spPr>
            <a:xfrm>
              <a:off x="899408" y="2603274"/>
              <a:ext cx="7385548" cy="400110"/>
            </a:xfrm>
            <a:prstGeom prst="rect">
              <a:avLst/>
            </a:prstGeom>
            <a:solidFill>
              <a:schemeClr val="tx2">
                <a:lumMod val="20000"/>
                <a:lumOff val="80000"/>
              </a:schemeClr>
            </a:solidFill>
            <a:ln>
              <a:solidFill>
                <a:schemeClr val="tx1"/>
              </a:solidFill>
            </a:ln>
          </p:spPr>
          <p:txBody>
            <a:bodyPr wrap="square" rtlCol="0">
              <a:spAutoFit/>
            </a:bodyPr>
            <a:lstStyle/>
            <a:p>
              <a:r>
                <a:rPr lang="en-US" altLang="ko-KR" sz="2000" dirty="0" smtClean="0">
                  <a:latin typeface="Calibri" panose="020F0502020204030204" pitchFamily="34" charset="0"/>
                </a:rPr>
                <a:t>Loop freedom, access control, </a:t>
              </a:r>
              <a:r>
                <a:rPr lang="en-US" altLang="ko-KR" sz="2000" dirty="0" err="1" smtClean="0">
                  <a:latin typeface="Calibri" panose="020F0502020204030204" pitchFamily="34" charset="0"/>
                </a:rPr>
                <a:t>waypointing</a:t>
              </a:r>
              <a:r>
                <a:rPr lang="en-US" altLang="ko-KR" sz="2000" dirty="0" smtClean="0">
                  <a:latin typeface="Calibri" panose="020F0502020204030204" pitchFamily="34" charset="0"/>
                </a:rPr>
                <a:t> …</a:t>
              </a:r>
            </a:p>
          </p:txBody>
        </p:sp>
        <p:sp>
          <p:nvSpPr>
            <p:cNvPr id="16" name="TextBox 15"/>
            <p:cNvSpPr txBox="1"/>
            <p:nvPr/>
          </p:nvSpPr>
          <p:spPr>
            <a:xfrm>
              <a:off x="551473" y="2175247"/>
              <a:ext cx="4026423" cy="461665"/>
            </a:xfrm>
            <a:prstGeom prst="rect">
              <a:avLst/>
            </a:prstGeom>
            <a:noFill/>
          </p:spPr>
          <p:txBody>
            <a:bodyPr wrap="none" rtlCol="0">
              <a:spAutoFit/>
            </a:bodyPr>
            <a:lstStyle/>
            <a:p>
              <a:r>
                <a:rPr lang="en-US" altLang="ko-KR" sz="2400" b="1" dirty="0" smtClean="0">
                  <a:latin typeface="Calibri" panose="020F0502020204030204" pitchFamily="34" charset="0"/>
                </a:rPr>
                <a:t>- Examples of Trace Properties</a:t>
              </a:r>
            </a:p>
          </p:txBody>
        </p:sp>
      </p:grpSp>
    </p:spTree>
    <p:extLst>
      <p:ext uri="{BB962C8B-B14F-4D97-AF65-F5344CB8AC3E}">
        <p14:creationId xmlns:p14="http://schemas.microsoft.com/office/powerpoint/2010/main" val="1968583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직사각형 64"/>
          <p:cNvSpPr/>
          <p:nvPr/>
        </p:nvSpPr>
        <p:spPr>
          <a:xfrm>
            <a:off x="310088" y="241598"/>
            <a:ext cx="449162" cy="307777"/>
          </a:xfrm>
          <a:prstGeom prst="rect">
            <a:avLst/>
          </a:prstGeom>
        </p:spPr>
        <p:txBody>
          <a:bodyPr wrap="none">
            <a:spAutoFit/>
          </a:bodyPr>
          <a:lstStyle/>
          <a:p>
            <a:r>
              <a:rPr lang="en-US" altLang="ko-KR" sz="1400" b="1" spc="-50" dirty="0" smtClean="0">
                <a:solidFill>
                  <a:schemeClr val="bg1"/>
                </a:solidFill>
                <a:latin typeface="나눔고딕" pitchFamily="50" charset="-127"/>
                <a:ea typeface="나눔고딕" pitchFamily="50" charset="-127"/>
              </a:rPr>
              <a:t>1-1</a:t>
            </a:r>
          </a:p>
        </p:txBody>
      </p:sp>
      <p:cxnSp>
        <p:nvCxnSpPr>
          <p:cNvPr id="14" name="직선 연결선 13"/>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4355" y="275937"/>
            <a:ext cx="6418967" cy="646331"/>
          </a:xfrm>
          <a:prstGeom prst="rect">
            <a:avLst/>
          </a:prstGeom>
          <a:noFill/>
        </p:spPr>
        <p:txBody>
          <a:bodyPr wrap="square" rtlCol="0">
            <a:spAutoFit/>
          </a:bodyPr>
          <a:lstStyle/>
          <a:p>
            <a:r>
              <a:rPr lang="en-US" altLang="ko-KR" sz="3600" kern="0" spc="-30" dirty="0" smtClean="0">
                <a:latin typeface="Calibri" panose="020F0502020204030204" pitchFamily="34" charset="0"/>
                <a:ea typeface="나눔고딕" pitchFamily="50" charset="-127"/>
              </a:rPr>
              <a:t>2-Phase Update</a:t>
            </a:r>
            <a:endParaRPr lang="en-US" altLang="ko-KR" sz="3600" kern="0" spc="-30" dirty="0" smtClean="0">
              <a:latin typeface="Calibri" panose="020F0502020204030204" pitchFamily="34" charset="0"/>
              <a:ea typeface="나눔고딕 ExtraBold" pitchFamily="50" charset="-127"/>
            </a:endParaRPr>
          </a:p>
        </p:txBody>
      </p:sp>
      <p:sp>
        <p:nvSpPr>
          <p:cNvPr id="17" name="슬라이드 번호 개체 틀 16"/>
          <p:cNvSpPr>
            <a:spLocks noGrp="1"/>
          </p:cNvSpPr>
          <p:nvPr>
            <p:ph type="sldNum" sz="quarter" idx="12"/>
          </p:nvPr>
        </p:nvSpPr>
        <p:spPr/>
        <p:txBody>
          <a:bodyPr/>
          <a:lstStyle/>
          <a:p>
            <a:pPr algn="r"/>
            <a:r>
              <a:rPr lang="en-US" altLang="ko-KR" sz="2000" dirty="0" smtClean="0">
                <a:solidFill>
                  <a:srgbClr val="00B0F0"/>
                </a:solidFill>
              </a:rPr>
              <a:t>11 </a:t>
            </a:r>
            <a:r>
              <a:rPr lang="en-US" altLang="ko-KR" sz="1100" b="0" dirty="0" smtClean="0">
                <a:solidFill>
                  <a:schemeClr val="bg1">
                    <a:lumMod val="65000"/>
                  </a:schemeClr>
                </a:solidFill>
              </a:rPr>
              <a:t>/ </a:t>
            </a:r>
            <a:r>
              <a:rPr lang="en-US" altLang="ko-KR" sz="1100" b="0" dirty="0" smtClean="0">
                <a:solidFill>
                  <a:schemeClr val="bg1">
                    <a:lumMod val="65000"/>
                  </a:schemeClr>
                </a:solidFill>
              </a:rPr>
              <a:t>26</a:t>
            </a:r>
            <a:endParaRPr lang="ko-KR" altLang="en-US" sz="1100" b="0" dirty="0">
              <a:solidFill>
                <a:schemeClr val="bg1">
                  <a:lumMod val="65000"/>
                </a:schemeClr>
              </a:solidFill>
            </a:endParaRPr>
          </a:p>
        </p:txBody>
      </p:sp>
      <p:sp>
        <p:nvSpPr>
          <p:cNvPr id="9" name="TextBox 8"/>
          <p:cNvSpPr txBox="1"/>
          <p:nvPr/>
        </p:nvSpPr>
        <p:spPr>
          <a:xfrm>
            <a:off x="551473" y="1146267"/>
            <a:ext cx="8253734" cy="923330"/>
          </a:xfrm>
          <a:prstGeom prst="rect">
            <a:avLst/>
          </a:prstGeom>
          <a:noFill/>
        </p:spPr>
        <p:txBody>
          <a:bodyPr wrap="none" rtlCol="0">
            <a:spAutoFit/>
          </a:bodyPr>
          <a:lstStyle/>
          <a:p>
            <a:r>
              <a:rPr lang="en-US" altLang="ko-KR" dirty="0" smtClean="0">
                <a:latin typeface="Calibri" panose="020F0502020204030204" pitchFamily="34" charset="0"/>
              </a:rPr>
              <a:t>- Algorithm</a:t>
            </a:r>
          </a:p>
          <a:p>
            <a:r>
              <a:rPr lang="en-US" altLang="ko-KR" dirty="0" smtClean="0">
                <a:latin typeface="Calibri" panose="020F0502020204030204" pitchFamily="34" charset="0"/>
              </a:rPr>
              <a:t>   (1) Installing new rules on </a:t>
            </a:r>
            <a:r>
              <a:rPr lang="en-US" altLang="ko-KR" dirty="0" smtClean="0">
                <a:solidFill>
                  <a:srgbClr val="FF0000"/>
                </a:solidFill>
                <a:latin typeface="Calibri" panose="020F0502020204030204" pitchFamily="34" charset="0"/>
              </a:rPr>
              <a:t>internal switches</a:t>
            </a:r>
            <a:r>
              <a:rPr lang="en-US" altLang="ko-KR" dirty="0" smtClean="0">
                <a:latin typeface="Calibri" panose="020F0502020204030204" pitchFamily="34" charset="0"/>
              </a:rPr>
              <a:t>, </a:t>
            </a:r>
            <a:r>
              <a:rPr lang="en-US" altLang="ko-KR" dirty="0" smtClean="0">
                <a:latin typeface="Calibri" panose="020F0502020204030204" pitchFamily="34" charset="0"/>
              </a:rPr>
              <a:t>leaving </a:t>
            </a:r>
            <a:r>
              <a:rPr lang="en-US" altLang="ko-KR" dirty="0" smtClean="0">
                <a:latin typeface="Calibri" panose="020F0502020204030204" pitchFamily="34" charset="0"/>
              </a:rPr>
              <a:t>old configuration in </a:t>
            </a:r>
            <a:r>
              <a:rPr lang="en-US" altLang="ko-KR" dirty="0" smtClean="0">
                <a:latin typeface="Calibri" panose="020F0502020204030204" pitchFamily="34" charset="0"/>
              </a:rPr>
              <a:t>place</a:t>
            </a:r>
            <a:endParaRPr lang="en-US" altLang="ko-KR" dirty="0" smtClean="0">
              <a:latin typeface="Calibri" panose="020F0502020204030204" pitchFamily="34" charset="0"/>
            </a:endParaRPr>
          </a:p>
          <a:p>
            <a:r>
              <a:rPr lang="en-US" altLang="ko-KR" dirty="0">
                <a:latin typeface="Calibri" panose="020F0502020204030204" pitchFamily="34" charset="0"/>
              </a:rPr>
              <a:t> </a:t>
            </a:r>
            <a:r>
              <a:rPr lang="en-US" altLang="ko-KR" dirty="0" smtClean="0">
                <a:latin typeface="Calibri" panose="020F0502020204030204" pitchFamily="34" charset="0"/>
              </a:rPr>
              <a:t>  (2) Installing edge rules on </a:t>
            </a:r>
            <a:r>
              <a:rPr lang="en-US" altLang="ko-KR" dirty="0" smtClean="0">
                <a:solidFill>
                  <a:srgbClr val="FF0000"/>
                </a:solidFill>
                <a:latin typeface="Calibri" panose="020F0502020204030204" pitchFamily="34" charset="0"/>
              </a:rPr>
              <a:t>ingress switches </a:t>
            </a:r>
            <a:r>
              <a:rPr lang="en-US" altLang="ko-KR" dirty="0" smtClean="0">
                <a:latin typeface="Calibri" panose="020F0502020204030204" pitchFamily="34" charset="0"/>
              </a:rPr>
              <a:t>that stamp with the new version </a:t>
            </a:r>
            <a:r>
              <a:rPr lang="en-US" altLang="ko-KR" dirty="0" smtClean="0">
                <a:latin typeface="Calibri" panose="020F0502020204030204" pitchFamily="34" charset="0"/>
              </a:rPr>
              <a:t>number</a:t>
            </a:r>
            <a:endParaRPr lang="en-US" altLang="ko-KR" dirty="0" smtClean="0">
              <a:latin typeface="Calibri" panose="020F0502020204030204" pitchFamily="34" charset="0"/>
            </a:endParaRPr>
          </a:p>
        </p:txBody>
      </p:sp>
      <p:sp>
        <p:nvSpPr>
          <p:cNvPr id="10" name="직사각형 9"/>
          <p:cNvSpPr/>
          <p:nvPr/>
        </p:nvSpPr>
        <p:spPr>
          <a:xfrm>
            <a:off x="863497" y="4389144"/>
            <a:ext cx="792088" cy="432048"/>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r"/>
            <a:r>
              <a:rPr lang="en-US" altLang="ko-KR" sz="2000" b="1" dirty="0" smtClean="0">
                <a:solidFill>
                  <a:schemeClr val="tx1"/>
                </a:solidFill>
                <a:latin typeface="Calibri" panose="020F0502020204030204" pitchFamily="34" charset="0"/>
              </a:rPr>
              <a:t>SSH</a:t>
            </a:r>
            <a:endParaRPr lang="ko-KR" altLang="en-US" sz="2000" b="1" dirty="0">
              <a:solidFill>
                <a:schemeClr val="tx1"/>
              </a:solidFill>
              <a:latin typeface="Calibri" panose="020F0502020204030204" pitchFamily="34" charset="0"/>
            </a:endParaRPr>
          </a:p>
        </p:txBody>
      </p:sp>
      <p:pic>
        <p:nvPicPr>
          <p:cNvPr id="11"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86978" y="4413184"/>
            <a:ext cx="911925" cy="38396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그룹 6"/>
          <p:cNvGrpSpPr/>
          <p:nvPr/>
        </p:nvGrpSpPr>
        <p:grpSpPr>
          <a:xfrm>
            <a:off x="4243126" y="3170243"/>
            <a:ext cx="1364679" cy="962801"/>
            <a:chOff x="4088393" y="2907251"/>
            <a:chExt cx="1364679" cy="962801"/>
          </a:xfrm>
        </p:grpSpPr>
        <p:sp>
          <p:nvSpPr>
            <p:cNvPr id="12" name="구름 모양 설명선 11"/>
            <p:cNvSpPr/>
            <p:nvPr/>
          </p:nvSpPr>
          <p:spPr>
            <a:xfrm>
              <a:off x="4088393" y="2907251"/>
              <a:ext cx="1364679" cy="962801"/>
            </a:xfrm>
            <a:prstGeom prst="cloudCallout">
              <a:avLst>
                <a:gd name="adj1" fmla="val 57087"/>
                <a:gd name="adj2" fmla="val 72203"/>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13" name="TextBox 12"/>
            <p:cNvSpPr txBox="1"/>
            <p:nvPr/>
          </p:nvSpPr>
          <p:spPr>
            <a:xfrm>
              <a:off x="4450238" y="3218174"/>
              <a:ext cx="570477" cy="338554"/>
            </a:xfrm>
            <a:prstGeom prst="rect">
              <a:avLst/>
            </a:prstGeom>
            <a:noFill/>
          </p:spPr>
          <p:txBody>
            <a:bodyPr wrap="none" rtlCol="0">
              <a:spAutoFit/>
            </a:bodyPr>
            <a:lstStyle/>
            <a:p>
              <a:r>
                <a:rPr lang="en-US" altLang="ko-KR" sz="1600" b="1" dirty="0" smtClean="0">
                  <a:latin typeface="Calibri" panose="020F0502020204030204" pitchFamily="34" charset="0"/>
                </a:rPr>
                <a:t>Any:</a:t>
              </a:r>
            </a:p>
          </p:txBody>
        </p:sp>
        <p:pic>
          <p:nvPicPr>
            <p:cNvPr id="15" name="Picture 4" descr="http://www.nyanp.org/wp-content/uploads/2013/11/greenCheckMar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4987" y="3261959"/>
              <a:ext cx="281385" cy="249280"/>
            </a:xfrm>
            <a:prstGeom prst="rect">
              <a:avLst/>
            </a:prstGeom>
            <a:noFill/>
            <a:extLst>
              <a:ext uri="{909E8E84-426E-40DD-AFC4-6F175D3DCCD1}">
                <a14:hiddenFill xmlns:a14="http://schemas.microsoft.com/office/drawing/2010/main">
                  <a:solidFill>
                    <a:srgbClr val="FFFFFF"/>
                  </a:solidFill>
                </a14:hiddenFill>
              </a:ext>
            </a:extLst>
          </p:spPr>
        </p:pic>
        <p:sp>
          <p:nvSpPr>
            <p:cNvPr id="16" name="직사각형 15"/>
            <p:cNvSpPr/>
            <p:nvPr/>
          </p:nvSpPr>
          <p:spPr>
            <a:xfrm>
              <a:off x="4297221" y="3333659"/>
              <a:ext cx="144016" cy="144016"/>
            </a:xfrm>
            <a:prstGeom prst="rect">
              <a:avLst/>
            </a:prstGeom>
            <a:solidFill>
              <a:srgbClr val="2A07FF"/>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grpSp>
      <p:pic>
        <p:nvPicPr>
          <p:cNvPr id="18"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52120" y="4389144"/>
            <a:ext cx="911925" cy="38396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그룹 7"/>
          <p:cNvGrpSpPr/>
          <p:nvPr/>
        </p:nvGrpSpPr>
        <p:grpSpPr>
          <a:xfrm>
            <a:off x="6253397" y="2795313"/>
            <a:ext cx="1763862" cy="1187784"/>
            <a:chOff x="5904482" y="2986501"/>
            <a:chExt cx="1763862" cy="1187784"/>
          </a:xfrm>
        </p:grpSpPr>
        <p:sp>
          <p:nvSpPr>
            <p:cNvPr id="19" name="구름 모양 설명선 18"/>
            <p:cNvSpPr/>
            <p:nvPr/>
          </p:nvSpPr>
          <p:spPr>
            <a:xfrm>
              <a:off x="5904482" y="2986501"/>
              <a:ext cx="1763862" cy="1187784"/>
            </a:xfrm>
            <a:prstGeom prst="cloudCallout">
              <a:avLst>
                <a:gd name="adj1" fmla="val -31811"/>
                <a:gd name="adj2" fmla="val 76690"/>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dirty="0">
                <a:solidFill>
                  <a:schemeClr val="tx1"/>
                </a:solidFill>
              </a:endParaRPr>
            </a:p>
          </p:txBody>
        </p:sp>
        <p:sp>
          <p:nvSpPr>
            <p:cNvPr id="20" name="TextBox 19"/>
            <p:cNvSpPr txBox="1"/>
            <p:nvPr/>
          </p:nvSpPr>
          <p:spPr>
            <a:xfrm>
              <a:off x="6372792" y="3292400"/>
              <a:ext cx="752129" cy="584775"/>
            </a:xfrm>
            <a:prstGeom prst="rect">
              <a:avLst/>
            </a:prstGeom>
            <a:noFill/>
          </p:spPr>
          <p:txBody>
            <a:bodyPr wrap="none" rtlCol="0">
              <a:spAutoFit/>
            </a:bodyPr>
            <a:lstStyle/>
            <a:p>
              <a:r>
                <a:rPr lang="en-US" altLang="ko-KR" sz="1600" b="1" dirty="0" smtClean="0">
                  <a:latin typeface="Calibri" panose="020F0502020204030204" pitchFamily="34" charset="0"/>
                </a:rPr>
                <a:t>Other:</a:t>
              </a:r>
            </a:p>
            <a:p>
              <a:r>
                <a:rPr lang="en-US" altLang="ko-KR" sz="1600" b="1" dirty="0" smtClean="0">
                  <a:latin typeface="Calibri" panose="020F0502020204030204" pitchFamily="34" charset="0"/>
                </a:rPr>
                <a:t>    SSH:</a:t>
              </a:r>
            </a:p>
          </p:txBody>
        </p:sp>
        <p:pic>
          <p:nvPicPr>
            <p:cNvPr id="22" name="Picture 4" descr="http://www.nyanp.org/wp-content/uploads/2013/11/greenCheckMar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8707" y="3280368"/>
              <a:ext cx="281385" cy="24928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http://www.clker.com/cliparts/U/J/s/I/3/P/red-x-icon-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4582" y="3606599"/>
              <a:ext cx="206894" cy="266006"/>
            </a:xfrm>
            <a:prstGeom prst="rect">
              <a:avLst/>
            </a:prstGeom>
            <a:noFill/>
            <a:extLst>
              <a:ext uri="{909E8E84-426E-40DD-AFC4-6F175D3DCCD1}">
                <a14:hiddenFill xmlns:a14="http://schemas.microsoft.com/office/drawing/2010/main">
                  <a:solidFill>
                    <a:srgbClr val="FFFFFF"/>
                  </a:solidFill>
                </a14:hiddenFill>
              </a:ext>
            </a:extLst>
          </p:spPr>
        </p:pic>
        <p:sp>
          <p:nvSpPr>
            <p:cNvPr id="24" name="직사각형 23"/>
            <p:cNvSpPr/>
            <p:nvPr/>
          </p:nvSpPr>
          <p:spPr>
            <a:xfrm>
              <a:off x="6242028" y="3373600"/>
              <a:ext cx="144016" cy="144016"/>
            </a:xfrm>
            <a:prstGeom prst="rect">
              <a:avLst/>
            </a:prstGeom>
            <a:solidFill>
              <a:srgbClr val="FF00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25" name="직사각형 24"/>
            <p:cNvSpPr/>
            <p:nvPr/>
          </p:nvSpPr>
          <p:spPr>
            <a:xfrm>
              <a:off x="6242028" y="3627915"/>
              <a:ext cx="144016" cy="144016"/>
            </a:xfrm>
            <a:prstGeom prst="rect">
              <a:avLst/>
            </a:prstGeom>
            <a:solidFill>
              <a:srgbClr val="FF00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grpSp>
      <p:cxnSp>
        <p:nvCxnSpPr>
          <p:cNvPr id="26" name="직선 연결선 25"/>
          <p:cNvCxnSpPr>
            <a:stCxn id="11" idx="3"/>
            <a:endCxn id="18" idx="1"/>
          </p:cNvCxnSpPr>
          <p:nvPr/>
        </p:nvCxnSpPr>
        <p:spPr>
          <a:xfrm flipV="1">
            <a:off x="2798903" y="4581128"/>
            <a:ext cx="2853217" cy="24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810144" y="4297555"/>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F1</a:t>
            </a:r>
            <a:endParaRPr lang="ko-KR" altLang="en-US" sz="2800" b="1" dirty="0">
              <a:latin typeface="Calibri" panose="020F0502020204030204" pitchFamily="34" charset="0"/>
            </a:endParaRPr>
          </a:p>
        </p:txBody>
      </p:sp>
      <p:sp>
        <p:nvSpPr>
          <p:cNvPr id="31" name="구름 모양 설명선 30"/>
          <p:cNvSpPr/>
          <p:nvPr/>
        </p:nvSpPr>
        <p:spPr>
          <a:xfrm>
            <a:off x="1655585" y="3060976"/>
            <a:ext cx="1364679" cy="962801"/>
          </a:xfrm>
          <a:prstGeom prst="cloudCallout">
            <a:avLst>
              <a:gd name="adj1" fmla="val 622"/>
              <a:gd name="adj2" fmla="val 75404"/>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32" name="직사각형 31"/>
          <p:cNvSpPr/>
          <p:nvPr/>
        </p:nvSpPr>
        <p:spPr>
          <a:xfrm>
            <a:off x="2646302" y="3475352"/>
            <a:ext cx="144016" cy="144016"/>
          </a:xfrm>
          <a:prstGeom prst="rect">
            <a:avLst/>
          </a:prstGeom>
          <a:solidFill>
            <a:srgbClr val="2A07FF"/>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cxnSp>
        <p:nvCxnSpPr>
          <p:cNvPr id="33" name="직선 화살표 연결선 32"/>
          <p:cNvCxnSpPr/>
          <p:nvPr/>
        </p:nvCxnSpPr>
        <p:spPr>
          <a:xfrm>
            <a:off x="1830360" y="3550515"/>
            <a:ext cx="3642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208835" y="3342279"/>
            <a:ext cx="431528"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F1</a:t>
            </a:r>
          </a:p>
        </p:txBody>
      </p:sp>
      <p:grpSp>
        <p:nvGrpSpPr>
          <p:cNvPr id="35" name="그룹 34"/>
          <p:cNvGrpSpPr/>
          <p:nvPr/>
        </p:nvGrpSpPr>
        <p:grpSpPr>
          <a:xfrm>
            <a:off x="2825861" y="4364977"/>
            <a:ext cx="792088" cy="432048"/>
            <a:chOff x="863497" y="4760296"/>
            <a:chExt cx="792088" cy="432048"/>
          </a:xfrm>
        </p:grpSpPr>
        <p:sp>
          <p:nvSpPr>
            <p:cNvPr id="36" name="직사각형 35"/>
            <p:cNvSpPr/>
            <p:nvPr/>
          </p:nvSpPr>
          <p:spPr>
            <a:xfrm>
              <a:off x="863497" y="4760296"/>
              <a:ext cx="792088" cy="432048"/>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r"/>
              <a:r>
                <a:rPr lang="en-US" altLang="ko-KR" sz="2000" b="1" dirty="0" smtClean="0">
                  <a:solidFill>
                    <a:schemeClr val="tx1"/>
                  </a:solidFill>
                  <a:latin typeface="Calibri" panose="020F0502020204030204" pitchFamily="34" charset="0"/>
                </a:rPr>
                <a:t>SSH</a:t>
              </a:r>
              <a:endParaRPr lang="ko-KR" altLang="en-US" sz="2000" b="1" dirty="0">
                <a:solidFill>
                  <a:schemeClr val="tx1"/>
                </a:solidFill>
                <a:latin typeface="Calibri" panose="020F0502020204030204" pitchFamily="34" charset="0"/>
              </a:endParaRPr>
            </a:p>
          </p:txBody>
        </p:sp>
        <p:sp>
          <p:nvSpPr>
            <p:cNvPr id="37" name="직사각형 36"/>
            <p:cNvSpPr/>
            <p:nvPr/>
          </p:nvSpPr>
          <p:spPr>
            <a:xfrm>
              <a:off x="968683" y="4914586"/>
              <a:ext cx="144016" cy="144016"/>
            </a:xfrm>
            <a:prstGeom prst="rect">
              <a:avLst/>
            </a:prstGeom>
            <a:solidFill>
              <a:srgbClr val="2A07FF"/>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grpSp>
      <p:cxnSp>
        <p:nvCxnSpPr>
          <p:cNvPr id="40" name="직선 연결선 39"/>
          <p:cNvCxnSpPr/>
          <p:nvPr/>
        </p:nvCxnSpPr>
        <p:spPr>
          <a:xfrm flipV="1">
            <a:off x="6514382" y="4597389"/>
            <a:ext cx="923240" cy="77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568165" y="4901607"/>
            <a:ext cx="1539525" cy="369332"/>
          </a:xfrm>
          <a:prstGeom prst="rect">
            <a:avLst/>
          </a:prstGeom>
          <a:noFill/>
        </p:spPr>
        <p:txBody>
          <a:bodyPr wrap="none" rtlCol="0">
            <a:spAutoFit/>
          </a:bodyPr>
          <a:lstStyle/>
          <a:p>
            <a:pPr algn="ctr"/>
            <a:r>
              <a:rPr lang="en-US" altLang="ko-KR" b="1" dirty="0" smtClean="0">
                <a:latin typeface="Calibri" panose="020F0502020204030204" pitchFamily="34" charset="0"/>
              </a:rPr>
              <a:t>Ingress Switch</a:t>
            </a:r>
          </a:p>
        </p:txBody>
      </p:sp>
      <p:sp>
        <p:nvSpPr>
          <p:cNvPr id="43" name="TextBox 42"/>
          <p:cNvSpPr txBox="1"/>
          <p:nvPr/>
        </p:nvSpPr>
        <p:spPr>
          <a:xfrm>
            <a:off x="5298631" y="4901607"/>
            <a:ext cx="1618905" cy="369332"/>
          </a:xfrm>
          <a:prstGeom prst="rect">
            <a:avLst/>
          </a:prstGeom>
          <a:noFill/>
        </p:spPr>
        <p:txBody>
          <a:bodyPr wrap="none" rtlCol="0">
            <a:spAutoFit/>
          </a:bodyPr>
          <a:lstStyle/>
          <a:p>
            <a:pPr algn="ctr"/>
            <a:r>
              <a:rPr lang="en-US" altLang="ko-KR" b="1" dirty="0" smtClean="0">
                <a:latin typeface="Calibri" panose="020F0502020204030204" pitchFamily="34" charset="0"/>
              </a:rPr>
              <a:t>Internal Switch</a:t>
            </a:r>
          </a:p>
        </p:txBody>
      </p:sp>
      <p:sp>
        <p:nvSpPr>
          <p:cNvPr id="44" name="TextBox 43"/>
          <p:cNvSpPr txBox="1"/>
          <p:nvPr/>
        </p:nvSpPr>
        <p:spPr>
          <a:xfrm>
            <a:off x="1661780" y="5571465"/>
            <a:ext cx="5820441" cy="369332"/>
          </a:xfrm>
          <a:prstGeom prst="rect">
            <a:avLst/>
          </a:prstGeom>
          <a:noFill/>
        </p:spPr>
        <p:txBody>
          <a:bodyPr wrap="none" rtlCol="0">
            <a:spAutoFit/>
          </a:bodyPr>
          <a:lstStyle/>
          <a:p>
            <a:pPr algn="ctr"/>
            <a:r>
              <a:rPr lang="en-US" altLang="ko-KR" b="1" dirty="0" smtClean="0">
                <a:latin typeface="Calibri" panose="020F0502020204030204" pitchFamily="34" charset="0"/>
              </a:rPr>
              <a:t>&lt; After adopting the 1</a:t>
            </a:r>
            <a:r>
              <a:rPr lang="en-US" altLang="ko-KR" b="1" baseline="30000" dirty="0" smtClean="0">
                <a:latin typeface="Calibri" panose="020F0502020204030204" pitchFamily="34" charset="0"/>
              </a:rPr>
              <a:t>st</a:t>
            </a:r>
            <a:r>
              <a:rPr lang="en-US" altLang="ko-KR" b="1" dirty="0" smtClean="0">
                <a:latin typeface="Calibri" panose="020F0502020204030204" pitchFamily="34" charset="0"/>
              </a:rPr>
              <a:t> step of 2-Phase Update algorithm &gt;</a:t>
            </a:r>
          </a:p>
        </p:txBody>
      </p:sp>
    </p:spTree>
    <p:extLst>
      <p:ext uri="{BB962C8B-B14F-4D97-AF65-F5344CB8AC3E}">
        <p14:creationId xmlns:p14="http://schemas.microsoft.com/office/powerpoint/2010/main" val="37263715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1" nodeType="clickEffect">
                                  <p:stCondLst>
                                    <p:cond delay="0"/>
                                  </p:stCondLst>
                                  <p:childTnLst>
                                    <p:animMotion origin="layout" path="M -3.61111E-6 2.22222E-6 L 0.22188 -0.00116 " pathEditMode="relative" rAng="0" ptsTypes="AA">
                                      <p:cBhvr>
                                        <p:cTn id="12" dur="2000" fill="hold"/>
                                        <p:tgtEl>
                                          <p:spTgt spid="10"/>
                                        </p:tgtEl>
                                        <p:attrNameLst>
                                          <p:attrName>ppt_x</p:attrName>
                                          <p:attrName>ppt_y</p:attrName>
                                        </p:attrNameLst>
                                      </p:cBhvr>
                                      <p:rCtr x="11094" y="-69"/>
                                    </p:animMotion>
                                  </p:childTnLst>
                                </p:cTn>
                              </p:par>
                            </p:childTnLst>
                          </p:cTn>
                        </p:par>
                        <p:par>
                          <p:cTn id="13" fill="hold">
                            <p:stCondLst>
                              <p:cond delay="2000"/>
                            </p:stCondLst>
                            <p:childTnLst>
                              <p:par>
                                <p:cTn id="14" presetID="1" presetClass="exit" presetSubtype="0" fill="hold" grpId="2" nodeType="afterEffect">
                                  <p:stCondLst>
                                    <p:cond delay="0"/>
                                  </p:stCondLst>
                                  <p:childTnLst>
                                    <p:set>
                                      <p:cBhvr>
                                        <p:cTn id="15" dur="1" fill="hold">
                                          <p:stCondLst>
                                            <p:cond delay="0"/>
                                          </p:stCondLst>
                                        </p:cTn>
                                        <p:tgtEl>
                                          <p:spTgt spid="10"/>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3.05556E-6 4.44444E-6 L 0.31337 -0.00325 " pathEditMode="relative" rAng="0" ptsTypes="AA">
                                      <p:cBhvr>
                                        <p:cTn id="21" dur="2000" fill="hold"/>
                                        <p:tgtEl>
                                          <p:spTgt spid="35"/>
                                        </p:tgtEl>
                                        <p:attrNameLst>
                                          <p:attrName>ppt_x</p:attrName>
                                          <p:attrName>ppt_y</p:attrName>
                                        </p:attrNameLst>
                                      </p:cBhvr>
                                      <p:rCtr x="15660" y="-162"/>
                                    </p:animMotion>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0.31337 -0.00325 L 0.76198 -0.00463 " pathEditMode="relative" rAng="0" ptsTypes="AA">
                                      <p:cBhvr>
                                        <p:cTn id="25" dur="2000" fill="hold"/>
                                        <p:tgtEl>
                                          <p:spTgt spid="35"/>
                                        </p:tgtEl>
                                        <p:attrNameLst>
                                          <p:attrName>ppt_x</p:attrName>
                                          <p:attrName>ppt_y</p:attrName>
                                        </p:attrNameLst>
                                      </p:cBhvr>
                                      <p:rCtr x="22431"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직사각형 64"/>
          <p:cNvSpPr/>
          <p:nvPr/>
        </p:nvSpPr>
        <p:spPr>
          <a:xfrm>
            <a:off x="310088" y="241598"/>
            <a:ext cx="449162" cy="307777"/>
          </a:xfrm>
          <a:prstGeom prst="rect">
            <a:avLst/>
          </a:prstGeom>
        </p:spPr>
        <p:txBody>
          <a:bodyPr wrap="none">
            <a:spAutoFit/>
          </a:bodyPr>
          <a:lstStyle/>
          <a:p>
            <a:r>
              <a:rPr lang="en-US" altLang="ko-KR" sz="1400" b="1" spc="-50" dirty="0" smtClean="0">
                <a:solidFill>
                  <a:schemeClr val="bg1"/>
                </a:solidFill>
                <a:latin typeface="나눔고딕" pitchFamily="50" charset="-127"/>
                <a:ea typeface="나눔고딕" pitchFamily="50" charset="-127"/>
              </a:rPr>
              <a:t>1-1</a:t>
            </a:r>
          </a:p>
        </p:txBody>
      </p:sp>
      <p:cxnSp>
        <p:nvCxnSpPr>
          <p:cNvPr id="14" name="직선 연결선 13"/>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4355" y="275937"/>
            <a:ext cx="6418967" cy="646331"/>
          </a:xfrm>
          <a:prstGeom prst="rect">
            <a:avLst/>
          </a:prstGeom>
          <a:noFill/>
        </p:spPr>
        <p:txBody>
          <a:bodyPr wrap="square" rtlCol="0">
            <a:spAutoFit/>
          </a:bodyPr>
          <a:lstStyle/>
          <a:p>
            <a:r>
              <a:rPr lang="en-US" altLang="ko-KR" sz="3600" kern="0" spc="-30" dirty="0" smtClean="0">
                <a:latin typeface="Calibri" panose="020F0502020204030204" pitchFamily="34" charset="0"/>
                <a:ea typeface="나눔고딕" pitchFamily="50" charset="-127"/>
              </a:rPr>
              <a:t>2-Phase Update in Action</a:t>
            </a:r>
            <a:endParaRPr lang="en-US" altLang="ko-KR" sz="3600" kern="0" spc="-30" dirty="0" smtClean="0">
              <a:latin typeface="Calibri" panose="020F0502020204030204" pitchFamily="34" charset="0"/>
              <a:ea typeface="나눔고딕 ExtraBold" pitchFamily="50" charset="-127"/>
            </a:endParaRPr>
          </a:p>
        </p:txBody>
      </p:sp>
      <p:sp>
        <p:nvSpPr>
          <p:cNvPr id="17" name="슬라이드 번호 개체 틀 16"/>
          <p:cNvSpPr>
            <a:spLocks noGrp="1"/>
          </p:cNvSpPr>
          <p:nvPr>
            <p:ph type="sldNum" sz="quarter" idx="12"/>
          </p:nvPr>
        </p:nvSpPr>
        <p:spPr/>
        <p:txBody>
          <a:bodyPr/>
          <a:lstStyle/>
          <a:p>
            <a:pPr algn="r"/>
            <a:r>
              <a:rPr lang="en-US" altLang="ko-KR" sz="2000" dirty="0" smtClean="0">
                <a:solidFill>
                  <a:srgbClr val="00B0F0"/>
                </a:solidFill>
              </a:rPr>
              <a:t>12 </a:t>
            </a:r>
            <a:r>
              <a:rPr lang="en-US" altLang="ko-KR" sz="1100" b="0" dirty="0" smtClean="0">
                <a:solidFill>
                  <a:schemeClr val="bg1">
                    <a:lumMod val="65000"/>
                  </a:schemeClr>
                </a:solidFill>
              </a:rPr>
              <a:t>/ </a:t>
            </a:r>
            <a:r>
              <a:rPr lang="en-US" altLang="ko-KR" sz="1100" b="0" dirty="0" smtClean="0">
                <a:solidFill>
                  <a:schemeClr val="bg1">
                    <a:lumMod val="65000"/>
                  </a:schemeClr>
                </a:solidFill>
              </a:rPr>
              <a:t>26</a:t>
            </a:r>
            <a:endParaRPr lang="ko-KR" altLang="en-US" sz="1100" b="0" dirty="0">
              <a:solidFill>
                <a:schemeClr val="bg1">
                  <a:lumMod val="65000"/>
                </a:schemeClr>
              </a:solidFill>
            </a:endParaRPr>
          </a:p>
        </p:txBody>
      </p:sp>
      <p:pic>
        <p:nvPicPr>
          <p:cNvPr id="8"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48743" y="2527018"/>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48743" y="3825883"/>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48743" y="5135646"/>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08752" y="3825883"/>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s://lh6.googleusercontent.com/B-LWl-8__kEiK6DKXjCrmeZTaa_GSE9Xscri8Z79sfE2peZS4QkCOzKAq8rA8A1tE58D432vOPAMBaqTd8vY-S_K374jl5pN5sFcXrgAGlIYForOl9KbOFeVXj40R9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8733" y="3347606"/>
            <a:ext cx="1051619" cy="105161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s://lh6.googleusercontent.com/B-LWl-8__kEiK6DKXjCrmeZTaa_GSE9Xscri8Z79sfE2peZS4QkCOzKAq8rA8A1tE58D432vOPAMBaqTd8vY-S_K374jl5pN5sFcXrgAGlIYForOl9KbOFeVXj40R9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7126" y="3026754"/>
            <a:ext cx="1334768" cy="13347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s://lh6.googleusercontent.com/B-LWl-8__kEiK6DKXjCrmeZTaa_GSE9Xscri8Z79sfE2peZS4QkCOzKAq8rA8A1tE58D432vOPAMBaqTd8vY-S_K374jl5pN5sFcXrgAGlIYForOl9KbOFeVXj40R9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5412" y="3956965"/>
            <a:ext cx="1304505" cy="1304505"/>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직선 연결선 15"/>
          <p:cNvCxnSpPr>
            <a:stCxn id="13" idx="3"/>
            <a:endCxn id="11" idx="1"/>
          </p:cNvCxnSpPr>
          <p:nvPr/>
        </p:nvCxnSpPr>
        <p:spPr>
          <a:xfrm>
            <a:off x="2461894" y="3694138"/>
            <a:ext cx="546858" cy="323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직선 연결선 17"/>
          <p:cNvCxnSpPr>
            <a:stCxn id="15" idx="3"/>
            <a:endCxn id="11" idx="1"/>
          </p:cNvCxnSpPr>
          <p:nvPr/>
        </p:nvCxnSpPr>
        <p:spPr>
          <a:xfrm flipV="1">
            <a:off x="2469917" y="4017867"/>
            <a:ext cx="538835" cy="591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직선 연결선 18"/>
          <p:cNvCxnSpPr>
            <a:stCxn id="9" idx="1"/>
            <a:endCxn id="11" idx="3"/>
          </p:cNvCxnSpPr>
          <p:nvPr/>
        </p:nvCxnSpPr>
        <p:spPr>
          <a:xfrm flipH="1">
            <a:off x="3920677" y="4017867"/>
            <a:ext cx="9280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직선 연결선 19"/>
          <p:cNvCxnSpPr>
            <a:stCxn id="8" idx="1"/>
            <a:endCxn id="11" idx="3"/>
          </p:cNvCxnSpPr>
          <p:nvPr/>
        </p:nvCxnSpPr>
        <p:spPr>
          <a:xfrm flipH="1">
            <a:off x="3920677" y="2719002"/>
            <a:ext cx="928066" cy="1298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직선 연결선 21"/>
          <p:cNvCxnSpPr>
            <a:stCxn id="10" idx="1"/>
            <a:endCxn id="11" idx="3"/>
          </p:cNvCxnSpPr>
          <p:nvPr/>
        </p:nvCxnSpPr>
        <p:spPr>
          <a:xfrm flipH="1" flipV="1">
            <a:off x="3920677" y="4017867"/>
            <a:ext cx="928066" cy="1309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직선 연결선 22"/>
          <p:cNvCxnSpPr>
            <a:stCxn id="12" idx="1"/>
            <a:endCxn id="9" idx="3"/>
          </p:cNvCxnSpPr>
          <p:nvPr/>
        </p:nvCxnSpPr>
        <p:spPr>
          <a:xfrm flipH="1">
            <a:off x="5760668" y="3873416"/>
            <a:ext cx="928065" cy="144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a:stCxn id="12" idx="1"/>
            <a:endCxn id="10" idx="3"/>
          </p:cNvCxnSpPr>
          <p:nvPr/>
        </p:nvCxnSpPr>
        <p:spPr>
          <a:xfrm flipH="1">
            <a:off x="5760668" y="3873416"/>
            <a:ext cx="928065" cy="14542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직선 연결선 24"/>
          <p:cNvCxnSpPr>
            <a:stCxn id="12" idx="1"/>
            <a:endCxn id="8" idx="3"/>
          </p:cNvCxnSpPr>
          <p:nvPr/>
        </p:nvCxnSpPr>
        <p:spPr>
          <a:xfrm flipH="1" flipV="1">
            <a:off x="5760668" y="2719002"/>
            <a:ext cx="928065" cy="11544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004028" y="2455406"/>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F1</a:t>
            </a:r>
            <a:endParaRPr lang="ko-KR" altLang="en-US" sz="2800" b="1" dirty="0">
              <a:latin typeface="Calibri" panose="020F0502020204030204" pitchFamily="34" charset="0"/>
            </a:endParaRPr>
          </a:p>
        </p:txBody>
      </p:sp>
      <p:sp>
        <p:nvSpPr>
          <p:cNvPr id="27" name="TextBox 26"/>
          <p:cNvSpPr txBox="1"/>
          <p:nvPr/>
        </p:nvSpPr>
        <p:spPr>
          <a:xfrm>
            <a:off x="5004028" y="3754962"/>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F2</a:t>
            </a:r>
            <a:endParaRPr lang="ko-KR" altLang="en-US" sz="2800" b="1" dirty="0">
              <a:latin typeface="Calibri" panose="020F0502020204030204" pitchFamily="34" charset="0"/>
            </a:endParaRPr>
          </a:p>
        </p:txBody>
      </p:sp>
      <p:sp>
        <p:nvSpPr>
          <p:cNvPr id="28" name="TextBox 27"/>
          <p:cNvSpPr txBox="1"/>
          <p:nvPr/>
        </p:nvSpPr>
        <p:spPr>
          <a:xfrm>
            <a:off x="5004028" y="5066020"/>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F3</a:t>
            </a:r>
            <a:endParaRPr lang="ko-KR" altLang="en-US" sz="2800" b="1" dirty="0">
              <a:latin typeface="Calibri" panose="020F0502020204030204" pitchFamily="34" charset="0"/>
            </a:endParaRPr>
          </a:p>
        </p:txBody>
      </p:sp>
      <p:sp>
        <p:nvSpPr>
          <p:cNvPr id="29" name="TextBox 28"/>
          <p:cNvSpPr txBox="1"/>
          <p:nvPr/>
        </p:nvSpPr>
        <p:spPr>
          <a:xfrm>
            <a:off x="3281892" y="3754962"/>
            <a:ext cx="280846" cy="523220"/>
          </a:xfrm>
          <a:prstGeom prst="rect">
            <a:avLst/>
          </a:prstGeom>
          <a:noFill/>
        </p:spPr>
        <p:txBody>
          <a:bodyPr wrap="none" rtlCol="0">
            <a:spAutoFit/>
          </a:bodyPr>
          <a:lstStyle/>
          <a:p>
            <a:r>
              <a:rPr lang="en-US" altLang="ko-KR" sz="2800" b="1" dirty="0" smtClean="0">
                <a:latin typeface="Calibri" panose="020F0502020204030204" pitchFamily="34" charset="0"/>
              </a:rPr>
              <a:t>I</a:t>
            </a:r>
            <a:endParaRPr lang="ko-KR" altLang="en-US" sz="2800" b="1" dirty="0">
              <a:latin typeface="Calibri" panose="020F0502020204030204" pitchFamily="34" charset="0"/>
            </a:endParaRPr>
          </a:p>
        </p:txBody>
      </p:sp>
      <p:pic>
        <p:nvPicPr>
          <p:cNvPr id="30" name="Picture 8" descr="http://2.bp.blogspot.com/--V_YA3XF-ic/UUV0ISD4vcI/AAAAAAAAAuA/WOwXDXYsZ_I/s1600/Hat-cowboy-white-icon+mytrickytricks.blogspot.co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37897" y="4323547"/>
            <a:ext cx="553832" cy="55383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83672" y="3405401"/>
            <a:ext cx="595936" cy="595936"/>
          </a:xfrm>
          <a:prstGeom prst="rect">
            <a:avLst/>
          </a:prstGeom>
          <a:noFill/>
          <a:extLst>
            <a:ext uri="{909E8E84-426E-40DD-AFC4-6F175D3DCCD1}">
              <a14:hiddenFill xmlns:a14="http://schemas.microsoft.com/office/drawing/2010/main">
                <a:solidFill>
                  <a:srgbClr val="FFFFFF"/>
                </a:solidFill>
              </a14:hiddenFill>
            </a:ext>
          </a:extLst>
        </p:spPr>
      </p:pic>
      <p:sp>
        <p:nvSpPr>
          <p:cNvPr id="32" name="구름 모양 설명선 31"/>
          <p:cNvSpPr/>
          <p:nvPr/>
        </p:nvSpPr>
        <p:spPr>
          <a:xfrm>
            <a:off x="975289" y="1699818"/>
            <a:ext cx="2628270" cy="1448511"/>
          </a:xfrm>
          <a:prstGeom prst="cloudCallout">
            <a:avLst>
              <a:gd name="adj1" fmla="val 43100"/>
              <a:gd name="adj2" fmla="val 93396"/>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pic>
        <p:nvPicPr>
          <p:cNvPr id="33" name="Picture 8" descr="http://2.bp.blogspot.com/--V_YA3XF-ic/UUV0ISD4vcI/AAAAAAAAAuA/WOwXDXYsZ_I/s1600/Hat-cowboy-white-icon+mytrickytricks.blogspot.com.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09950" y="2399173"/>
            <a:ext cx="471108" cy="47110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http://icons.iconarchive.com/icons/rob-sanders/hat/256/Hat-cowboy-black-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09950" y="2016586"/>
            <a:ext cx="471600" cy="471600"/>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직선 화살표 연결선 34"/>
          <p:cNvCxnSpPr/>
          <p:nvPr/>
        </p:nvCxnSpPr>
        <p:spPr>
          <a:xfrm>
            <a:off x="1872137" y="2190114"/>
            <a:ext cx="3642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직선 화살표 연결선 35"/>
          <p:cNvCxnSpPr/>
          <p:nvPr/>
        </p:nvCxnSpPr>
        <p:spPr>
          <a:xfrm>
            <a:off x="1872137" y="2622162"/>
            <a:ext cx="3642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250612" y="1981878"/>
            <a:ext cx="431528"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F1</a:t>
            </a:r>
          </a:p>
        </p:txBody>
      </p:sp>
      <p:sp>
        <p:nvSpPr>
          <p:cNvPr id="38" name="TextBox 37"/>
          <p:cNvSpPr txBox="1"/>
          <p:nvPr/>
        </p:nvSpPr>
        <p:spPr>
          <a:xfrm>
            <a:off x="2240877" y="2450776"/>
            <a:ext cx="801823"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F2, F3</a:t>
            </a:r>
          </a:p>
        </p:txBody>
      </p:sp>
      <p:sp>
        <p:nvSpPr>
          <p:cNvPr id="40" name="구름 모양 설명선 39"/>
          <p:cNvSpPr/>
          <p:nvPr/>
        </p:nvSpPr>
        <p:spPr>
          <a:xfrm>
            <a:off x="3490262" y="1398262"/>
            <a:ext cx="1567828" cy="962801"/>
          </a:xfrm>
          <a:prstGeom prst="cloudCallout">
            <a:avLst>
              <a:gd name="adj1" fmla="val 40336"/>
              <a:gd name="adj2" fmla="val 5970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41" name="TextBox 40"/>
          <p:cNvSpPr txBox="1"/>
          <p:nvPr/>
        </p:nvSpPr>
        <p:spPr>
          <a:xfrm>
            <a:off x="3832288" y="1587463"/>
            <a:ext cx="752129" cy="584775"/>
          </a:xfrm>
          <a:prstGeom prst="rect">
            <a:avLst/>
          </a:prstGeom>
          <a:noFill/>
        </p:spPr>
        <p:txBody>
          <a:bodyPr wrap="none" rtlCol="0">
            <a:spAutoFit/>
          </a:bodyPr>
          <a:lstStyle/>
          <a:p>
            <a:r>
              <a:rPr lang="en-US" altLang="ko-KR" sz="1600" b="1" dirty="0" smtClean="0">
                <a:latin typeface="Calibri" panose="020F0502020204030204" pitchFamily="34" charset="0"/>
              </a:rPr>
              <a:t>Other:</a:t>
            </a:r>
          </a:p>
          <a:p>
            <a:r>
              <a:rPr lang="en-US" altLang="ko-KR" sz="1600" b="1" dirty="0" smtClean="0">
                <a:latin typeface="Calibri" panose="020F0502020204030204" pitchFamily="34" charset="0"/>
              </a:rPr>
              <a:t>    SSH:</a:t>
            </a:r>
          </a:p>
        </p:txBody>
      </p:sp>
      <p:pic>
        <p:nvPicPr>
          <p:cNvPr id="42"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48203" y="1575431"/>
            <a:ext cx="281385" cy="24928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http://www.clker.com/cliparts/U/J/s/I/3/P/red-x-icon-hi.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34078" y="1901662"/>
            <a:ext cx="206894" cy="266006"/>
          </a:xfrm>
          <a:prstGeom prst="rect">
            <a:avLst/>
          </a:prstGeom>
          <a:noFill/>
          <a:extLst>
            <a:ext uri="{909E8E84-426E-40DD-AFC4-6F175D3DCCD1}">
              <a14:hiddenFill xmlns:a14="http://schemas.microsoft.com/office/drawing/2010/main">
                <a:solidFill>
                  <a:srgbClr val="FFFFFF"/>
                </a:solidFill>
              </a14:hiddenFill>
            </a:ext>
          </a:extLst>
        </p:spPr>
      </p:pic>
      <p:sp>
        <p:nvSpPr>
          <p:cNvPr id="45" name="구름 모양 설명선 44"/>
          <p:cNvSpPr/>
          <p:nvPr/>
        </p:nvSpPr>
        <p:spPr>
          <a:xfrm>
            <a:off x="3693410" y="4177550"/>
            <a:ext cx="1364679" cy="962801"/>
          </a:xfrm>
          <a:prstGeom prst="cloudCallout">
            <a:avLst>
              <a:gd name="adj1" fmla="val 40336"/>
              <a:gd name="adj2" fmla="val 5970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46" name="TextBox 45"/>
          <p:cNvSpPr txBox="1"/>
          <p:nvPr/>
        </p:nvSpPr>
        <p:spPr>
          <a:xfrm>
            <a:off x="4063585" y="4488473"/>
            <a:ext cx="570477" cy="338554"/>
          </a:xfrm>
          <a:prstGeom prst="rect">
            <a:avLst/>
          </a:prstGeom>
          <a:noFill/>
        </p:spPr>
        <p:txBody>
          <a:bodyPr wrap="none" rtlCol="0">
            <a:spAutoFit/>
          </a:bodyPr>
          <a:lstStyle/>
          <a:p>
            <a:r>
              <a:rPr lang="en-US" altLang="ko-KR" sz="1600" b="1" dirty="0" smtClean="0">
                <a:latin typeface="Calibri" panose="020F0502020204030204" pitchFamily="34" charset="0"/>
              </a:rPr>
              <a:t>Any:</a:t>
            </a:r>
          </a:p>
        </p:txBody>
      </p:sp>
      <p:pic>
        <p:nvPicPr>
          <p:cNvPr id="47"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40997" y="4532258"/>
            <a:ext cx="281385" cy="249280"/>
          </a:xfrm>
          <a:prstGeom prst="rect">
            <a:avLst/>
          </a:prstGeom>
          <a:noFill/>
          <a:extLst>
            <a:ext uri="{909E8E84-426E-40DD-AFC4-6F175D3DCCD1}">
              <a14:hiddenFill xmlns:a14="http://schemas.microsoft.com/office/drawing/2010/main">
                <a:solidFill>
                  <a:srgbClr val="FFFFFF"/>
                </a:solidFill>
              </a14:hiddenFill>
            </a:ext>
          </a:extLst>
        </p:spPr>
      </p:pic>
      <p:sp>
        <p:nvSpPr>
          <p:cNvPr id="49" name="구름 모양 설명선 48"/>
          <p:cNvSpPr/>
          <p:nvPr/>
        </p:nvSpPr>
        <p:spPr>
          <a:xfrm>
            <a:off x="3693410" y="2903448"/>
            <a:ext cx="1364679" cy="962801"/>
          </a:xfrm>
          <a:prstGeom prst="cloudCallout">
            <a:avLst>
              <a:gd name="adj1" fmla="val 40336"/>
              <a:gd name="adj2" fmla="val 5970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50" name="TextBox 49"/>
          <p:cNvSpPr txBox="1"/>
          <p:nvPr/>
        </p:nvSpPr>
        <p:spPr>
          <a:xfrm>
            <a:off x="4055255" y="3214371"/>
            <a:ext cx="570477" cy="338554"/>
          </a:xfrm>
          <a:prstGeom prst="rect">
            <a:avLst/>
          </a:prstGeom>
          <a:noFill/>
        </p:spPr>
        <p:txBody>
          <a:bodyPr wrap="none" rtlCol="0">
            <a:spAutoFit/>
          </a:bodyPr>
          <a:lstStyle/>
          <a:p>
            <a:r>
              <a:rPr lang="en-US" altLang="ko-KR" sz="1600" b="1" dirty="0" smtClean="0">
                <a:latin typeface="Calibri" panose="020F0502020204030204" pitchFamily="34" charset="0"/>
              </a:rPr>
              <a:t>Any:</a:t>
            </a:r>
          </a:p>
        </p:txBody>
      </p:sp>
      <p:pic>
        <p:nvPicPr>
          <p:cNvPr id="51"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90004" y="3258156"/>
            <a:ext cx="281385" cy="249280"/>
          </a:xfrm>
          <a:prstGeom prst="rect">
            <a:avLst/>
          </a:prstGeom>
          <a:noFill/>
          <a:extLst>
            <a:ext uri="{909E8E84-426E-40DD-AFC4-6F175D3DCCD1}">
              <a14:hiddenFill xmlns:a14="http://schemas.microsoft.com/office/drawing/2010/main">
                <a:solidFill>
                  <a:srgbClr val="FFFFFF"/>
                </a:solidFill>
              </a14:hiddenFill>
            </a:ext>
          </a:extLst>
        </p:spPr>
      </p:pic>
      <p:sp>
        <p:nvSpPr>
          <p:cNvPr id="4" name="직사각형 3"/>
          <p:cNvSpPr/>
          <p:nvPr/>
        </p:nvSpPr>
        <p:spPr>
          <a:xfrm>
            <a:off x="2669425" y="2112180"/>
            <a:ext cx="144016" cy="144016"/>
          </a:xfrm>
          <a:prstGeom prst="rect">
            <a:avLst/>
          </a:prstGeom>
          <a:solidFill>
            <a:srgbClr val="2A07FF"/>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52" name="직사각형 51"/>
          <p:cNvSpPr/>
          <p:nvPr/>
        </p:nvSpPr>
        <p:spPr>
          <a:xfrm>
            <a:off x="3006788" y="2590027"/>
            <a:ext cx="144016" cy="144016"/>
          </a:xfrm>
          <a:prstGeom prst="rect">
            <a:avLst/>
          </a:prstGeom>
          <a:solidFill>
            <a:srgbClr val="2A07FF"/>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53" name="직사각형 52"/>
          <p:cNvSpPr/>
          <p:nvPr/>
        </p:nvSpPr>
        <p:spPr>
          <a:xfrm>
            <a:off x="3708088" y="1680695"/>
            <a:ext cx="144016" cy="144016"/>
          </a:xfrm>
          <a:prstGeom prst="rect">
            <a:avLst/>
          </a:prstGeom>
          <a:solidFill>
            <a:srgbClr val="2A07FF"/>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54" name="직사각형 53"/>
          <p:cNvSpPr/>
          <p:nvPr/>
        </p:nvSpPr>
        <p:spPr>
          <a:xfrm>
            <a:off x="3700751" y="1919249"/>
            <a:ext cx="144016" cy="144016"/>
          </a:xfrm>
          <a:prstGeom prst="rect">
            <a:avLst/>
          </a:prstGeom>
          <a:solidFill>
            <a:srgbClr val="2A07FF"/>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55" name="직사각형 54"/>
          <p:cNvSpPr/>
          <p:nvPr/>
        </p:nvSpPr>
        <p:spPr>
          <a:xfrm>
            <a:off x="3902238" y="3329856"/>
            <a:ext cx="144016" cy="144016"/>
          </a:xfrm>
          <a:prstGeom prst="rect">
            <a:avLst/>
          </a:prstGeom>
          <a:solidFill>
            <a:srgbClr val="2A07FF"/>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56" name="직사각형 55"/>
          <p:cNvSpPr/>
          <p:nvPr/>
        </p:nvSpPr>
        <p:spPr>
          <a:xfrm>
            <a:off x="3953231" y="4604343"/>
            <a:ext cx="144016" cy="144016"/>
          </a:xfrm>
          <a:prstGeom prst="rect">
            <a:avLst/>
          </a:prstGeom>
          <a:solidFill>
            <a:srgbClr val="2A07FF"/>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Tree>
    <p:extLst>
      <p:ext uri="{BB962C8B-B14F-4D97-AF65-F5344CB8AC3E}">
        <p14:creationId xmlns:p14="http://schemas.microsoft.com/office/powerpoint/2010/main" val="368174832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직사각형 64"/>
          <p:cNvSpPr/>
          <p:nvPr/>
        </p:nvSpPr>
        <p:spPr>
          <a:xfrm>
            <a:off x="310088" y="241598"/>
            <a:ext cx="449162" cy="307777"/>
          </a:xfrm>
          <a:prstGeom prst="rect">
            <a:avLst/>
          </a:prstGeom>
        </p:spPr>
        <p:txBody>
          <a:bodyPr wrap="none">
            <a:spAutoFit/>
          </a:bodyPr>
          <a:lstStyle/>
          <a:p>
            <a:r>
              <a:rPr lang="en-US" altLang="ko-KR" sz="1400" b="1" spc="-50" dirty="0" smtClean="0">
                <a:solidFill>
                  <a:schemeClr val="bg1"/>
                </a:solidFill>
                <a:latin typeface="나눔고딕" pitchFamily="50" charset="-127"/>
                <a:ea typeface="나눔고딕" pitchFamily="50" charset="-127"/>
              </a:rPr>
              <a:t>1-1</a:t>
            </a:r>
          </a:p>
        </p:txBody>
      </p:sp>
      <p:cxnSp>
        <p:nvCxnSpPr>
          <p:cNvPr id="14" name="직선 연결선 13"/>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4355" y="275937"/>
            <a:ext cx="6418967" cy="646331"/>
          </a:xfrm>
          <a:prstGeom prst="rect">
            <a:avLst/>
          </a:prstGeom>
          <a:noFill/>
        </p:spPr>
        <p:txBody>
          <a:bodyPr wrap="square" rtlCol="0">
            <a:spAutoFit/>
          </a:bodyPr>
          <a:lstStyle/>
          <a:p>
            <a:r>
              <a:rPr lang="en-US" altLang="ko-KR" sz="3600" kern="0" spc="-30" dirty="0" smtClean="0">
                <a:latin typeface="Calibri" panose="020F0502020204030204" pitchFamily="34" charset="0"/>
                <a:ea typeface="나눔고딕" pitchFamily="50" charset="-127"/>
              </a:rPr>
              <a:t>2-Phase Update in Action</a:t>
            </a:r>
            <a:endParaRPr lang="en-US" altLang="ko-KR" sz="3600" kern="0" spc="-30" dirty="0" smtClean="0">
              <a:latin typeface="Calibri" panose="020F0502020204030204" pitchFamily="34" charset="0"/>
              <a:ea typeface="나눔고딕 ExtraBold" pitchFamily="50" charset="-127"/>
            </a:endParaRPr>
          </a:p>
        </p:txBody>
      </p:sp>
      <p:sp>
        <p:nvSpPr>
          <p:cNvPr id="17" name="슬라이드 번호 개체 틀 16"/>
          <p:cNvSpPr>
            <a:spLocks noGrp="1"/>
          </p:cNvSpPr>
          <p:nvPr>
            <p:ph type="sldNum" sz="quarter" idx="12"/>
          </p:nvPr>
        </p:nvSpPr>
        <p:spPr/>
        <p:txBody>
          <a:bodyPr/>
          <a:lstStyle/>
          <a:p>
            <a:pPr algn="r"/>
            <a:r>
              <a:rPr lang="en-US" altLang="ko-KR" sz="2000" dirty="0" smtClean="0">
                <a:solidFill>
                  <a:srgbClr val="00B0F0"/>
                </a:solidFill>
              </a:rPr>
              <a:t>12 </a:t>
            </a:r>
            <a:r>
              <a:rPr lang="en-US" altLang="ko-KR" sz="1100" b="0" dirty="0" smtClean="0">
                <a:solidFill>
                  <a:schemeClr val="bg1">
                    <a:lumMod val="65000"/>
                  </a:schemeClr>
                </a:solidFill>
              </a:rPr>
              <a:t>/ </a:t>
            </a:r>
            <a:r>
              <a:rPr lang="en-US" altLang="ko-KR" sz="1100" b="0" dirty="0" smtClean="0">
                <a:solidFill>
                  <a:schemeClr val="bg1">
                    <a:lumMod val="65000"/>
                  </a:schemeClr>
                </a:solidFill>
              </a:rPr>
              <a:t>26</a:t>
            </a:r>
            <a:endParaRPr lang="ko-KR" altLang="en-US" sz="1100" b="0" dirty="0">
              <a:solidFill>
                <a:schemeClr val="bg1">
                  <a:lumMod val="65000"/>
                </a:schemeClr>
              </a:solidFill>
            </a:endParaRPr>
          </a:p>
        </p:txBody>
      </p:sp>
      <p:pic>
        <p:nvPicPr>
          <p:cNvPr id="11"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08752" y="3825883"/>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s://lh6.googleusercontent.com/B-LWl-8__kEiK6DKXjCrmeZTaa_GSE9Xscri8Z79sfE2peZS4QkCOzKAq8rA8A1tE58D432vOPAMBaqTd8vY-S_K374jl5pN5sFcXrgAGlIYForOl9KbOFeVXj40R9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8733" y="3347606"/>
            <a:ext cx="1051619" cy="105161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s://lh6.googleusercontent.com/B-LWl-8__kEiK6DKXjCrmeZTaa_GSE9Xscri8Z79sfE2peZS4QkCOzKAq8rA8A1tE58D432vOPAMBaqTd8vY-S_K374jl5pN5sFcXrgAGlIYForOl9KbOFeVXj40R9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7126" y="3026754"/>
            <a:ext cx="1334768" cy="13347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s://lh6.googleusercontent.com/B-LWl-8__kEiK6DKXjCrmeZTaa_GSE9Xscri8Z79sfE2peZS4QkCOzKAq8rA8A1tE58D432vOPAMBaqTd8vY-S_K374jl5pN5sFcXrgAGlIYForOl9KbOFeVXj40R9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5412" y="3956965"/>
            <a:ext cx="1304505" cy="1304505"/>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직선 연결선 15"/>
          <p:cNvCxnSpPr>
            <a:stCxn id="13" idx="3"/>
            <a:endCxn id="11" idx="1"/>
          </p:cNvCxnSpPr>
          <p:nvPr/>
        </p:nvCxnSpPr>
        <p:spPr>
          <a:xfrm>
            <a:off x="2461894" y="3694138"/>
            <a:ext cx="546858" cy="323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직선 연결선 17"/>
          <p:cNvCxnSpPr>
            <a:stCxn id="15" idx="3"/>
            <a:endCxn id="11" idx="1"/>
          </p:cNvCxnSpPr>
          <p:nvPr/>
        </p:nvCxnSpPr>
        <p:spPr>
          <a:xfrm flipV="1">
            <a:off x="2469917" y="4017867"/>
            <a:ext cx="538835" cy="591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직선 연결선 18"/>
          <p:cNvCxnSpPr>
            <a:endCxn id="11" idx="3"/>
          </p:cNvCxnSpPr>
          <p:nvPr/>
        </p:nvCxnSpPr>
        <p:spPr>
          <a:xfrm flipH="1">
            <a:off x="3920677" y="4017867"/>
            <a:ext cx="9280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직선 연결선 19"/>
          <p:cNvCxnSpPr>
            <a:endCxn id="11" idx="3"/>
          </p:cNvCxnSpPr>
          <p:nvPr/>
        </p:nvCxnSpPr>
        <p:spPr>
          <a:xfrm flipH="1">
            <a:off x="3920677" y="2719002"/>
            <a:ext cx="928066" cy="1298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직선 연결선 21"/>
          <p:cNvCxnSpPr>
            <a:endCxn id="11" idx="3"/>
          </p:cNvCxnSpPr>
          <p:nvPr/>
        </p:nvCxnSpPr>
        <p:spPr>
          <a:xfrm flipH="1" flipV="1">
            <a:off x="3920677" y="4017867"/>
            <a:ext cx="928066" cy="1309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직선 연결선 22"/>
          <p:cNvCxnSpPr>
            <a:stCxn id="12" idx="1"/>
          </p:cNvCxnSpPr>
          <p:nvPr/>
        </p:nvCxnSpPr>
        <p:spPr>
          <a:xfrm flipH="1">
            <a:off x="5760668" y="3873416"/>
            <a:ext cx="928065" cy="144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a:stCxn id="12" idx="1"/>
          </p:cNvCxnSpPr>
          <p:nvPr/>
        </p:nvCxnSpPr>
        <p:spPr>
          <a:xfrm flipH="1">
            <a:off x="5760668" y="3873416"/>
            <a:ext cx="928065" cy="14542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직선 연결선 24"/>
          <p:cNvCxnSpPr>
            <a:stCxn id="12" idx="1"/>
          </p:cNvCxnSpPr>
          <p:nvPr/>
        </p:nvCxnSpPr>
        <p:spPr>
          <a:xfrm flipH="1" flipV="1">
            <a:off x="5760668" y="2719002"/>
            <a:ext cx="928065" cy="11544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281892" y="3754962"/>
            <a:ext cx="280846" cy="523220"/>
          </a:xfrm>
          <a:prstGeom prst="rect">
            <a:avLst/>
          </a:prstGeom>
          <a:noFill/>
        </p:spPr>
        <p:txBody>
          <a:bodyPr wrap="none" rtlCol="0">
            <a:spAutoFit/>
          </a:bodyPr>
          <a:lstStyle/>
          <a:p>
            <a:r>
              <a:rPr lang="en-US" altLang="ko-KR" sz="2800" b="1" dirty="0" smtClean="0">
                <a:latin typeface="Calibri" panose="020F0502020204030204" pitchFamily="34" charset="0"/>
              </a:rPr>
              <a:t>I</a:t>
            </a:r>
            <a:endParaRPr lang="ko-KR" altLang="en-US" sz="2800" b="1" dirty="0">
              <a:latin typeface="Calibri" panose="020F0502020204030204" pitchFamily="34" charset="0"/>
            </a:endParaRPr>
          </a:p>
        </p:txBody>
      </p:sp>
      <p:pic>
        <p:nvPicPr>
          <p:cNvPr id="30" name="Picture 8" descr="http://2.bp.blogspot.com/--V_YA3XF-ic/UUV0ISD4vcI/AAAAAAAAAuA/WOwXDXYsZ_I/s1600/Hat-cowboy-white-icon+mytrickytricks.blogspot.co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37897" y="4323547"/>
            <a:ext cx="553832" cy="55383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83672" y="3405401"/>
            <a:ext cx="595936" cy="595936"/>
          </a:xfrm>
          <a:prstGeom prst="rect">
            <a:avLst/>
          </a:prstGeom>
          <a:noFill/>
          <a:extLst>
            <a:ext uri="{909E8E84-426E-40DD-AFC4-6F175D3DCCD1}">
              <a14:hiddenFill xmlns:a14="http://schemas.microsoft.com/office/drawing/2010/main">
                <a:solidFill>
                  <a:srgbClr val="FFFFFF"/>
                </a:solidFill>
              </a14:hiddenFill>
            </a:ext>
          </a:extLst>
        </p:spPr>
      </p:pic>
      <p:sp>
        <p:nvSpPr>
          <p:cNvPr id="32" name="구름 모양 설명선 31"/>
          <p:cNvSpPr/>
          <p:nvPr/>
        </p:nvSpPr>
        <p:spPr>
          <a:xfrm>
            <a:off x="975289" y="1699818"/>
            <a:ext cx="2628270" cy="1448511"/>
          </a:xfrm>
          <a:prstGeom prst="cloudCallout">
            <a:avLst>
              <a:gd name="adj1" fmla="val 43100"/>
              <a:gd name="adj2" fmla="val 93396"/>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pic>
        <p:nvPicPr>
          <p:cNvPr id="33" name="Picture 8" descr="http://2.bp.blogspot.com/--V_YA3XF-ic/UUV0ISD4vcI/AAAAAAAAAuA/WOwXDXYsZ_I/s1600/Hat-cowboy-white-icon+mytrickytricks.blogspot.com.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09950" y="2399173"/>
            <a:ext cx="471108" cy="47110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http://icons.iconarchive.com/icons/rob-sanders/hat/256/Hat-cowboy-black-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09950" y="2016586"/>
            <a:ext cx="471600" cy="471600"/>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직선 화살표 연결선 34"/>
          <p:cNvCxnSpPr/>
          <p:nvPr/>
        </p:nvCxnSpPr>
        <p:spPr>
          <a:xfrm>
            <a:off x="1872137" y="2190114"/>
            <a:ext cx="3642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직선 화살표 연결선 35"/>
          <p:cNvCxnSpPr/>
          <p:nvPr/>
        </p:nvCxnSpPr>
        <p:spPr>
          <a:xfrm>
            <a:off x="1872137" y="2622162"/>
            <a:ext cx="3642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250612" y="1981878"/>
            <a:ext cx="431528"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F1</a:t>
            </a:r>
          </a:p>
        </p:txBody>
      </p:sp>
      <p:sp>
        <p:nvSpPr>
          <p:cNvPr id="38" name="TextBox 37"/>
          <p:cNvSpPr txBox="1"/>
          <p:nvPr/>
        </p:nvSpPr>
        <p:spPr>
          <a:xfrm>
            <a:off x="2240877" y="2450776"/>
            <a:ext cx="801823"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F2, F3</a:t>
            </a:r>
          </a:p>
        </p:txBody>
      </p:sp>
      <p:sp>
        <p:nvSpPr>
          <p:cNvPr id="40" name="구름 모양 설명선 39"/>
          <p:cNvSpPr/>
          <p:nvPr/>
        </p:nvSpPr>
        <p:spPr>
          <a:xfrm>
            <a:off x="3490262" y="1398262"/>
            <a:ext cx="1567828" cy="962801"/>
          </a:xfrm>
          <a:prstGeom prst="cloudCallout">
            <a:avLst>
              <a:gd name="adj1" fmla="val 40336"/>
              <a:gd name="adj2" fmla="val 5970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41" name="TextBox 40"/>
          <p:cNvSpPr txBox="1"/>
          <p:nvPr/>
        </p:nvSpPr>
        <p:spPr>
          <a:xfrm>
            <a:off x="3832288" y="1587463"/>
            <a:ext cx="752129" cy="584775"/>
          </a:xfrm>
          <a:prstGeom prst="rect">
            <a:avLst/>
          </a:prstGeom>
          <a:noFill/>
        </p:spPr>
        <p:txBody>
          <a:bodyPr wrap="none" rtlCol="0">
            <a:spAutoFit/>
          </a:bodyPr>
          <a:lstStyle/>
          <a:p>
            <a:r>
              <a:rPr lang="en-US" altLang="ko-KR" sz="1600" b="1" dirty="0" smtClean="0">
                <a:latin typeface="Calibri" panose="020F0502020204030204" pitchFamily="34" charset="0"/>
              </a:rPr>
              <a:t>Other:</a:t>
            </a:r>
          </a:p>
          <a:p>
            <a:r>
              <a:rPr lang="en-US" altLang="ko-KR" sz="1600" b="1" dirty="0" smtClean="0">
                <a:latin typeface="Calibri" panose="020F0502020204030204" pitchFamily="34" charset="0"/>
              </a:rPr>
              <a:t>    SSH:</a:t>
            </a:r>
          </a:p>
        </p:txBody>
      </p:sp>
      <p:pic>
        <p:nvPicPr>
          <p:cNvPr id="42"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48203" y="1575431"/>
            <a:ext cx="281385" cy="24928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http://www.clker.com/cliparts/U/J/s/I/3/P/red-x-icon-hi.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34078" y="1901662"/>
            <a:ext cx="206894" cy="266006"/>
          </a:xfrm>
          <a:prstGeom prst="rect">
            <a:avLst/>
          </a:prstGeom>
          <a:noFill/>
          <a:extLst>
            <a:ext uri="{909E8E84-426E-40DD-AFC4-6F175D3DCCD1}">
              <a14:hiddenFill xmlns:a14="http://schemas.microsoft.com/office/drawing/2010/main">
                <a:solidFill>
                  <a:srgbClr val="FFFFFF"/>
                </a:solidFill>
              </a14:hiddenFill>
            </a:ext>
          </a:extLst>
        </p:spPr>
      </p:pic>
      <p:sp>
        <p:nvSpPr>
          <p:cNvPr id="45" name="구름 모양 설명선 44"/>
          <p:cNvSpPr/>
          <p:nvPr/>
        </p:nvSpPr>
        <p:spPr>
          <a:xfrm>
            <a:off x="3693410" y="4177550"/>
            <a:ext cx="1364679" cy="962801"/>
          </a:xfrm>
          <a:prstGeom prst="cloudCallout">
            <a:avLst>
              <a:gd name="adj1" fmla="val 40336"/>
              <a:gd name="adj2" fmla="val 5970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46" name="TextBox 45"/>
          <p:cNvSpPr txBox="1"/>
          <p:nvPr/>
        </p:nvSpPr>
        <p:spPr>
          <a:xfrm>
            <a:off x="4063585" y="4488473"/>
            <a:ext cx="570477" cy="338554"/>
          </a:xfrm>
          <a:prstGeom prst="rect">
            <a:avLst/>
          </a:prstGeom>
          <a:noFill/>
        </p:spPr>
        <p:txBody>
          <a:bodyPr wrap="none" rtlCol="0">
            <a:spAutoFit/>
          </a:bodyPr>
          <a:lstStyle/>
          <a:p>
            <a:r>
              <a:rPr lang="en-US" altLang="ko-KR" sz="1600" b="1" dirty="0" smtClean="0">
                <a:latin typeface="Calibri" panose="020F0502020204030204" pitchFamily="34" charset="0"/>
              </a:rPr>
              <a:t>Any:</a:t>
            </a:r>
          </a:p>
        </p:txBody>
      </p:sp>
      <p:pic>
        <p:nvPicPr>
          <p:cNvPr id="47"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40997" y="4532258"/>
            <a:ext cx="281385" cy="249280"/>
          </a:xfrm>
          <a:prstGeom prst="rect">
            <a:avLst/>
          </a:prstGeom>
          <a:noFill/>
          <a:extLst>
            <a:ext uri="{909E8E84-426E-40DD-AFC4-6F175D3DCCD1}">
              <a14:hiddenFill xmlns:a14="http://schemas.microsoft.com/office/drawing/2010/main">
                <a:solidFill>
                  <a:srgbClr val="FFFFFF"/>
                </a:solidFill>
              </a14:hiddenFill>
            </a:ext>
          </a:extLst>
        </p:spPr>
      </p:pic>
      <p:sp>
        <p:nvSpPr>
          <p:cNvPr id="49" name="구름 모양 설명선 48"/>
          <p:cNvSpPr/>
          <p:nvPr/>
        </p:nvSpPr>
        <p:spPr>
          <a:xfrm>
            <a:off x="3693410" y="2903448"/>
            <a:ext cx="1364679" cy="962801"/>
          </a:xfrm>
          <a:prstGeom prst="cloudCallout">
            <a:avLst>
              <a:gd name="adj1" fmla="val 40336"/>
              <a:gd name="adj2" fmla="val 5970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50" name="TextBox 49"/>
          <p:cNvSpPr txBox="1"/>
          <p:nvPr/>
        </p:nvSpPr>
        <p:spPr>
          <a:xfrm>
            <a:off x="4055255" y="3214371"/>
            <a:ext cx="570477" cy="338554"/>
          </a:xfrm>
          <a:prstGeom prst="rect">
            <a:avLst/>
          </a:prstGeom>
          <a:noFill/>
        </p:spPr>
        <p:txBody>
          <a:bodyPr wrap="none" rtlCol="0">
            <a:spAutoFit/>
          </a:bodyPr>
          <a:lstStyle/>
          <a:p>
            <a:r>
              <a:rPr lang="en-US" altLang="ko-KR" sz="1600" b="1" dirty="0" smtClean="0">
                <a:latin typeface="Calibri" panose="020F0502020204030204" pitchFamily="34" charset="0"/>
              </a:rPr>
              <a:t>Any:</a:t>
            </a:r>
          </a:p>
        </p:txBody>
      </p:sp>
      <p:pic>
        <p:nvPicPr>
          <p:cNvPr id="51"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90004" y="3258156"/>
            <a:ext cx="281385" cy="249280"/>
          </a:xfrm>
          <a:prstGeom prst="rect">
            <a:avLst/>
          </a:prstGeom>
          <a:noFill/>
          <a:extLst>
            <a:ext uri="{909E8E84-426E-40DD-AFC4-6F175D3DCCD1}">
              <a14:hiddenFill xmlns:a14="http://schemas.microsoft.com/office/drawing/2010/main">
                <a:solidFill>
                  <a:srgbClr val="FFFFFF"/>
                </a:solidFill>
              </a14:hiddenFill>
            </a:ext>
          </a:extLst>
        </p:spPr>
      </p:pic>
      <p:sp>
        <p:nvSpPr>
          <p:cNvPr id="4" name="직사각형 3"/>
          <p:cNvSpPr/>
          <p:nvPr/>
        </p:nvSpPr>
        <p:spPr>
          <a:xfrm>
            <a:off x="2669425" y="2112180"/>
            <a:ext cx="144016" cy="144016"/>
          </a:xfrm>
          <a:prstGeom prst="rect">
            <a:avLst/>
          </a:prstGeom>
          <a:solidFill>
            <a:srgbClr val="2A07FF"/>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52" name="직사각형 51"/>
          <p:cNvSpPr/>
          <p:nvPr/>
        </p:nvSpPr>
        <p:spPr>
          <a:xfrm>
            <a:off x="3006788" y="2590027"/>
            <a:ext cx="144016" cy="144016"/>
          </a:xfrm>
          <a:prstGeom prst="rect">
            <a:avLst/>
          </a:prstGeom>
          <a:solidFill>
            <a:srgbClr val="2A07FF"/>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53" name="직사각형 52"/>
          <p:cNvSpPr/>
          <p:nvPr/>
        </p:nvSpPr>
        <p:spPr>
          <a:xfrm>
            <a:off x="3720443" y="1680695"/>
            <a:ext cx="144016" cy="144016"/>
          </a:xfrm>
          <a:prstGeom prst="rect">
            <a:avLst/>
          </a:prstGeom>
          <a:solidFill>
            <a:srgbClr val="2A07FF"/>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54" name="직사각형 53"/>
          <p:cNvSpPr/>
          <p:nvPr/>
        </p:nvSpPr>
        <p:spPr>
          <a:xfrm>
            <a:off x="3724815" y="1919249"/>
            <a:ext cx="144016" cy="144016"/>
          </a:xfrm>
          <a:prstGeom prst="rect">
            <a:avLst/>
          </a:prstGeom>
          <a:solidFill>
            <a:srgbClr val="2A07FF"/>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55" name="직사각형 54"/>
          <p:cNvSpPr/>
          <p:nvPr/>
        </p:nvSpPr>
        <p:spPr>
          <a:xfrm>
            <a:off x="3902238" y="3329856"/>
            <a:ext cx="144016" cy="144016"/>
          </a:xfrm>
          <a:prstGeom prst="rect">
            <a:avLst/>
          </a:prstGeom>
          <a:solidFill>
            <a:srgbClr val="2A07FF"/>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56" name="직사각형 55"/>
          <p:cNvSpPr/>
          <p:nvPr/>
        </p:nvSpPr>
        <p:spPr>
          <a:xfrm>
            <a:off x="3953231" y="4604343"/>
            <a:ext cx="144016" cy="144016"/>
          </a:xfrm>
          <a:prstGeom prst="rect">
            <a:avLst/>
          </a:prstGeom>
          <a:solidFill>
            <a:srgbClr val="2A07FF"/>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pic>
        <p:nvPicPr>
          <p:cNvPr id="57"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48743" y="2527018"/>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48743" y="3825883"/>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48743" y="5135646"/>
            <a:ext cx="911925" cy="383968"/>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5004028" y="2455406"/>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F1</a:t>
            </a:r>
            <a:endParaRPr lang="ko-KR" altLang="en-US" sz="2800" b="1" dirty="0">
              <a:latin typeface="Calibri" panose="020F0502020204030204" pitchFamily="34" charset="0"/>
            </a:endParaRPr>
          </a:p>
        </p:txBody>
      </p:sp>
      <p:sp>
        <p:nvSpPr>
          <p:cNvPr id="61" name="TextBox 60"/>
          <p:cNvSpPr txBox="1"/>
          <p:nvPr/>
        </p:nvSpPr>
        <p:spPr>
          <a:xfrm>
            <a:off x="5004028" y="3754962"/>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F2</a:t>
            </a:r>
            <a:endParaRPr lang="ko-KR" altLang="en-US" sz="2800" b="1" dirty="0">
              <a:latin typeface="Calibri" panose="020F0502020204030204" pitchFamily="34" charset="0"/>
            </a:endParaRPr>
          </a:p>
        </p:txBody>
      </p:sp>
      <p:sp>
        <p:nvSpPr>
          <p:cNvPr id="62" name="TextBox 61"/>
          <p:cNvSpPr txBox="1"/>
          <p:nvPr/>
        </p:nvSpPr>
        <p:spPr>
          <a:xfrm>
            <a:off x="5004028" y="5066020"/>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F3</a:t>
            </a:r>
            <a:endParaRPr lang="ko-KR" altLang="en-US" sz="2800" b="1" dirty="0">
              <a:latin typeface="Calibri" panose="020F0502020204030204" pitchFamily="34" charset="0"/>
            </a:endParaRPr>
          </a:p>
        </p:txBody>
      </p:sp>
      <p:sp>
        <p:nvSpPr>
          <p:cNvPr id="63" name="구름 모양 설명선 62"/>
          <p:cNvSpPr/>
          <p:nvPr/>
        </p:nvSpPr>
        <p:spPr>
          <a:xfrm>
            <a:off x="5101105" y="1398262"/>
            <a:ext cx="1587628" cy="962801"/>
          </a:xfrm>
          <a:prstGeom prst="cloudCallout">
            <a:avLst>
              <a:gd name="adj1" fmla="val -22261"/>
              <a:gd name="adj2" fmla="val 5845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dirty="0">
              <a:solidFill>
                <a:schemeClr val="tx1"/>
              </a:solidFill>
            </a:endParaRPr>
          </a:p>
        </p:txBody>
      </p:sp>
      <p:sp>
        <p:nvSpPr>
          <p:cNvPr id="64" name="TextBox 63"/>
          <p:cNvSpPr txBox="1"/>
          <p:nvPr/>
        </p:nvSpPr>
        <p:spPr>
          <a:xfrm>
            <a:off x="5485194" y="1587463"/>
            <a:ext cx="752129" cy="584775"/>
          </a:xfrm>
          <a:prstGeom prst="rect">
            <a:avLst/>
          </a:prstGeom>
          <a:noFill/>
        </p:spPr>
        <p:txBody>
          <a:bodyPr wrap="none" rtlCol="0">
            <a:spAutoFit/>
          </a:bodyPr>
          <a:lstStyle/>
          <a:p>
            <a:r>
              <a:rPr lang="en-US" altLang="ko-KR" sz="1600" b="1" dirty="0" smtClean="0">
                <a:latin typeface="Calibri" panose="020F0502020204030204" pitchFamily="34" charset="0"/>
              </a:rPr>
              <a:t>Other:</a:t>
            </a:r>
          </a:p>
          <a:p>
            <a:r>
              <a:rPr lang="en-US" altLang="ko-KR" sz="1600" b="1" dirty="0" smtClean="0">
                <a:latin typeface="Calibri" panose="020F0502020204030204" pitchFamily="34" charset="0"/>
              </a:rPr>
              <a:t>    SSH:</a:t>
            </a:r>
          </a:p>
        </p:txBody>
      </p:sp>
      <p:pic>
        <p:nvPicPr>
          <p:cNvPr id="66"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01109" y="1575431"/>
            <a:ext cx="281385" cy="24928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 descr="http://www.clker.com/cliparts/U/J/s/I/3/P/red-x-icon-hi.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86984" y="1901662"/>
            <a:ext cx="206894" cy="266006"/>
          </a:xfrm>
          <a:prstGeom prst="rect">
            <a:avLst/>
          </a:prstGeom>
          <a:noFill/>
          <a:extLst>
            <a:ext uri="{909E8E84-426E-40DD-AFC4-6F175D3DCCD1}">
              <a14:hiddenFill xmlns:a14="http://schemas.microsoft.com/office/drawing/2010/main">
                <a:solidFill>
                  <a:srgbClr val="FFFFFF"/>
                </a:solidFill>
              </a14:hiddenFill>
            </a:ext>
          </a:extLst>
        </p:spPr>
      </p:pic>
      <p:sp>
        <p:nvSpPr>
          <p:cNvPr id="68" name="구름 모양 설명선 67"/>
          <p:cNvSpPr/>
          <p:nvPr/>
        </p:nvSpPr>
        <p:spPr>
          <a:xfrm>
            <a:off x="5101105" y="4125103"/>
            <a:ext cx="1364679" cy="962801"/>
          </a:xfrm>
          <a:prstGeom prst="cloudCallout">
            <a:avLst>
              <a:gd name="adj1" fmla="val -22261"/>
              <a:gd name="adj2" fmla="val 5845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dirty="0">
              <a:solidFill>
                <a:schemeClr val="tx1"/>
              </a:solidFill>
            </a:endParaRPr>
          </a:p>
        </p:txBody>
      </p:sp>
      <p:sp>
        <p:nvSpPr>
          <p:cNvPr id="69" name="TextBox 68"/>
          <p:cNvSpPr txBox="1"/>
          <p:nvPr/>
        </p:nvSpPr>
        <p:spPr>
          <a:xfrm>
            <a:off x="5305266" y="4432748"/>
            <a:ext cx="756426" cy="338554"/>
          </a:xfrm>
          <a:prstGeom prst="rect">
            <a:avLst/>
          </a:prstGeom>
          <a:noFill/>
        </p:spPr>
        <p:txBody>
          <a:bodyPr wrap="none" rtlCol="0">
            <a:spAutoFit/>
          </a:bodyPr>
          <a:lstStyle/>
          <a:p>
            <a:r>
              <a:rPr lang="en-US" altLang="ko-KR" sz="1600" b="1" dirty="0" smtClean="0">
                <a:latin typeface="Calibri" panose="020F0502020204030204" pitchFamily="34" charset="0"/>
              </a:rPr>
              <a:t>    Any:</a:t>
            </a:r>
          </a:p>
        </p:txBody>
      </p:sp>
      <p:pic>
        <p:nvPicPr>
          <p:cNvPr id="70"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21181" y="4420716"/>
            <a:ext cx="281385" cy="249280"/>
          </a:xfrm>
          <a:prstGeom prst="rect">
            <a:avLst/>
          </a:prstGeom>
          <a:noFill/>
          <a:extLst>
            <a:ext uri="{909E8E84-426E-40DD-AFC4-6F175D3DCCD1}">
              <a14:hiddenFill xmlns:a14="http://schemas.microsoft.com/office/drawing/2010/main">
                <a:solidFill>
                  <a:srgbClr val="FFFFFF"/>
                </a:solidFill>
              </a14:hiddenFill>
            </a:ext>
          </a:extLst>
        </p:spPr>
      </p:pic>
      <p:sp>
        <p:nvSpPr>
          <p:cNvPr id="75" name="직사각형 74"/>
          <p:cNvSpPr/>
          <p:nvPr/>
        </p:nvSpPr>
        <p:spPr>
          <a:xfrm>
            <a:off x="5354430" y="1668663"/>
            <a:ext cx="144016" cy="144016"/>
          </a:xfrm>
          <a:prstGeom prst="rect">
            <a:avLst/>
          </a:prstGeom>
          <a:solidFill>
            <a:srgbClr val="FF00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76" name="직사각형 75"/>
          <p:cNvSpPr/>
          <p:nvPr/>
        </p:nvSpPr>
        <p:spPr>
          <a:xfrm>
            <a:off x="5354430" y="1922978"/>
            <a:ext cx="144016" cy="144016"/>
          </a:xfrm>
          <a:prstGeom prst="rect">
            <a:avLst/>
          </a:prstGeom>
          <a:solidFill>
            <a:srgbClr val="FF00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77" name="구름 모양 설명선 76"/>
          <p:cNvSpPr/>
          <p:nvPr/>
        </p:nvSpPr>
        <p:spPr>
          <a:xfrm>
            <a:off x="5101105" y="2817982"/>
            <a:ext cx="1587628" cy="962801"/>
          </a:xfrm>
          <a:prstGeom prst="cloudCallout">
            <a:avLst>
              <a:gd name="adj1" fmla="val -22261"/>
              <a:gd name="adj2" fmla="val 5845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dirty="0">
              <a:solidFill>
                <a:schemeClr val="tx1"/>
              </a:solidFill>
            </a:endParaRPr>
          </a:p>
        </p:txBody>
      </p:sp>
      <p:sp>
        <p:nvSpPr>
          <p:cNvPr id="78" name="TextBox 77"/>
          <p:cNvSpPr txBox="1"/>
          <p:nvPr/>
        </p:nvSpPr>
        <p:spPr>
          <a:xfrm>
            <a:off x="5485194" y="3007183"/>
            <a:ext cx="752129" cy="584775"/>
          </a:xfrm>
          <a:prstGeom prst="rect">
            <a:avLst/>
          </a:prstGeom>
          <a:noFill/>
        </p:spPr>
        <p:txBody>
          <a:bodyPr wrap="none" rtlCol="0">
            <a:spAutoFit/>
          </a:bodyPr>
          <a:lstStyle/>
          <a:p>
            <a:r>
              <a:rPr lang="en-US" altLang="ko-KR" sz="1600" b="1" dirty="0" smtClean="0">
                <a:latin typeface="Calibri" panose="020F0502020204030204" pitchFamily="34" charset="0"/>
              </a:rPr>
              <a:t>Other:</a:t>
            </a:r>
          </a:p>
          <a:p>
            <a:r>
              <a:rPr lang="en-US" altLang="ko-KR" sz="1600" b="1" dirty="0" smtClean="0">
                <a:latin typeface="Calibri" panose="020F0502020204030204" pitchFamily="34" charset="0"/>
              </a:rPr>
              <a:t>    SSH:</a:t>
            </a:r>
          </a:p>
        </p:txBody>
      </p:sp>
      <p:pic>
        <p:nvPicPr>
          <p:cNvPr id="79"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01109" y="2995151"/>
            <a:ext cx="281385" cy="24928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6" descr="http://www.clker.com/cliparts/U/J/s/I/3/P/red-x-icon-hi.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86984" y="3321382"/>
            <a:ext cx="206894" cy="266006"/>
          </a:xfrm>
          <a:prstGeom prst="rect">
            <a:avLst/>
          </a:prstGeom>
          <a:noFill/>
          <a:extLst>
            <a:ext uri="{909E8E84-426E-40DD-AFC4-6F175D3DCCD1}">
              <a14:hiddenFill xmlns:a14="http://schemas.microsoft.com/office/drawing/2010/main">
                <a:solidFill>
                  <a:srgbClr val="FFFFFF"/>
                </a:solidFill>
              </a14:hiddenFill>
            </a:ext>
          </a:extLst>
        </p:spPr>
      </p:pic>
      <p:sp>
        <p:nvSpPr>
          <p:cNvPr id="81" name="직사각형 80"/>
          <p:cNvSpPr/>
          <p:nvPr/>
        </p:nvSpPr>
        <p:spPr>
          <a:xfrm>
            <a:off x="5354430" y="3088383"/>
            <a:ext cx="144016" cy="144016"/>
          </a:xfrm>
          <a:prstGeom prst="rect">
            <a:avLst/>
          </a:prstGeom>
          <a:solidFill>
            <a:srgbClr val="FF00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82" name="직사각형 81"/>
          <p:cNvSpPr/>
          <p:nvPr/>
        </p:nvSpPr>
        <p:spPr>
          <a:xfrm>
            <a:off x="5354430" y="3342698"/>
            <a:ext cx="144016" cy="144016"/>
          </a:xfrm>
          <a:prstGeom prst="rect">
            <a:avLst/>
          </a:prstGeom>
          <a:solidFill>
            <a:srgbClr val="FF00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83" name="직사각형 82"/>
          <p:cNvSpPr/>
          <p:nvPr/>
        </p:nvSpPr>
        <p:spPr>
          <a:xfrm>
            <a:off x="5354430" y="4520838"/>
            <a:ext cx="144016" cy="144016"/>
          </a:xfrm>
          <a:prstGeom prst="rect">
            <a:avLst/>
          </a:prstGeom>
          <a:solidFill>
            <a:srgbClr val="FF00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Tree>
    <p:extLst>
      <p:ext uri="{BB962C8B-B14F-4D97-AF65-F5344CB8AC3E}">
        <p14:creationId xmlns:p14="http://schemas.microsoft.com/office/powerpoint/2010/main" val="217941879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95902" y="3865218"/>
            <a:ext cx="911925" cy="383968"/>
          </a:xfrm>
          <a:prstGeom prst="rect">
            <a:avLst/>
          </a:prstGeom>
          <a:noFill/>
          <a:extLst>
            <a:ext uri="{909E8E84-426E-40DD-AFC4-6F175D3DCCD1}">
              <a14:hiddenFill xmlns:a14="http://schemas.microsoft.com/office/drawing/2010/main">
                <a:solidFill>
                  <a:srgbClr val="FFFFFF"/>
                </a:solidFill>
              </a14:hiddenFill>
            </a:ext>
          </a:extLst>
        </p:spPr>
      </p:pic>
      <p:sp>
        <p:nvSpPr>
          <p:cNvPr id="65" name="직사각형 64"/>
          <p:cNvSpPr/>
          <p:nvPr/>
        </p:nvSpPr>
        <p:spPr>
          <a:xfrm>
            <a:off x="310088" y="241598"/>
            <a:ext cx="449162" cy="307777"/>
          </a:xfrm>
          <a:prstGeom prst="rect">
            <a:avLst/>
          </a:prstGeom>
        </p:spPr>
        <p:txBody>
          <a:bodyPr wrap="none">
            <a:spAutoFit/>
          </a:bodyPr>
          <a:lstStyle/>
          <a:p>
            <a:r>
              <a:rPr lang="en-US" altLang="ko-KR" sz="1400" b="1" spc="-50" dirty="0" smtClean="0">
                <a:solidFill>
                  <a:schemeClr val="bg1"/>
                </a:solidFill>
                <a:latin typeface="나눔고딕" pitchFamily="50" charset="-127"/>
                <a:ea typeface="나눔고딕" pitchFamily="50" charset="-127"/>
              </a:rPr>
              <a:t>1-1</a:t>
            </a:r>
          </a:p>
        </p:txBody>
      </p:sp>
      <p:cxnSp>
        <p:nvCxnSpPr>
          <p:cNvPr id="14" name="직선 연결선 13"/>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4355" y="275937"/>
            <a:ext cx="6418967" cy="646331"/>
          </a:xfrm>
          <a:prstGeom prst="rect">
            <a:avLst/>
          </a:prstGeom>
          <a:noFill/>
        </p:spPr>
        <p:txBody>
          <a:bodyPr wrap="square" rtlCol="0">
            <a:spAutoFit/>
          </a:bodyPr>
          <a:lstStyle/>
          <a:p>
            <a:r>
              <a:rPr lang="en-US" altLang="ko-KR" sz="3600" kern="0" spc="-30" dirty="0" smtClean="0">
                <a:latin typeface="Calibri" panose="020F0502020204030204" pitchFamily="34" charset="0"/>
                <a:ea typeface="나눔고딕" pitchFamily="50" charset="-127"/>
              </a:rPr>
              <a:t>2-Phase Update in Action</a:t>
            </a:r>
            <a:endParaRPr lang="en-US" altLang="ko-KR" sz="3600" kern="0" spc="-30" dirty="0" smtClean="0">
              <a:latin typeface="Calibri" panose="020F0502020204030204" pitchFamily="34" charset="0"/>
              <a:ea typeface="나눔고딕 ExtraBold" pitchFamily="50" charset="-127"/>
            </a:endParaRPr>
          </a:p>
        </p:txBody>
      </p:sp>
      <p:sp>
        <p:nvSpPr>
          <p:cNvPr id="17" name="슬라이드 번호 개체 틀 16"/>
          <p:cNvSpPr>
            <a:spLocks noGrp="1"/>
          </p:cNvSpPr>
          <p:nvPr>
            <p:ph type="sldNum" sz="quarter" idx="12"/>
          </p:nvPr>
        </p:nvSpPr>
        <p:spPr/>
        <p:txBody>
          <a:bodyPr/>
          <a:lstStyle/>
          <a:p>
            <a:pPr algn="r"/>
            <a:r>
              <a:rPr lang="en-US" altLang="ko-KR" sz="2000" dirty="0" smtClean="0">
                <a:solidFill>
                  <a:srgbClr val="00B0F0"/>
                </a:solidFill>
              </a:rPr>
              <a:t>12 </a:t>
            </a:r>
            <a:r>
              <a:rPr lang="en-US" altLang="ko-KR" sz="1100" b="0" dirty="0" smtClean="0">
                <a:solidFill>
                  <a:schemeClr val="bg1">
                    <a:lumMod val="65000"/>
                  </a:schemeClr>
                </a:solidFill>
              </a:rPr>
              <a:t>/ </a:t>
            </a:r>
            <a:r>
              <a:rPr lang="en-US" altLang="ko-KR" sz="1100" b="0" dirty="0" smtClean="0">
                <a:solidFill>
                  <a:schemeClr val="bg1">
                    <a:lumMod val="65000"/>
                  </a:schemeClr>
                </a:solidFill>
              </a:rPr>
              <a:t>26</a:t>
            </a:r>
            <a:endParaRPr lang="ko-KR" altLang="en-US" sz="1100" b="0" dirty="0">
              <a:solidFill>
                <a:schemeClr val="bg1">
                  <a:lumMod val="65000"/>
                </a:schemeClr>
              </a:solidFill>
            </a:endParaRPr>
          </a:p>
        </p:txBody>
      </p:sp>
      <p:pic>
        <p:nvPicPr>
          <p:cNvPr id="12" name="Picture 6" descr="https://lh6.googleusercontent.com/B-LWl-8__kEiK6DKXjCrmeZTaa_GSE9Xscri8Z79sfE2peZS4QkCOzKAq8rA8A1tE58D432vOPAMBaqTd8vY-S_K374jl5pN5sFcXrgAGlIYForOl9KbOFeVXj40R9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8733" y="3347606"/>
            <a:ext cx="1051619" cy="105161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s://lh6.googleusercontent.com/B-LWl-8__kEiK6DKXjCrmeZTaa_GSE9Xscri8Z79sfE2peZS4QkCOzKAq8rA8A1tE58D432vOPAMBaqTd8vY-S_K374jl5pN5sFcXrgAGlIYForOl9KbOFeVXj40R9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7126" y="3026754"/>
            <a:ext cx="1334768" cy="13347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s://lh6.googleusercontent.com/B-LWl-8__kEiK6DKXjCrmeZTaa_GSE9Xscri8Z79sfE2peZS4QkCOzKAq8rA8A1tE58D432vOPAMBaqTd8vY-S_K374jl5pN5sFcXrgAGlIYForOl9KbOFeVXj40R9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5412" y="3956965"/>
            <a:ext cx="1304505" cy="1304505"/>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직선 연결선 15"/>
          <p:cNvCxnSpPr>
            <a:stCxn id="13" idx="3"/>
          </p:cNvCxnSpPr>
          <p:nvPr/>
        </p:nvCxnSpPr>
        <p:spPr>
          <a:xfrm>
            <a:off x="2461894" y="3694138"/>
            <a:ext cx="546858" cy="323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직선 연결선 17"/>
          <p:cNvCxnSpPr>
            <a:stCxn id="15" idx="3"/>
          </p:cNvCxnSpPr>
          <p:nvPr/>
        </p:nvCxnSpPr>
        <p:spPr>
          <a:xfrm flipV="1">
            <a:off x="2469917" y="4017867"/>
            <a:ext cx="538835" cy="591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직선 연결선 18"/>
          <p:cNvCxnSpPr/>
          <p:nvPr/>
        </p:nvCxnSpPr>
        <p:spPr>
          <a:xfrm flipH="1">
            <a:off x="3920677" y="4017867"/>
            <a:ext cx="9280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직선 연결선 19"/>
          <p:cNvCxnSpPr/>
          <p:nvPr/>
        </p:nvCxnSpPr>
        <p:spPr>
          <a:xfrm flipH="1">
            <a:off x="3920677" y="2719002"/>
            <a:ext cx="928066" cy="1298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직선 연결선 21"/>
          <p:cNvCxnSpPr/>
          <p:nvPr/>
        </p:nvCxnSpPr>
        <p:spPr>
          <a:xfrm flipH="1" flipV="1">
            <a:off x="3920677" y="4017867"/>
            <a:ext cx="928066" cy="1309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직선 연결선 22"/>
          <p:cNvCxnSpPr>
            <a:stCxn id="12" idx="1"/>
          </p:cNvCxnSpPr>
          <p:nvPr/>
        </p:nvCxnSpPr>
        <p:spPr>
          <a:xfrm flipH="1">
            <a:off x="5760668" y="3873416"/>
            <a:ext cx="928065" cy="144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a:stCxn id="12" idx="1"/>
          </p:cNvCxnSpPr>
          <p:nvPr/>
        </p:nvCxnSpPr>
        <p:spPr>
          <a:xfrm flipH="1">
            <a:off x="5760668" y="3873416"/>
            <a:ext cx="928065" cy="14542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직선 연결선 24"/>
          <p:cNvCxnSpPr>
            <a:stCxn id="12" idx="1"/>
          </p:cNvCxnSpPr>
          <p:nvPr/>
        </p:nvCxnSpPr>
        <p:spPr>
          <a:xfrm flipH="1" flipV="1">
            <a:off x="5760668" y="2719002"/>
            <a:ext cx="928065" cy="11544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281892" y="3754962"/>
            <a:ext cx="280846" cy="523220"/>
          </a:xfrm>
          <a:prstGeom prst="rect">
            <a:avLst/>
          </a:prstGeom>
          <a:noFill/>
        </p:spPr>
        <p:txBody>
          <a:bodyPr wrap="none" rtlCol="0">
            <a:spAutoFit/>
          </a:bodyPr>
          <a:lstStyle/>
          <a:p>
            <a:r>
              <a:rPr lang="en-US" altLang="ko-KR" sz="2800" b="1" dirty="0" smtClean="0">
                <a:latin typeface="Calibri" panose="020F0502020204030204" pitchFamily="34" charset="0"/>
              </a:rPr>
              <a:t>I</a:t>
            </a:r>
            <a:endParaRPr lang="ko-KR" altLang="en-US" sz="2800" b="1" dirty="0">
              <a:latin typeface="Calibri" panose="020F0502020204030204" pitchFamily="34" charset="0"/>
            </a:endParaRPr>
          </a:p>
        </p:txBody>
      </p:sp>
      <p:pic>
        <p:nvPicPr>
          <p:cNvPr id="30" name="Picture 8" descr="http://2.bp.blogspot.com/--V_YA3XF-ic/UUV0ISD4vcI/AAAAAAAAAuA/WOwXDXYsZ_I/s1600/Hat-cowboy-white-icon+mytrickytricks.blogspot.co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37897" y="4323547"/>
            <a:ext cx="553832" cy="55383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83672" y="3405401"/>
            <a:ext cx="595936" cy="595936"/>
          </a:xfrm>
          <a:prstGeom prst="rect">
            <a:avLst/>
          </a:prstGeom>
          <a:noFill/>
          <a:extLst>
            <a:ext uri="{909E8E84-426E-40DD-AFC4-6F175D3DCCD1}">
              <a14:hiddenFill xmlns:a14="http://schemas.microsoft.com/office/drawing/2010/main">
                <a:solidFill>
                  <a:srgbClr val="FFFFFF"/>
                </a:solidFill>
              </a14:hiddenFill>
            </a:ext>
          </a:extLst>
        </p:spPr>
      </p:pic>
      <p:sp>
        <p:nvSpPr>
          <p:cNvPr id="40" name="구름 모양 설명선 39"/>
          <p:cNvSpPr/>
          <p:nvPr/>
        </p:nvSpPr>
        <p:spPr>
          <a:xfrm>
            <a:off x="3490262" y="1398262"/>
            <a:ext cx="1567828" cy="962801"/>
          </a:xfrm>
          <a:prstGeom prst="cloudCallout">
            <a:avLst>
              <a:gd name="adj1" fmla="val 40336"/>
              <a:gd name="adj2" fmla="val 5970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41" name="TextBox 40"/>
          <p:cNvSpPr txBox="1"/>
          <p:nvPr/>
        </p:nvSpPr>
        <p:spPr>
          <a:xfrm>
            <a:off x="3832288" y="1587463"/>
            <a:ext cx="752129" cy="584775"/>
          </a:xfrm>
          <a:prstGeom prst="rect">
            <a:avLst/>
          </a:prstGeom>
          <a:noFill/>
        </p:spPr>
        <p:txBody>
          <a:bodyPr wrap="none" rtlCol="0">
            <a:spAutoFit/>
          </a:bodyPr>
          <a:lstStyle/>
          <a:p>
            <a:r>
              <a:rPr lang="en-US" altLang="ko-KR" sz="1600" b="1" dirty="0" smtClean="0">
                <a:latin typeface="Calibri" panose="020F0502020204030204" pitchFamily="34" charset="0"/>
              </a:rPr>
              <a:t>    SSH:</a:t>
            </a:r>
          </a:p>
          <a:p>
            <a:r>
              <a:rPr lang="en-US" altLang="ko-KR" sz="1600" b="1" dirty="0" smtClean="0">
                <a:latin typeface="Calibri" panose="020F0502020204030204" pitchFamily="34" charset="0"/>
              </a:rPr>
              <a:t>Other:</a:t>
            </a:r>
          </a:p>
        </p:txBody>
      </p:sp>
      <p:pic>
        <p:nvPicPr>
          <p:cNvPr id="42" name="Picture 4" descr="http://www.nyanp.org/wp-content/uploads/2013/11/greenCheckMark.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48203" y="1575431"/>
            <a:ext cx="281385" cy="24928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http://www.clker.com/cliparts/U/J/s/I/3/P/red-x-icon-hi.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34078" y="1901662"/>
            <a:ext cx="206894" cy="266006"/>
          </a:xfrm>
          <a:prstGeom prst="rect">
            <a:avLst/>
          </a:prstGeom>
          <a:noFill/>
          <a:extLst>
            <a:ext uri="{909E8E84-426E-40DD-AFC4-6F175D3DCCD1}">
              <a14:hiddenFill xmlns:a14="http://schemas.microsoft.com/office/drawing/2010/main">
                <a:solidFill>
                  <a:srgbClr val="FFFFFF"/>
                </a:solidFill>
              </a14:hiddenFill>
            </a:ext>
          </a:extLst>
        </p:spPr>
      </p:pic>
      <p:sp>
        <p:nvSpPr>
          <p:cNvPr id="45" name="구름 모양 설명선 44"/>
          <p:cNvSpPr/>
          <p:nvPr/>
        </p:nvSpPr>
        <p:spPr>
          <a:xfrm>
            <a:off x="3693410" y="4177550"/>
            <a:ext cx="1364679" cy="962801"/>
          </a:xfrm>
          <a:prstGeom prst="cloudCallout">
            <a:avLst>
              <a:gd name="adj1" fmla="val 40336"/>
              <a:gd name="adj2" fmla="val 5970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46" name="TextBox 45"/>
          <p:cNvSpPr txBox="1"/>
          <p:nvPr/>
        </p:nvSpPr>
        <p:spPr>
          <a:xfrm>
            <a:off x="4063585" y="4488473"/>
            <a:ext cx="570477" cy="338554"/>
          </a:xfrm>
          <a:prstGeom prst="rect">
            <a:avLst/>
          </a:prstGeom>
          <a:noFill/>
        </p:spPr>
        <p:txBody>
          <a:bodyPr wrap="none" rtlCol="0">
            <a:spAutoFit/>
          </a:bodyPr>
          <a:lstStyle/>
          <a:p>
            <a:r>
              <a:rPr lang="en-US" altLang="ko-KR" sz="1600" b="1" dirty="0" smtClean="0">
                <a:latin typeface="Calibri" panose="020F0502020204030204" pitchFamily="34" charset="0"/>
              </a:rPr>
              <a:t>Any:</a:t>
            </a:r>
          </a:p>
        </p:txBody>
      </p:sp>
      <p:pic>
        <p:nvPicPr>
          <p:cNvPr id="47" name="Picture 4" descr="http://www.nyanp.org/wp-content/uploads/2013/11/greenCheckMark.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40997" y="4532258"/>
            <a:ext cx="281385" cy="249280"/>
          </a:xfrm>
          <a:prstGeom prst="rect">
            <a:avLst/>
          </a:prstGeom>
          <a:noFill/>
          <a:extLst>
            <a:ext uri="{909E8E84-426E-40DD-AFC4-6F175D3DCCD1}">
              <a14:hiddenFill xmlns:a14="http://schemas.microsoft.com/office/drawing/2010/main">
                <a:solidFill>
                  <a:srgbClr val="FFFFFF"/>
                </a:solidFill>
              </a14:hiddenFill>
            </a:ext>
          </a:extLst>
        </p:spPr>
      </p:pic>
      <p:sp>
        <p:nvSpPr>
          <p:cNvPr id="49" name="구름 모양 설명선 48"/>
          <p:cNvSpPr/>
          <p:nvPr/>
        </p:nvSpPr>
        <p:spPr>
          <a:xfrm>
            <a:off x="3693410" y="2903448"/>
            <a:ext cx="1364679" cy="962801"/>
          </a:xfrm>
          <a:prstGeom prst="cloudCallout">
            <a:avLst>
              <a:gd name="adj1" fmla="val 40336"/>
              <a:gd name="adj2" fmla="val 5970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50" name="TextBox 49"/>
          <p:cNvSpPr txBox="1"/>
          <p:nvPr/>
        </p:nvSpPr>
        <p:spPr>
          <a:xfrm>
            <a:off x="4055255" y="3214371"/>
            <a:ext cx="570477" cy="338554"/>
          </a:xfrm>
          <a:prstGeom prst="rect">
            <a:avLst/>
          </a:prstGeom>
          <a:noFill/>
        </p:spPr>
        <p:txBody>
          <a:bodyPr wrap="none" rtlCol="0">
            <a:spAutoFit/>
          </a:bodyPr>
          <a:lstStyle/>
          <a:p>
            <a:r>
              <a:rPr lang="en-US" altLang="ko-KR" sz="1600" b="1" dirty="0" smtClean="0">
                <a:latin typeface="Calibri" panose="020F0502020204030204" pitchFamily="34" charset="0"/>
              </a:rPr>
              <a:t>Any:</a:t>
            </a:r>
          </a:p>
        </p:txBody>
      </p:sp>
      <p:pic>
        <p:nvPicPr>
          <p:cNvPr id="51" name="Picture 4" descr="http://www.nyanp.org/wp-content/uploads/2013/11/greenCheckMark.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90004" y="3258156"/>
            <a:ext cx="281385" cy="249280"/>
          </a:xfrm>
          <a:prstGeom prst="rect">
            <a:avLst/>
          </a:prstGeom>
          <a:noFill/>
          <a:extLst>
            <a:ext uri="{909E8E84-426E-40DD-AFC4-6F175D3DCCD1}">
              <a14:hiddenFill xmlns:a14="http://schemas.microsoft.com/office/drawing/2010/main">
                <a:solidFill>
                  <a:srgbClr val="FFFFFF"/>
                </a:solidFill>
              </a14:hiddenFill>
            </a:ext>
          </a:extLst>
        </p:spPr>
      </p:pic>
      <p:sp>
        <p:nvSpPr>
          <p:cNvPr id="53" name="직사각형 52"/>
          <p:cNvSpPr/>
          <p:nvPr/>
        </p:nvSpPr>
        <p:spPr>
          <a:xfrm>
            <a:off x="3720443" y="1680695"/>
            <a:ext cx="144016" cy="144016"/>
          </a:xfrm>
          <a:prstGeom prst="rect">
            <a:avLst/>
          </a:prstGeom>
          <a:solidFill>
            <a:srgbClr val="2A07FF"/>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54" name="직사각형 53"/>
          <p:cNvSpPr/>
          <p:nvPr/>
        </p:nvSpPr>
        <p:spPr>
          <a:xfrm>
            <a:off x="3724815" y="1919249"/>
            <a:ext cx="144016" cy="144016"/>
          </a:xfrm>
          <a:prstGeom prst="rect">
            <a:avLst/>
          </a:prstGeom>
          <a:solidFill>
            <a:srgbClr val="2A07FF"/>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55" name="직사각형 54"/>
          <p:cNvSpPr/>
          <p:nvPr/>
        </p:nvSpPr>
        <p:spPr>
          <a:xfrm>
            <a:off x="3902238" y="3329856"/>
            <a:ext cx="144016" cy="144016"/>
          </a:xfrm>
          <a:prstGeom prst="rect">
            <a:avLst/>
          </a:prstGeom>
          <a:solidFill>
            <a:srgbClr val="2A07FF"/>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56" name="직사각형 55"/>
          <p:cNvSpPr/>
          <p:nvPr/>
        </p:nvSpPr>
        <p:spPr>
          <a:xfrm>
            <a:off x="3953231" y="4604343"/>
            <a:ext cx="144016" cy="144016"/>
          </a:xfrm>
          <a:prstGeom prst="rect">
            <a:avLst/>
          </a:prstGeom>
          <a:solidFill>
            <a:srgbClr val="2A07FF"/>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pic>
        <p:nvPicPr>
          <p:cNvPr id="57"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48743" y="2527018"/>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48743" y="3825883"/>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48743" y="5135646"/>
            <a:ext cx="911925" cy="383968"/>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5004028" y="2455406"/>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F1</a:t>
            </a:r>
            <a:endParaRPr lang="ko-KR" altLang="en-US" sz="2800" b="1" dirty="0">
              <a:latin typeface="Calibri" panose="020F0502020204030204" pitchFamily="34" charset="0"/>
            </a:endParaRPr>
          </a:p>
        </p:txBody>
      </p:sp>
      <p:sp>
        <p:nvSpPr>
          <p:cNvPr id="61" name="TextBox 60"/>
          <p:cNvSpPr txBox="1"/>
          <p:nvPr/>
        </p:nvSpPr>
        <p:spPr>
          <a:xfrm>
            <a:off x="5004028" y="3754962"/>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F2</a:t>
            </a:r>
            <a:endParaRPr lang="ko-KR" altLang="en-US" sz="2800" b="1" dirty="0">
              <a:latin typeface="Calibri" panose="020F0502020204030204" pitchFamily="34" charset="0"/>
            </a:endParaRPr>
          </a:p>
        </p:txBody>
      </p:sp>
      <p:sp>
        <p:nvSpPr>
          <p:cNvPr id="62" name="TextBox 61"/>
          <p:cNvSpPr txBox="1"/>
          <p:nvPr/>
        </p:nvSpPr>
        <p:spPr>
          <a:xfrm>
            <a:off x="5004028" y="5066020"/>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F3</a:t>
            </a:r>
            <a:endParaRPr lang="ko-KR" altLang="en-US" sz="2800" b="1" dirty="0">
              <a:latin typeface="Calibri" panose="020F0502020204030204" pitchFamily="34" charset="0"/>
            </a:endParaRPr>
          </a:p>
        </p:txBody>
      </p:sp>
      <p:sp>
        <p:nvSpPr>
          <p:cNvPr id="63" name="구름 모양 설명선 62"/>
          <p:cNvSpPr/>
          <p:nvPr/>
        </p:nvSpPr>
        <p:spPr>
          <a:xfrm>
            <a:off x="5101105" y="1398262"/>
            <a:ext cx="1587628" cy="962801"/>
          </a:xfrm>
          <a:prstGeom prst="cloudCallout">
            <a:avLst>
              <a:gd name="adj1" fmla="val -22261"/>
              <a:gd name="adj2" fmla="val 5845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dirty="0">
              <a:solidFill>
                <a:schemeClr val="tx1"/>
              </a:solidFill>
            </a:endParaRPr>
          </a:p>
        </p:txBody>
      </p:sp>
      <p:sp>
        <p:nvSpPr>
          <p:cNvPr id="64" name="TextBox 63"/>
          <p:cNvSpPr txBox="1"/>
          <p:nvPr/>
        </p:nvSpPr>
        <p:spPr>
          <a:xfrm>
            <a:off x="5485194" y="1587463"/>
            <a:ext cx="752129" cy="584775"/>
          </a:xfrm>
          <a:prstGeom prst="rect">
            <a:avLst/>
          </a:prstGeom>
          <a:noFill/>
        </p:spPr>
        <p:txBody>
          <a:bodyPr wrap="none" rtlCol="0">
            <a:spAutoFit/>
          </a:bodyPr>
          <a:lstStyle/>
          <a:p>
            <a:r>
              <a:rPr lang="en-US" altLang="ko-KR" sz="1600" b="1" dirty="0" smtClean="0">
                <a:latin typeface="Calibri" panose="020F0502020204030204" pitchFamily="34" charset="0"/>
              </a:rPr>
              <a:t>Other:</a:t>
            </a:r>
          </a:p>
          <a:p>
            <a:r>
              <a:rPr lang="en-US" altLang="ko-KR" sz="1600" b="1" dirty="0" smtClean="0">
                <a:latin typeface="Calibri" panose="020F0502020204030204" pitchFamily="34" charset="0"/>
              </a:rPr>
              <a:t>    SSH:</a:t>
            </a:r>
          </a:p>
        </p:txBody>
      </p:sp>
      <p:pic>
        <p:nvPicPr>
          <p:cNvPr id="66" name="Picture 4" descr="http://www.nyanp.org/wp-content/uploads/2013/11/greenCheckMark.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01109" y="1575431"/>
            <a:ext cx="281385" cy="24928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 descr="http://www.clker.com/cliparts/U/J/s/I/3/P/red-x-icon-hi.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86984" y="1901662"/>
            <a:ext cx="206894" cy="266006"/>
          </a:xfrm>
          <a:prstGeom prst="rect">
            <a:avLst/>
          </a:prstGeom>
          <a:noFill/>
          <a:extLst>
            <a:ext uri="{909E8E84-426E-40DD-AFC4-6F175D3DCCD1}">
              <a14:hiddenFill xmlns:a14="http://schemas.microsoft.com/office/drawing/2010/main">
                <a:solidFill>
                  <a:srgbClr val="FFFFFF"/>
                </a:solidFill>
              </a14:hiddenFill>
            </a:ext>
          </a:extLst>
        </p:spPr>
      </p:pic>
      <p:sp>
        <p:nvSpPr>
          <p:cNvPr id="68" name="구름 모양 설명선 67"/>
          <p:cNvSpPr/>
          <p:nvPr/>
        </p:nvSpPr>
        <p:spPr>
          <a:xfrm>
            <a:off x="5101105" y="4125103"/>
            <a:ext cx="1364679" cy="962801"/>
          </a:xfrm>
          <a:prstGeom prst="cloudCallout">
            <a:avLst>
              <a:gd name="adj1" fmla="val -22261"/>
              <a:gd name="adj2" fmla="val 5845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dirty="0">
              <a:solidFill>
                <a:schemeClr val="tx1"/>
              </a:solidFill>
            </a:endParaRPr>
          </a:p>
        </p:txBody>
      </p:sp>
      <p:sp>
        <p:nvSpPr>
          <p:cNvPr id="69" name="TextBox 68"/>
          <p:cNvSpPr txBox="1"/>
          <p:nvPr/>
        </p:nvSpPr>
        <p:spPr>
          <a:xfrm>
            <a:off x="5305266" y="4432748"/>
            <a:ext cx="756426" cy="338554"/>
          </a:xfrm>
          <a:prstGeom prst="rect">
            <a:avLst/>
          </a:prstGeom>
          <a:noFill/>
        </p:spPr>
        <p:txBody>
          <a:bodyPr wrap="none" rtlCol="0">
            <a:spAutoFit/>
          </a:bodyPr>
          <a:lstStyle/>
          <a:p>
            <a:r>
              <a:rPr lang="en-US" altLang="ko-KR" sz="1600" b="1" dirty="0" smtClean="0">
                <a:latin typeface="Calibri" panose="020F0502020204030204" pitchFamily="34" charset="0"/>
              </a:rPr>
              <a:t>    Any:</a:t>
            </a:r>
          </a:p>
        </p:txBody>
      </p:sp>
      <p:pic>
        <p:nvPicPr>
          <p:cNvPr id="70" name="Picture 4" descr="http://www.nyanp.org/wp-content/uploads/2013/11/greenCheckMark.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21181" y="4420716"/>
            <a:ext cx="281385" cy="249280"/>
          </a:xfrm>
          <a:prstGeom prst="rect">
            <a:avLst/>
          </a:prstGeom>
          <a:noFill/>
          <a:extLst>
            <a:ext uri="{909E8E84-426E-40DD-AFC4-6F175D3DCCD1}">
              <a14:hiddenFill xmlns:a14="http://schemas.microsoft.com/office/drawing/2010/main">
                <a:solidFill>
                  <a:srgbClr val="FFFFFF"/>
                </a:solidFill>
              </a14:hiddenFill>
            </a:ext>
          </a:extLst>
        </p:spPr>
      </p:pic>
      <p:sp>
        <p:nvSpPr>
          <p:cNvPr id="75" name="직사각형 74"/>
          <p:cNvSpPr/>
          <p:nvPr/>
        </p:nvSpPr>
        <p:spPr>
          <a:xfrm>
            <a:off x="5354430" y="1668663"/>
            <a:ext cx="144016" cy="144016"/>
          </a:xfrm>
          <a:prstGeom prst="rect">
            <a:avLst/>
          </a:prstGeom>
          <a:solidFill>
            <a:srgbClr val="FF00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76" name="직사각형 75"/>
          <p:cNvSpPr/>
          <p:nvPr/>
        </p:nvSpPr>
        <p:spPr>
          <a:xfrm>
            <a:off x="5354430" y="1922978"/>
            <a:ext cx="144016" cy="144016"/>
          </a:xfrm>
          <a:prstGeom prst="rect">
            <a:avLst/>
          </a:prstGeom>
          <a:solidFill>
            <a:srgbClr val="FF00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77" name="구름 모양 설명선 76"/>
          <p:cNvSpPr/>
          <p:nvPr/>
        </p:nvSpPr>
        <p:spPr>
          <a:xfrm>
            <a:off x="5101105" y="2817982"/>
            <a:ext cx="1587628" cy="962801"/>
          </a:xfrm>
          <a:prstGeom prst="cloudCallout">
            <a:avLst>
              <a:gd name="adj1" fmla="val -22261"/>
              <a:gd name="adj2" fmla="val 5845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dirty="0">
              <a:solidFill>
                <a:schemeClr val="tx1"/>
              </a:solidFill>
            </a:endParaRPr>
          </a:p>
        </p:txBody>
      </p:sp>
      <p:sp>
        <p:nvSpPr>
          <p:cNvPr id="78" name="TextBox 77"/>
          <p:cNvSpPr txBox="1"/>
          <p:nvPr/>
        </p:nvSpPr>
        <p:spPr>
          <a:xfrm>
            <a:off x="5485194" y="3007183"/>
            <a:ext cx="752129" cy="584775"/>
          </a:xfrm>
          <a:prstGeom prst="rect">
            <a:avLst/>
          </a:prstGeom>
          <a:noFill/>
        </p:spPr>
        <p:txBody>
          <a:bodyPr wrap="none" rtlCol="0">
            <a:spAutoFit/>
          </a:bodyPr>
          <a:lstStyle/>
          <a:p>
            <a:r>
              <a:rPr lang="en-US" altLang="ko-KR" sz="1600" b="1" dirty="0" smtClean="0">
                <a:latin typeface="Calibri" panose="020F0502020204030204" pitchFamily="34" charset="0"/>
              </a:rPr>
              <a:t>Other:</a:t>
            </a:r>
          </a:p>
          <a:p>
            <a:r>
              <a:rPr lang="en-US" altLang="ko-KR" sz="1600" b="1" dirty="0" smtClean="0">
                <a:latin typeface="Calibri" panose="020F0502020204030204" pitchFamily="34" charset="0"/>
              </a:rPr>
              <a:t>    SSH:</a:t>
            </a:r>
          </a:p>
        </p:txBody>
      </p:sp>
      <p:pic>
        <p:nvPicPr>
          <p:cNvPr id="79" name="Picture 4" descr="http://www.nyanp.org/wp-content/uploads/2013/11/greenCheckMark.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01109" y="2995151"/>
            <a:ext cx="281385" cy="24928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6" descr="http://www.clker.com/cliparts/U/J/s/I/3/P/red-x-icon-hi.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86984" y="3321382"/>
            <a:ext cx="206894" cy="266006"/>
          </a:xfrm>
          <a:prstGeom prst="rect">
            <a:avLst/>
          </a:prstGeom>
          <a:noFill/>
          <a:extLst>
            <a:ext uri="{909E8E84-426E-40DD-AFC4-6F175D3DCCD1}">
              <a14:hiddenFill xmlns:a14="http://schemas.microsoft.com/office/drawing/2010/main">
                <a:solidFill>
                  <a:srgbClr val="FFFFFF"/>
                </a:solidFill>
              </a14:hiddenFill>
            </a:ext>
          </a:extLst>
        </p:spPr>
      </p:pic>
      <p:sp>
        <p:nvSpPr>
          <p:cNvPr id="81" name="직사각형 80"/>
          <p:cNvSpPr/>
          <p:nvPr/>
        </p:nvSpPr>
        <p:spPr>
          <a:xfrm>
            <a:off x="5354430" y="3088383"/>
            <a:ext cx="144016" cy="144016"/>
          </a:xfrm>
          <a:prstGeom prst="rect">
            <a:avLst/>
          </a:prstGeom>
          <a:solidFill>
            <a:srgbClr val="FF00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82" name="직사각형 81"/>
          <p:cNvSpPr/>
          <p:nvPr/>
        </p:nvSpPr>
        <p:spPr>
          <a:xfrm>
            <a:off x="5354430" y="3342698"/>
            <a:ext cx="144016" cy="144016"/>
          </a:xfrm>
          <a:prstGeom prst="rect">
            <a:avLst/>
          </a:prstGeom>
          <a:solidFill>
            <a:srgbClr val="FF00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83" name="직사각형 82"/>
          <p:cNvSpPr/>
          <p:nvPr/>
        </p:nvSpPr>
        <p:spPr>
          <a:xfrm>
            <a:off x="5354430" y="4520838"/>
            <a:ext cx="144016" cy="144016"/>
          </a:xfrm>
          <a:prstGeom prst="rect">
            <a:avLst/>
          </a:prstGeom>
          <a:solidFill>
            <a:srgbClr val="FF00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32" name="구름 모양 설명선 31"/>
          <p:cNvSpPr/>
          <p:nvPr/>
        </p:nvSpPr>
        <p:spPr>
          <a:xfrm>
            <a:off x="2154619" y="1603633"/>
            <a:ext cx="2628270" cy="1448511"/>
          </a:xfrm>
          <a:prstGeom prst="cloudCallout">
            <a:avLst>
              <a:gd name="adj1" fmla="val -2678"/>
              <a:gd name="adj2" fmla="val 9505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dirty="0">
              <a:solidFill>
                <a:schemeClr val="tx1"/>
              </a:solidFill>
            </a:endParaRPr>
          </a:p>
        </p:txBody>
      </p:sp>
      <p:grpSp>
        <p:nvGrpSpPr>
          <p:cNvPr id="2" name="그룹 1"/>
          <p:cNvGrpSpPr/>
          <p:nvPr/>
        </p:nvGrpSpPr>
        <p:grpSpPr>
          <a:xfrm>
            <a:off x="2583329" y="1838822"/>
            <a:ext cx="1842752" cy="888403"/>
            <a:chOff x="1309950" y="1981878"/>
            <a:chExt cx="1842752" cy="888403"/>
          </a:xfrm>
        </p:grpSpPr>
        <p:pic>
          <p:nvPicPr>
            <p:cNvPr id="33" name="Picture 8" descr="http://2.bp.blogspot.com/--V_YA3XF-ic/UUV0ISD4vcI/AAAAAAAAAuA/WOwXDXYsZ_I/s1600/Hat-cowboy-white-icon+mytrickytricks.blogspot.com.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09950" y="2399173"/>
              <a:ext cx="471108" cy="47110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http://icons.iconarchive.com/icons/rob-sanders/hat/256/Hat-cowboy-black-icon.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09950" y="2016586"/>
              <a:ext cx="471600" cy="471600"/>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직선 화살표 연결선 34"/>
            <p:cNvCxnSpPr/>
            <p:nvPr/>
          </p:nvCxnSpPr>
          <p:spPr>
            <a:xfrm>
              <a:off x="1872137" y="2190114"/>
              <a:ext cx="3642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직선 화살표 연결선 35"/>
            <p:cNvCxnSpPr/>
            <p:nvPr/>
          </p:nvCxnSpPr>
          <p:spPr>
            <a:xfrm>
              <a:off x="1872137" y="2622162"/>
              <a:ext cx="3642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233945" y="1981878"/>
              <a:ext cx="801823"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F1, F2</a:t>
              </a:r>
            </a:p>
          </p:txBody>
        </p:sp>
        <p:sp>
          <p:nvSpPr>
            <p:cNvPr id="38" name="TextBox 37"/>
            <p:cNvSpPr txBox="1"/>
            <p:nvPr/>
          </p:nvSpPr>
          <p:spPr>
            <a:xfrm>
              <a:off x="2243496" y="2450776"/>
              <a:ext cx="431528"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F3</a:t>
              </a:r>
            </a:p>
          </p:txBody>
        </p:sp>
        <p:sp>
          <p:nvSpPr>
            <p:cNvPr id="4" name="직사각형 3"/>
            <p:cNvSpPr/>
            <p:nvPr/>
          </p:nvSpPr>
          <p:spPr>
            <a:xfrm>
              <a:off x="3008686" y="2112180"/>
              <a:ext cx="144016" cy="144016"/>
            </a:xfrm>
            <a:prstGeom prst="rect">
              <a:avLst/>
            </a:prstGeom>
            <a:solidFill>
              <a:srgbClr val="FF00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52" name="직사각형 51"/>
            <p:cNvSpPr/>
            <p:nvPr/>
          </p:nvSpPr>
          <p:spPr>
            <a:xfrm>
              <a:off x="2660351" y="2590027"/>
              <a:ext cx="144016" cy="144016"/>
            </a:xfrm>
            <a:prstGeom prst="rect">
              <a:avLst/>
            </a:prstGeom>
            <a:solidFill>
              <a:srgbClr val="FF00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grpSp>
    </p:spTree>
    <p:extLst>
      <p:ext uri="{BB962C8B-B14F-4D97-AF65-F5344CB8AC3E}">
        <p14:creationId xmlns:p14="http://schemas.microsoft.com/office/powerpoint/2010/main" val="394690983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95902" y="3865218"/>
            <a:ext cx="911925" cy="383968"/>
          </a:xfrm>
          <a:prstGeom prst="rect">
            <a:avLst/>
          </a:prstGeom>
          <a:noFill/>
          <a:extLst>
            <a:ext uri="{909E8E84-426E-40DD-AFC4-6F175D3DCCD1}">
              <a14:hiddenFill xmlns:a14="http://schemas.microsoft.com/office/drawing/2010/main">
                <a:solidFill>
                  <a:srgbClr val="FFFFFF"/>
                </a:solidFill>
              </a14:hiddenFill>
            </a:ext>
          </a:extLst>
        </p:spPr>
      </p:pic>
      <p:sp>
        <p:nvSpPr>
          <p:cNvPr id="65" name="직사각형 64"/>
          <p:cNvSpPr/>
          <p:nvPr/>
        </p:nvSpPr>
        <p:spPr>
          <a:xfrm>
            <a:off x="310088" y="241598"/>
            <a:ext cx="449162" cy="307777"/>
          </a:xfrm>
          <a:prstGeom prst="rect">
            <a:avLst/>
          </a:prstGeom>
        </p:spPr>
        <p:txBody>
          <a:bodyPr wrap="none">
            <a:spAutoFit/>
          </a:bodyPr>
          <a:lstStyle/>
          <a:p>
            <a:r>
              <a:rPr lang="en-US" altLang="ko-KR" sz="1400" b="1" spc="-50" dirty="0" smtClean="0">
                <a:solidFill>
                  <a:schemeClr val="bg1"/>
                </a:solidFill>
                <a:latin typeface="나눔고딕" pitchFamily="50" charset="-127"/>
                <a:ea typeface="나눔고딕" pitchFamily="50" charset="-127"/>
              </a:rPr>
              <a:t>1-1</a:t>
            </a:r>
          </a:p>
        </p:txBody>
      </p:sp>
      <p:cxnSp>
        <p:nvCxnSpPr>
          <p:cNvPr id="14" name="직선 연결선 13"/>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4355" y="275937"/>
            <a:ext cx="6418967" cy="646331"/>
          </a:xfrm>
          <a:prstGeom prst="rect">
            <a:avLst/>
          </a:prstGeom>
          <a:noFill/>
        </p:spPr>
        <p:txBody>
          <a:bodyPr wrap="square" rtlCol="0">
            <a:spAutoFit/>
          </a:bodyPr>
          <a:lstStyle/>
          <a:p>
            <a:r>
              <a:rPr lang="en-US" altLang="ko-KR" sz="3600" kern="0" spc="-30" dirty="0" smtClean="0">
                <a:latin typeface="Calibri" panose="020F0502020204030204" pitchFamily="34" charset="0"/>
                <a:ea typeface="나눔고딕" pitchFamily="50" charset="-127"/>
              </a:rPr>
              <a:t>2-Phase Update in Action</a:t>
            </a:r>
            <a:endParaRPr lang="en-US" altLang="ko-KR" sz="3600" kern="0" spc="-30" dirty="0" smtClean="0">
              <a:latin typeface="Calibri" panose="020F0502020204030204" pitchFamily="34" charset="0"/>
              <a:ea typeface="나눔고딕 ExtraBold" pitchFamily="50" charset="-127"/>
            </a:endParaRPr>
          </a:p>
        </p:txBody>
      </p:sp>
      <p:sp>
        <p:nvSpPr>
          <p:cNvPr id="17" name="슬라이드 번호 개체 틀 16"/>
          <p:cNvSpPr>
            <a:spLocks noGrp="1"/>
          </p:cNvSpPr>
          <p:nvPr>
            <p:ph type="sldNum" sz="quarter" idx="12"/>
          </p:nvPr>
        </p:nvSpPr>
        <p:spPr/>
        <p:txBody>
          <a:bodyPr/>
          <a:lstStyle/>
          <a:p>
            <a:pPr algn="r"/>
            <a:r>
              <a:rPr lang="en-US" altLang="ko-KR" sz="2000" dirty="0" smtClean="0">
                <a:solidFill>
                  <a:srgbClr val="00B0F0"/>
                </a:solidFill>
              </a:rPr>
              <a:t>12 </a:t>
            </a:r>
            <a:r>
              <a:rPr lang="en-US" altLang="ko-KR" sz="1100" b="0" dirty="0" smtClean="0">
                <a:solidFill>
                  <a:schemeClr val="bg1">
                    <a:lumMod val="65000"/>
                  </a:schemeClr>
                </a:solidFill>
              </a:rPr>
              <a:t>/ </a:t>
            </a:r>
            <a:r>
              <a:rPr lang="en-US" altLang="ko-KR" sz="1100" b="0" dirty="0" smtClean="0">
                <a:solidFill>
                  <a:schemeClr val="bg1">
                    <a:lumMod val="65000"/>
                  </a:schemeClr>
                </a:solidFill>
              </a:rPr>
              <a:t>26</a:t>
            </a:r>
            <a:endParaRPr lang="ko-KR" altLang="en-US" sz="1100" b="0" dirty="0">
              <a:solidFill>
                <a:schemeClr val="bg1">
                  <a:lumMod val="65000"/>
                </a:schemeClr>
              </a:solidFill>
            </a:endParaRPr>
          </a:p>
        </p:txBody>
      </p:sp>
      <p:pic>
        <p:nvPicPr>
          <p:cNvPr id="12" name="Picture 6" descr="https://lh6.googleusercontent.com/B-LWl-8__kEiK6DKXjCrmeZTaa_GSE9Xscri8Z79sfE2peZS4QkCOzKAq8rA8A1tE58D432vOPAMBaqTd8vY-S_K374jl5pN5sFcXrgAGlIYForOl9KbOFeVXj40R9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8733" y="3347606"/>
            <a:ext cx="1051619" cy="105161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s://lh6.googleusercontent.com/B-LWl-8__kEiK6DKXjCrmeZTaa_GSE9Xscri8Z79sfE2peZS4QkCOzKAq8rA8A1tE58D432vOPAMBaqTd8vY-S_K374jl5pN5sFcXrgAGlIYForOl9KbOFeVXj40R9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7126" y="3026754"/>
            <a:ext cx="1334768" cy="13347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s://lh6.googleusercontent.com/B-LWl-8__kEiK6DKXjCrmeZTaa_GSE9Xscri8Z79sfE2peZS4QkCOzKAq8rA8A1tE58D432vOPAMBaqTd8vY-S_K374jl5pN5sFcXrgAGlIYForOl9KbOFeVXj40R9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5412" y="3956965"/>
            <a:ext cx="1304505" cy="1304505"/>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직선 연결선 15"/>
          <p:cNvCxnSpPr>
            <a:stCxn id="13" idx="3"/>
          </p:cNvCxnSpPr>
          <p:nvPr/>
        </p:nvCxnSpPr>
        <p:spPr>
          <a:xfrm>
            <a:off x="2461894" y="3694138"/>
            <a:ext cx="546858" cy="323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직선 연결선 17"/>
          <p:cNvCxnSpPr>
            <a:stCxn id="15" idx="3"/>
          </p:cNvCxnSpPr>
          <p:nvPr/>
        </p:nvCxnSpPr>
        <p:spPr>
          <a:xfrm flipV="1">
            <a:off x="2469917" y="4017867"/>
            <a:ext cx="538835" cy="591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직선 연결선 18"/>
          <p:cNvCxnSpPr/>
          <p:nvPr/>
        </p:nvCxnSpPr>
        <p:spPr>
          <a:xfrm flipH="1">
            <a:off x="3920677" y="4017867"/>
            <a:ext cx="9280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직선 연결선 19"/>
          <p:cNvCxnSpPr/>
          <p:nvPr/>
        </p:nvCxnSpPr>
        <p:spPr>
          <a:xfrm flipH="1">
            <a:off x="3920677" y="2719002"/>
            <a:ext cx="928066" cy="1298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직선 연결선 21"/>
          <p:cNvCxnSpPr/>
          <p:nvPr/>
        </p:nvCxnSpPr>
        <p:spPr>
          <a:xfrm flipH="1" flipV="1">
            <a:off x="3920677" y="4017867"/>
            <a:ext cx="928066" cy="1309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직선 연결선 22"/>
          <p:cNvCxnSpPr>
            <a:stCxn id="12" idx="1"/>
          </p:cNvCxnSpPr>
          <p:nvPr/>
        </p:nvCxnSpPr>
        <p:spPr>
          <a:xfrm flipH="1">
            <a:off x="5760668" y="3873416"/>
            <a:ext cx="928065" cy="144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a:stCxn id="12" idx="1"/>
          </p:cNvCxnSpPr>
          <p:nvPr/>
        </p:nvCxnSpPr>
        <p:spPr>
          <a:xfrm flipH="1">
            <a:off x="5760668" y="3873416"/>
            <a:ext cx="928065" cy="14542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직선 연결선 24"/>
          <p:cNvCxnSpPr>
            <a:stCxn id="12" idx="1"/>
          </p:cNvCxnSpPr>
          <p:nvPr/>
        </p:nvCxnSpPr>
        <p:spPr>
          <a:xfrm flipH="1" flipV="1">
            <a:off x="5760668" y="2719002"/>
            <a:ext cx="928065" cy="11544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281892" y="3754962"/>
            <a:ext cx="280846" cy="523220"/>
          </a:xfrm>
          <a:prstGeom prst="rect">
            <a:avLst/>
          </a:prstGeom>
          <a:noFill/>
        </p:spPr>
        <p:txBody>
          <a:bodyPr wrap="none" rtlCol="0">
            <a:spAutoFit/>
          </a:bodyPr>
          <a:lstStyle/>
          <a:p>
            <a:r>
              <a:rPr lang="en-US" altLang="ko-KR" sz="2800" b="1" dirty="0" smtClean="0">
                <a:latin typeface="Calibri" panose="020F0502020204030204" pitchFamily="34" charset="0"/>
              </a:rPr>
              <a:t>I</a:t>
            </a:r>
            <a:endParaRPr lang="ko-KR" altLang="en-US" sz="2800" b="1" dirty="0">
              <a:latin typeface="Calibri" panose="020F0502020204030204" pitchFamily="34" charset="0"/>
            </a:endParaRPr>
          </a:p>
        </p:txBody>
      </p:sp>
      <p:pic>
        <p:nvPicPr>
          <p:cNvPr id="30" name="Picture 8" descr="http://2.bp.blogspot.com/--V_YA3XF-ic/UUV0ISD4vcI/AAAAAAAAAuA/WOwXDXYsZ_I/s1600/Hat-cowboy-white-icon+mytrickytricks.blogspot.co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37897" y="4323547"/>
            <a:ext cx="553832" cy="55383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83672" y="3405401"/>
            <a:ext cx="595936" cy="595936"/>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3832288" y="1587463"/>
            <a:ext cx="752129" cy="584775"/>
          </a:xfrm>
          <a:prstGeom prst="rect">
            <a:avLst/>
          </a:prstGeom>
          <a:noFill/>
        </p:spPr>
        <p:txBody>
          <a:bodyPr wrap="none" rtlCol="0">
            <a:spAutoFit/>
          </a:bodyPr>
          <a:lstStyle/>
          <a:p>
            <a:r>
              <a:rPr lang="en-US" altLang="ko-KR" sz="1600" b="1" dirty="0" smtClean="0">
                <a:latin typeface="Calibri" panose="020F0502020204030204" pitchFamily="34" charset="0"/>
              </a:rPr>
              <a:t>    SSH:</a:t>
            </a:r>
          </a:p>
          <a:p>
            <a:r>
              <a:rPr lang="en-US" altLang="ko-KR" sz="1600" b="1" dirty="0" smtClean="0">
                <a:latin typeface="Calibri" panose="020F0502020204030204" pitchFamily="34" charset="0"/>
              </a:rPr>
              <a:t>Other:</a:t>
            </a:r>
          </a:p>
        </p:txBody>
      </p:sp>
      <p:pic>
        <p:nvPicPr>
          <p:cNvPr id="43" name="Picture 6" descr="http://www.clker.com/cliparts/U/J/s/I/3/P/red-x-icon-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34078" y="1901662"/>
            <a:ext cx="206894" cy="266006"/>
          </a:xfrm>
          <a:prstGeom prst="rect">
            <a:avLst/>
          </a:prstGeom>
          <a:noFill/>
          <a:extLst>
            <a:ext uri="{909E8E84-426E-40DD-AFC4-6F175D3DCCD1}">
              <a14:hiddenFill xmlns:a14="http://schemas.microsoft.com/office/drawing/2010/main">
                <a:solidFill>
                  <a:srgbClr val="FFFFFF"/>
                </a:solidFill>
              </a14:hiddenFill>
            </a:ext>
          </a:extLst>
        </p:spPr>
      </p:pic>
      <p:sp>
        <p:nvSpPr>
          <p:cNvPr id="53" name="직사각형 52"/>
          <p:cNvSpPr/>
          <p:nvPr/>
        </p:nvSpPr>
        <p:spPr>
          <a:xfrm>
            <a:off x="3720443" y="1680695"/>
            <a:ext cx="144016" cy="144016"/>
          </a:xfrm>
          <a:prstGeom prst="rect">
            <a:avLst/>
          </a:prstGeom>
          <a:solidFill>
            <a:srgbClr val="2A07FF"/>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54" name="직사각형 53"/>
          <p:cNvSpPr/>
          <p:nvPr/>
        </p:nvSpPr>
        <p:spPr>
          <a:xfrm>
            <a:off x="3724815" y="1919249"/>
            <a:ext cx="144016" cy="144016"/>
          </a:xfrm>
          <a:prstGeom prst="rect">
            <a:avLst/>
          </a:prstGeom>
          <a:solidFill>
            <a:srgbClr val="2A07FF"/>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pic>
        <p:nvPicPr>
          <p:cNvPr id="57"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48743" y="2527018"/>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48743" y="3825883"/>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48743" y="5135646"/>
            <a:ext cx="911925" cy="383968"/>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5004028" y="2455406"/>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F1</a:t>
            </a:r>
            <a:endParaRPr lang="ko-KR" altLang="en-US" sz="2800" b="1" dirty="0">
              <a:latin typeface="Calibri" panose="020F0502020204030204" pitchFamily="34" charset="0"/>
            </a:endParaRPr>
          </a:p>
        </p:txBody>
      </p:sp>
      <p:sp>
        <p:nvSpPr>
          <p:cNvPr id="61" name="TextBox 60"/>
          <p:cNvSpPr txBox="1"/>
          <p:nvPr/>
        </p:nvSpPr>
        <p:spPr>
          <a:xfrm>
            <a:off x="5004028" y="3754962"/>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F2</a:t>
            </a:r>
            <a:endParaRPr lang="ko-KR" altLang="en-US" sz="2800" b="1" dirty="0">
              <a:latin typeface="Calibri" panose="020F0502020204030204" pitchFamily="34" charset="0"/>
            </a:endParaRPr>
          </a:p>
        </p:txBody>
      </p:sp>
      <p:sp>
        <p:nvSpPr>
          <p:cNvPr id="62" name="TextBox 61"/>
          <p:cNvSpPr txBox="1"/>
          <p:nvPr/>
        </p:nvSpPr>
        <p:spPr>
          <a:xfrm>
            <a:off x="5004028" y="5066020"/>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F3</a:t>
            </a:r>
            <a:endParaRPr lang="ko-KR" altLang="en-US" sz="2800" b="1" dirty="0">
              <a:latin typeface="Calibri" panose="020F0502020204030204" pitchFamily="34" charset="0"/>
            </a:endParaRPr>
          </a:p>
        </p:txBody>
      </p:sp>
      <p:sp>
        <p:nvSpPr>
          <p:cNvPr id="63" name="구름 모양 설명선 62"/>
          <p:cNvSpPr/>
          <p:nvPr/>
        </p:nvSpPr>
        <p:spPr>
          <a:xfrm>
            <a:off x="5101105" y="1398262"/>
            <a:ext cx="1587628" cy="962801"/>
          </a:xfrm>
          <a:prstGeom prst="cloudCallout">
            <a:avLst>
              <a:gd name="adj1" fmla="val -22261"/>
              <a:gd name="adj2" fmla="val 5845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dirty="0">
              <a:solidFill>
                <a:schemeClr val="tx1"/>
              </a:solidFill>
            </a:endParaRPr>
          </a:p>
        </p:txBody>
      </p:sp>
      <p:sp>
        <p:nvSpPr>
          <p:cNvPr id="64" name="TextBox 63"/>
          <p:cNvSpPr txBox="1"/>
          <p:nvPr/>
        </p:nvSpPr>
        <p:spPr>
          <a:xfrm>
            <a:off x="5485194" y="1587463"/>
            <a:ext cx="752129" cy="584775"/>
          </a:xfrm>
          <a:prstGeom prst="rect">
            <a:avLst/>
          </a:prstGeom>
          <a:noFill/>
        </p:spPr>
        <p:txBody>
          <a:bodyPr wrap="none" rtlCol="0">
            <a:spAutoFit/>
          </a:bodyPr>
          <a:lstStyle/>
          <a:p>
            <a:r>
              <a:rPr lang="en-US" altLang="ko-KR" sz="1600" b="1" dirty="0" smtClean="0">
                <a:latin typeface="Calibri" panose="020F0502020204030204" pitchFamily="34" charset="0"/>
              </a:rPr>
              <a:t>Other:</a:t>
            </a:r>
          </a:p>
          <a:p>
            <a:r>
              <a:rPr lang="en-US" altLang="ko-KR" sz="1600" b="1" dirty="0" smtClean="0">
                <a:latin typeface="Calibri" panose="020F0502020204030204" pitchFamily="34" charset="0"/>
              </a:rPr>
              <a:t>    SSH:</a:t>
            </a:r>
          </a:p>
        </p:txBody>
      </p:sp>
      <p:pic>
        <p:nvPicPr>
          <p:cNvPr id="66" name="Picture 4" descr="http://www.nyanp.org/wp-content/uploads/2013/11/greenCheckMark.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01109" y="1575431"/>
            <a:ext cx="281385" cy="24928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 descr="http://www.clker.com/cliparts/U/J/s/I/3/P/red-x-icon-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86984" y="1901662"/>
            <a:ext cx="206894" cy="266006"/>
          </a:xfrm>
          <a:prstGeom prst="rect">
            <a:avLst/>
          </a:prstGeom>
          <a:noFill/>
          <a:extLst>
            <a:ext uri="{909E8E84-426E-40DD-AFC4-6F175D3DCCD1}">
              <a14:hiddenFill xmlns:a14="http://schemas.microsoft.com/office/drawing/2010/main">
                <a:solidFill>
                  <a:srgbClr val="FFFFFF"/>
                </a:solidFill>
              </a14:hiddenFill>
            </a:ext>
          </a:extLst>
        </p:spPr>
      </p:pic>
      <p:sp>
        <p:nvSpPr>
          <p:cNvPr id="68" name="구름 모양 설명선 67"/>
          <p:cNvSpPr/>
          <p:nvPr/>
        </p:nvSpPr>
        <p:spPr>
          <a:xfrm>
            <a:off x="5101105" y="4125103"/>
            <a:ext cx="1364679" cy="962801"/>
          </a:xfrm>
          <a:prstGeom prst="cloudCallout">
            <a:avLst>
              <a:gd name="adj1" fmla="val -22261"/>
              <a:gd name="adj2" fmla="val 5845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dirty="0">
              <a:solidFill>
                <a:schemeClr val="tx1"/>
              </a:solidFill>
            </a:endParaRPr>
          </a:p>
        </p:txBody>
      </p:sp>
      <p:sp>
        <p:nvSpPr>
          <p:cNvPr id="69" name="TextBox 68"/>
          <p:cNvSpPr txBox="1"/>
          <p:nvPr/>
        </p:nvSpPr>
        <p:spPr>
          <a:xfrm>
            <a:off x="5305266" y="4432748"/>
            <a:ext cx="756426" cy="338554"/>
          </a:xfrm>
          <a:prstGeom prst="rect">
            <a:avLst/>
          </a:prstGeom>
          <a:noFill/>
        </p:spPr>
        <p:txBody>
          <a:bodyPr wrap="none" rtlCol="0">
            <a:spAutoFit/>
          </a:bodyPr>
          <a:lstStyle/>
          <a:p>
            <a:r>
              <a:rPr lang="en-US" altLang="ko-KR" sz="1600" b="1" dirty="0" smtClean="0">
                <a:latin typeface="Calibri" panose="020F0502020204030204" pitchFamily="34" charset="0"/>
              </a:rPr>
              <a:t>    Any:</a:t>
            </a:r>
          </a:p>
        </p:txBody>
      </p:sp>
      <p:pic>
        <p:nvPicPr>
          <p:cNvPr id="70" name="Picture 4" descr="http://www.nyanp.org/wp-content/uploads/2013/11/greenCheckMark.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21181" y="4420716"/>
            <a:ext cx="281385" cy="249280"/>
          </a:xfrm>
          <a:prstGeom prst="rect">
            <a:avLst/>
          </a:prstGeom>
          <a:noFill/>
          <a:extLst>
            <a:ext uri="{909E8E84-426E-40DD-AFC4-6F175D3DCCD1}">
              <a14:hiddenFill xmlns:a14="http://schemas.microsoft.com/office/drawing/2010/main">
                <a:solidFill>
                  <a:srgbClr val="FFFFFF"/>
                </a:solidFill>
              </a14:hiddenFill>
            </a:ext>
          </a:extLst>
        </p:spPr>
      </p:pic>
      <p:sp>
        <p:nvSpPr>
          <p:cNvPr id="75" name="직사각형 74"/>
          <p:cNvSpPr/>
          <p:nvPr/>
        </p:nvSpPr>
        <p:spPr>
          <a:xfrm>
            <a:off x="5354430" y="1668663"/>
            <a:ext cx="144016" cy="144016"/>
          </a:xfrm>
          <a:prstGeom prst="rect">
            <a:avLst/>
          </a:prstGeom>
          <a:solidFill>
            <a:srgbClr val="FF00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76" name="직사각형 75"/>
          <p:cNvSpPr/>
          <p:nvPr/>
        </p:nvSpPr>
        <p:spPr>
          <a:xfrm>
            <a:off x="5354430" y="1922978"/>
            <a:ext cx="144016" cy="144016"/>
          </a:xfrm>
          <a:prstGeom prst="rect">
            <a:avLst/>
          </a:prstGeom>
          <a:solidFill>
            <a:srgbClr val="FF00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77" name="구름 모양 설명선 76"/>
          <p:cNvSpPr/>
          <p:nvPr/>
        </p:nvSpPr>
        <p:spPr>
          <a:xfrm>
            <a:off x="5101105" y="2817982"/>
            <a:ext cx="1587628" cy="962801"/>
          </a:xfrm>
          <a:prstGeom prst="cloudCallout">
            <a:avLst>
              <a:gd name="adj1" fmla="val -22261"/>
              <a:gd name="adj2" fmla="val 5845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dirty="0">
              <a:solidFill>
                <a:schemeClr val="tx1"/>
              </a:solidFill>
            </a:endParaRPr>
          </a:p>
        </p:txBody>
      </p:sp>
      <p:sp>
        <p:nvSpPr>
          <p:cNvPr id="78" name="TextBox 77"/>
          <p:cNvSpPr txBox="1"/>
          <p:nvPr/>
        </p:nvSpPr>
        <p:spPr>
          <a:xfrm>
            <a:off x="5485194" y="3007183"/>
            <a:ext cx="752129" cy="584775"/>
          </a:xfrm>
          <a:prstGeom prst="rect">
            <a:avLst/>
          </a:prstGeom>
          <a:noFill/>
        </p:spPr>
        <p:txBody>
          <a:bodyPr wrap="none" rtlCol="0">
            <a:spAutoFit/>
          </a:bodyPr>
          <a:lstStyle/>
          <a:p>
            <a:r>
              <a:rPr lang="en-US" altLang="ko-KR" sz="1600" b="1" dirty="0" smtClean="0">
                <a:latin typeface="Calibri" panose="020F0502020204030204" pitchFamily="34" charset="0"/>
              </a:rPr>
              <a:t>Other:</a:t>
            </a:r>
          </a:p>
          <a:p>
            <a:r>
              <a:rPr lang="en-US" altLang="ko-KR" sz="1600" b="1" dirty="0" smtClean="0">
                <a:latin typeface="Calibri" panose="020F0502020204030204" pitchFamily="34" charset="0"/>
              </a:rPr>
              <a:t>    SSH:</a:t>
            </a:r>
          </a:p>
        </p:txBody>
      </p:sp>
      <p:pic>
        <p:nvPicPr>
          <p:cNvPr id="79" name="Picture 4" descr="http://www.nyanp.org/wp-content/uploads/2013/11/greenCheckMark.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01109" y="2995151"/>
            <a:ext cx="281385" cy="24928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6" descr="http://www.clker.com/cliparts/U/J/s/I/3/P/red-x-icon-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86984" y="3321382"/>
            <a:ext cx="206894" cy="266006"/>
          </a:xfrm>
          <a:prstGeom prst="rect">
            <a:avLst/>
          </a:prstGeom>
          <a:noFill/>
          <a:extLst>
            <a:ext uri="{909E8E84-426E-40DD-AFC4-6F175D3DCCD1}">
              <a14:hiddenFill xmlns:a14="http://schemas.microsoft.com/office/drawing/2010/main">
                <a:solidFill>
                  <a:srgbClr val="FFFFFF"/>
                </a:solidFill>
              </a14:hiddenFill>
            </a:ext>
          </a:extLst>
        </p:spPr>
      </p:pic>
      <p:sp>
        <p:nvSpPr>
          <p:cNvPr id="81" name="직사각형 80"/>
          <p:cNvSpPr/>
          <p:nvPr/>
        </p:nvSpPr>
        <p:spPr>
          <a:xfrm>
            <a:off x="5354430" y="3088383"/>
            <a:ext cx="144016" cy="144016"/>
          </a:xfrm>
          <a:prstGeom prst="rect">
            <a:avLst/>
          </a:prstGeom>
          <a:solidFill>
            <a:srgbClr val="FF00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82" name="직사각형 81"/>
          <p:cNvSpPr/>
          <p:nvPr/>
        </p:nvSpPr>
        <p:spPr>
          <a:xfrm>
            <a:off x="5354430" y="3342698"/>
            <a:ext cx="144016" cy="144016"/>
          </a:xfrm>
          <a:prstGeom prst="rect">
            <a:avLst/>
          </a:prstGeom>
          <a:solidFill>
            <a:srgbClr val="FF00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83" name="직사각형 82"/>
          <p:cNvSpPr/>
          <p:nvPr/>
        </p:nvSpPr>
        <p:spPr>
          <a:xfrm>
            <a:off x="5354430" y="4520838"/>
            <a:ext cx="144016" cy="144016"/>
          </a:xfrm>
          <a:prstGeom prst="rect">
            <a:avLst/>
          </a:prstGeom>
          <a:solidFill>
            <a:srgbClr val="FF00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32" name="구름 모양 설명선 31"/>
          <p:cNvSpPr/>
          <p:nvPr/>
        </p:nvSpPr>
        <p:spPr>
          <a:xfrm>
            <a:off x="2154619" y="1603633"/>
            <a:ext cx="2628270" cy="1448511"/>
          </a:xfrm>
          <a:prstGeom prst="cloudCallout">
            <a:avLst>
              <a:gd name="adj1" fmla="val -2678"/>
              <a:gd name="adj2" fmla="val 9505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dirty="0">
              <a:solidFill>
                <a:schemeClr val="tx1"/>
              </a:solidFill>
            </a:endParaRPr>
          </a:p>
        </p:txBody>
      </p:sp>
      <p:grpSp>
        <p:nvGrpSpPr>
          <p:cNvPr id="2" name="그룹 1"/>
          <p:cNvGrpSpPr/>
          <p:nvPr/>
        </p:nvGrpSpPr>
        <p:grpSpPr>
          <a:xfrm>
            <a:off x="2583329" y="1838822"/>
            <a:ext cx="1842752" cy="888403"/>
            <a:chOff x="1309950" y="1981878"/>
            <a:chExt cx="1842752" cy="888403"/>
          </a:xfrm>
        </p:grpSpPr>
        <p:pic>
          <p:nvPicPr>
            <p:cNvPr id="33" name="Picture 8" descr="http://2.bp.blogspot.com/--V_YA3XF-ic/UUV0ISD4vcI/AAAAAAAAAuA/WOwXDXYsZ_I/s1600/Hat-cowboy-white-icon+mytrickytricks.blogspot.com.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09950" y="2399173"/>
              <a:ext cx="471108" cy="47110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http://icons.iconarchive.com/icons/rob-sanders/hat/256/Hat-cowboy-black-icon.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09950" y="2016586"/>
              <a:ext cx="471600" cy="471600"/>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직선 화살표 연결선 34"/>
            <p:cNvCxnSpPr/>
            <p:nvPr/>
          </p:nvCxnSpPr>
          <p:spPr>
            <a:xfrm>
              <a:off x="1872137" y="2190114"/>
              <a:ext cx="3642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직선 화살표 연결선 35"/>
            <p:cNvCxnSpPr/>
            <p:nvPr/>
          </p:nvCxnSpPr>
          <p:spPr>
            <a:xfrm>
              <a:off x="1872137" y="2622162"/>
              <a:ext cx="3642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233945" y="1981878"/>
              <a:ext cx="801823"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F1, F2</a:t>
              </a:r>
            </a:p>
          </p:txBody>
        </p:sp>
        <p:sp>
          <p:nvSpPr>
            <p:cNvPr id="38" name="TextBox 37"/>
            <p:cNvSpPr txBox="1"/>
            <p:nvPr/>
          </p:nvSpPr>
          <p:spPr>
            <a:xfrm>
              <a:off x="2243496" y="2450776"/>
              <a:ext cx="431528"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F3</a:t>
              </a:r>
            </a:p>
          </p:txBody>
        </p:sp>
        <p:sp>
          <p:nvSpPr>
            <p:cNvPr id="4" name="직사각형 3"/>
            <p:cNvSpPr/>
            <p:nvPr/>
          </p:nvSpPr>
          <p:spPr>
            <a:xfrm>
              <a:off x="3008686" y="2112180"/>
              <a:ext cx="144016" cy="144016"/>
            </a:xfrm>
            <a:prstGeom prst="rect">
              <a:avLst/>
            </a:prstGeom>
            <a:solidFill>
              <a:srgbClr val="FF00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52" name="직사각형 51"/>
            <p:cNvSpPr/>
            <p:nvPr/>
          </p:nvSpPr>
          <p:spPr>
            <a:xfrm>
              <a:off x="2660351" y="2590027"/>
              <a:ext cx="144016" cy="144016"/>
            </a:xfrm>
            <a:prstGeom prst="rect">
              <a:avLst/>
            </a:prstGeom>
            <a:solidFill>
              <a:srgbClr val="FF00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grpSp>
    </p:spTree>
    <p:extLst>
      <p:ext uri="{BB962C8B-B14F-4D97-AF65-F5344CB8AC3E}">
        <p14:creationId xmlns:p14="http://schemas.microsoft.com/office/powerpoint/2010/main" val="377747638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직사각형 64"/>
          <p:cNvSpPr/>
          <p:nvPr/>
        </p:nvSpPr>
        <p:spPr>
          <a:xfrm>
            <a:off x="310088" y="241598"/>
            <a:ext cx="449162" cy="307777"/>
          </a:xfrm>
          <a:prstGeom prst="rect">
            <a:avLst/>
          </a:prstGeom>
        </p:spPr>
        <p:txBody>
          <a:bodyPr wrap="none">
            <a:spAutoFit/>
          </a:bodyPr>
          <a:lstStyle/>
          <a:p>
            <a:r>
              <a:rPr lang="en-US" altLang="ko-KR" sz="1400" b="1" spc="-50" dirty="0" smtClean="0">
                <a:solidFill>
                  <a:schemeClr val="bg1"/>
                </a:solidFill>
                <a:latin typeface="나눔고딕" pitchFamily="50" charset="-127"/>
                <a:ea typeface="나눔고딕" pitchFamily="50" charset="-127"/>
              </a:rPr>
              <a:t>1-1</a:t>
            </a:r>
          </a:p>
        </p:txBody>
      </p:sp>
      <p:cxnSp>
        <p:nvCxnSpPr>
          <p:cNvPr id="14" name="직선 연결선 13"/>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4355" y="275937"/>
            <a:ext cx="6418967" cy="646331"/>
          </a:xfrm>
          <a:prstGeom prst="rect">
            <a:avLst/>
          </a:prstGeom>
          <a:noFill/>
        </p:spPr>
        <p:txBody>
          <a:bodyPr wrap="square" rtlCol="0">
            <a:spAutoFit/>
          </a:bodyPr>
          <a:lstStyle/>
          <a:p>
            <a:r>
              <a:rPr lang="en-US" altLang="ko-KR" sz="3600" kern="0" spc="-30" dirty="0" smtClean="0">
                <a:latin typeface="Calibri" panose="020F0502020204030204" pitchFamily="34" charset="0"/>
                <a:ea typeface="나눔고딕" pitchFamily="50" charset="-127"/>
              </a:rPr>
              <a:t>Atomic Update?</a:t>
            </a:r>
            <a:endParaRPr lang="en-US" altLang="ko-KR" sz="3600" kern="0" spc="-30" dirty="0" smtClean="0">
              <a:latin typeface="Calibri" panose="020F0502020204030204" pitchFamily="34" charset="0"/>
              <a:ea typeface="나눔고딕 ExtraBold" pitchFamily="50" charset="-127"/>
            </a:endParaRPr>
          </a:p>
        </p:txBody>
      </p:sp>
      <p:sp>
        <p:nvSpPr>
          <p:cNvPr id="17" name="슬라이드 번호 개체 틀 16"/>
          <p:cNvSpPr>
            <a:spLocks noGrp="1"/>
          </p:cNvSpPr>
          <p:nvPr>
            <p:ph type="sldNum" sz="quarter" idx="12"/>
          </p:nvPr>
        </p:nvSpPr>
        <p:spPr/>
        <p:txBody>
          <a:bodyPr/>
          <a:lstStyle/>
          <a:p>
            <a:pPr algn="r"/>
            <a:r>
              <a:rPr lang="en-US" altLang="ko-KR" sz="2000" dirty="0" smtClean="0">
                <a:solidFill>
                  <a:srgbClr val="00B0F0"/>
                </a:solidFill>
              </a:rPr>
              <a:t>13 </a:t>
            </a:r>
            <a:r>
              <a:rPr lang="en-US" altLang="ko-KR" sz="1100" b="0" dirty="0" smtClean="0">
                <a:solidFill>
                  <a:schemeClr val="bg1">
                    <a:lumMod val="65000"/>
                  </a:schemeClr>
                </a:solidFill>
              </a:rPr>
              <a:t>/ </a:t>
            </a:r>
            <a:r>
              <a:rPr lang="en-US" altLang="ko-KR" sz="1100" b="0" dirty="0" smtClean="0">
                <a:solidFill>
                  <a:schemeClr val="bg1">
                    <a:lumMod val="65000"/>
                  </a:schemeClr>
                </a:solidFill>
              </a:rPr>
              <a:t>26</a:t>
            </a:r>
            <a:endParaRPr lang="ko-KR" altLang="en-US" sz="1100" b="0" dirty="0">
              <a:solidFill>
                <a:schemeClr val="bg1">
                  <a:lumMod val="65000"/>
                </a:schemeClr>
              </a:solidFill>
            </a:endParaRPr>
          </a:p>
        </p:txBody>
      </p:sp>
      <p:pic>
        <p:nvPicPr>
          <p:cNvPr id="1026"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4345" y="2386584"/>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4345" y="3685449"/>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4345" y="4995212"/>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4354" y="3685449"/>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6.googleusercontent.com/B-LWl-8__kEiK6DKXjCrmeZTaa_GSE9Xscri8Z79sfE2peZS4QkCOzKAq8rA8A1tE58D432vOPAMBaqTd8vY-S_K374jl5pN5sFcXrgAGlIYForOl9KbOFeVXj40R9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4335" y="3207172"/>
            <a:ext cx="1051619" cy="105161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s://lh6.googleusercontent.com/B-LWl-8__kEiK6DKXjCrmeZTaa_GSE9Xscri8Z79sfE2peZS4QkCOzKAq8rA8A1tE58D432vOPAMBaqTd8vY-S_K374jl5pN5sFcXrgAGlIYForOl9KbOFeVXj40R9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728" y="2886320"/>
            <a:ext cx="1334768" cy="13347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60963" y="896688"/>
            <a:ext cx="1727461"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Security Policy</a:t>
            </a:r>
          </a:p>
        </p:txBody>
      </p:sp>
      <p:graphicFrame>
        <p:nvGraphicFramePr>
          <p:cNvPr id="4" name="표 3"/>
          <p:cNvGraphicFramePr>
            <a:graphicFrameLocks noGrp="1"/>
          </p:cNvGraphicFramePr>
          <p:nvPr/>
        </p:nvGraphicFramePr>
        <p:xfrm>
          <a:off x="6012159" y="1314148"/>
          <a:ext cx="2976795" cy="1415079"/>
        </p:xfrm>
        <a:graphic>
          <a:graphicData uri="http://schemas.openxmlformats.org/drawingml/2006/table">
            <a:tbl>
              <a:tblPr firstRow="1" bandRow="1">
                <a:tableStyleId>{5C22544A-7EE6-4342-B048-85BDC9FD1C3A}</a:tableStyleId>
              </a:tblPr>
              <a:tblGrid>
                <a:gridCol w="992265"/>
                <a:gridCol w="992265"/>
                <a:gridCol w="992265"/>
              </a:tblGrid>
              <a:tr h="26620">
                <a:tc>
                  <a:txBody>
                    <a:bodyPr/>
                    <a:lstStyle/>
                    <a:p>
                      <a:pPr algn="ctr" latinLnBrk="1"/>
                      <a:r>
                        <a:rPr lang="en-US" altLang="ko-KR" sz="1800" dirty="0" err="1" smtClean="0">
                          <a:latin typeface="Calibri" panose="020F0502020204030204" pitchFamily="34" charset="0"/>
                        </a:rPr>
                        <a:t>Src</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Traffic</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Action</a:t>
                      </a:r>
                      <a:endParaRPr lang="ko-KR" altLang="en-US" sz="1800" dirty="0">
                        <a:latin typeface="Calibri" panose="020F0502020204030204" pitchFamily="34" charset="0"/>
                      </a:endParaRPr>
                    </a:p>
                  </a:txBody>
                  <a:tcPr marL="0" marR="0" marT="0" marB="0"/>
                </a:tc>
              </a:tr>
              <a:tr h="380253">
                <a:tc>
                  <a:txBody>
                    <a:bodyPr/>
                    <a:lstStyle/>
                    <a:p>
                      <a:pPr algn="ctr" latinLnBrk="1"/>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SSH</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Drop</a:t>
                      </a:r>
                      <a:endParaRPr lang="ko-KR" altLang="en-US" sz="1800" dirty="0">
                        <a:latin typeface="Calibri" panose="020F0502020204030204" pitchFamily="34" charset="0"/>
                      </a:endParaRPr>
                    </a:p>
                  </a:txBody>
                  <a:tcPr marL="0" marR="0" marT="0" marB="0"/>
                </a:tc>
              </a:tr>
              <a:tr h="380253">
                <a:tc>
                  <a:txBody>
                    <a:bodyPr/>
                    <a:lstStyle/>
                    <a:p>
                      <a:pPr algn="ctr" latinLnBrk="1"/>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Non-SSH</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Allow</a:t>
                      </a:r>
                      <a:endParaRPr lang="ko-KR" altLang="en-US" sz="1800" dirty="0">
                        <a:latin typeface="Calibri" panose="020F0502020204030204" pitchFamily="34" charset="0"/>
                      </a:endParaRPr>
                    </a:p>
                  </a:txBody>
                  <a:tcPr marL="0" marR="0" marT="0" marB="0"/>
                </a:tc>
              </a:tr>
              <a:tr h="380253">
                <a:tc>
                  <a:txBody>
                    <a:bodyPr/>
                    <a:lstStyle/>
                    <a:p>
                      <a:pPr algn="ctr" latinLnBrk="1"/>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Any</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Allow</a:t>
                      </a:r>
                      <a:endParaRPr lang="ko-KR" altLang="en-US" sz="1800" dirty="0">
                        <a:latin typeface="Calibri" panose="020F0502020204030204" pitchFamily="34" charset="0"/>
                      </a:endParaRPr>
                    </a:p>
                  </a:txBody>
                  <a:tcPr marL="0" marR="0" marT="0" marB="0"/>
                </a:tc>
              </a:tr>
            </a:tbl>
          </a:graphicData>
        </a:graphic>
      </p:graphicFrame>
      <p:pic>
        <p:nvPicPr>
          <p:cNvPr id="22" name="Picture 6" descr="https://lh6.googleusercontent.com/B-LWl-8__kEiK6DKXjCrmeZTaa_GSE9Xscri8Z79sfE2peZS4QkCOzKAq8rA8A1tE58D432vOPAMBaqTd8vY-S_K374jl5pN5sFcXrgAGlIYForOl9KbOFeVXj40R9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014" y="3816531"/>
            <a:ext cx="1304505" cy="130450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직선 연결선 7"/>
          <p:cNvCxnSpPr>
            <a:stCxn id="18" idx="3"/>
            <a:endCxn id="16" idx="1"/>
          </p:cNvCxnSpPr>
          <p:nvPr/>
        </p:nvCxnSpPr>
        <p:spPr>
          <a:xfrm>
            <a:off x="1967496" y="3553704"/>
            <a:ext cx="546858" cy="323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a:stCxn id="22" idx="3"/>
            <a:endCxn id="16" idx="1"/>
          </p:cNvCxnSpPr>
          <p:nvPr/>
        </p:nvCxnSpPr>
        <p:spPr>
          <a:xfrm flipV="1">
            <a:off x="1975519" y="3877433"/>
            <a:ext cx="538835" cy="591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직선 연결선 26"/>
          <p:cNvCxnSpPr>
            <a:stCxn id="13" idx="1"/>
            <a:endCxn id="16" idx="3"/>
          </p:cNvCxnSpPr>
          <p:nvPr/>
        </p:nvCxnSpPr>
        <p:spPr>
          <a:xfrm flipH="1">
            <a:off x="3426279" y="3877433"/>
            <a:ext cx="9280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직선 연결선 29"/>
          <p:cNvCxnSpPr>
            <a:stCxn id="1026" idx="1"/>
            <a:endCxn id="16" idx="3"/>
          </p:cNvCxnSpPr>
          <p:nvPr/>
        </p:nvCxnSpPr>
        <p:spPr>
          <a:xfrm flipH="1">
            <a:off x="3426279" y="2578568"/>
            <a:ext cx="928066" cy="1298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직선 연결선 32"/>
          <p:cNvCxnSpPr>
            <a:stCxn id="15" idx="1"/>
            <a:endCxn id="16" idx="3"/>
          </p:cNvCxnSpPr>
          <p:nvPr/>
        </p:nvCxnSpPr>
        <p:spPr>
          <a:xfrm flipH="1" flipV="1">
            <a:off x="3426279" y="3877433"/>
            <a:ext cx="928066" cy="1309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직선 연결선 35"/>
          <p:cNvCxnSpPr>
            <a:stCxn id="1030" idx="1"/>
            <a:endCxn id="13" idx="3"/>
          </p:cNvCxnSpPr>
          <p:nvPr/>
        </p:nvCxnSpPr>
        <p:spPr>
          <a:xfrm flipH="1">
            <a:off x="5266270" y="3732982"/>
            <a:ext cx="928065" cy="144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직선 연결선 38"/>
          <p:cNvCxnSpPr>
            <a:stCxn id="1030" idx="1"/>
            <a:endCxn id="15" idx="3"/>
          </p:cNvCxnSpPr>
          <p:nvPr/>
        </p:nvCxnSpPr>
        <p:spPr>
          <a:xfrm flipH="1">
            <a:off x="5266270" y="3732982"/>
            <a:ext cx="928065" cy="14542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직선 연결선 41"/>
          <p:cNvCxnSpPr>
            <a:stCxn id="1030" idx="1"/>
            <a:endCxn id="1026" idx="3"/>
          </p:cNvCxnSpPr>
          <p:nvPr/>
        </p:nvCxnSpPr>
        <p:spPr>
          <a:xfrm flipH="1" flipV="1">
            <a:off x="5266270" y="2578568"/>
            <a:ext cx="928065" cy="11544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509630" y="2314972"/>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F1</a:t>
            </a:r>
            <a:endParaRPr lang="ko-KR" altLang="en-US" sz="2800" b="1" dirty="0">
              <a:latin typeface="Calibri" panose="020F0502020204030204" pitchFamily="34" charset="0"/>
            </a:endParaRPr>
          </a:p>
        </p:txBody>
      </p:sp>
      <p:sp>
        <p:nvSpPr>
          <p:cNvPr id="47" name="TextBox 46"/>
          <p:cNvSpPr txBox="1"/>
          <p:nvPr/>
        </p:nvSpPr>
        <p:spPr>
          <a:xfrm>
            <a:off x="4509630" y="3614528"/>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F2</a:t>
            </a:r>
            <a:endParaRPr lang="ko-KR" altLang="en-US" sz="2800" b="1" dirty="0">
              <a:latin typeface="Calibri" panose="020F0502020204030204" pitchFamily="34" charset="0"/>
            </a:endParaRPr>
          </a:p>
        </p:txBody>
      </p:sp>
      <p:sp>
        <p:nvSpPr>
          <p:cNvPr id="48" name="TextBox 47"/>
          <p:cNvSpPr txBox="1"/>
          <p:nvPr/>
        </p:nvSpPr>
        <p:spPr>
          <a:xfrm>
            <a:off x="4509630" y="4925586"/>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F3</a:t>
            </a:r>
            <a:endParaRPr lang="ko-KR" altLang="en-US" sz="2800" b="1" dirty="0">
              <a:latin typeface="Calibri" panose="020F0502020204030204" pitchFamily="34" charset="0"/>
            </a:endParaRPr>
          </a:p>
        </p:txBody>
      </p:sp>
      <p:sp>
        <p:nvSpPr>
          <p:cNvPr id="49" name="TextBox 48"/>
          <p:cNvSpPr txBox="1"/>
          <p:nvPr/>
        </p:nvSpPr>
        <p:spPr>
          <a:xfrm>
            <a:off x="2787494" y="3614528"/>
            <a:ext cx="280846" cy="523220"/>
          </a:xfrm>
          <a:prstGeom prst="rect">
            <a:avLst/>
          </a:prstGeom>
          <a:noFill/>
        </p:spPr>
        <p:txBody>
          <a:bodyPr wrap="none" rtlCol="0">
            <a:spAutoFit/>
          </a:bodyPr>
          <a:lstStyle/>
          <a:p>
            <a:r>
              <a:rPr lang="en-US" altLang="ko-KR" sz="2800" b="1" dirty="0" smtClean="0">
                <a:latin typeface="Calibri" panose="020F0502020204030204" pitchFamily="34" charset="0"/>
              </a:rPr>
              <a:t>I</a:t>
            </a:r>
            <a:endParaRPr lang="ko-KR" altLang="en-US" sz="2800" b="1" dirty="0">
              <a:latin typeface="Calibri" panose="020F0502020204030204" pitchFamily="34" charset="0"/>
            </a:endParaRPr>
          </a:p>
        </p:txBody>
      </p:sp>
      <p:cxnSp>
        <p:nvCxnSpPr>
          <p:cNvPr id="44" name="직선 화살표 연결선 43"/>
          <p:cNvCxnSpPr/>
          <p:nvPr/>
        </p:nvCxnSpPr>
        <p:spPr>
          <a:xfrm>
            <a:off x="1778524" y="5949280"/>
            <a:ext cx="5151642"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951735" y="5701114"/>
            <a:ext cx="973215" cy="461665"/>
          </a:xfrm>
          <a:prstGeom prst="rect">
            <a:avLst/>
          </a:prstGeom>
          <a:solidFill>
            <a:schemeClr val="bg1"/>
          </a:solidFill>
        </p:spPr>
        <p:txBody>
          <a:bodyPr wrap="none" rtlCol="0">
            <a:spAutoFit/>
          </a:bodyPr>
          <a:lstStyle/>
          <a:p>
            <a:r>
              <a:rPr lang="en-US" altLang="ko-KR" sz="2400" b="1" dirty="0" smtClean="0">
                <a:solidFill>
                  <a:srgbClr val="00B050"/>
                </a:solidFill>
                <a:latin typeface="Calibri" panose="020F0502020204030204" pitchFamily="34" charset="0"/>
              </a:rPr>
              <a:t>Traffic</a:t>
            </a:r>
            <a:endParaRPr lang="ko-KR" altLang="en-US" sz="2400" b="1" dirty="0">
              <a:solidFill>
                <a:srgbClr val="00B050"/>
              </a:solidFill>
              <a:latin typeface="Calibri" panose="020F0502020204030204" pitchFamily="34" charset="0"/>
            </a:endParaRPr>
          </a:p>
        </p:txBody>
      </p:sp>
      <p:pic>
        <p:nvPicPr>
          <p:cNvPr id="1032" name="Picture 8" descr="http://2.bp.blogspot.com/--V_YA3XF-ic/UUV0ISD4vcI/AAAAAAAAAuA/WOwXDXYsZ_I/s1600/Hat-cowboy-white-icon+mytrickytricks.blogspot.co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60640" y="2311406"/>
            <a:ext cx="471108" cy="4711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640" y="1546232"/>
            <a:ext cx="471600" cy="4716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640" y="1928819"/>
            <a:ext cx="471600" cy="4716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http://2.bp.blogspot.com/--V_YA3XF-ic/UUV0ISD4vcI/AAAAAAAAAuA/WOwXDXYsZ_I/s1600/Hat-cowboy-white-icon+mytrickytricks.blogspot.com.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3499" y="4183113"/>
            <a:ext cx="553832" cy="55383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0" descr="http://icons.iconarchive.com/icons/rob-sanders/hat/256/Hat-cowboy-black-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89274" y="3264967"/>
            <a:ext cx="595936" cy="595936"/>
          </a:xfrm>
          <a:prstGeom prst="rect">
            <a:avLst/>
          </a:prstGeom>
          <a:noFill/>
          <a:extLst>
            <a:ext uri="{909E8E84-426E-40DD-AFC4-6F175D3DCCD1}">
              <a14:hiddenFill xmlns:a14="http://schemas.microsoft.com/office/drawing/2010/main">
                <a:solidFill>
                  <a:srgbClr val="FFFFFF"/>
                </a:solidFill>
              </a14:hiddenFill>
            </a:ext>
          </a:extLst>
        </p:spPr>
      </p:pic>
      <p:sp>
        <p:nvSpPr>
          <p:cNvPr id="2" name="구름 모양 설명선 1"/>
          <p:cNvSpPr/>
          <p:nvPr/>
        </p:nvSpPr>
        <p:spPr>
          <a:xfrm>
            <a:off x="480891" y="1559385"/>
            <a:ext cx="2383327" cy="1422042"/>
          </a:xfrm>
          <a:prstGeom prst="cloudCallout">
            <a:avLst>
              <a:gd name="adj1" fmla="val 43100"/>
              <a:gd name="adj2" fmla="val 93396"/>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pic>
        <p:nvPicPr>
          <p:cNvPr id="35" name="Picture 8" descr="http://2.bp.blogspot.com/--V_YA3XF-ic/UUV0ISD4vcI/AAAAAAAAAuA/WOwXDXYsZ_I/s1600/Hat-cowboy-white-icon+mytrickytricks.blogspot.co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5034" y="2258739"/>
            <a:ext cx="471108" cy="47110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5034" y="1876152"/>
            <a:ext cx="471600" cy="4716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직선 화살표 연결선 5"/>
          <p:cNvCxnSpPr/>
          <p:nvPr/>
        </p:nvCxnSpPr>
        <p:spPr>
          <a:xfrm>
            <a:off x="1457221" y="2049680"/>
            <a:ext cx="3642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직선 화살표 연결선 39"/>
          <p:cNvCxnSpPr/>
          <p:nvPr/>
        </p:nvCxnSpPr>
        <p:spPr>
          <a:xfrm>
            <a:off x="1457221" y="2481728"/>
            <a:ext cx="3642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835696" y="1841444"/>
            <a:ext cx="431528"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F1</a:t>
            </a:r>
          </a:p>
        </p:txBody>
      </p:sp>
      <p:sp>
        <p:nvSpPr>
          <p:cNvPr id="46" name="TextBox 45"/>
          <p:cNvSpPr txBox="1"/>
          <p:nvPr/>
        </p:nvSpPr>
        <p:spPr>
          <a:xfrm>
            <a:off x="1825961" y="2310342"/>
            <a:ext cx="801823"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F2, F3</a:t>
            </a:r>
          </a:p>
        </p:txBody>
      </p:sp>
      <p:grpSp>
        <p:nvGrpSpPr>
          <p:cNvPr id="11" name="그룹 10"/>
          <p:cNvGrpSpPr/>
          <p:nvPr/>
        </p:nvGrpSpPr>
        <p:grpSpPr>
          <a:xfrm>
            <a:off x="3199012" y="1257828"/>
            <a:ext cx="1364679" cy="962801"/>
            <a:chOff x="3199012" y="1257828"/>
            <a:chExt cx="1364679" cy="962801"/>
          </a:xfrm>
        </p:grpSpPr>
        <p:sp>
          <p:nvSpPr>
            <p:cNvPr id="71" name="구름 모양 설명선 70"/>
            <p:cNvSpPr/>
            <p:nvPr/>
          </p:nvSpPr>
          <p:spPr>
            <a:xfrm>
              <a:off x="3199012" y="1257828"/>
              <a:ext cx="1364679" cy="962801"/>
            </a:xfrm>
            <a:prstGeom prst="cloudCallout">
              <a:avLst>
                <a:gd name="adj1" fmla="val 40336"/>
                <a:gd name="adj2" fmla="val 5970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72" name="TextBox 71"/>
            <p:cNvSpPr txBox="1"/>
            <p:nvPr/>
          </p:nvSpPr>
          <p:spPr>
            <a:xfrm>
              <a:off x="3337890" y="1447029"/>
              <a:ext cx="752129" cy="584775"/>
            </a:xfrm>
            <a:prstGeom prst="rect">
              <a:avLst/>
            </a:prstGeom>
            <a:noFill/>
          </p:spPr>
          <p:txBody>
            <a:bodyPr wrap="none" rtlCol="0">
              <a:spAutoFit/>
            </a:bodyPr>
            <a:lstStyle/>
            <a:p>
              <a:r>
                <a:rPr lang="en-US" altLang="ko-KR" sz="1600" b="1" dirty="0" smtClean="0">
                  <a:latin typeface="Calibri" panose="020F0502020204030204" pitchFamily="34" charset="0"/>
                </a:rPr>
                <a:t>Other:</a:t>
              </a:r>
            </a:p>
            <a:p>
              <a:r>
                <a:rPr lang="en-US" altLang="ko-KR" sz="1600" b="1" dirty="0" smtClean="0">
                  <a:latin typeface="Calibri" panose="020F0502020204030204" pitchFamily="34" charset="0"/>
                </a:rPr>
                <a:t>    SSH:</a:t>
              </a:r>
            </a:p>
          </p:txBody>
        </p:sp>
        <p:pic>
          <p:nvPicPr>
            <p:cNvPr id="73"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53805" y="1434997"/>
              <a:ext cx="281385" cy="24928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6" descr="http://www.clker.com/cliparts/U/J/s/I/3/P/red-x-icon-hi.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39680" y="1761228"/>
              <a:ext cx="206894" cy="2660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0" name="그룹 79"/>
          <p:cNvGrpSpPr/>
          <p:nvPr/>
        </p:nvGrpSpPr>
        <p:grpSpPr>
          <a:xfrm>
            <a:off x="3199012" y="4037116"/>
            <a:ext cx="1364679" cy="962801"/>
            <a:chOff x="3199012" y="1257828"/>
            <a:chExt cx="1364679" cy="962801"/>
          </a:xfrm>
        </p:grpSpPr>
        <p:sp>
          <p:nvSpPr>
            <p:cNvPr id="81" name="구름 모양 설명선 80"/>
            <p:cNvSpPr/>
            <p:nvPr/>
          </p:nvSpPr>
          <p:spPr>
            <a:xfrm>
              <a:off x="3199012" y="1257828"/>
              <a:ext cx="1364679" cy="962801"/>
            </a:xfrm>
            <a:prstGeom prst="cloudCallout">
              <a:avLst>
                <a:gd name="adj1" fmla="val 40336"/>
                <a:gd name="adj2" fmla="val 5970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82" name="TextBox 81"/>
            <p:cNvSpPr txBox="1"/>
            <p:nvPr/>
          </p:nvSpPr>
          <p:spPr>
            <a:xfrm>
              <a:off x="3454804" y="1568751"/>
              <a:ext cx="570477" cy="338554"/>
            </a:xfrm>
            <a:prstGeom prst="rect">
              <a:avLst/>
            </a:prstGeom>
            <a:noFill/>
          </p:spPr>
          <p:txBody>
            <a:bodyPr wrap="none" rtlCol="0">
              <a:spAutoFit/>
            </a:bodyPr>
            <a:lstStyle/>
            <a:p>
              <a:r>
                <a:rPr lang="en-US" altLang="ko-KR" sz="1600" b="1" dirty="0" smtClean="0">
                  <a:latin typeface="Calibri" panose="020F0502020204030204" pitchFamily="34" charset="0"/>
                </a:rPr>
                <a:t>Any:</a:t>
              </a:r>
            </a:p>
          </p:txBody>
        </p:sp>
        <p:pic>
          <p:nvPicPr>
            <p:cNvPr id="83"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32216" y="1612536"/>
              <a:ext cx="281385" cy="249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5" name="그룹 84"/>
          <p:cNvGrpSpPr/>
          <p:nvPr/>
        </p:nvGrpSpPr>
        <p:grpSpPr>
          <a:xfrm>
            <a:off x="3199012" y="2763014"/>
            <a:ext cx="1364679" cy="962801"/>
            <a:chOff x="3199012" y="1257828"/>
            <a:chExt cx="1364679" cy="962801"/>
          </a:xfrm>
        </p:grpSpPr>
        <p:sp>
          <p:nvSpPr>
            <p:cNvPr id="86" name="구름 모양 설명선 85"/>
            <p:cNvSpPr/>
            <p:nvPr/>
          </p:nvSpPr>
          <p:spPr>
            <a:xfrm>
              <a:off x="3199012" y="1257828"/>
              <a:ext cx="1364679" cy="962801"/>
            </a:xfrm>
            <a:prstGeom prst="cloudCallout">
              <a:avLst>
                <a:gd name="adj1" fmla="val 40336"/>
                <a:gd name="adj2" fmla="val 5970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87" name="TextBox 86"/>
            <p:cNvSpPr txBox="1"/>
            <p:nvPr/>
          </p:nvSpPr>
          <p:spPr>
            <a:xfrm>
              <a:off x="3454804" y="1568751"/>
              <a:ext cx="570477" cy="338554"/>
            </a:xfrm>
            <a:prstGeom prst="rect">
              <a:avLst/>
            </a:prstGeom>
            <a:noFill/>
          </p:spPr>
          <p:txBody>
            <a:bodyPr wrap="none" rtlCol="0">
              <a:spAutoFit/>
            </a:bodyPr>
            <a:lstStyle/>
            <a:p>
              <a:r>
                <a:rPr lang="en-US" altLang="ko-KR" sz="1600" b="1" dirty="0" smtClean="0">
                  <a:latin typeface="Calibri" panose="020F0502020204030204" pitchFamily="34" charset="0"/>
                </a:rPr>
                <a:t>Any:</a:t>
              </a:r>
            </a:p>
          </p:txBody>
        </p:sp>
        <p:pic>
          <p:nvPicPr>
            <p:cNvPr id="88"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32216" y="1612536"/>
              <a:ext cx="281385" cy="249280"/>
            </a:xfrm>
            <a:prstGeom prst="rect">
              <a:avLst/>
            </a:prstGeom>
            <a:noFill/>
            <a:extLst>
              <a:ext uri="{909E8E84-426E-40DD-AFC4-6F175D3DCCD1}">
                <a14:hiddenFill xmlns:a14="http://schemas.microsoft.com/office/drawing/2010/main">
                  <a:solidFill>
                    <a:srgbClr val="FFFFFF"/>
                  </a:solidFill>
                </a14:hiddenFill>
              </a:ext>
            </a:extLst>
          </p:spPr>
        </p:pic>
      </p:grpSp>
      <p:sp>
        <p:nvSpPr>
          <p:cNvPr id="55" name="직사각형 54"/>
          <p:cNvSpPr/>
          <p:nvPr/>
        </p:nvSpPr>
        <p:spPr>
          <a:xfrm>
            <a:off x="1491604" y="4219384"/>
            <a:ext cx="590732" cy="432048"/>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ko-KR" sz="2000" b="1" dirty="0" smtClean="0">
                <a:solidFill>
                  <a:schemeClr val="tx1"/>
                </a:solidFill>
                <a:latin typeface="Calibri" panose="020F0502020204030204" pitchFamily="34" charset="0"/>
              </a:rPr>
              <a:t>SSH</a:t>
            </a:r>
            <a:endParaRPr lang="ko-KR" altLang="en-US" sz="20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410687982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직사각형 64"/>
          <p:cNvSpPr/>
          <p:nvPr/>
        </p:nvSpPr>
        <p:spPr>
          <a:xfrm>
            <a:off x="310088" y="241598"/>
            <a:ext cx="449162" cy="307777"/>
          </a:xfrm>
          <a:prstGeom prst="rect">
            <a:avLst/>
          </a:prstGeom>
        </p:spPr>
        <p:txBody>
          <a:bodyPr wrap="none">
            <a:spAutoFit/>
          </a:bodyPr>
          <a:lstStyle/>
          <a:p>
            <a:r>
              <a:rPr lang="en-US" altLang="ko-KR" sz="1400" b="1" spc="-50" dirty="0" smtClean="0">
                <a:solidFill>
                  <a:schemeClr val="bg1"/>
                </a:solidFill>
                <a:latin typeface="나눔고딕" pitchFamily="50" charset="-127"/>
                <a:ea typeface="나눔고딕" pitchFamily="50" charset="-127"/>
              </a:rPr>
              <a:t>1-1</a:t>
            </a:r>
          </a:p>
        </p:txBody>
      </p:sp>
      <p:cxnSp>
        <p:nvCxnSpPr>
          <p:cNvPr id="14" name="직선 연결선 13"/>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4355" y="275937"/>
            <a:ext cx="6418967" cy="646331"/>
          </a:xfrm>
          <a:prstGeom prst="rect">
            <a:avLst/>
          </a:prstGeom>
          <a:noFill/>
        </p:spPr>
        <p:txBody>
          <a:bodyPr wrap="square" rtlCol="0">
            <a:spAutoFit/>
          </a:bodyPr>
          <a:lstStyle/>
          <a:p>
            <a:r>
              <a:rPr lang="en-US" altLang="ko-KR" sz="3600" kern="0" spc="-30" dirty="0" smtClean="0">
                <a:latin typeface="Calibri" panose="020F0502020204030204" pitchFamily="34" charset="0"/>
                <a:ea typeface="나눔고딕" pitchFamily="50" charset="-127"/>
              </a:rPr>
              <a:t>Atomic Update?</a:t>
            </a:r>
            <a:endParaRPr lang="en-US" altLang="ko-KR" sz="3600" kern="0" spc="-30" dirty="0" smtClean="0">
              <a:latin typeface="Calibri" panose="020F0502020204030204" pitchFamily="34" charset="0"/>
              <a:ea typeface="나눔고딕 ExtraBold" pitchFamily="50" charset="-127"/>
            </a:endParaRPr>
          </a:p>
        </p:txBody>
      </p:sp>
      <p:sp>
        <p:nvSpPr>
          <p:cNvPr id="17" name="슬라이드 번호 개체 틀 16"/>
          <p:cNvSpPr>
            <a:spLocks noGrp="1"/>
          </p:cNvSpPr>
          <p:nvPr>
            <p:ph type="sldNum" sz="quarter" idx="12"/>
          </p:nvPr>
        </p:nvSpPr>
        <p:spPr/>
        <p:txBody>
          <a:bodyPr/>
          <a:lstStyle/>
          <a:p>
            <a:pPr algn="r"/>
            <a:r>
              <a:rPr lang="en-US" altLang="ko-KR" sz="2000" dirty="0" smtClean="0">
                <a:solidFill>
                  <a:srgbClr val="00B0F0"/>
                </a:solidFill>
              </a:rPr>
              <a:t>13 </a:t>
            </a:r>
            <a:r>
              <a:rPr lang="en-US" altLang="ko-KR" sz="1100" b="0" dirty="0" smtClean="0">
                <a:solidFill>
                  <a:schemeClr val="bg1">
                    <a:lumMod val="65000"/>
                  </a:schemeClr>
                </a:solidFill>
              </a:rPr>
              <a:t>/ </a:t>
            </a:r>
            <a:r>
              <a:rPr lang="en-US" altLang="ko-KR" sz="1100" b="0" dirty="0" smtClean="0">
                <a:solidFill>
                  <a:schemeClr val="bg1">
                    <a:lumMod val="65000"/>
                  </a:schemeClr>
                </a:solidFill>
              </a:rPr>
              <a:t>26</a:t>
            </a:r>
            <a:endParaRPr lang="ko-KR" altLang="en-US" sz="1100" b="0" dirty="0">
              <a:solidFill>
                <a:schemeClr val="bg1">
                  <a:lumMod val="65000"/>
                </a:schemeClr>
              </a:solidFill>
            </a:endParaRPr>
          </a:p>
        </p:txBody>
      </p:sp>
      <p:pic>
        <p:nvPicPr>
          <p:cNvPr id="1026"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4345" y="2386584"/>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4345" y="3685449"/>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4345" y="4995212"/>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4354" y="3685449"/>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6.googleusercontent.com/B-LWl-8__kEiK6DKXjCrmeZTaa_GSE9Xscri8Z79sfE2peZS4QkCOzKAq8rA8A1tE58D432vOPAMBaqTd8vY-S_K374jl5pN5sFcXrgAGlIYForOl9KbOFeVXj40R9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4335" y="3207172"/>
            <a:ext cx="1051619" cy="105161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s://lh6.googleusercontent.com/B-LWl-8__kEiK6DKXjCrmeZTaa_GSE9Xscri8Z79sfE2peZS4QkCOzKAq8rA8A1tE58D432vOPAMBaqTd8vY-S_K374jl5pN5sFcXrgAGlIYForOl9KbOFeVXj40R9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728" y="2886320"/>
            <a:ext cx="1334768" cy="13347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60963" y="896688"/>
            <a:ext cx="1727461"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Security Policy</a:t>
            </a:r>
          </a:p>
        </p:txBody>
      </p:sp>
      <p:graphicFrame>
        <p:nvGraphicFramePr>
          <p:cNvPr id="4" name="표 3"/>
          <p:cNvGraphicFramePr>
            <a:graphicFrameLocks noGrp="1"/>
          </p:cNvGraphicFramePr>
          <p:nvPr/>
        </p:nvGraphicFramePr>
        <p:xfrm>
          <a:off x="6012159" y="1314148"/>
          <a:ext cx="2976795" cy="1415079"/>
        </p:xfrm>
        <a:graphic>
          <a:graphicData uri="http://schemas.openxmlformats.org/drawingml/2006/table">
            <a:tbl>
              <a:tblPr firstRow="1" bandRow="1">
                <a:tableStyleId>{5C22544A-7EE6-4342-B048-85BDC9FD1C3A}</a:tableStyleId>
              </a:tblPr>
              <a:tblGrid>
                <a:gridCol w="992265"/>
                <a:gridCol w="992265"/>
                <a:gridCol w="992265"/>
              </a:tblGrid>
              <a:tr h="26620">
                <a:tc>
                  <a:txBody>
                    <a:bodyPr/>
                    <a:lstStyle/>
                    <a:p>
                      <a:pPr algn="ctr" latinLnBrk="1"/>
                      <a:r>
                        <a:rPr lang="en-US" altLang="ko-KR" sz="1800" dirty="0" err="1" smtClean="0">
                          <a:latin typeface="Calibri" panose="020F0502020204030204" pitchFamily="34" charset="0"/>
                        </a:rPr>
                        <a:t>Src</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Traffic</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Action</a:t>
                      </a:r>
                      <a:endParaRPr lang="ko-KR" altLang="en-US" sz="1800" dirty="0">
                        <a:latin typeface="Calibri" panose="020F0502020204030204" pitchFamily="34" charset="0"/>
                      </a:endParaRPr>
                    </a:p>
                  </a:txBody>
                  <a:tcPr marL="0" marR="0" marT="0" marB="0"/>
                </a:tc>
              </a:tr>
              <a:tr h="380253">
                <a:tc>
                  <a:txBody>
                    <a:bodyPr/>
                    <a:lstStyle/>
                    <a:p>
                      <a:pPr algn="ctr" latinLnBrk="1"/>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SSH</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Drop</a:t>
                      </a:r>
                      <a:endParaRPr lang="ko-KR" altLang="en-US" sz="1800" dirty="0">
                        <a:latin typeface="Calibri" panose="020F0502020204030204" pitchFamily="34" charset="0"/>
                      </a:endParaRPr>
                    </a:p>
                  </a:txBody>
                  <a:tcPr marL="0" marR="0" marT="0" marB="0"/>
                </a:tc>
              </a:tr>
              <a:tr h="380253">
                <a:tc>
                  <a:txBody>
                    <a:bodyPr/>
                    <a:lstStyle/>
                    <a:p>
                      <a:pPr algn="ctr" latinLnBrk="1"/>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Non-SSH</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Allow</a:t>
                      </a:r>
                      <a:endParaRPr lang="ko-KR" altLang="en-US" sz="1800" dirty="0">
                        <a:latin typeface="Calibri" panose="020F0502020204030204" pitchFamily="34" charset="0"/>
                      </a:endParaRPr>
                    </a:p>
                  </a:txBody>
                  <a:tcPr marL="0" marR="0" marT="0" marB="0"/>
                </a:tc>
              </a:tr>
              <a:tr h="380253">
                <a:tc>
                  <a:txBody>
                    <a:bodyPr/>
                    <a:lstStyle/>
                    <a:p>
                      <a:pPr algn="ctr" latinLnBrk="1"/>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Any</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Allow</a:t>
                      </a:r>
                      <a:endParaRPr lang="ko-KR" altLang="en-US" sz="1800" dirty="0">
                        <a:latin typeface="Calibri" panose="020F0502020204030204" pitchFamily="34" charset="0"/>
                      </a:endParaRPr>
                    </a:p>
                  </a:txBody>
                  <a:tcPr marL="0" marR="0" marT="0" marB="0"/>
                </a:tc>
              </a:tr>
            </a:tbl>
          </a:graphicData>
        </a:graphic>
      </p:graphicFrame>
      <p:pic>
        <p:nvPicPr>
          <p:cNvPr id="22" name="Picture 6" descr="https://lh6.googleusercontent.com/B-LWl-8__kEiK6DKXjCrmeZTaa_GSE9Xscri8Z79sfE2peZS4QkCOzKAq8rA8A1tE58D432vOPAMBaqTd8vY-S_K374jl5pN5sFcXrgAGlIYForOl9KbOFeVXj40R9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014" y="3816531"/>
            <a:ext cx="1304505" cy="130450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직선 연결선 7"/>
          <p:cNvCxnSpPr>
            <a:stCxn id="18" idx="3"/>
            <a:endCxn id="16" idx="1"/>
          </p:cNvCxnSpPr>
          <p:nvPr/>
        </p:nvCxnSpPr>
        <p:spPr>
          <a:xfrm>
            <a:off x="1967496" y="3553704"/>
            <a:ext cx="546858" cy="323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a:stCxn id="22" idx="3"/>
            <a:endCxn id="16" idx="1"/>
          </p:cNvCxnSpPr>
          <p:nvPr/>
        </p:nvCxnSpPr>
        <p:spPr>
          <a:xfrm flipV="1">
            <a:off x="1975519" y="3877433"/>
            <a:ext cx="538835" cy="591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직선 연결선 26"/>
          <p:cNvCxnSpPr>
            <a:stCxn id="13" idx="1"/>
            <a:endCxn id="16" idx="3"/>
          </p:cNvCxnSpPr>
          <p:nvPr/>
        </p:nvCxnSpPr>
        <p:spPr>
          <a:xfrm flipH="1">
            <a:off x="3426279" y="3877433"/>
            <a:ext cx="9280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직선 연결선 29"/>
          <p:cNvCxnSpPr>
            <a:stCxn id="1026" idx="1"/>
            <a:endCxn id="16" idx="3"/>
          </p:cNvCxnSpPr>
          <p:nvPr/>
        </p:nvCxnSpPr>
        <p:spPr>
          <a:xfrm flipH="1">
            <a:off x="3426279" y="2578568"/>
            <a:ext cx="928066" cy="1298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직선 연결선 32"/>
          <p:cNvCxnSpPr>
            <a:stCxn id="15" idx="1"/>
            <a:endCxn id="16" idx="3"/>
          </p:cNvCxnSpPr>
          <p:nvPr/>
        </p:nvCxnSpPr>
        <p:spPr>
          <a:xfrm flipH="1" flipV="1">
            <a:off x="3426279" y="3877433"/>
            <a:ext cx="928066" cy="1309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직선 연결선 35"/>
          <p:cNvCxnSpPr>
            <a:stCxn id="1030" idx="1"/>
            <a:endCxn id="13" idx="3"/>
          </p:cNvCxnSpPr>
          <p:nvPr/>
        </p:nvCxnSpPr>
        <p:spPr>
          <a:xfrm flipH="1">
            <a:off x="5266270" y="3732982"/>
            <a:ext cx="928065" cy="144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직선 연결선 38"/>
          <p:cNvCxnSpPr>
            <a:stCxn id="1030" idx="1"/>
            <a:endCxn id="15" idx="3"/>
          </p:cNvCxnSpPr>
          <p:nvPr/>
        </p:nvCxnSpPr>
        <p:spPr>
          <a:xfrm flipH="1">
            <a:off x="5266270" y="3732982"/>
            <a:ext cx="928065" cy="14542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직선 연결선 41"/>
          <p:cNvCxnSpPr>
            <a:stCxn id="1030" idx="1"/>
            <a:endCxn id="1026" idx="3"/>
          </p:cNvCxnSpPr>
          <p:nvPr/>
        </p:nvCxnSpPr>
        <p:spPr>
          <a:xfrm flipH="1" flipV="1">
            <a:off x="5266270" y="2578568"/>
            <a:ext cx="928065" cy="11544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509630" y="2314972"/>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F1</a:t>
            </a:r>
            <a:endParaRPr lang="ko-KR" altLang="en-US" sz="2800" b="1" dirty="0">
              <a:latin typeface="Calibri" panose="020F0502020204030204" pitchFamily="34" charset="0"/>
            </a:endParaRPr>
          </a:p>
        </p:txBody>
      </p:sp>
      <p:sp>
        <p:nvSpPr>
          <p:cNvPr id="47" name="TextBox 46"/>
          <p:cNvSpPr txBox="1"/>
          <p:nvPr/>
        </p:nvSpPr>
        <p:spPr>
          <a:xfrm>
            <a:off x="4509630" y="3614528"/>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F2</a:t>
            </a:r>
            <a:endParaRPr lang="ko-KR" altLang="en-US" sz="2800" b="1" dirty="0">
              <a:latin typeface="Calibri" panose="020F0502020204030204" pitchFamily="34" charset="0"/>
            </a:endParaRPr>
          </a:p>
        </p:txBody>
      </p:sp>
      <p:sp>
        <p:nvSpPr>
          <p:cNvPr id="48" name="TextBox 47"/>
          <p:cNvSpPr txBox="1"/>
          <p:nvPr/>
        </p:nvSpPr>
        <p:spPr>
          <a:xfrm>
            <a:off x="4509630" y="4925586"/>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F3</a:t>
            </a:r>
            <a:endParaRPr lang="ko-KR" altLang="en-US" sz="2800" b="1" dirty="0">
              <a:latin typeface="Calibri" panose="020F0502020204030204" pitchFamily="34" charset="0"/>
            </a:endParaRPr>
          </a:p>
        </p:txBody>
      </p:sp>
      <p:sp>
        <p:nvSpPr>
          <p:cNvPr id="49" name="TextBox 48"/>
          <p:cNvSpPr txBox="1"/>
          <p:nvPr/>
        </p:nvSpPr>
        <p:spPr>
          <a:xfrm>
            <a:off x="2787494" y="3614528"/>
            <a:ext cx="280846" cy="523220"/>
          </a:xfrm>
          <a:prstGeom prst="rect">
            <a:avLst/>
          </a:prstGeom>
          <a:noFill/>
        </p:spPr>
        <p:txBody>
          <a:bodyPr wrap="none" rtlCol="0">
            <a:spAutoFit/>
          </a:bodyPr>
          <a:lstStyle/>
          <a:p>
            <a:r>
              <a:rPr lang="en-US" altLang="ko-KR" sz="2800" b="1" dirty="0" smtClean="0">
                <a:latin typeface="Calibri" panose="020F0502020204030204" pitchFamily="34" charset="0"/>
              </a:rPr>
              <a:t>I</a:t>
            </a:r>
            <a:endParaRPr lang="ko-KR" altLang="en-US" sz="2800" b="1" dirty="0">
              <a:latin typeface="Calibri" panose="020F0502020204030204" pitchFamily="34" charset="0"/>
            </a:endParaRPr>
          </a:p>
        </p:txBody>
      </p:sp>
      <p:cxnSp>
        <p:nvCxnSpPr>
          <p:cNvPr id="44" name="직선 화살표 연결선 43"/>
          <p:cNvCxnSpPr/>
          <p:nvPr/>
        </p:nvCxnSpPr>
        <p:spPr>
          <a:xfrm>
            <a:off x="1778524" y="5949280"/>
            <a:ext cx="5151642"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951735" y="5701114"/>
            <a:ext cx="973215" cy="461665"/>
          </a:xfrm>
          <a:prstGeom prst="rect">
            <a:avLst/>
          </a:prstGeom>
          <a:solidFill>
            <a:schemeClr val="bg1"/>
          </a:solidFill>
        </p:spPr>
        <p:txBody>
          <a:bodyPr wrap="none" rtlCol="0">
            <a:spAutoFit/>
          </a:bodyPr>
          <a:lstStyle/>
          <a:p>
            <a:r>
              <a:rPr lang="en-US" altLang="ko-KR" sz="2400" b="1" dirty="0" smtClean="0">
                <a:solidFill>
                  <a:srgbClr val="00B050"/>
                </a:solidFill>
                <a:latin typeface="Calibri" panose="020F0502020204030204" pitchFamily="34" charset="0"/>
              </a:rPr>
              <a:t>Traffic</a:t>
            </a:r>
            <a:endParaRPr lang="ko-KR" altLang="en-US" sz="2400" b="1" dirty="0">
              <a:solidFill>
                <a:srgbClr val="00B050"/>
              </a:solidFill>
              <a:latin typeface="Calibri" panose="020F0502020204030204" pitchFamily="34" charset="0"/>
            </a:endParaRPr>
          </a:p>
        </p:txBody>
      </p:sp>
      <p:pic>
        <p:nvPicPr>
          <p:cNvPr id="1032" name="Picture 8" descr="http://2.bp.blogspot.com/--V_YA3XF-ic/UUV0ISD4vcI/AAAAAAAAAuA/WOwXDXYsZ_I/s1600/Hat-cowboy-white-icon+mytrickytricks.blogspot.co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60640" y="2311406"/>
            <a:ext cx="471108" cy="4711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640" y="1546232"/>
            <a:ext cx="471600" cy="4716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640" y="1928819"/>
            <a:ext cx="471600" cy="4716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http://2.bp.blogspot.com/--V_YA3XF-ic/UUV0ISD4vcI/AAAAAAAAAuA/WOwXDXYsZ_I/s1600/Hat-cowboy-white-icon+mytrickytricks.blogspot.com.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3499" y="4183113"/>
            <a:ext cx="553832" cy="55383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0" descr="http://icons.iconarchive.com/icons/rob-sanders/hat/256/Hat-cowboy-black-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89274" y="3264967"/>
            <a:ext cx="595936" cy="595936"/>
          </a:xfrm>
          <a:prstGeom prst="rect">
            <a:avLst/>
          </a:prstGeom>
          <a:noFill/>
          <a:extLst>
            <a:ext uri="{909E8E84-426E-40DD-AFC4-6F175D3DCCD1}">
              <a14:hiddenFill xmlns:a14="http://schemas.microsoft.com/office/drawing/2010/main">
                <a:solidFill>
                  <a:srgbClr val="FFFFFF"/>
                </a:solidFill>
              </a14:hiddenFill>
            </a:ext>
          </a:extLst>
        </p:spPr>
      </p:pic>
      <p:sp>
        <p:nvSpPr>
          <p:cNvPr id="2" name="구름 모양 설명선 1"/>
          <p:cNvSpPr/>
          <p:nvPr/>
        </p:nvSpPr>
        <p:spPr>
          <a:xfrm>
            <a:off x="480891" y="1559385"/>
            <a:ext cx="2383327" cy="1422042"/>
          </a:xfrm>
          <a:prstGeom prst="cloudCallout">
            <a:avLst>
              <a:gd name="adj1" fmla="val 43100"/>
              <a:gd name="adj2" fmla="val 93396"/>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pic>
        <p:nvPicPr>
          <p:cNvPr id="35" name="Picture 8" descr="http://2.bp.blogspot.com/--V_YA3XF-ic/UUV0ISD4vcI/AAAAAAAAAuA/WOwXDXYsZ_I/s1600/Hat-cowboy-white-icon+mytrickytricks.blogspot.co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5034" y="2258739"/>
            <a:ext cx="471108" cy="47110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5034" y="1876152"/>
            <a:ext cx="471600" cy="4716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직선 화살표 연결선 5"/>
          <p:cNvCxnSpPr/>
          <p:nvPr/>
        </p:nvCxnSpPr>
        <p:spPr>
          <a:xfrm>
            <a:off x="1457221" y="2049680"/>
            <a:ext cx="3642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직선 화살표 연결선 39"/>
          <p:cNvCxnSpPr/>
          <p:nvPr/>
        </p:nvCxnSpPr>
        <p:spPr>
          <a:xfrm>
            <a:off x="1457221" y="2481728"/>
            <a:ext cx="3642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835696" y="1841444"/>
            <a:ext cx="431528"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F1</a:t>
            </a:r>
          </a:p>
        </p:txBody>
      </p:sp>
      <p:sp>
        <p:nvSpPr>
          <p:cNvPr id="46" name="TextBox 45"/>
          <p:cNvSpPr txBox="1"/>
          <p:nvPr/>
        </p:nvSpPr>
        <p:spPr>
          <a:xfrm>
            <a:off x="1825961" y="2310342"/>
            <a:ext cx="801823"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F2, F3</a:t>
            </a:r>
          </a:p>
        </p:txBody>
      </p:sp>
      <p:grpSp>
        <p:nvGrpSpPr>
          <p:cNvPr id="11" name="그룹 10"/>
          <p:cNvGrpSpPr/>
          <p:nvPr/>
        </p:nvGrpSpPr>
        <p:grpSpPr>
          <a:xfrm>
            <a:off x="3199012" y="1257828"/>
            <a:ext cx="1364679" cy="962801"/>
            <a:chOff x="3199012" y="1257828"/>
            <a:chExt cx="1364679" cy="962801"/>
          </a:xfrm>
        </p:grpSpPr>
        <p:sp>
          <p:nvSpPr>
            <p:cNvPr id="71" name="구름 모양 설명선 70"/>
            <p:cNvSpPr/>
            <p:nvPr/>
          </p:nvSpPr>
          <p:spPr>
            <a:xfrm>
              <a:off x="3199012" y="1257828"/>
              <a:ext cx="1364679" cy="962801"/>
            </a:xfrm>
            <a:prstGeom prst="cloudCallout">
              <a:avLst>
                <a:gd name="adj1" fmla="val 40336"/>
                <a:gd name="adj2" fmla="val 5970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72" name="TextBox 71"/>
            <p:cNvSpPr txBox="1"/>
            <p:nvPr/>
          </p:nvSpPr>
          <p:spPr>
            <a:xfrm>
              <a:off x="3337890" y="1447029"/>
              <a:ext cx="752129" cy="584775"/>
            </a:xfrm>
            <a:prstGeom prst="rect">
              <a:avLst/>
            </a:prstGeom>
            <a:noFill/>
          </p:spPr>
          <p:txBody>
            <a:bodyPr wrap="none" rtlCol="0">
              <a:spAutoFit/>
            </a:bodyPr>
            <a:lstStyle/>
            <a:p>
              <a:r>
                <a:rPr lang="en-US" altLang="ko-KR" sz="1600" b="1" dirty="0" smtClean="0">
                  <a:latin typeface="Calibri" panose="020F0502020204030204" pitchFamily="34" charset="0"/>
                </a:rPr>
                <a:t>Other:</a:t>
              </a:r>
            </a:p>
            <a:p>
              <a:r>
                <a:rPr lang="en-US" altLang="ko-KR" sz="1600" b="1" dirty="0" smtClean="0">
                  <a:latin typeface="Calibri" panose="020F0502020204030204" pitchFamily="34" charset="0"/>
                </a:rPr>
                <a:t>    SSH:</a:t>
              </a:r>
            </a:p>
          </p:txBody>
        </p:sp>
        <p:pic>
          <p:nvPicPr>
            <p:cNvPr id="73"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53805" y="1434997"/>
              <a:ext cx="281385" cy="24928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6" descr="http://www.clker.com/cliparts/U/J/s/I/3/P/red-x-icon-hi.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39680" y="1761228"/>
              <a:ext cx="206894" cy="2660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0" name="그룹 79"/>
          <p:cNvGrpSpPr/>
          <p:nvPr/>
        </p:nvGrpSpPr>
        <p:grpSpPr>
          <a:xfrm>
            <a:off x="3199012" y="4037116"/>
            <a:ext cx="1364679" cy="962801"/>
            <a:chOff x="3199012" y="1257828"/>
            <a:chExt cx="1364679" cy="962801"/>
          </a:xfrm>
        </p:grpSpPr>
        <p:sp>
          <p:nvSpPr>
            <p:cNvPr id="81" name="구름 모양 설명선 80"/>
            <p:cNvSpPr/>
            <p:nvPr/>
          </p:nvSpPr>
          <p:spPr>
            <a:xfrm>
              <a:off x="3199012" y="1257828"/>
              <a:ext cx="1364679" cy="962801"/>
            </a:xfrm>
            <a:prstGeom prst="cloudCallout">
              <a:avLst>
                <a:gd name="adj1" fmla="val 40336"/>
                <a:gd name="adj2" fmla="val 5970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82" name="TextBox 81"/>
            <p:cNvSpPr txBox="1"/>
            <p:nvPr/>
          </p:nvSpPr>
          <p:spPr>
            <a:xfrm>
              <a:off x="3454804" y="1568751"/>
              <a:ext cx="570477" cy="338554"/>
            </a:xfrm>
            <a:prstGeom prst="rect">
              <a:avLst/>
            </a:prstGeom>
            <a:noFill/>
          </p:spPr>
          <p:txBody>
            <a:bodyPr wrap="none" rtlCol="0">
              <a:spAutoFit/>
            </a:bodyPr>
            <a:lstStyle/>
            <a:p>
              <a:r>
                <a:rPr lang="en-US" altLang="ko-KR" sz="1600" b="1" dirty="0" smtClean="0">
                  <a:latin typeface="Calibri" panose="020F0502020204030204" pitchFamily="34" charset="0"/>
                </a:rPr>
                <a:t>Any:</a:t>
              </a:r>
            </a:p>
          </p:txBody>
        </p:sp>
        <p:pic>
          <p:nvPicPr>
            <p:cNvPr id="83"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32216" y="1612536"/>
              <a:ext cx="281385" cy="249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5" name="그룹 84"/>
          <p:cNvGrpSpPr/>
          <p:nvPr/>
        </p:nvGrpSpPr>
        <p:grpSpPr>
          <a:xfrm>
            <a:off x="3199012" y="2763014"/>
            <a:ext cx="1364679" cy="962801"/>
            <a:chOff x="3199012" y="1257828"/>
            <a:chExt cx="1364679" cy="962801"/>
          </a:xfrm>
        </p:grpSpPr>
        <p:sp>
          <p:nvSpPr>
            <p:cNvPr id="86" name="구름 모양 설명선 85"/>
            <p:cNvSpPr/>
            <p:nvPr/>
          </p:nvSpPr>
          <p:spPr>
            <a:xfrm>
              <a:off x="3199012" y="1257828"/>
              <a:ext cx="1364679" cy="962801"/>
            </a:xfrm>
            <a:prstGeom prst="cloudCallout">
              <a:avLst>
                <a:gd name="adj1" fmla="val 40336"/>
                <a:gd name="adj2" fmla="val 5970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87" name="TextBox 86"/>
            <p:cNvSpPr txBox="1"/>
            <p:nvPr/>
          </p:nvSpPr>
          <p:spPr>
            <a:xfrm>
              <a:off x="3454804" y="1568751"/>
              <a:ext cx="570477" cy="338554"/>
            </a:xfrm>
            <a:prstGeom prst="rect">
              <a:avLst/>
            </a:prstGeom>
            <a:noFill/>
          </p:spPr>
          <p:txBody>
            <a:bodyPr wrap="none" rtlCol="0">
              <a:spAutoFit/>
            </a:bodyPr>
            <a:lstStyle/>
            <a:p>
              <a:r>
                <a:rPr lang="en-US" altLang="ko-KR" sz="1600" b="1" dirty="0" smtClean="0">
                  <a:latin typeface="Calibri" panose="020F0502020204030204" pitchFamily="34" charset="0"/>
                </a:rPr>
                <a:t>Any:</a:t>
              </a:r>
            </a:p>
          </p:txBody>
        </p:sp>
        <p:pic>
          <p:nvPicPr>
            <p:cNvPr id="88"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32216" y="1612536"/>
              <a:ext cx="281385" cy="249280"/>
            </a:xfrm>
            <a:prstGeom prst="rect">
              <a:avLst/>
            </a:prstGeom>
            <a:noFill/>
            <a:extLst>
              <a:ext uri="{909E8E84-426E-40DD-AFC4-6F175D3DCCD1}">
                <a14:hiddenFill xmlns:a14="http://schemas.microsoft.com/office/drawing/2010/main">
                  <a:solidFill>
                    <a:srgbClr val="FFFFFF"/>
                  </a:solidFill>
                </a14:hiddenFill>
              </a:ext>
            </a:extLst>
          </p:spPr>
        </p:pic>
      </p:grpSp>
      <p:sp>
        <p:nvSpPr>
          <p:cNvPr id="55" name="직사각형 54"/>
          <p:cNvSpPr/>
          <p:nvPr/>
        </p:nvSpPr>
        <p:spPr>
          <a:xfrm>
            <a:off x="3594946" y="3617598"/>
            <a:ext cx="590732" cy="432048"/>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ko-KR" sz="2000" b="1" dirty="0" smtClean="0">
                <a:solidFill>
                  <a:schemeClr val="tx1"/>
                </a:solidFill>
                <a:latin typeface="Calibri" panose="020F0502020204030204" pitchFamily="34" charset="0"/>
              </a:rPr>
              <a:t>SSH</a:t>
            </a:r>
            <a:endParaRPr lang="ko-KR" altLang="en-US" sz="20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3601298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직사각형 64"/>
          <p:cNvSpPr/>
          <p:nvPr/>
        </p:nvSpPr>
        <p:spPr>
          <a:xfrm>
            <a:off x="310088" y="241598"/>
            <a:ext cx="449162" cy="307777"/>
          </a:xfrm>
          <a:prstGeom prst="rect">
            <a:avLst/>
          </a:prstGeom>
        </p:spPr>
        <p:txBody>
          <a:bodyPr wrap="none">
            <a:spAutoFit/>
          </a:bodyPr>
          <a:lstStyle/>
          <a:p>
            <a:r>
              <a:rPr lang="en-US" altLang="ko-KR" sz="1400" b="1" spc="-50" dirty="0" smtClean="0">
                <a:solidFill>
                  <a:schemeClr val="bg1"/>
                </a:solidFill>
                <a:latin typeface="나눔고딕" pitchFamily="50" charset="-127"/>
                <a:ea typeface="나눔고딕" pitchFamily="50" charset="-127"/>
              </a:rPr>
              <a:t>1-1</a:t>
            </a:r>
          </a:p>
        </p:txBody>
      </p:sp>
      <p:cxnSp>
        <p:nvCxnSpPr>
          <p:cNvPr id="14" name="직선 연결선 13"/>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4355" y="275937"/>
            <a:ext cx="6418967" cy="646331"/>
          </a:xfrm>
          <a:prstGeom prst="rect">
            <a:avLst/>
          </a:prstGeom>
          <a:noFill/>
        </p:spPr>
        <p:txBody>
          <a:bodyPr wrap="square" rtlCol="0">
            <a:spAutoFit/>
          </a:bodyPr>
          <a:lstStyle/>
          <a:p>
            <a:r>
              <a:rPr lang="en-US" altLang="ko-KR" sz="3600" kern="0" spc="-30" dirty="0" smtClean="0">
                <a:latin typeface="Calibri" panose="020F0502020204030204" pitchFamily="34" charset="0"/>
                <a:ea typeface="나눔고딕" pitchFamily="50" charset="-127"/>
              </a:rPr>
              <a:t>Atomic Update?</a:t>
            </a:r>
            <a:endParaRPr lang="en-US" altLang="ko-KR" sz="3600" kern="0" spc="-30" dirty="0" smtClean="0">
              <a:latin typeface="Calibri" panose="020F0502020204030204" pitchFamily="34" charset="0"/>
              <a:ea typeface="나눔고딕 ExtraBold" pitchFamily="50" charset="-127"/>
            </a:endParaRPr>
          </a:p>
        </p:txBody>
      </p:sp>
      <p:sp>
        <p:nvSpPr>
          <p:cNvPr id="17" name="슬라이드 번호 개체 틀 16"/>
          <p:cNvSpPr>
            <a:spLocks noGrp="1"/>
          </p:cNvSpPr>
          <p:nvPr>
            <p:ph type="sldNum" sz="quarter" idx="12"/>
          </p:nvPr>
        </p:nvSpPr>
        <p:spPr/>
        <p:txBody>
          <a:bodyPr/>
          <a:lstStyle/>
          <a:p>
            <a:pPr algn="r"/>
            <a:r>
              <a:rPr lang="en-US" altLang="ko-KR" sz="2000" dirty="0" smtClean="0">
                <a:solidFill>
                  <a:srgbClr val="00B0F0"/>
                </a:solidFill>
              </a:rPr>
              <a:t>13 </a:t>
            </a:r>
            <a:r>
              <a:rPr lang="en-US" altLang="ko-KR" sz="1100" b="0" dirty="0" smtClean="0">
                <a:solidFill>
                  <a:schemeClr val="bg1">
                    <a:lumMod val="65000"/>
                  </a:schemeClr>
                </a:solidFill>
              </a:rPr>
              <a:t>/ </a:t>
            </a:r>
            <a:r>
              <a:rPr lang="en-US" altLang="ko-KR" sz="1100" b="0" dirty="0" smtClean="0">
                <a:solidFill>
                  <a:schemeClr val="bg1">
                    <a:lumMod val="65000"/>
                  </a:schemeClr>
                </a:solidFill>
              </a:rPr>
              <a:t>26</a:t>
            </a:r>
            <a:endParaRPr lang="ko-KR" altLang="en-US" sz="1100" b="0" dirty="0">
              <a:solidFill>
                <a:schemeClr val="bg1">
                  <a:lumMod val="65000"/>
                </a:schemeClr>
              </a:solidFill>
            </a:endParaRPr>
          </a:p>
        </p:txBody>
      </p:sp>
      <p:pic>
        <p:nvPicPr>
          <p:cNvPr id="1026"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4345" y="2386584"/>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4345" y="3685449"/>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4345" y="4995212"/>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4354" y="3685449"/>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6.googleusercontent.com/B-LWl-8__kEiK6DKXjCrmeZTaa_GSE9Xscri8Z79sfE2peZS4QkCOzKAq8rA8A1tE58D432vOPAMBaqTd8vY-S_K374jl5pN5sFcXrgAGlIYForOl9KbOFeVXj40R9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4335" y="3207172"/>
            <a:ext cx="1051619" cy="105161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s://lh6.googleusercontent.com/B-LWl-8__kEiK6DKXjCrmeZTaa_GSE9Xscri8Z79sfE2peZS4QkCOzKAq8rA8A1tE58D432vOPAMBaqTd8vY-S_K374jl5pN5sFcXrgAGlIYForOl9KbOFeVXj40R9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728" y="2886320"/>
            <a:ext cx="1334768" cy="13347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60963" y="896688"/>
            <a:ext cx="1727461"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Security Policy</a:t>
            </a:r>
          </a:p>
        </p:txBody>
      </p:sp>
      <p:graphicFrame>
        <p:nvGraphicFramePr>
          <p:cNvPr id="4" name="표 3"/>
          <p:cNvGraphicFramePr>
            <a:graphicFrameLocks noGrp="1"/>
          </p:cNvGraphicFramePr>
          <p:nvPr/>
        </p:nvGraphicFramePr>
        <p:xfrm>
          <a:off x="6012159" y="1314148"/>
          <a:ext cx="2976795" cy="1415079"/>
        </p:xfrm>
        <a:graphic>
          <a:graphicData uri="http://schemas.openxmlformats.org/drawingml/2006/table">
            <a:tbl>
              <a:tblPr firstRow="1" bandRow="1">
                <a:tableStyleId>{5C22544A-7EE6-4342-B048-85BDC9FD1C3A}</a:tableStyleId>
              </a:tblPr>
              <a:tblGrid>
                <a:gridCol w="992265"/>
                <a:gridCol w="992265"/>
                <a:gridCol w="992265"/>
              </a:tblGrid>
              <a:tr h="26620">
                <a:tc>
                  <a:txBody>
                    <a:bodyPr/>
                    <a:lstStyle/>
                    <a:p>
                      <a:pPr algn="ctr" latinLnBrk="1"/>
                      <a:r>
                        <a:rPr lang="en-US" altLang="ko-KR" sz="1800" dirty="0" err="1" smtClean="0">
                          <a:latin typeface="Calibri" panose="020F0502020204030204" pitchFamily="34" charset="0"/>
                        </a:rPr>
                        <a:t>Src</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Traffic</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Action</a:t>
                      </a:r>
                      <a:endParaRPr lang="ko-KR" altLang="en-US" sz="1800" dirty="0">
                        <a:latin typeface="Calibri" panose="020F0502020204030204" pitchFamily="34" charset="0"/>
                      </a:endParaRPr>
                    </a:p>
                  </a:txBody>
                  <a:tcPr marL="0" marR="0" marT="0" marB="0"/>
                </a:tc>
              </a:tr>
              <a:tr h="380253">
                <a:tc>
                  <a:txBody>
                    <a:bodyPr/>
                    <a:lstStyle/>
                    <a:p>
                      <a:pPr algn="ctr" latinLnBrk="1"/>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SSH</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Drop</a:t>
                      </a:r>
                      <a:endParaRPr lang="ko-KR" altLang="en-US" sz="1800" dirty="0">
                        <a:latin typeface="Calibri" panose="020F0502020204030204" pitchFamily="34" charset="0"/>
                      </a:endParaRPr>
                    </a:p>
                  </a:txBody>
                  <a:tcPr marL="0" marR="0" marT="0" marB="0"/>
                </a:tc>
              </a:tr>
              <a:tr h="380253">
                <a:tc>
                  <a:txBody>
                    <a:bodyPr/>
                    <a:lstStyle/>
                    <a:p>
                      <a:pPr algn="ctr" latinLnBrk="1"/>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Non-SSH</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Allow</a:t>
                      </a:r>
                      <a:endParaRPr lang="ko-KR" altLang="en-US" sz="1800" dirty="0">
                        <a:latin typeface="Calibri" panose="020F0502020204030204" pitchFamily="34" charset="0"/>
                      </a:endParaRPr>
                    </a:p>
                  </a:txBody>
                  <a:tcPr marL="0" marR="0" marT="0" marB="0"/>
                </a:tc>
              </a:tr>
              <a:tr h="380253">
                <a:tc>
                  <a:txBody>
                    <a:bodyPr/>
                    <a:lstStyle/>
                    <a:p>
                      <a:pPr algn="ctr" latinLnBrk="1"/>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Any</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Allow</a:t>
                      </a:r>
                      <a:endParaRPr lang="ko-KR" altLang="en-US" sz="1800" dirty="0">
                        <a:latin typeface="Calibri" panose="020F0502020204030204" pitchFamily="34" charset="0"/>
                      </a:endParaRPr>
                    </a:p>
                  </a:txBody>
                  <a:tcPr marL="0" marR="0" marT="0" marB="0"/>
                </a:tc>
              </a:tr>
            </a:tbl>
          </a:graphicData>
        </a:graphic>
      </p:graphicFrame>
      <p:pic>
        <p:nvPicPr>
          <p:cNvPr id="22" name="Picture 6" descr="https://lh6.googleusercontent.com/B-LWl-8__kEiK6DKXjCrmeZTaa_GSE9Xscri8Z79sfE2peZS4QkCOzKAq8rA8A1tE58D432vOPAMBaqTd8vY-S_K374jl5pN5sFcXrgAGlIYForOl9KbOFeVXj40R9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014" y="3816531"/>
            <a:ext cx="1304505" cy="130450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직선 연결선 7"/>
          <p:cNvCxnSpPr>
            <a:stCxn id="18" idx="3"/>
            <a:endCxn id="16" idx="1"/>
          </p:cNvCxnSpPr>
          <p:nvPr/>
        </p:nvCxnSpPr>
        <p:spPr>
          <a:xfrm>
            <a:off x="1967496" y="3553704"/>
            <a:ext cx="546858" cy="323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a:stCxn id="22" idx="3"/>
            <a:endCxn id="16" idx="1"/>
          </p:cNvCxnSpPr>
          <p:nvPr/>
        </p:nvCxnSpPr>
        <p:spPr>
          <a:xfrm flipV="1">
            <a:off x="1975519" y="3877433"/>
            <a:ext cx="538835" cy="591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직선 연결선 26"/>
          <p:cNvCxnSpPr>
            <a:stCxn id="13" idx="1"/>
            <a:endCxn id="16" idx="3"/>
          </p:cNvCxnSpPr>
          <p:nvPr/>
        </p:nvCxnSpPr>
        <p:spPr>
          <a:xfrm flipH="1">
            <a:off x="3426279" y="3877433"/>
            <a:ext cx="9280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직선 연결선 29"/>
          <p:cNvCxnSpPr>
            <a:stCxn id="1026" idx="1"/>
            <a:endCxn id="16" idx="3"/>
          </p:cNvCxnSpPr>
          <p:nvPr/>
        </p:nvCxnSpPr>
        <p:spPr>
          <a:xfrm flipH="1">
            <a:off x="3426279" y="2578568"/>
            <a:ext cx="928066" cy="1298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직선 연결선 32"/>
          <p:cNvCxnSpPr>
            <a:stCxn id="15" idx="1"/>
            <a:endCxn id="16" idx="3"/>
          </p:cNvCxnSpPr>
          <p:nvPr/>
        </p:nvCxnSpPr>
        <p:spPr>
          <a:xfrm flipH="1" flipV="1">
            <a:off x="3426279" y="3877433"/>
            <a:ext cx="928066" cy="1309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직선 연결선 35"/>
          <p:cNvCxnSpPr>
            <a:stCxn id="1030" idx="1"/>
            <a:endCxn id="13" idx="3"/>
          </p:cNvCxnSpPr>
          <p:nvPr/>
        </p:nvCxnSpPr>
        <p:spPr>
          <a:xfrm flipH="1">
            <a:off x="5266270" y="3732982"/>
            <a:ext cx="928065" cy="144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직선 연결선 38"/>
          <p:cNvCxnSpPr>
            <a:stCxn id="1030" idx="1"/>
            <a:endCxn id="15" idx="3"/>
          </p:cNvCxnSpPr>
          <p:nvPr/>
        </p:nvCxnSpPr>
        <p:spPr>
          <a:xfrm flipH="1">
            <a:off x="5266270" y="3732982"/>
            <a:ext cx="928065" cy="14542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직선 연결선 41"/>
          <p:cNvCxnSpPr>
            <a:stCxn id="1030" idx="1"/>
            <a:endCxn id="1026" idx="3"/>
          </p:cNvCxnSpPr>
          <p:nvPr/>
        </p:nvCxnSpPr>
        <p:spPr>
          <a:xfrm flipH="1" flipV="1">
            <a:off x="5266270" y="2578568"/>
            <a:ext cx="928065" cy="11544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509630" y="2314972"/>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F1</a:t>
            </a:r>
            <a:endParaRPr lang="ko-KR" altLang="en-US" sz="2800" b="1" dirty="0">
              <a:latin typeface="Calibri" panose="020F0502020204030204" pitchFamily="34" charset="0"/>
            </a:endParaRPr>
          </a:p>
        </p:txBody>
      </p:sp>
      <p:sp>
        <p:nvSpPr>
          <p:cNvPr id="47" name="TextBox 46"/>
          <p:cNvSpPr txBox="1"/>
          <p:nvPr/>
        </p:nvSpPr>
        <p:spPr>
          <a:xfrm>
            <a:off x="4509630" y="3614528"/>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F2</a:t>
            </a:r>
            <a:endParaRPr lang="ko-KR" altLang="en-US" sz="2800" b="1" dirty="0">
              <a:latin typeface="Calibri" panose="020F0502020204030204" pitchFamily="34" charset="0"/>
            </a:endParaRPr>
          </a:p>
        </p:txBody>
      </p:sp>
      <p:sp>
        <p:nvSpPr>
          <p:cNvPr id="48" name="TextBox 47"/>
          <p:cNvSpPr txBox="1"/>
          <p:nvPr/>
        </p:nvSpPr>
        <p:spPr>
          <a:xfrm>
            <a:off x="4509630" y="4925586"/>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F3</a:t>
            </a:r>
            <a:endParaRPr lang="ko-KR" altLang="en-US" sz="2800" b="1" dirty="0">
              <a:latin typeface="Calibri" panose="020F0502020204030204" pitchFamily="34" charset="0"/>
            </a:endParaRPr>
          </a:p>
        </p:txBody>
      </p:sp>
      <p:sp>
        <p:nvSpPr>
          <p:cNvPr id="49" name="TextBox 48"/>
          <p:cNvSpPr txBox="1"/>
          <p:nvPr/>
        </p:nvSpPr>
        <p:spPr>
          <a:xfrm>
            <a:off x="2787494" y="3614528"/>
            <a:ext cx="280846" cy="523220"/>
          </a:xfrm>
          <a:prstGeom prst="rect">
            <a:avLst/>
          </a:prstGeom>
          <a:noFill/>
        </p:spPr>
        <p:txBody>
          <a:bodyPr wrap="none" rtlCol="0">
            <a:spAutoFit/>
          </a:bodyPr>
          <a:lstStyle/>
          <a:p>
            <a:r>
              <a:rPr lang="en-US" altLang="ko-KR" sz="2800" b="1" dirty="0" smtClean="0">
                <a:latin typeface="Calibri" panose="020F0502020204030204" pitchFamily="34" charset="0"/>
              </a:rPr>
              <a:t>I</a:t>
            </a:r>
            <a:endParaRPr lang="ko-KR" altLang="en-US" sz="2800" b="1" dirty="0">
              <a:latin typeface="Calibri" panose="020F0502020204030204" pitchFamily="34" charset="0"/>
            </a:endParaRPr>
          </a:p>
        </p:txBody>
      </p:sp>
      <p:cxnSp>
        <p:nvCxnSpPr>
          <p:cNvPr id="44" name="직선 화살표 연결선 43"/>
          <p:cNvCxnSpPr/>
          <p:nvPr/>
        </p:nvCxnSpPr>
        <p:spPr>
          <a:xfrm>
            <a:off x="1778524" y="5949280"/>
            <a:ext cx="5151642"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951735" y="5701114"/>
            <a:ext cx="973215" cy="461665"/>
          </a:xfrm>
          <a:prstGeom prst="rect">
            <a:avLst/>
          </a:prstGeom>
          <a:solidFill>
            <a:schemeClr val="bg1"/>
          </a:solidFill>
        </p:spPr>
        <p:txBody>
          <a:bodyPr wrap="none" rtlCol="0">
            <a:spAutoFit/>
          </a:bodyPr>
          <a:lstStyle/>
          <a:p>
            <a:r>
              <a:rPr lang="en-US" altLang="ko-KR" sz="2400" b="1" dirty="0" smtClean="0">
                <a:solidFill>
                  <a:srgbClr val="00B050"/>
                </a:solidFill>
                <a:latin typeface="Calibri" panose="020F0502020204030204" pitchFamily="34" charset="0"/>
              </a:rPr>
              <a:t>Traffic</a:t>
            </a:r>
            <a:endParaRPr lang="ko-KR" altLang="en-US" sz="2400" b="1" dirty="0">
              <a:solidFill>
                <a:srgbClr val="00B050"/>
              </a:solidFill>
              <a:latin typeface="Calibri" panose="020F0502020204030204" pitchFamily="34" charset="0"/>
            </a:endParaRPr>
          </a:p>
        </p:txBody>
      </p:sp>
      <p:pic>
        <p:nvPicPr>
          <p:cNvPr id="1032" name="Picture 8" descr="http://2.bp.blogspot.com/--V_YA3XF-ic/UUV0ISD4vcI/AAAAAAAAAuA/WOwXDXYsZ_I/s1600/Hat-cowboy-white-icon+mytrickytricks.blogspot.co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60640" y="2311406"/>
            <a:ext cx="471108" cy="4711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640" y="1546232"/>
            <a:ext cx="471600" cy="4716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640" y="1928819"/>
            <a:ext cx="471600" cy="4716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http://2.bp.blogspot.com/--V_YA3XF-ic/UUV0ISD4vcI/AAAAAAAAAuA/WOwXDXYsZ_I/s1600/Hat-cowboy-white-icon+mytrickytricks.blogspot.com.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3499" y="4183113"/>
            <a:ext cx="553832" cy="55383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0" descr="http://icons.iconarchive.com/icons/rob-sanders/hat/256/Hat-cowboy-black-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89274" y="3264967"/>
            <a:ext cx="595936" cy="595936"/>
          </a:xfrm>
          <a:prstGeom prst="rect">
            <a:avLst/>
          </a:prstGeom>
          <a:noFill/>
          <a:extLst>
            <a:ext uri="{909E8E84-426E-40DD-AFC4-6F175D3DCCD1}">
              <a14:hiddenFill xmlns:a14="http://schemas.microsoft.com/office/drawing/2010/main">
                <a:solidFill>
                  <a:srgbClr val="FFFFFF"/>
                </a:solidFill>
              </a14:hiddenFill>
            </a:ext>
          </a:extLst>
        </p:spPr>
      </p:pic>
      <p:sp>
        <p:nvSpPr>
          <p:cNvPr id="2" name="구름 모양 설명선 1"/>
          <p:cNvSpPr/>
          <p:nvPr/>
        </p:nvSpPr>
        <p:spPr>
          <a:xfrm>
            <a:off x="2056540" y="1628800"/>
            <a:ext cx="2161770" cy="1345089"/>
          </a:xfrm>
          <a:prstGeom prst="cloudCallout">
            <a:avLst>
              <a:gd name="adj1" fmla="val 190"/>
              <a:gd name="adj2" fmla="val 88319"/>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dirty="0">
              <a:solidFill>
                <a:schemeClr val="tx1"/>
              </a:solidFill>
            </a:endParaRPr>
          </a:p>
        </p:txBody>
      </p:sp>
      <p:pic>
        <p:nvPicPr>
          <p:cNvPr id="35" name="Picture 8" descr="http://2.bp.blogspot.com/--V_YA3XF-ic/UUV0ISD4vcI/AAAAAAAAAuA/WOwXDXYsZ_I/s1600/Hat-cowboy-white-icon+mytrickytricks.blogspot.co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1623" y="2258739"/>
            <a:ext cx="471108" cy="47110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11623" y="1876152"/>
            <a:ext cx="471600" cy="4716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직선 화살표 연결선 5"/>
          <p:cNvCxnSpPr/>
          <p:nvPr/>
        </p:nvCxnSpPr>
        <p:spPr>
          <a:xfrm>
            <a:off x="2973810" y="2049680"/>
            <a:ext cx="30204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242057" y="1841444"/>
            <a:ext cx="801823"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F1, F2</a:t>
            </a:r>
          </a:p>
        </p:txBody>
      </p:sp>
      <p:sp>
        <p:nvSpPr>
          <p:cNvPr id="46" name="TextBox 45"/>
          <p:cNvSpPr txBox="1"/>
          <p:nvPr/>
        </p:nvSpPr>
        <p:spPr>
          <a:xfrm>
            <a:off x="3227728" y="2310342"/>
            <a:ext cx="431528"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F3</a:t>
            </a:r>
          </a:p>
        </p:txBody>
      </p:sp>
      <p:sp>
        <p:nvSpPr>
          <p:cNvPr id="71" name="구름 모양 설명선 70"/>
          <p:cNvSpPr/>
          <p:nvPr/>
        </p:nvSpPr>
        <p:spPr>
          <a:xfrm>
            <a:off x="4606707" y="1257828"/>
            <a:ext cx="1364679" cy="962801"/>
          </a:xfrm>
          <a:prstGeom prst="cloudCallout">
            <a:avLst>
              <a:gd name="adj1" fmla="val -22261"/>
              <a:gd name="adj2" fmla="val 5845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dirty="0">
              <a:solidFill>
                <a:schemeClr val="tx1"/>
              </a:solidFill>
            </a:endParaRPr>
          </a:p>
        </p:txBody>
      </p:sp>
      <p:sp>
        <p:nvSpPr>
          <p:cNvPr id="72" name="TextBox 71"/>
          <p:cNvSpPr txBox="1"/>
          <p:nvPr/>
        </p:nvSpPr>
        <p:spPr>
          <a:xfrm>
            <a:off x="4745585" y="1447029"/>
            <a:ext cx="752129" cy="584775"/>
          </a:xfrm>
          <a:prstGeom prst="rect">
            <a:avLst/>
          </a:prstGeom>
          <a:noFill/>
        </p:spPr>
        <p:txBody>
          <a:bodyPr wrap="none" rtlCol="0">
            <a:spAutoFit/>
          </a:bodyPr>
          <a:lstStyle/>
          <a:p>
            <a:r>
              <a:rPr lang="en-US" altLang="ko-KR" sz="1600" b="1" dirty="0" smtClean="0">
                <a:latin typeface="Calibri" panose="020F0502020204030204" pitchFamily="34" charset="0"/>
              </a:rPr>
              <a:t>Other:</a:t>
            </a:r>
          </a:p>
          <a:p>
            <a:r>
              <a:rPr lang="en-US" altLang="ko-KR" sz="1600" b="1" dirty="0" smtClean="0">
                <a:latin typeface="Calibri" panose="020F0502020204030204" pitchFamily="34" charset="0"/>
              </a:rPr>
              <a:t>    SSH:</a:t>
            </a:r>
          </a:p>
        </p:txBody>
      </p:sp>
      <p:pic>
        <p:nvPicPr>
          <p:cNvPr id="73"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61500" y="1434997"/>
            <a:ext cx="281385" cy="24928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6" descr="http://www.clker.com/cliparts/U/J/s/I/3/P/red-x-icon-hi.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47375" y="1761228"/>
            <a:ext cx="206894" cy="266006"/>
          </a:xfrm>
          <a:prstGeom prst="rect">
            <a:avLst/>
          </a:prstGeom>
          <a:noFill/>
          <a:extLst>
            <a:ext uri="{909E8E84-426E-40DD-AFC4-6F175D3DCCD1}">
              <a14:hiddenFill xmlns:a14="http://schemas.microsoft.com/office/drawing/2010/main">
                <a:solidFill>
                  <a:srgbClr val="FFFFFF"/>
                </a:solidFill>
              </a14:hiddenFill>
            </a:ext>
          </a:extLst>
        </p:spPr>
      </p:pic>
      <p:sp>
        <p:nvSpPr>
          <p:cNvPr id="86" name="구름 모양 설명선 85"/>
          <p:cNvSpPr/>
          <p:nvPr/>
        </p:nvSpPr>
        <p:spPr>
          <a:xfrm>
            <a:off x="4606707" y="3984669"/>
            <a:ext cx="1364679" cy="962801"/>
          </a:xfrm>
          <a:prstGeom prst="cloudCallout">
            <a:avLst>
              <a:gd name="adj1" fmla="val -22261"/>
              <a:gd name="adj2" fmla="val 5845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dirty="0">
              <a:solidFill>
                <a:schemeClr val="tx1"/>
              </a:solidFill>
            </a:endParaRPr>
          </a:p>
        </p:txBody>
      </p:sp>
      <p:sp>
        <p:nvSpPr>
          <p:cNvPr id="87" name="TextBox 86"/>
          <p:cNvSpPr txBox="1"/>
          <p:nvPr/>
        </p:nvSpPr>
        <p:spPr>
          <a:xfrm>
            <a:off x="4745585" y="4292314"/>
            <a:ext cx="756426" cy="338554"/>
          </a:xfrm>
          <a:prstGeom prst="rect">
            <a:avLst/>
          </a:prstGeom>
          <a:noFill/>
        </p:spPr>
        <p:txBody>
          <a:bodyPr wrap="none" rtlCol="0">
            <a:spAutoFit/>
          </a:bodyPr>
          <a:lstStyle/>
          <a:p>
            <a:r>
              <a:rPr lang="en-US" altLang="ko-KR" sz="1600" b="1" dirty="0" smtClean="0">
                <a:latin typeface="Calibri" panose="020F0502020204030204" pitchFamily="34" charset="0"/>
              </a:rPr>
              <a:t>    Any:</a:t>
            </a:r>
          </a:p>
        </p:txBody>
      </p:sp>
      <p:pic>
        <p:nvPicPr>
          <p:cNvPr id="88"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61500" y="4280282"/>
            <a:ext cx="281385" cy="249280"/>
          </a:xfrm>
          <a:prstGeom prst="rect">
            <a:avLst/>
          </a:prstGeom>
          <a:noFill/>
          <a:extLst>
            <a:ext uri="{909E8E84-426E-40DD-AFC4-6F175D3DCCD1}">
              <a14:hiddenFill xmlns:a14="http://schemas.microsoft.com/office/drawing/2010/main">
                <a:solidFill>
                  <a:srgbClr val="FFFFFF"/>
                </a:solidFill>
              </a14:hiddenFill>
            </a:ext>
          </a:extLst>
        </p:spPr>
      </p:pic>
      <p:cxnSp>
        <p:nvCxnSpPr>
          <p:cNvPr id="89" name="직선 화살표 연결선 88"/>
          <p:cNvCxnSpPr/>
          <p:nvPr/>
        </p:nvCxnSpPr>
        <p:spPr>
          <a:xfrm>
            <a:off x="2973810" y="2492896"/>
            <a:ext cx="30204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구름 모양 설명선 89"/>
          <p:cNvSpPr/>
          <p:nvPr/>
        </p:nvSpPr>
        <p:spPr>
          <a:xfrm>
            <a:off x="4606707" y="2677229"/>
            <a:ext cx="1364679" cy="962801"/>
          </a:xfrm>
          <a:prstGeom prst="cloudCallout">
            <a:avLst>
              <a:gd name="adj1" fmla="val -22261"/>
              <a:gd name="adj2" fmla="val 5845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dirty="0">
              <a:solidFill>
                <a:schemeClr val="tx1"/>
              </a:solidFill>
            </a:endParaRPr>
          </a:p>
        </p:txBody>
      </p:sp>
      <p:sp>
        <p:nvSpPr>
          <p:cNvPr id="91" name="TextBox 90"/>
          <p:cNvSpPr txBox="1"/>
          <p:nvPr/>
        </p:nvSpPr>
        <p:spPr>
          <a:xfrm>
            <a:off x="4745585" y="2866430"/>
            <a:ext cx="752129" cy="584775"/>
          </a:xfrm>
          <a:prstGeom prst="rect">
            <a:avLst/>
          </a:prstGeom>
          <a:noFill/>
        </p:spPr>
        <p:txBody>
          <a:bodyPr wrap="none" rtlCol="0">
            <a:spAutoFit/>
          </a:bodyPr>
          <a:lstStyle/>
          <a:p>
            <a:r>
              <a:rPr lang="en-US" altLang="ko-KR" sz="1600" b="1" dirty="0" smtClean="0">
                <a:latin typeface="Calibri" panose="020F0502020204030204" pitchFamily="34" charset="0"/>
              </a:rPr>
              <a:t>Other:</a:t>
            </a:r>
          </a:p>
          <a:p>
            <a:r>
              <a:rPr lang="en-US" altLang="ko-KR" sz="1600" b="1" dirty="0" smtClean="0">
                <a:latin typeface="Calibri" panose="020F0502020204030204" pitchFamily="34" charset="0"/>
              </a:rPr>
              <a:t>    SSH:</a:t>
            </a:r>
          </a:p>
        </p:txBody>
      </p:sp>
      <p:pic>
        <p:nvPicPr>
          <p:cNvPr id="92"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61500" y="2854398"/>
            <a:ext cx="281385" cy="24928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6" descr="http://www.clker.com/cliparts/U/J/s/I/3/P/red-x-icon-hi.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47375" y="3180629"/>
            <a:ext cx="206894" cy="266006"/>
          </a:xfrm>
          <a:prstGeom prst="rect">
            <a:avLst/>
          </a:prstGeom>
          <a:noFill/>
          <a:extLst>
            <a:ext uri="{909E8E84-426E-40DD-AFC4-6F175D3DCCD1}">
              <a14:hiddenFill xmlns:a14="http://schemas.microsoft.com/office/drawing/2010/main">
                <a:solidFill>
                  <a:srgbClr val="FFFFFF"/>
                </a:solidFill>
              </a14:hiddenFill>
            </a:ext>
          </a:extLst>
        </p:spPr>
      </p:pic>
      <p:sp>
        <p:nvSpPr>
          <p:cNvPr id="53" name="직사각형 52"/>
          <p:cNvSpPr/>
          <p:nvPr/>
        </p:nvSpPr>
        <p:spPr>
          <a:xfrm>
            <a:off x="3594946" y="3617598"/>
            <a:ext cx="590732" cy="432048"/>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ko-KR" sz="2000" b="1" dirty="0" smtClean="0">
                <a:solidFill>
                  <a:schemeClr val="tx1"/>
                </a:solidFill>
                <a:latin typeface="Calibri" panose="020F0502020204030204" pitchFamily="34" charset="0"/>
              </a:rPr>
              <a:t>SSH</a:t>
            </a:r>
            <a:endParaRPr lang="ko-KR" altLang="en-US" sz="20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410782483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a:blip r:embed="rId3"/>
          <a:stretch>
            <a:fillRect/>
          </a:stretch>
        </p:blipFill>
        <p:spPr>
          <a:xfrm>
            <a:off x="2049092" y="4788737"/>
            <a:ext cx="532591" cy="755448"/>
          </a:xfrm>
          <a:prstGeom prst="rect">
            <a:avLst/>
          </a:prstGeom>
        </p:spPr>
      </p:pic>
      <p:pic>
        <p:nvPicPr>
          <p:cNvPr id="38" name="Picture 37"/>
          <p:cNvPicPr>
            <a:picLocks noChangeAspect="1"/>
          </p:cNvPicPr>
          <p:nvPr/>
        </p:nvPicPr>
        <p:blipFill>
          <a:blip r:embed="rId3"/>
          <a:stretch>
            <a:fillRect/>
          </a:stretch>
        </p:blipFill>
        <p:spPr>
          <a:xfrm>
            <a:off x="2734083" y="4788737"/>
            <a:ext cx="532591" cy="755448"/>
          </a:xfrm>
          <a:prstGeom prst="rect">
            <a:avLst/>
          </a:prstGeom>
        </p:spPr>
      </p:pic>
      <p:pic>
        <p:nvPicPr>
          <p:cNvPr id="39" name="Picture 38"/>
          <p:cNvPicPr>
            <a:picLocks noChangeAspect="1"/>
          </p:cNvPicPr>
          <p:nvPr/>
        </p:nvPicPr>
        <p:blipFill>
          <a:blip r:embed="rId3"/>
          <a:stretch>
            <a:fillRect/>
          </a:stretch>
        </p:blipFill>
        <p:spPr>
          <a:xfrm>
            <a:off x="3384370" y="4788737"/>
            <a:ext cx="532591" cy="755448"/>
          </a:xfrm>
          <a:prstGeom prst="rect">
            <a:avLst/>
          </a:prstGeom>
        </p:spPr>
      </p:pic>
      <p:pic>
        <p:nvPicPr>
          <p:cNvPr id="37" name="Picture 36"/>
          <p:cNvPicPr>
            <a:picLocks noChangeAspect="1"/>
          </p:cNvPicPr>
          <p:nvPr/>
        </p:nvPicPr>
        <p:blipFill>
          <a:blip r:embed="rId4"/>
          <a:stretch>
            <a:fillRect/>
          </a:stretch>
        </p:blipFill>
        <p:spPr>
          <a:xfrm>
            <a:off x="1916593" y="2224597"/>
            <a:ext cx="4808870" cy="2330308"/>
          </a:xfrm>
          <a:prstGeom prst="rect">
            <a:avLst/>
          </a:prstGeom>
          <a:ln>
            <a:noFill/>
          </a:ln>
        </p:spPr>
      </p:pic>
      <p:sp>
        <p:nvSpPr>
          <p:cNvPr id="21" name="TextBox 20"/>
          <p:cNvSpPr txBox="1"/>
          <p:nvPr/>
        </p:nvSpPr>
        <p:spPr>
          <a:xfrm>
            <a:off x="2049092" y="5527039"/>
            <a:ext cx="2312802" cy="369332"/>
          </a:xfrm>
          <a:prstGeom prst="rect">
            <a:avLst/>
          </a:prstGeom>
          <a:noFill/>
        </p:spPr>
        <p:txBody>
          <a:bodyPr wrap="square" rtlCol="0">
            <a:spAutoFit/>
          </a:bodyPr>
          <a:lstStyle/>
          <a:p>
            <a:r>
              <a:rPr lang="en-US" b="1" dirty="0" smtClean="0">
                <a:solidFill>
                  <a:schemeClr val="accent1">
                    <a:lumMod val="75000"/>
                  </a:schemeClr>
                </a:solidFill>
                <a:latin typeface="Calibri" panose="020F0502020204030204" pitchFamily="34" charset="0"/>
              </a:rPr>
              <a:t>Virtual Machines</a:t>
            </a:r>
            <a:endParaRPr lang="en-US" b="1" dirty="0">
              <a:solidFill>
                <a:schemeClr val="accent1">
                  <a:lumMod val="75000"/>
                </a:schemeClr>
              </a:solidFill>
              <a:latin typeface="Calibri" panose="020F0502020204030204" pitchFamily="34" charset="0"/>
            </a:endParaRPr>
          </a:p>
        </p:txBody>
      </p:sp>
      <p:cxnSp>
        <p:nvCxnSpPr>
          <p:cNvPr id="4" name="Straight Connector 3"/>
          <p:cNvCxnSpPr/>
          <p:nvPr/>
        </p:nvCxnSpPr>
        <p:spPr>
          <a:xfrm flipH="1" flipV="1">
            <a:off x="3000378" y="4247260"/>
            <a:ext cx="680923" cy="88699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980477" y="4247260"/>
            <a:ext cx="19901" cy="91920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315387" y="4247260"/>
            <a:ext cx="684991" cy="91920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98115" y="4289400"/>
            <a:ext cx="1493559" cy="369332"/>
          </a:xfrm>
          <a:prstGeom prst="rect">
            <a:avLst/>
          </a:prstGeom>
          <a:noFill/>
        </p:spPr>
        <p:txBody>
          <a:bodyPr wrap="square" rtlCol="0">
            <a:spAutoFit/>
          </a:bodyPr>
          <a:lstStyle/>
          <a:p>
            <a:pPr algn="ctr"/>
            <a:r>
              <a:rPr lang="en-US" b="1" dirty="0" smtClean="0">
                <a:latin typeface="Calibri" panose="020F0502020204030204" pitchFamily="34" charset="0"/>
              </a:rPr>
              <a:t>Traffic Flows</a:t>
            </a:r>
            <a:endParaRPr lang="en-US" b="1" dirty="0">
              <a:latin typeface="Calibri" panose="020F0502020204030204" pitchFamily="34" charset="0"/>
            </a:endParaRPr>
          </a:p>
        </p:txBody>
      </p:sp>
      <p:sp>
        <p:nvSpPr>
          <p:cNvPr id="11" name="Freeform 10"/>
          <p:cNvSpPr/>
          <p:nvPr/>
        </p:nvSpPr>
        <p:spPr>
          <a:xfrm>
            <a:off x="2367185" y="4281394"/>
            <a:ext cx="564022" cy="564071"/>
          </a:xfrm>
          <a:custGeom>
            <a:avLst/>
            <a:gdLst>
              <a:gd name="connsiteX0" fmla="*/ 0 w 564022"/>
              <a:gd name="connsiteY0" fmla="*/ 564071 h 564071"/>
              <a:gd name="connsiteX1" fmla="*/ 427290 w 564022"/>
              <a:gd name="connsiteY1" fmla="*/ 49 h 564071"/>
              <a:gd name="connsiteX2" fmla="*/ 564022 w 564022"/>
              <a:gd name="connsiteY2" fmla="*/ 538434 h 564071"/>
            </a:gdLst>
            <a:ahLst/>
            <a:cxnLst>
              <a:cxn ang="0">
                <a:pos x="connsiteX0" y="connsiteY0"/>
              </a:cxn>
              <a:cxn ang="0">
                <a:pos x="connsiteX1" y="connsiteY1"/>
              </a:cxn>
              <a:cxn ang="0">
                <a:pos x="connsiteX2" y="connsiteY2"/>
              </a:cxn>
            </a:cxnLst>
            <a:rect l="l" t="t" r="r" b="b"/>
            <a:pathLst>
              <a:path w="564022" h="564071">
                <a:moveTo>
                  <a:pt x="0" y="564071"/>
                </a:moveTo>
                <a:cubicBezTo>
                  <a:pt x="166643" y="284196"/>
                  <a:pt x="333286" y="4322"/>
                  <a:pt x="427290" y="49"/>
                </a:cubicBezTo>
                <a:cubicBezTo>
                  <a:pt x="521294" y="-4224"/>
                  <a:pt x="542658" y="267105"/>
                  <a:pt x="564022" y="538434"/>
                </a:cubicBezTo>
              </a:path>
            </a:pathLst>
          </a:custGeom>
          <a:noFill/>
          <a:ln w="38100">
            <a:solidFill>
              <a:srgbClr val="FF0000"/>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2281727" y="4016520"/>
            <a:ext cx="1333144" cy="811854"/>
          </a:xfrm>
          <a:custGeom>
            <a:avLst/>
            <a:gdLst>
              <a:gd name="connsiteX0" fmla="*/ 0 w 1333144"/>
              <a:gd name="connsiteY0" fmla="*/ 811854 h 811854"/>
              <a:gd name="connsiteX1" fmla="*/ 529839 w 1333144"/>
              <a:gd name="connsiteY1" fmla="*/ 3 h 811854"/>
              <a:gd name="connsiteX2" fmla="*/ 1333144 w 1333144"/>
              <a:gd name="connsiteY2" fmla="*/ 803308 h 811854"/>
            </a:gdLst>
            <a:ahLst/>
            <a:cxnLst>
              <a:cxn ang="0">
                <a:pos x="connsiteX0" y="connsiteY0"/>
              </a:cxn>
              <a:cxn ang="0">
                <a:pos x="connsiteX1" y="connsiteY1"/>
              </a:cxn>
              <a:cxn ang="0">
                <a:pos x="connsiteX2" y="connsiteY2"/>
              </a:cxn>
            </a:cxnLst>
            <a:rect l="l" t="t" r="r" b="b"/>
            <a:pathLst>
              <a:path w="1333144" h="811854">
                <a:moveTo>
                  <a:pt x="0" y="811854"/>
                </a:moveTo>
                <a:cubicBezTo>
                  <a:pt x="153824" y="406640"/>
                  <a:pt x="307648" y="1427"/>
                  <a:pt x="529839" y="3"/>
                </a:cubicBezTo>
                <a:cubicBezTo>
                  <a:pt x="752030" y="-1421"/>
                  <a:pt x="1042587" y="400943"/>
                  <a:pt x="1333144" y="803308"/>
                </a:cubicBezTo>
              </a:path>
            </a:pathLst>
          </a:custGeom>
          <a:noFill/>
          <a:ln w="38100">
            <a:solidFill>
              <a:srgbClr val="7030A0"/>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flipH="1">
            <a:off x="6246356" y="4280854"/>
            <a:ext cx="1" cy="88560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2273181" y="2469596"/>
            <a:ext cx="4187267" cy="2316049"/>
          </a:xfrm>
          <a:custGeom>
            <a:avLst/>
            <a:gdLst>
              <a:gd name="connsiteX0" fmla="*/ 0 w 4187267"/>
              <a:gd name="connsiteY0" fmla="*/ 2316049 h 2316049"/>
              <a:gd name="connsiteX1" fmla="*/ 521294 w 4187267"/>
              <a:gd name="connsiteY1" fmla="*/ 1555473 h 2316049"/>
              <a:gd name="connsiteX2" fmla="*/ 521294 w 4187267"/>
              <a:gd name="connsiteY2" fmla="*/ 1555473 h 2316049"/>
              <a:gd name="connsiteX3" fmla="*/ 3144853 w 4187267"/>
              <a:gd name="connsiteY3" fmla="*/ 139 h 2316049"/>
              <a:gd name="connsiteX4" fmla="*/ 4084890 w 4187267"/>
              <a:gd name="connsiteY4" fmla="*/ 1649477 h 2316049"/>
              <a:gd name="connsiteX5" fmla="*/ 4119073 w 4187267"/>
              <a:gd name="connsiteY5" fmla="*/ 2196408 h 231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7267" h="2316049">
                <a:moveTo>
                  <a:pt x="0" y="2316049"/>
                </a:moveTo>
                <a:lnTo>
                  <a:pt x="521294" y="1555473"/>
                </a:lnTo>
                <a:lnTo>
                  <a:pt x="521294" y="1555473"/>
                </a:lnTo>
                <a:cubicBezTo>
                  <a:pt x="958554" y="1296251"/>
                  <a:pt x="2550920" y="-15528"/>
                  <a:pt x="3144853" y="139"/>
                </a:cubicBezTo>
                <a:cubicBezTo>
                  <a:pt x="3738786" y="15806"/>
                  <a:pt x="3922520" y="1283432"/>
                  <a:pt x="4084890" y="1649477"/>
                </a:cubicBezTo>
                <a:cubicBezTo>
                  <a:pt x="4247260" y="2015522"/>
                  <a:pt x="4183166" y="2105965"/>
                  <a:pt x="4119073" y="2196408"/>
                </a:cubicBezTo>
              </a:path>
            </a:pathLst>
          </a:custGeom>
          <a:noFill/>
          <a:ln w="38100">
            <a:solidFill>
              <a:srgbClr val="7030A0"/>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직선 연결선 17"/>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24356" y="275937"/>
            <a:ext cx="8036076" cy="646331"/>
          </a:xfrm>
          <a:prstGeom prst="rect">
            <a:avLst/>
          </a:prstGeom>
          <a:noFill/>
        </p:spPr>
        <p:txBody>
          <a:bodyPr wrap="square" rtlCol="0">
            <a:spAutoFit/>
          </a:bodyPr>
          <a:lstStyle/>
          <a:p>
            <a:r>
              <a:rPr lang="en-US" altLang="ko-KR" sz="3600" kern="0" spc="-30" dirty="0" smtClean="0">
                <a:latin typeface="Calibri" panose="020F0502020204030204" pitchFamily="34" charset="0"/>
                <a:ea typeface="나눔고딕" pitchFamily="50" charset="-127"/>
              </a:rPr>
              <a:t>Networks </a:t>
            </a:r>
            <a:r>
              <a:rPr lang="en-US" altLang="ko-KR" sz="3600" kern="0" spc="-30" dirty="0" smtClean="0">
                <a:latin typeface="Calibri" panose="020F0502020204030204" pitchFamily="34" charset="0"/>
                <a:ea typeface="나눔고딕" pitchFamily="50" charset="-127"/>
              </a:rPr>
              <a:t>exist in a state of flux</a:t>
            </a:r>
            <a:endParaRPr lang="en-US" altLang="ko-KR" sz="3600" kern="0" spc="-30" dirty="0" smtClean="0">
              <a:latin typeface="Calibri" panose="020F0502020204030204" pitchFamily="34" charset="0"/>
              <a:ea typeface="나눔고딕 ExtraBold" pitchFamily="50" charset="-127"/>
            </a:endParaRPr>
          </a:p>
        </p:txBody>
      </p:sp>
      <p:sp>
        <p:nvSpPr>
          <p:cNvPr id="22" name="슬라이드 번호 개체 틀 16"/>
          <p:cNvSpPr>
            <a:spLocks noGrp="1"/>
          </p:cNvSpPr>
          <p:nvPr>
            <p:ph type="sldNum" sz="quarter" idx="12"/>
          </p:nvPr>
        </p:nvSpPr>
        <p:spPr>
          <a:xfrm>
            <a:off x="6843323" y="6356350"/>
            <a:ext cx="2133600" cy="365125"/>
          </a:xfrm>
        </p:spPr>
        <p:txBody>
          <a:bodyPr/>
          <a:lstStyle/>
          <a:p>
            <a:pPr algn="r"/>
            <a:r>
              <a:rPr lang="en-US" altLang="ko-KR" sz="2000" dirty="0" smtClean="0">
                <a:solidFill>
                  <a:srgbClr val="00B0F0"/>
                </a:solidFill>
              </a:rPr>
              <a:t>3</a:t>
            </a:r>
            <a:r>
              <a:rPr lang="ko-KR" altLang="en-US" sz="1200" dirty="0" smtClean="0"/>
              <a:t> </a:t>
            </a:r>
            <a:r>
              <a:rPr lang="en-US" altLang="ko-KR" sz="1100" b="0" dirty="0" smtClean="0">
                <a:solidFill>
                  <a:schemeClr val="bg1">
                    <a:lumMod val="65000"/>
                  </a:schemeClr>
                </a:solidFill>
              </a:rPr>
              <a:t>/ </a:t>
            </a:r>
            <a:r>
              <a:rPr lang="en-US" altLang="ko-KR" sz="1100" b="0" dirty="0" smtClean="0">
                <a:solidFill>
                  <a:schemeClr val="bg1">
                    <a:lumMod val="65000"/>
                  </a:schemeClr>
                </a:solidFill>
              </a:rPr>
              <a:t>26</a:t>
            </a:r>
            <a:endParaRPr lang="ko-KR" altLang="en-US" sz="1100" b="0" dirty="0">
              <a:solidFill>
                <a:schemeClr val="bg1">
                  <a:lumMod val="65000"/>
                </a:schemeClr>
              </a:solidFill>
            </a:endParaRPr>
          </a:p>
        </p:txBody>
      </p:sp>
      <p:sp>
        <p:nvSpPr>
          <p:cNvPr id="23" name="TextBox 22"/>
          <p:cNvSpPr txBox="1"/>
          <p:nvPr/>
        </p:nvSpPr>
        <p:spPr>
          <a:xfrm>
            <a:off x="27192" y="6495992"/>
            <a:ext cx="2434000" cy="338554"/>
          </a:xfrm>
          <a:prstGeom prst="rect">
            <a:avLst/>
          </a:prstGeom>
          <a:noFill/>
        </p:spPr>
        <p:txBody>
          <a:bodyPr wrap="none" rtlCol="0">
            <a:spAutoFit/>
          </a:bodyPr>
          <a:lstStyle/>
          <a:p>
            <a:r>
              <a:rPr lang="en-US" altLang="ko-KR" sz="1600" dirty="0" smtClean="0">
                <a:latin typeface="Calibri" panose="020F0502020204030204" pitchFamily="34" charset="0"/>
              </a:rPr>
              <a:t>* reference: author’s slides</a:t>
            </a:r>
          </a:p>
        </p:txBody>
      </p:sp>
    </p:spTree>
    <p:extLst>
      <p:ext uri="{BB962C8B-B14F-4D97-AF65-F5344CB8AC3E}">
        <p14:creationId xmlns:p14="http://schemas.microsoft.com/office/powerpoint/2010/main" val="10033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1.94444E-6 -7.40741E-7 L 0.28785 -7.40741E-7 " pathEditMode="relative" rAng="0" ptsTypes="AA">
                                      <p:cBhvr>
                                        <p:cTn id="40" dur="500" fill="hold"/>
                                        <p:tgtEl>
                                          <p:spTgt spid="39"/>
                                        </p:tgtEl>
                                        <p:attrNameLst>
                                          <p:attrName>ppt_x</p:attrName>
                                          <p:attrName>ppt_y</p:attrName>
                                        </p:attrNameLst>
                                      </p:cBhvr>
                                      <p:rCtr x="14392" y="0"/>
                                    </p:animMotion>
                                  </p:childTnLst>
                                </p:cTn>
                              </p:par>
                              <p:par>
                                <p:cTn id="41" presetID="10" presetClass="exit" presetSubtype="0" fill="hold" nodeType="withEffect">
                                  <p:stCondLst>
                                    <p:cond delay="0"/>
                                  </p:stCondLst>
                                  <p:childTnLst>
                                    <p:animEffect transition="out" filter="fade">
                                      <p:cBhvr>
                                        <p:cTn id="42" dur="500"/>
                                        <p:tgtEl>
                                          <p:spTgt spid="4"/>
                                        </p:tgtEl>
                                      </p:cBhvr>
                                    </p:animEffect>
                                    <p:set>
                                      <p:cBhvr>
                                        <p:cTn id="43" dur="1" fill="hold">
                                          <p:stCondLst>
                                            <p:cond delay="499"/>
                                          </p:stCondLst>
                                        </p:cTn>
                                        <p:tgtEl>
                                          <p:spTgt spid="4"/>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par>
                                <p:cTn id="47" presetID="10" presetClass="exit" presetSubtype="0" fill="hold" grpId="1" nodeType="withEffect">
                                  <p:stCondLst>
                                    <p:cond delay="0"/>
                                  </p:stCondLst>
                                  <p:childTnLst>
                                    <p:animEffect transition="out" filter="fade">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11" grpId="0" animBg="1"/>
      <p:bldP spid="13" grpId="0" animBg="1"/>
      <p:bldP spid="13" grpId="1"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직사각형 64"/>
          <p:cNvSpPr/>
          <p:nvPr/>
        </p:nvSpPr>
        <p:spPr>
          <a:xfrm>
            <a:off x="310088" y="241598"/>
            <a:ext cx="449162" cy="307777"/>
          </a:xfrm>
          <a:prstGeom prst="rect">
            <a:avLst/>
          </a:prstGeom>
        </p:spPr>
        <p:txBody>
          <a:bodyPr wrap="none">
            <a:spAutoFit/>
          </a:bodyPr>
          <a:lstStyle/>
          <a:p>
            <a:r>
              <a:rPr lang="en-US" altLang="ko-KR" sz="1400" b="1" spc="-50" dirty="0" smtClean="0">
                <a:solidFill>
                  <a:schemeClr val="bg1"/>
                </a:solidFill>
                <a:latin typeface="나눔고딕" pitchFamily="50" charset="-127"/>
                <a:ea typeface="나눔고딕" pitchFamily="50" charset="-127"/>
              </a:rPr>
              <a:t>1-1</a:t>
            </a:r>
          </a:p>
        </p:txBody>
      </p:sp>
      <p:cxnSp>
        <p:nvCxnSpPr>
          <p:cNvPr id="14" name="직선 연결선 13"/>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4355" y="275937"/>
            <a:ext cx="6418967" cy="646331"/>
          </a:xfrm>
          <a:prstGeom prst="rect">
            <a:avLst/>
          </a:prstGeom>
          <a:noFill/>
        </p:spPr>
        <p:txBody>
          <a:bodyPr wrap="square" rtlCol="0">
            <a:spAutoFit/>
          </a:bodyPr>
          <a:lstStyle/>
          <a:p>
            <a:r>
              <a:rPr lang="en-US" altLang="ko-KR" sz="3600" kern="0" spc="-30" dirty="0" smtClean="0">
                <a:latin typeface="Calibri" panose="020F0502020204030204" pitchFamily="34" charset="0"/>
                <a:ea typeface="나눔고딕" pitchFamily="50" charset="-127"/>
              </a:rPr>
              <a:t>Atomic Update?</a:t>
            </a:r>
            <a:endParaRPr lang="en-US" altLang="ko-KR" sz="3600" kern="0" spc="-30" dirty="0" smtClean="0">
              <a:latin typeface="Calibri" panose="020F0502020204030204" pitchFamily="34" charset="0"/>
              <a:ea typeface="나눔고딕 ExtraBold" pitchFamily="50" charset="-127"/>
            </a:endParaRPr>
          </a:p>
        </p:txBody>
      </p:sp>
      <p:sp>
        <p:nvSpPr>
          <p:cNvPr id="17" name="슬라이드 번호 개체 틀 16"/>
          <p:cNvSpPr>
            <a:spLocks noGrp="1"/>
          </p:cNvSpPr>
          <p:nvPr>
            <p:ph type="sldNum" sz="quarter" idx="12"/>
          </p:nvPr>
        </p:nvSpPr>
        <p:spPr/>
        <p:txBody>
          <a:bodyPr/>
          <a:lstStyle/>
          <a:p>
            <a:pPr algn="r"/>
            <a:r>
              <a:rPr lang="en-US" altLang="ko-KR" sz="2000" dirty="0" smtClean="0">
                <a:solidFill>
                  <a:srgbClr val="00B0F0"/>
                </a:solidFill>
              </a:rPr>
              <a:t>13</a:t>
            </a:r>
            <a:r>
              <a:rPr lang="ko-KR" altLang="en-US" sz="1200" dirty="0" smtClean="0"/>
              <a:t> </a:t>
            </a:r>
            <a:r>
              <a:rPr lang="en-US" altLang="ko-KR" sz="1100" b="0" dirty="0" smtClean="0">
                <a:solidFill>
                  <a:schemeClr val="bg1">
                    <a:lumMod val="65000"/>
                  </a:schemeClr>
                </a:solidFill>
              </a:rPr>
              <a:t>/ </a:t>
            </a:r>
            <a:r>
              <a:rPr lang="en-US" altLang="ko-KR" sz="1100" b="0" dirty="0" smtClean="0">
                <a:solidFill>
                  <a:schemeClr val="bg1">
                    <a:lumMod val="65000"/>
                  </a:schemeClr>
                </a:solidFill>
              </a:rPr>
              <a:t>26</a:t>
            </a:r>
            <a:endParaRPr lang="ko-KR" altLang="en-US" sz="1100" b="0" dirty="0">
              <a:solidFill>
                <a:schemeClr val="bg1">
                  <a:lumMod val="65000"/>
                </a:schemeClr>
              </a:solidFill>
            </a:endParaRPr>
          </a:p>
        </p:txBody>
      </p:sp>
      <p:pic>
        <p:nvPicPr>
          <p:cNvPr id="1026"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4345" y="2386584"/>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4345" y="3685449"/>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4345" y="4995212"/>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4354" y="3685449"/>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6.googleusercontent.com/B-LWl-8__kEiK6DKXjCrmeZTaa_GSE9Xscri8Z79sfE2peZS4QkCOzKAq8rA8A1tE58D432vOPAMBaqTd8vY-S_K374jl5pN5sFcXrgAGlIYForOl9KbOFeVXj40R9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4335" y="3207172"/>
            <a:ext cx="1051619" cy="105161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s://lh6.googleusercontent.com/B-LWl-8__kEiK6DKXjCrmeZTaa_GSE9Xscri8Z79sfE2peZS4QkCOzKAq8rA8A1tE58D432vOPAMBaqTd8vY-S_K374jl5pN5sFcXrgAGlIYForOl9KbOFeVXj40R9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728" y="2886320"/>
            <a:ext cx="1334768" cy="13347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60963" y="896688"/>
            <a:ext cx="1727461"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Security Policy</a:t>
            </a:r>
          </a:p>
        </p:txBody>
      </p:sp>
      <p:graphicFrame>
        <p:nvGraphicFramePr>
          <p:cNvPr id="4" name="표 3"/>
          <p:cNvGraphicFramePr>
            <a:graphicFrameLocks noGrp="1"/>
          </p:cNvGraphicFramePr>
          <p:nvPr/>
        </p:nvGraphicFramePr>
        <p:xfrm>
          <a:off x="6012159" y="1314148"/>
          <a:ext cx="2976795" cy="1415079"/>
        </p:xfrm>
        <a:graphic>
          <a:graphicData uri="http://schemas.openxmlformats.org/drawingml/2006/table">
            <a:tbl>
              <a:tblPr firstRow="1" bandRow="1">
                <a:tableStyleId>{5C22544A-7EE6-4342-B048-85BDC9FD1C3A}</a:tableStyleId>
              </a:tblPr>
              <a:tblGrid>
                <a:gridCol w="992265"/>
                <a:gridCol w="992265"/>
                <a:gridCol w="992265"/>
              </a:tblGrid>
              <a:tr h="26620">
                <a:tc>
                  <a:txBody>
                    <a:bodyPr/>
                    <a:lstStyle/>
                    <a:p>
                      <a:pPr algn="ctr" latinLnBrk="1"/>
                      <a:r>
                        <a:rPr lang="en-US" altLang="ko-KR" sz="1800" dirty="0" err="1" smtClean="0">
                          <a:latin typeface="Calibri" panose="020F0502020204030204" pitchFamily="34" charset="0"/>
                        </a:rPr>
                        <a:t>Src</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Traffic</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Action</a:t>
                      </a:r>
                      <a:endParaRPr lang="ko-KR" altLang="en-US" sz="1800" dirty="0">
                        <a:latin typeface="Calibri" panose="020F0502020204030204" pitchFamily="34" charset="0"/>
                      </a:endParaRPr>
                    </a:p>
                  </a:txBody>
                  <a:tcPr marL="0" marR="0" marT="0" marB="0"/>
                </a:tc>
              </a:tr>
              <a:tr h="380253">
                <a:tc>
                  <a:txBody>
                    <a:bodyPr/>
                    <a:lstStyle/>
                    <a:p>
                      <a:pPr algn="ctr" latinLnBrk="1"/>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SSH</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Drop</a:t>
                      </a:r>
                      <a:endParaRPr lang="ko-KR" altLang="en-US" sz="1800" dirty="0">
                        <a:latin typeface="Calibri" panose="020F0502020204030204" pitchFamily="34" charset="0"/>
                      </a:endParaRPr>
                    </a:p>
                  </a:txBody>
                  <a:tcPr marL="0" marR="0" marT="0" marB="0"/>
                </a:tc>
              </a:tr>
              <a:tr h="380253">
                <a:tc>
                  <a:txBody>
                    <a:bodyPr/>
                    <a:lstStyle/>
                    <a:p>
                      <a:pPr algn="ctr" latinLnBrk="1"/>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Non-SSH</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Allow</a:t>
                      </a:r>
                      <a:endParaRPr lang="ko-KR" altLang="en-US" sz="1800" dirty="0">
                        <a:latin typeface="Calibri" panose="020F0502020204030204" pitchFamily="34" charset="0"/>
                      </a:endParaRPr>
                    </a:p>
                  </a:txBody>
                  <a:tcPr marL="0" marR="0" marT="0" marB="0"/>
                </a:tc>
              </a:tr>
              <a:tr h="380253">
                <a:tc>
                  <a:txBody>
                    <a:bodyPr/>
                    <a:lstStyle/>
                    <a:p>
                      <a:pPr algn="ctr" latinLnBrk="1"/>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Any</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Allow</a:t>
                      </a:r>
                      <a:endParaRPr lang="ko-KR" altLang="en-US" sz="1800" dirty="0">
                        <a:latin typeface="Calibri" panose="020F0502020204030204" pitchFamily="34" charset="0"/>
                      </a:endParaRPr>
                    </a:p>
                  </a:txBody>
                  <a:tcPr marL="0" marR="0" marT="0" marB="0"/>
                </a:tc>
              </a:tr>
            </a:tbl>
          </a:graphicData>
        </a:graphic>
      </p:graphicFrame>
      <p:pic>
        <p:nvPicPr>
          <p:cNvPr id="22" name="Picture 6" descr="https://lh6.googleusercontent.com/B-LWl-8__kEiK6DKXjCrmeZTaa_GSE9Xscri8Z79sfE2peZS4QkCOzKAq8rA8A1tE58D432vOPAMBaqTd8vY-S_K374jl5pN5sFcXrgAGlIYForOl9KbOFeVXj40R9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014" y="3816531"/>
            <a:ext cx="1304505" cy="130450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직선 연결선 7"/>
          <p:cNvCxnSpPr>
            <a:stCxn id="18" idx="3"/>
            <a:endCxn id="16" idx="1"/>
          </p:cNvCxnSpPr>
          <p:nvPr/>
        </p:nvCxnSpPr>
        <p:spPr>
          <a:xfrm>
            <a:off x="1967496" y="3553704"/>
            <a:ext cx="546858" cy="323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a:stCxn id="22" idx="3"/>
            <a:endCxn id="16" idx="1"/>
          </p:cNvCxnSpPr>
          <p:nvPr/>
        </p:nvCxnSpPr>
        <p:spPr>
          <a:xfrm flipV="1">
            <a:off x="1975519" y="3877433"/>
            <a:ext cx="538835" cy="591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직선 연결선 26"/>
          <p:cNvCxnSpPr>
            <a:stCxn id="13" idx="1"/>
            <a:endCxn id="16" idx="3"/>
          </p:cNvCxnSpPr>
          <p:nvPr/>
        </p:nvCxnSpPr>
        <p:spPr>
          <a:xfrm flipH="1">
            <a:off x="3426279" y="3877433"/>
            <a:ext cx="9280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직선 연결선 29"/>
          <p:cNvCxnSpPr>
            <a:stCxn id="1026" idx="1"/>
            <a:endCxn id="16" idx="3"/>
          </p:cNvCxnSpPr>
          <p:nvPr/>
        </p:nvCxnSpPr>
        <p:spPr>
          <a:xfrm flipH="1">
            <a:off x="3426279" y="2578568"/>
            <a:ext cx="928066" cy="1298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직선 연결선 32"/>
          <p:cNvCxnSpPr>
            <a:stCxn id="15" idx="1"/>
            <a:endCxn id="16" idx="3"/>
          </p:cNvCxnSpPr>
          <p:nvPr/>
        </p:nvCxnSpPr>
        <p:spPr>
          <a:xfrm flipH="1" flipV="1">
            <a:off x="3426279" y="3877433"/>
            <a:ext cx="928066" cy="1309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직선 연결선 35"/>
          <p:cNvCxnSpPr>
            <a:stCxn id="1030" idx="1"/>
            <a:endCxn id="13" idx="3"/>
          </p:cNvCxnSpPr>
          <p:nvPr/>
        </p:nvCxnSpPr>
        <p:spPr>
          <a:xfrm flipH="1">
            <a:off x="5266270" y="3732982"/>
            <a:ext cx="928065" cy="144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직선 연결선 38"/>
          <p:cNvCxnSpPr>
            <a:stCxn id="1030" idx="1"/>
            <a:endCxn id="15" idx="3"/>
          </p:cNvCxnSpPr>
          <p:nvPr/>
        </p:nvCxnSpPr>
        <p:spPr>
          <a:xfrm flipH="1">
            <a:off x="5266270" y="3732982"/>
            <a:ext cx="928065" cy="14542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직선 연결선 41"/>
          <p:cNvCxnSpPr>
            <a:stCxn id="1030" idx="1"/>
            <a:endCxn id="1026" idx="3"/>
          </p:cNvCxnSpPr>
          <p:nvPr/>
        </p:nvCxnSpPr>
        <p:spPr>
          <a:xfrm flipH="1" flipV="1">
            <a:off x="5266270" y="2578568"/>
            <a:ext cx="928065" cy="11544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509630" y="2314972"/>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F1</a:t>
            </a:r>
            <a:endParaRPr lang="ko-KR" altLang="en-US" sz="2800" b="1" dirty="0">
              <a:latin typeface="Calibri" panose="020F0502020204030204" pitchFamily="34" charset="0"/>
            </a:endParaRPr>
          </a:p>
        </p:txBody>
      </p:sp>
      <p:sp>
        <p:nvSpPr>
          <p:cNvPr id="47" name="TextBox 46"/>
          <p:cNvSpPr txBox="1"/>
          <p:nvPr/>
        </p:nvSpPr>
        <p:spPr>
          <a:xfrm>
            <a:off x="4509630" y="3614528"/>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F2</a:t>
            </a:r>
            <a:endParaRPr lang="ko-KR" altLang="en-US" sz="2800" b="1" dirty="0">
              <a:latin typeface="Calibri" panose="020F0502020204030204" pitchFamily="34" charset="0"/>
            </a:endParaRPr>
          </a:p>
        </p:txBody>
      </p:sp>
      <p:sp>
        <p:nvSpPr>
          <p:cNvPr id="48" name="TextBox 47"/>
          <p:cNvSpPr txBox="1"/>
          <p:nvPr/>
        </p:nvSpPr>
        <p:spPr>
          <a:xfrm>
            <a:off x="4509630" y="4925586"/>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F3</a:t>
            </a:r>
            <a:endParaRPr lang="ko-KR" altLang="en-US" sz="2800" b="1" dirty="0">
              <a:latin typeface="Calibri" panose="020F0502020204030204" pitchFamily="34" charset="0"/>
            </a:endParaRPr>
          </a:p>
        </p:txBody>
      </p:sp>
      <p:sp>
        <p:nvSpPr>
          <p:cNvPr id="49" name="TextBox 48"/>
          <p:cNvSpPr txBox="1"/>
          <p:nvPr/>
        </p:nvSpPr>
        <p:spPr>
          <a:xfrm>
            <a:off x="2787494" y="3614528"/>
            <a:ext cx="280846" cy="523220"/>
          </a:xfrm>
          <a:prstGeom prst="rect">
            <a:avLst/>
          </a:prstGeom>
          <a:noFill/>
        </p:spPr>
        <p:txBody>
          <a:bodyPr wrap="none" rtlCol="0">
            <a:spAutoFit/>
          </a:bodyPr>
          <a:lstStyle/>
          <a:p>
            <a:r>
              <a:rPr lang="en-US" altLang="ko-KR" sz="2800" b="1" dirty="0" smtClean="0">
                <a:latin typeface="Calibri" panose="020F0502020204030204" pitchFamily="34" charset="0"/>
              </a:rPr>
              <a:t>I</a:t>
            </a:r>
            <a:endParaRPr lang="ko-KR" altLang="en-US" sz="2800" b="1" dirty="0">
              <a:latin typeface="Calibri" panose="020F0502020204030204" pitchFamily="34" charset="0"/>
            </a:endParaRPr>
          </a:p>
        </p:txBody>
      </p:sp>
      <p:cxnSp>
        <p:nvCxnSpPr>
          <p:cNvPr id="44" name="직선 화살표 연결선 43"/>
          <p:cNvCxnSpPr/>
          <p:nvPr/>
        </p:nvCxnSpPr>
        <p:spPr>
          <a:xfrm>
            <a:off x="1778524" y="5949280"/>
            <a:ext cx="5151642"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951735" y="5701114"/>
            <a:ext cx="973215" cy="461665"/>
          </a:xfrm>
          <a:prstGeom prst="rect">
            <a:avLst/>
          </a:prstGeom>
          <a:solidFill>
            <a:schemeClr val="bg1"/>
          </a:solidFill>
        </p:spPr>
        <p:txBody>
          <a:bodyPr wrap="none" rtlCol="0">
            <a:spAutoFit/>
          </a:bodyPr>
          <a:lstStyle/>
          <a:p>
            <a:r>
              <a:rPr lang="en-US" altLang="ko-KR" sz="2400" b="1" dirty="0" smtClean="0">
                <a:solidFill>
                  <a:srgbClr val="00B050"/>
                </a:solidFill>
                <a:latin typeface="Calibri" panose="020F0502020204030204" pitchFamily="34" charset="0"/>
              </a:rPr>
              <a:t>Traffic</a:t>
            </a:r>
            <a:endParaRPr lang="ko-KR" altLang="en-US" sz="2400" b="1" dirty="0">
              <a:solidFill>
                <a:srgbClr val="00B050"/>
              </a:solidFill>
              <a:latin typeface="Calibri" panose="020F0502020204030204" pitchFamily="34" charset="0"/>
            </a:endParaRPr>
          </a:p>
        </p:txBody>
      </p:sp>
      <p:pic>
        <p:nvPicPr>
          <p:cNvPr id="1032" name="Picture 8" descr="http://2.bp.blogspot.com/--V_YA3XF-ic/UUV0ISD4vcI/AAAAAAAAAuA/WOwXDXYsZ_I/s1600/Hat-cowboy-white-icon+mytrickytricks.blogspot.co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60640" y="2311406"/>
            <a:ext cx="471108" cy="4711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640" y="1546232"/>
            <a:ext cx="471600" cy="4716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640" y="1928819"/>
            <a:ext cx="471600" cy="4716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http://2.bp.blogspot.com/--V_YA3XF-ic/UUV0ISD4vcI/AAAAAAAAAuA/WOwXDXYsZ_I/s1600/Hat-cowboy-white-icon+mytrickytricks.blogspot.com.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3499" y="4183113"/>
            <a:ext cx="553832" cy="55383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0" descr="http://icons.iconarchive.com/icons/rob-sanders/hat/256/Hat-cowboy-black-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89274" y="3264967"/>
            <a:ext cx="595936" cy="595936"/>
          </a:xfrm>
          <a:prstGeom prst="rect">
            <a:avLst/>
          </a:prstGeom>
          <a:noFill/>
          <a:extLst>
            <a:ext uri="{909E8E84-426E-40DD-AFC4-6F175D3DCCD1}">
              <a14:hiddenFill xmlns:a14="http://schemas.microsoft.com/office/drawing/2010/main">
                <a:solidFill>
                  <a:srgbClr val="FFFFFF"/>
                </a:solidFill>
              </a14:hiddenFill>
            </a:ext>
          </a:extLst>
        </p:spPr>
      </p:pic>
      <p:sp>
        <p:nvSpPr>
          <p:cNvPr id="2" name="구름 모양 설명선 1"/>
          <p:cNvSpPr/>
          <p:nvPr/>
        </p:nvSpPr>
        <p:spPr>
          <a:xfrm>
            <a:off x="2056540" y="1628800"/>
            <a:ext cx="2161770" cy="1345089"/>
          </a:xfrm>
          <a:prstGeom prst="cloudCallout">
            <a:avLst>
              <a:gd name="adj1" fmla="val 190"/>
              <a:gd name="adj2" fmla="val 88319"/>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dirty="0">
              <a:solidFill>
                <a:schemeClr val="tx1"/>
              </a:solidFill>
            </a:endParaRPr>
          </a:p>
        </p:txBody>
      </p:sp>
      <p:pic>
        <p:nvPicPr>
          <p:cNvPr id="35" name="Picture 8" descr="http://2.bp.blogspot.com/--V_YA3XF-ic/UUV0ISD4vcI/AAAAAAAAAuA/WOwXDXYsZ_I/s1600/Hat-cowboy-white-icon+mytrickytricks.blogspot.co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1623" y="2258739"/>
            <a:ext cx="471108" cy="47110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11623" y="1876152"/>
            <a:ext cx="471600" cy="4716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직선 화살표 연결선 5"/>
          <p:cNvCxnSpPr/>
          <p:nvPr/>
        </p:nvCxnSpPr>
        <p:spPr>
          <a:xfrm>
            <a:off x="2973810" y="2049680"/>
            <a:ext cx="30204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242057" y="1841444"/>
            <a:ext cx="801823"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F1, F2</a:t>
            </a:r>
          </a:p>
        </p:txBody>
      </p:sp>
      <p:sp>
        <p:nvSpPr>
          <p:cNvPr id="46" name="TextBox 45"/>
          <p:cNvSpPr txBox="1"/>
          <p:nvPr/>
        </p:nvSpPr>
        <p:spPr>
          <a:xfrm>
            <a:off x="3227728" y="2310342"/>
            <a:ext cx="431528"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F3</a:t>
            </a:r>
          </a:p>
        </p:txBody>
      </p:sp>
      <p:sp>
        <p:nvSpPr>
          <p:cNvPr id="71" name="구름 모양 설명선 70"/>
          <p:cNvSpPr/>
          <p:nvPr/>
        </p:nvSpPr>
        <p:spPr>
          <a:xfrm>
            <a:off x="4606707" y="1257828"/>
            <a:ext cx="1364679" cy="962801"/>
          </a:xfrm>
          <a:prstGeom prst="cloudCallout">
            <a:avLst>
              <a:gd name="adj1" fmla="val -22261"/>
              <a:gd name="adj2" fmla="val 5845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dirty="0">
              <a:solidFill>
                <a:schemeClr val="tx1"/>
              </a:solidFill>
            </a:endParaRPr>
          </a:p>
        </p:txBody>
      </p:sp>
      <p:sp>
        <p:nvSpPr>
          <p:cNvPr id="72" name="TextBox 71"/>
          <p:cNvSpPr txBox="1"/>
          <p:nvPr/>
        </p:nvSpPr>
        <p:spPr>
          <a:xfrm>
            <a:off x="4745585" y="1447029"/>
            <a:ext cx="752129" cy="584775"/>
          </a:xfrm>
          <a:prstGeom prst="rect">
            <a:avLst/>
          </a:prstGeom>
          <a:noFill/>
        </p:spPr>
        <p:txBody>
          <a:bodyPr wrap="none" rtlCol="0">
            <a:spAutoFit/>
          </a:bodyPr>
          <a:lstStyle/>
          <a:p>
            <a:r>
              <a:rPr lang="en-US" altLang="ko-KR" sz="1600" b="1" dirty="0" smtClean="0">
                <a:latin typeface="Calibri" panose="020F0502020204030204" pitchFamily="34" charset="0"/>
              </a:rPr>
              <a:t>Other:</a:t>
            </a:r>
          </a:p>
          <a:p>
            <a:r>
              <a:rPr lang="en-US" altLang="ko-KR" sz="1600" b="1" dirty="0" smtClean="0">
                <a:latin typeface="Calibri" panose="020F0502020204030204" pitchFamily="34" charset="0"/>
              </a:rPr>
              <a:t>    SSH:</a:t>
            </a:r>
          </a:p>
        </p:txBody>
      </p:sp>
      <p:pic>
        <p:nvPicPr>
          <p:cNvPr id="73"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61500" y="1434997"/>
            <a:ext cx="281385" cy="24928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6" descr="http://www.clker.com/cliparts/U/J/s/I/3/P/red-x-icon-hi.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47375" y="1761228"/>
            <a:ext cx="206894" cy="266006"/>
          </a:xfrm>
          <a:prstGeom prst="rect">
            <a:avLst/>
          </a:prstGeom>
          <a:noFill/>
          <a:extLst>
            <a:ext uri="{909E8E84-426E-40DD-AFC4-6F175D3DCCD1}">
              <a14:hiddenFill xmlns:a14="http://schemas.microsoft.com/office/drawing/2010/main">
                <a:solidFill>
                  <a:srgbClr val="FFFFFF"/>
                </a:solidFill>
              </a14:hiddenFill>
            </a:ext>
          </a:extLst>
        </p:spPr>
      </p:pic>
      <p:sp>
        <p:nvSpPr>
          <p:cNvPr id="86" name="구름 모양 설명선 85"/>
          <p:cNvSpPr/>
          <p:nvPr/>
        </p:nvSpPr>
        <p:spPr>
          <a:xfrm>
            <a:off x="4606707" y="3984669"/>
            <a:ext cx="1364679" cy="962801"/>
          </a:xfrm>
          <a:prstGeom prst="cloudCallout">
            <a:avLst>
              <a:gd name="adj1" fmla="val -22261"/>
              <a:gd name="adj2" fmla="val 5845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dirty="0">
              <a:solidFill>
                <a:schemeClr val="tx1"/>
              </a:solidFill>
            </a:endParaRPr>
          </a:p>
        </p:txBody>
      </p:sp>
      <p:sp>
        <p:nvSpPr>
          <p:cNvPr id="87" name="TextBox 86"/>
          <p:cNvSpPr txBox="1"/>
          <p:nvPr/>
        </p:nvSpPr>
        <p:spPr>
          <a:xfrm>
            <a:off x="4745585" y="4292314"/>
            <a:ext cx="756426" cy="338554"/>
          </a:xfrm>
          <a:prstGeom prst="rect">
            <a:avLst/>
          </a:prstGeom>
          <a:noFill/>
        </p:spPr>
        <p:txBody>
          <a:bodyPr wrap="none" rtlCol="0">
            <a:spAutoFit/>
          </a:bodyPr>
          <a:lstStyle/>
          <a:p>
            <a:r>
              <a:rPr lang="en-US" altLang="ko-KR" sz="1600" b="1" dirty="0" smtClean="0">
                <a:latin typeface="Calibri" panose="020F0502020204030204" pitchFamily="34" charset="0"/>
              </a:rPr>
              <a:t>    Any:</a:t>
            </a:r>
          </a:p>
        </p:txBody>
      </p:sp>
      <p:pic>
        <p:nvPicPr>
          <p:cNvPr id="88"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61500" y="4280282"/>
            <a:ext cx="281385" cy="249280"/>
          </a:xfrm>
          <a:prstGeom prst="rect">
            <a:avLst/>
          </a:prstGeom>
          <a:noFill/>
          <a:extLst>
            <a:ext uri="{909E8E84-426E-40DD-AFC4-6F175D3DCCD1}">
              <a14:hiddenFill xmlns:a14="http://schemas.microsoft.com/office/drawing/2010/main">
                <a:solidFill>
                  <a:srgbClr val="FFFFFF"/>
                </a:solidFill>
              </a14:hiddenFill>
            </a:ext>
          </a:extLst>
        </p:spPr>
      </p:pic>
      <p:cxnSp>
        <p:nvCxnSpPr>
          <p:cNvPr id="89" name="직선 화살표 연결선 88"/>
          <p:cNvCxnSpPr/>
          <p:nvPr/>
        </p:nvCxnSpPr>
        <p:spPr>
          <a:xfrm>
            <a:off x="2973810" y="2492896"/>
            <a:ext cx="30204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구름 모양 설명선 89"/>
          <p:cNvSpPr/>
          <p:nvPr/>
        </p:nvSpPr>
        <p:spPr>
          <a:xfrm>
            <a:off x="4606707" y="2677229"/>
            <a:ext cx="1364679" cy="962801"/>
          </a:xfrm>
          <a:prstGeom prst="cloudCallout">
            <a:avLst>
              <a:gd name="adj1" fmla="val -22261"/>
              <a:gd name="adj2" fmla="val 5845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dirty="0">
              <a:solidFill>
                <a:schemeClr val="tx1"/>
              </a:solidFill>
            </a:endParaRPr>
          </a:p>
        </p:txBody>
      </p:sp>
      <p:sp>
        <p:nvSpPr>
          <p:cNvPr id="91" name="TextBox 90"/>
          <p:cNvSpPr txBox="1"/>
          <p:nvPr/>
        </p:nvSpPr>
        <p:spPr>
          <a:xfrm>
            <a:off x="4745585" y="2866430"/>
            <a:ext cx="752129" cy="584775"/>
          </a:xfrm>
          <a:prstGeom prst="rect">
            <a:avLst/>
          </a:prstGeom>
          <a:noFill/>
        </p:spPr>
        <p:txBody>
          <a:bodyPr wrap="none" rtlCol="0">
            <a:spAutoFit/>
          </a:bodyPr>
          <a:lstStyle/>
          <a:p>
            <a:r>
              <a:rPr lang="en-US" altLang="ko-KR" sz="1600" b="1" dirty="0" smtClean="0">
                <a:latin typeface="Calibri" panose="020F0502020204030204" pitchFamily="34" charset="0"/>
              </a:rPr>
              <a:t>Other:</a:t>
            </a:r>
          </a:p>
          <a:p>
            <a:r>
              <a:rPr lang="en-US" altLang="ko-KR" sz="1600" b="1" dirty="0" smtClean="0">
                <a:latin typeface="Calibri" panose="020F0502020204030204" pitchFamily="34" charset="0"/>
              </a:rPr>
              <a:t>    SSH:</a:t>
            </a:r>
          </a:p>
        </p:txBody>
      </p:sp>
      <p:pic>
        <p:nvPicPr>
          <p:cNvPr id="92"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61500" y="2854398"/>
            <a:ext cx="281385" cy="24928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6" descr="http://www.clker.com/cliparts/U/J/s/I/3/P/red-x-icon-hi.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47375" y="3180629"/>
            <a:ext cx="206894" cy="266006"/>
          </a:xfrm>
          <a:prstGeom prst="rect">
            <a:avLst/>
          </a:prstGeom>
          <a:noFill/>
          <a:extLst>
            <a:ext uri="{909E8E84-426E-40DD-AFC4-6F175D3DCCD1}">
              <a14:hiddenFill xmlns:a14="http://schemas.microsoft.com/office/drawing/2010/main">
                <a:solidFill>
                  <a:srgbClr val="FFFFFF"/>
                </a:solidFill>
              </a14:hiddenFill>
            </a:ext>
          </a:extLst>
        </p:spPr>
      </p:pic>
      <p:pic>
        <p:nvPicPr>
          <p:cNvPr id="24578" name="Picture 2" descr="http://www.rw-designer.com/icon-image/5304-256x256x32.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4251" y="3982778"/>
            <a:ext cx="1338946" cy="133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25014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직사각형 64"/>
          <p:cNvSpPr/>
          <p:nvPr/>
        </p:nvSpPr>
        <p:spPr>
          <a:xfrm>
            <a:off x="310088" y="241598"/>
            <a:ext cx="449162" cy="307777"/>
          </a:xfrm>
          <a:prstGeom prst="rect">
            <a:avLst/>
          </a:prstGeom>
        </p:spPr>
        <p:txBody>
          <a:bodyPr wrap="none">
            <a:spAutoFit/>
          </a:bodyPr>
          <a:lstStyle/>
          <a:p>
            <a:r>
              <a:rPr lang="en-US" altLang="ko-KR" sz="1400" b="1" spc="-50" dirty="0" smtClean="0">
                <a:solidFill>
                  <a:schemeClr val="bg1"/>
                </a:solidFill>
                <a:latin typeface="나눔고딕" pitchFamily="50" charset="-127"/>
                <a:ea typeface="나눔고딕" pitchFamily="50" charset="-127"/>
              </a:rPr>
              <a:t>1-1</a:t>
            </a:r>
          </a:p>
        </p:txBody>
      </p:sp>
      <p:cxnSp>
        <p:nvCxnSpPr>
          <p:cNvPr id="14" name="직선 연결선 13"/>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4355" y="275937"/>
            <a:ext cx="6418967" cy="646331"/>
          </a:xfrm>
          <a:prstGeom prst="rect">
            <a:avLst/>
          </a:prstGeom>
          <a:noFill/>
        </p:spPr>
        <p:txBody>
          <a:bodyPr wrap="square" rtlCol="0">
            <a:spAutoFit/>
          </a:bodyPr>
          <a:lstStyle/>
          <a:p>
            <a:r>
              <a:rPr lang="en-US" altLang="ko-KR" sz="3600" kern="0" spc="-30" dirty="0" smtClean="0">
                <a:latin typeface="Calibri" panose="020F0502020204030204" pitchFamily="34" charset="0"/>
                <a:ea typeface="나눔고딕" pitchFamily="50" charset="-127"/>
              </a:rPr>
              <a:t>Correctness</a:t>
            </a:r>
            <a:endParaRPr lang="en-US" altLang="ko-KR" sz="3600" kern="0" spc="-30" dirty="0" smtClean="0">
              <a:latin typeface="Calibri" panose="020F0502020204030204" pitchFamily="34" charset="0"/>
              <a:ea typeface="나눔고딕 ExtraBold" pitchFamily="50" charset="-127"/>
            </a:endParaRPr>
          </a:p>
        </p:txBody>
      </p:sp>
      <p:sp>
        <p:nvSpPr>
          <p:cNvPr id="17" name="슬라이드 번호 개체 틀 16"/>
          <p:cNvSpPr>
            <a:spLocks noGrp="1"/>
          </p:cNvSpPr>
          <p:nvPr>
            <p:ph type="sldNum" sz="quarter" idx="12"/>
          </p:nvPr>
        </p:nvSpPr>
        <p:spPr/>
        <p:txBody>
          <a:bodyPr/>
          <a:lstStyle/>
          <a:p>
            <a:pPr algn="r"/>
            <a:r>
              <a:rPr lang="en-US" altLang="ko-KR" sz="2000" dirty="0" smtClean="0">
                <a:solidFill>
                  <a:srgbClr val="00B0F0"/>
                </a:solidFill>
              </a:rPr>
              <a:t>14</a:t>
            </a:r>
            <a:r>
              <a:rPr lang="ko-KR" altLang="en-US" sz="1200" dirty="0" smtClean="0"/>
              <a:t> </a:t>
            </a:r>
            <a:r>
              <a:rPr lang="en-US" altLang="ko-KR" sz="1100" b="0" dirty="0" smtClean="0">
                <a:solidFill>
                  <a:schemeClr val="bg1">
                    <a:lumMod val="65000"/>
                  </a:schemeClr>
                </a:solidFill>
              </a:rPr>
              <a:t>/ </a:t>
            </a:r>
            <a:r>
              <a:rPr lang="en-US" altLang="ko-KR" sz="1100" b="0" dirty="0" smtClean="0">
                <a:solidFill>
                  <a:schemeClr val="bg1">
                    <a:lumMod val="65000"/>
                  </a:schemeClr>
                </a:solidFill>
              </a:rPr>
              <a:t>26</a:t>
            </a:r>
            <a:endParaRPr lang="ko-KR" altLang="en-US" sz="1100" b="0" dirty="0">
              <a:solidFill>
                <a:schemeClr val="bg1">
                  <a:lumMod val="65000"/>
                </a:schemeClr>
              </a:solidFill>
            </a:endParaRPr>
          </a:p>
        </p:txBody>
      </p:sp>
      <p:sp>
        <p:nvSpPr>
          <p:cNvPr id="10" name="TextBox 9"/>
          <p:cNvSpPr txBox="1"/>
          <p:nvPr/>
        </p:nvSpPr>
        <p:spPr>
          <a:xfrm>
            <a:off x="726027" y="1146267"/>
            <a:ext cx="7578100" cy="461665"/>
          </a:xfrm>
          <a:prstGeom prst="rect">
            <a:avLst/>
          </a:prstGeom>
          <a:noFill/>
        </p:spPr>
        <p:txBody>
          <a:bodyPr wrap="none" rtlCol="0">
            <a:spAutoFit/>
          </a:bodyPr>
          <a:lstStyle/>
          <a:p>
            <a:r>
              <a:rPr lang="en-US" altLang="ko-KR" sz="2400" b="1" dirty="0" smtClean="0">
                <a:latin typeface="Calibri" panose="020F0502020204030204" pitchFamily="34" charset="0"/>
              </a:rPr>
              <a:t>Question:</a:t>
            </a:r>
            <a:r>
              <a:rPr lang="en-US" altLang="ko-KR" sz="2400" dirty="0" smtClean="0">
                <a:latin typeface="Calibri" panose="020F0502020204030204" pitchFamily="34" charset="0"/>
              </a:rPr>
              <a:t> Is 2-Phase Update Per-Packet consistent update?</a:t>
            </a:r>
          </a:p>
        </p:txBody>
      </p:sp>
      <p:sp>
        <p:nvSpPr>
          <p:cNvPr id="11" name="TextBox 10"/>
          <p:cNvSpPr txBox="1"/>
          <p:nvPr/>
        </p:nvSpPr>
        <p:spPr>
          <a:xfrm>
            <a:off x="726027" y="1772816"/>
            <a:ext cx="7151188" cy="738664"/>
          </a:xfrm>
          <a:prstGeom prst="rect">
            <a:avLst/>
          </a:prstGeom>
          <a:noFill/>
        </p:spPr>
        <p:txBody>
          <a:bodyPr wrap="none" rtlCol="0">
            <a:spAutoFit/>
          </a:bodyPr>
          <a:lstStyle/>
          <a:p>
            <a:r>
              <a:rPr lang="en-US" altLang="ko-KR" sz="2400" b="1" dirty="0" smtClean="0">
                <a:latin typeface="Calibri" panose="020F0502020204030204" pitchFamily="34" charset="0"/>
              </a:rPr>
              <a:t>Answer</a:t>
            </a:r>
            <a:r>
              <a:rPr lang="en-US" altLang="ko-KR" sz="2400" b="1" dirty="0" smtClean="0">
                <a:latin typeface="Calibri" panose="020F0502020204030204" pitchFamily="34" charset="0"/>
              </a:rPr>
              <a:t>: </a:t>
            </a:r>
            <a:r>
              <a:rPr lang="en-US" altLang="ko-KR" sz="2400" dirty="0" smtClean="0">
                <a:latin typeface="Calibri" panose="020F0502020204030204" pitchFamily="34" charset="0"/>
              </a:rPr>
              <a:t>YES</a:t>
            </a:r>
            <a:endParaRPr lang="en-US" altLang="ko-KR" sz="2400" dirty="0" smtClean="0">
              <a:latin typeface="Calibri" panose="020F0502020204030204" pitchFamily="34" charset="0"/>
            </a:endParaRPr>
          </a:p>
          <a:p>
            <a:r>
              <a:rPr lang="en-US" altLang="ko-KR" dirty="0" smtClean="0">
                <a:latin typeface="Calibri" panose="020F0502020204030204" pitchFamily="34" charset="0"/>
              </a:rPr>
              <a:t> ; Implementing per-packet </a:t>
            </a:r>
            <a:r>
              <a:rPr lang="en-US" altLang="ko-KR" dirty="0" smtClean="0">
                <a:latin typeface="Calibri" panose="020F0502020204030204" pitchFamily="34" charset="0"/>
              </a:rPr>
              <a:t>consistent </a:t>
            </a:r>
            <a:r>
              <a:rPr lang="en-US" altLang="ko-KR" dirty="0" smtClean="0">
                <a:latin typeface="Calibri" panose="020F0502020204030204" pitchFamily="34" charset="0"/>
              </a:rPr>
              <a:t>updates </a:t>
            </a:r>
            <a:r>
              <a:rPr lang="en-US" altLang="ko-KR" dirty="0" smtClean="0">
                <a:latin typeface="Calibri" panose="020F0502020204030204" pitchFamily="34" charset="0"/>
              </a:rPr>
              <a:t>can be </a:t>
            </a:r>
            <a:r>
              <a:rPr lang="en-US" altLang="ko-KR" dirty="0" smtClean="0">
                <a:latin typeface="Calibri" panose="020F0502020204030204" pitchFamily="34" charset="0"/>
              </a:rPr>
              <a:t>reduced to 2 blocks.</a:t>
            </a:r>
            <a:endParaRPr lang="en-US" altLang="ko-KR" dirty="0" smtClean="0">
              <a:latin typeface="Calibri" panose="020F0502020204030204" pitchFamily="34" charset="0"/>
            </a:endParaRPr>
          </a:p>
        </p:txBody>
      </p:sp>
      <p:sp>
        <p:nvSpPr>
          <p:cNvPr id="12" name="TextBox 11"/>
          <p:cNvSpPr txBox="1"/>
          <p:nvPr/>
        </p:nvSpPr>
        <p:spPr>
          <a:xfrm>
            <a:off x="788226" y="5661248"/>
            <a:ext cx="7849056" cy="707886"/>
          </a:xfrm>
          <a:prstGeom prst="rect">
            <a:avLst/>
          </a:prstGeom>
          <a:solidFill>
            <a:schemeClr val="accent3">
              <a:lumMod val="40000"/>
              <a:lumOff val="60000"/>
            </a:schemeClr>
          </a:solidFill>
          <a:ln>
            <a:solidFill>
              <a:schemeClr val="tx1"/>
            </a:solidFill>
          </a:ln>
        </p:spPr>
        <p:txBody>
          <a:bodyPr wrap="square" rtlCol="0">
            <a:spAutoFit/>
          </a:bodyPr>
          <a:lstStyle/>
          <a:p>
            <a:pPr algn="ctr"/>
            <a:r>
              <a:rPr lang="en-US" altLang="ko-KR" sz="2000" dirty="0" smtClean="0">
                <a:latin typeface="Calibri" panose="020F0502020204030204" pitchFamily="34" charset="0"/>
              </a:rPr>
              <a:t>Unobservable Update + One-touch Update = Per-packet </a:t>
            </a:r>
            <a:r>
              <a:rPr lang="en-US" altLang="ko-KR" sz="2000" dirty="0" smtClean="0">
                <a:latin typeface="Calibri" panose="020F0502020204030204" pitchFamily="34" charset="0"/>
              </a:rPr>
              <a:t>Update</a:t>
            </a:r>
          </a:p>
          <a:p>
            <a:pPr algn="ctr"/>
            <a:r>
              <a:rPr lang="en-US" altLang="ko-KR" sz="2000" b="1" dirty="0" smtClean="0">
                <a:solidFill>
                  <a:srgbClr val="FF0000"/>
                </a:solidFill>
                <a:latin typeface="Calibri" panose="020F0502020204030204" pitchFamily="34" charset="0"/>
              </a:rPr>
              <a:t>2-Phase Update = Per-packet update</a:t>
            </a:r>
            <a:endParaRPr lang="en-US" altLang="ko-KR" sz="2000" b="1" dirty="0" smtClean="0">
              <a:solidFill>
                <a:srgbClr val="FF0000"/>
              </a:solidFill>
              <a:latin typeface="Calibri" panose="020F0502020204030204" pitchFamily="34" charset="0"/>
            </a:endParaRPr>
          </a:p>
        </p:txBody>
      </p:sp>
      <p:sp>
        <p:nvSpPr>
          <p:cNvPr id="9" name="TextBox 8"/>
          <p:cNvSpPr txBox="1"/>
          <p:nvPr/>
        </p:nvSpPr>
        <p:spPr>
          <a:xfrm>
            <a:off x="814824" y="2873570"/>
            <a:ext cx="7536102" cy="984885"/>
          </a:xfrm>
          <a:prstGeom prst="rect">
            <a:avLst/>
          </a:prstGeom>
          <a:noFill/>
        </p:spPr>
        <p:txBody>
          <a:bodyPr wrap="none" rtlCol="0">
            <a:spAutoFit/>
          </a:bodyPr>
          <a:lstStyle/>
          <a:p>
            <a:r>
              <a:rPr lang="en-US" altLang="ko-KR" sz="2200" b="1" dirty="0" smtClean="0">
                <a:latin typeface="Calibri" panose="020F0502020204030204" pitchFamily="34" charset="0"/>
              </a:rPr>
              <a:t>(</a:t>
            </a:r>
            <a:r>
              <a:rPr lang="en-US" altLang="ko-KR" sz="2200" b="1" dirty="0" smtClean="0">
                <a:latin typeface="Calibri" panose="020F0502020204030204" pitchFamily="34" charset="0"/>
              </a:rPr>
              <a:t>1) </a:t>
            </a:r>
            <a:r>
              <a:rPr lang="en-US" altLang="ko-KR" sz="2200" b="1" dirty="0">
                <a:latin typeface="Calibri" panose="020F0502020204030204" pitchFamily="34" charset="0"/>
              </a:rPr>
              <a:t>Unobservable Update: </a:t>
            </a:r>
          </a:p>
          <a:p>
            <a:r>
              <a:rPr lang="en-US" altLang="ko-KR" dirty="0">
                <a:latin typeface="Calibri" panose="020F0502020204030204" pitchFamily="34" charset="0"/>
              </a:rPr>
              <a:t>     ; An update that does not change the set of traces generated by a network</a:t>
            </a:r>
            <a:r>
              <a:rPr lang="en-US" altLang="ko-KR" dirty="0" smtClean="0">
                <a:latin typeface="Calibri" panose="020F0502020204030204" pitchFamily="34" charset="0"/>
              </a:rPr>
              <a:t>.</a:t>
            </a:r>
            <a:endParaRPr lang="en-US" altLang="ko-KR" dirty="0" smtClean="0">
              <a:latin typeface="Calibri" panose="020F0502020204030204" pitchFamily="34" charset="0"/>
            </a:endParaRPr>
          </a:p>
          <a:p>
            <a:r>
              <a:rPr lang="en-US" altLang="ko-KR" dirty="0" smtClean="0">
                <a:latin typeface="Calibri" panose="020F0502020204030204" pitchFamily="34" charset="0"/>
              </a:rPr>
              <a:t>     </a:t>
            </a:r>
            <a:r>
              <a:rPr lang="en-US" altLang="ko-KR" dirty="0">
                <a:latin typeface="Calibri" panose="020F0502020204030204" pitchFamily="34" charset="0"/>
              </a:rPr>
              <a:t>; The </a:t>
            </a:r>
            <a:r>
              <a:rPr lang="en-US" altLang="ko-KR" dirty="0">
                <a:solidFill>
                  <a:srgbClr val="FF0000"/>
                </a:solidFill>
                <a:latin typeface="Calibri" panose="020F0502020204030204" pitchFamily="34" charset="0"/>
              </a:rPr>
              <a:t>1</a:t>
            </a:r>
            <a:r>
              <a:rPr lang="en-US" altLang="ko-KR" baseline="30000" dirty="0">
                <a:solidFill>
                  <a:srgbClr val="FF0000"/>
                </a:solidFill>
                <a:latin typeface="Calibri" panose="020F0502020204030204" pitchFamily="34" charset="0"/>
              </a:rPr>
              <a:t>st</a:t>
            </a:r>
            <a:r>
              <a:rPr lang="en-US" altLang="ko-KR" dirty="0">
                <a:solidFill>
                  <a:srgbClr val="FF0000"/>
                </a:solidFill>
                <a:latin typeface="Calibri" panose="020F0502020204030204" pitchFamily="34" charset="0"/>
              </a:rPr>
              <a:t> step </a:t>
            </a:r>
            <a:r>
              <a:rPr lang="en-US" altLang="ko-KR" dirty="0">
                <a:latin typeface="Calibri" panose="020F0502020204030204" pitchFamily="34" charset="0"/>
              </a:rPr>
              <a:t>of 2-Phase Update </a:t>
            </a:r>
            <a:r>
              <a:rPr lang="en-US" altLang="ko-KR" dirty="0" smtClean="0">
                <a:latin typeface="Calibri" panose="020F0502020204030204" pitchFamily="34" charset="0"/>
              </a:rPr>
              <a:t>is an unobservable </a:t>
            </a:r>
            <a:r>
              <a:rPr lang="en-US" altLang="ko-KR" dirty="0" smtClean="0">
                <a:latin typeface="Calibri" panose="020F0502020204030204" pitchFamily="34" charset="0"/>
              </a:rPr>
              <a:t>update.</a:t>
            </a:r>
            <a:endParaRPr lang="en-US" altLang="ko-KR" dirty="0">
              <a:latin typeface="Calibri" panose="020F0502020204030204" pitchFamily="34" charset="0"/>
            </a:endParaRPr>
          </a:p>
        </p:txBody>
      </p:sp>
      <p:sp>
        <p:nvSpPr>
          <p:cNvPr id="13" name="TextBox 12"/>
          <p:cNvSpPr txBox="1"/>
          <p:nvPr/>
        </p:nvSpPr>
        <p:spPr>
          <a:xfrm>
            <a:off x="814824" y="4055303"/>
            <a:ext cx="8365688" cy="1815882"/>
          </a:xfrm>
          <a:prstGeom prst="rect">
            <a:avLst/>
          </a:prstGeom>
          <a:noFill/>
        </p:spPr>
        <p:txBody>
          <a:bodyPr wrap="none" rtlCol="0">
            <a:spAutoFit/>
          </a:bodyPr>
          <a:lstStyle/>
          <a:p>
            <a:r>
              <a:rPr lang="en-US" altLang="ko-KR" sz="2200" b="1" dirty="0" smtClean="0">
                <a:latin typeface="Calibri" panose="020F0502020204030204" pitchFamily="34" charset="0"/>
              </a:rPr>
              <a:t>(</a:t>
            </a:r>
            <a:r>
              <a:rPr lang="en-US" altLang="ko-KR" sz="2200" b="1" dirty="0" smtClean="0">
                <a:latin typeface="Calibri" panose="020F0502020204030204" pitchFamily="34" charset="0"/>
              </a:rPr>
              <a:t>2) One-touch Update</a:t>
            </a:r>
          </a:p>
          <a:p>
            <a:r>
              <a:rPr lang="en-US" altLang="ko-KR" dirty="0">
                <a:latin typeface="Calibri" panose="020F0502020204030204" pitchFamily="34" charset="0"/>
              </a:rPr>
              <a:t> </a:t>
            </a:r>
            <a:r>
              <a:rPr lang="en-US" altLang="ko-KR" dirty="0" smtClean="0">
                <a:latin typeface="Calibri" panose="020F0502020204030204" pitchFamily="34" charset="0"/>
              </a:rPr>
              <a:t>    ; An update with the property that no packet can follow a path through the network </a:t>
            </a:r>
          </a:p>
          <a:p>
            <a:r>
              <a:rPr lang="en-US" altLang="ko-KR" dirty="0">
                <a:latin typeface="Calibri" panose="020F0502020204030204" pitchFamily="34" charset="0"/>
              </a:rPr>
              <a:t> </a:t>
            </a:r>
            <a:r>
              <a:rPr lang="en-US" altLang="ko-KR" dirty="0" smtClean="0">
                <a:latin typeface="Calibri" panose="020F0502020204030204" pitchFamily="34" charset="0"/>
              </a:rPr>
              <a:t>      that reaches an updated part of the switch rule space more than once</a:t>
            </a:r>
          </a:p>
          <a:p>
            <a:r>
              <a:rPr lang="en-US" altLang="ko-KR" dirty="0">
                <a:latin typeface="Calibri" panose="020F0502020204030204" pitchFamily="34" charset="0"/>
              </a:rPr>
              <a:t> </a:t>
            </a:r>
            <a:r>
              <a:rPr lang="en-US" altLang="ko-KR" dirty="0" smtClean="0">
                <a:latin typeface="Calibri" panose="020F0502020204030204" pitchFamily="34" charset="0"/>
              </a:rPr>
              <a:t>    ; The </a:t>
            </a:r>
            <a:r>
              <a:rPr lang="en-US" altLang="ko-KR" dirty="0" smtClean="0">
                <a:solidFill>
                  <a:srgbClr val="FF0000"/>
                </a:solidFill>
                <a:latin typeface="Calibri" panose="020F0502020204030204" pitchFamily="34" charset="0"/>
              </a:rPr>
              <a:t>2</a:t>
            </a:r>
            <a:r>
              <a:rPr lang="en-US" altLang="ko-KR" baseline="30000" dirty="0" smtClean="0">
                <a:solidFill>
                  <a:srgbClr val="FF0000"/>
                </a:solidFill>
                <a:latin typeface="Calibri" panose="020F0502020204030204" pitchFamily="34" charset="0"/>
              </a:rPr>
              <a:t>nd</a:t>
            </a:r>
            <a:r>
              <a:rPr lang="en-US" altLang="ko-KR" dirty="0" smtClean="0">
                <a:solidFill>
                  <a:srgbClr val="FF0000"/>
                </a:solidFill>
                <a:latin typeface="Calibri" panose="020F0502020204030204" pitchFamily="34" charset="0"/>
              </a:rPr>
              <a:t> step </a:t>
            </a:r>
            <a:r>
              <a:rPr lang="en-US" altLang="ko-KR" dirty="0" smtClean="0">
                <a:latin typeface="Calibri" panose="020F0502020204030204" pitchFamily="34" charset="0"/>
              </a:rPr>
              <a:t>of 2-Phase Update is an one-touch </a:t>
            </a:r>
            <a:r>
              <a:rPr lang="en-US" altLang="ko-KR" dirty="0" smtClean="0">
                <a:latin typeface="Calibri" panose="020F0502020204030204" pitchFamily="34" charset="0"/>
              </a:rPr>
              <a:t>update.</a:t>
            </a:r>
            <a:endParaRPr lang="en-US" altLang="ko-KR" dirty="0">
              <a:latin typeface="Calibri" panose="020F0502020204030204" pitchFamily="34" charset="0"/>
            </a:endParaRPr>
          </a:p>
          <a:p>
            <a:endParaRPr lang="en-US" altLang="ko-KR" dirty="0" smtClean="0">
              <a:latin typeface="Calibri" panose="020F0502020204030204" pitchFamily="34" charset="0"/>
            </a:endParaRPr>
          </a:p>
          <a:p>
            <a:endParaRPr lang="en-US" altLang="ko-KR" dirty="0">
              <a:latin typeface="Calibri" panose="020F0502020204030204" pitchFamily="34" charset="0"/>
            </a:endParaRPr>
          </a:p>
        </p:txBody>
      </p:sp>
    </p:spTree>
    <p:extLst>
      <p:ext uri="{BB962C8B-B14F-4D97-AF65-F5344CB8AC3E}">
        <p14:creationId xmlns:p14="http://schemas.microsoft.com/office/powerpoint/2010/main" val="10995498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9"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직사각형 64"/>
          <p:cNvSpPr/>
          <p:nvPr/>
        </p:nvSpPr>
        <p:spPr>
          <a:xfrm>
            <a:off x="310088" y="241598"/>
            <a:ext cx="449162" cy="307777"/>
          </a:xfrm>
          <a:prstGeom prst="rect">
            <a:avLst/>
          </a:prstGeom>
        </p:spPr>
        <p:txBody>
          <a:bodyPr wrap="none">
            <a:spAutoFit/>
          </a:bodyPr>
          <a:lstStyle/>
          <a:p>
            <a:r>
              <a:rPr lang="en-US" altLang="ko-KR" sz="1400" b="1" spc="-50" dirty="0" smtClean="0">
                <a:solidFill>
                  <a:schemeClr val="bg1"/>
                </a:solidFill>
                <a:latin typeface="나눔고딕" pitchFamily="50" charset="-127"/>
                <a:ea typeface="나눔고딕" pitchFamily="50" charset="-127"/>
              </a:rPr>
              <a:t>1-1</a:t>
            </a:r>
          </a:p>
        </p:txBody>
      </p:sp>
      <p:cxnSp>
        <p:nvCxnSpPr>
          <p:cNvPr id="14" name="직선 연결선 13"/>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4355" y="275937"/>
            <a:ext cx="6418967" cy="646331"/>
          </a:xfrm>
          <a:prstGeom prst="rect">
            <a:avLst/>
          </a:prstGeom>
          <a:noFill/>
        </p:spPr>
        <p:txBody>
          <a:bodyPr wrap="square" rtlCol="0">
            <a:spAutoFit/>
          </a:bodyPr>
          <a:lstStyle/>
          <a:p>
            <a:r>
              <a:rPr lang="en-US" altLang="ko-KR" sz="3600" kern="0" spc="-30" dirty="0" smtClean="0">
                <a:latin typeface="Calibri" panose="020F0502020204030204" pitchFamily="34" charset="0"/>
                <a:ea typeface="나눔고딕" pitchFamily="50" charset="-127"/>
              </a:rPr>
              <a:t>Verification</a:t>
            </a:r>
            <a:endParaRPr lang="en-US" altLang="ko-KR" sz="3600" kern="0" spc="-30" dirty="0" smtClean="0">
              <a:latin typeface="Calibri" panose="020F0502020204030204" pitchFamily="34" charset="0"/>
              <a:ea typeface="나눔고딕 ExtraBold" pitchFamily="50" charset="-127"/>
            </a:endParaRPr>
          </a:p>
        </p:txBody>
      </p:sp>
      <p:sp>
        <p:nvSpPr>
          <p:cNvPr id="17" name="슬라이드 번호 개체 틀 16"/>
          <p:cNvSpPr>
            <a:spLocks noGrp="1"/>
          </p:cNvSpPr>
          <p:nvPr>
            <p:ph type="sldNum" sz="quarter" idx="12"/>
          </p:nvPr>
        </p:nvSpPr>
        <p:spPr/>
        <p:txBody>
          <a:bodyPr/>
          <a:lstStyle/>
          <a:p>
            <a:pPr algn="r"/>
            <a:r>
              <a:rPr lang="en-US" altLang="ko-KR" sz="2000" dirty="0" smtClean="0">
                <a:solidFill>
                  <a:srgbClr val="00B0F0"/>
                </a:solidFill>
              </a:rPr>
              <a:t>15</a:t>
            </a:r>
            <a:r>
              <a:rPr lang="ko-KR" altLang="en-US" sz="1200" dirty="0" smtClean="0"/>
              <a:t> </a:t>
            </a:r>
            <a:r>
              <a:rPr lang="en-US" altLang="ko-KR" sz="1100" b="0" dirty="0" smtClean="0">
                <a:solidFill>
                  <a:schemeClr val="bg1">
                    <a:lumMod val="65000"/>
                  </a:schemeClr>
                </a:solidFill>
              </a:rPr>
              <a:t>/ </a:t>
            </a:r>
            <a:r>
              <a:rPr lang="en-US" altLang="ko-KR" sz="1100" b="0" dirty="0" smtClean="0">
                <a:solidFill>
                  <a:schemeClr val="bg1">
                    <a:lumMod val="65000"/>
                  </a:schemeClr>
                </a:solidFill>
              </a:rPr>
              <a:t>26</a:t>
            </a:r>
            <a:endParaRPr lang="ko-KR" altLang="en-US" sz="1100" b="0" dirty="0">
              <a:solidFill>
                <a:schemeClr val="bg1">
                  <a:lumMod val="65000"/>
                </a:schemeClr>
              </a:solidFill>
            </a:endParaRPr>
          </a:p>
        </p:txBody>
      </p:sp>
      <p:pic>
        <p:nvPicPr>
          <p:cNvPr id="8" name="그림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4658" y="2394922"/>
            <a:ext cx="2333609" cy="1053888"/>
          </a:xfrm>
          <a:prstGeom prst="rect">
            <a:avLst/>
          </a:prstGeom>
        </p:spPr>
      </p:pic>
      <p:pic>
        <p:nvPicPr>
          <p:cNvPr id="9" name="그림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0381" y="2399582"/>
            <a:ext cx="2333734" cy="1053944"/>
          </a:xfrm>
          <a:prstGeom prst="rect">
            <a:avLst/>
          </a:prstGeom>
        </p:spPr>
      </p:pic>
      <p:sp>
        <p:nvSpPr>
          <p:cNvPr id="10" name="TextBox 9"/>
          <p:cNvSpPr txBox="1"/>
          <p:nvPr/>
        </p:nvSpPr>
        <p:spPr>
          <a:xfrm>
            <a:off x="1929645" y="3469368"/>
            <a:ext cx="1847044" cy="369332"/>
          </a:xfrm>
          <a:prstGeom prst="rect">
            <a:avLst/>
          </a:prstGeom>
          <a:noFill/>
        </p:spPr>
        <p:txBody>
          <a:bodyPr wrap="none" rtlCol="0">
            <a:spAutoFit/>
          </a:bodyPr>
          <a:lstStyle/>
          <a:p>
            <a:pPr algn="ctr"/>
            <a:r>
              <a:rPr lang="en-US" altLang="ko-KR" b="1" dirty="0" smtClean="0">
                <a:latin typeface="Calibri" panose="020F0502020204030204" pitchFamily="34" charset="0"/>
              </a:rPr>
              <a:t>Old configuration</a:t>
            </a:r>
          </a:p>
        </p:txBody>
      </p:sp>
      <p:sp>
        <p:nvSpPr>
          <p:cNvPr id="11" name="TextBox 10"/>
          <p:cNvSpPr txBox="1"/>
          <p:nvPr/>
        </p:nvSpPr>
        <p:spPr>
          <a:xfrm>
            <a:off x="5980535" y="3469368"/>
            <a:ext cx="1950086" cy="369332"/>
          </a:xfrm>
          <a:prstGeom prst="rect">
            <a:avLst/>
          </a:prstGeom>
          <a:noFill/>
        </p:spPr>
        <p:txBody>
          <a:bodyPr wrap="none" rtlCol="0">
            <a:spAutoFit/>
          </a:bodyPr>
          <a:lstStyle/>
          <a:p>
            <a:pPr algn="ctr"/>
            <a:r>
              <a:rPr lang="en-US" altLang="ko-KR" b="1" dirty="0" smtClean="0">
                <a:latin typeface="Calibri" panose="020F0502020204030204" pitchFamily="34" charset="0"/>
              </a:rPr>
              <a:t>New configuration</a:t>
            </a:r>
          </a:p>
        </p:txBody>
      </p:sp>
      <p:sp>
        <p:nvSpPr>
          <p:cNvPr id="12" name="TextBox 11"/>
          <p:cNvSpPr txBox="1"/>
          <p:nvPr/>
        </p:nvSpPr>
        <p:spPr>
          <a:xfrm>
            <a:off x="713473" y="1162686"/>
            <a:ext cx="7196650" cy="646331"/>
          </a:xfrm>
          <a:prstGeom prst="rect">
            <a:avLst/>
          </a:prstGeom>
          <a:noFill/>
        </p:spPr>
        <p:txBody>
          <a:bodyPr wrap="none" rtlCol="0">
            <a:spAutoFit/>
          </a:bodyPr>
          <a:lstStyle/>
          <a:p>
            <a:r>
              <a:rPr lang="en-US" altLang="ko-KR" dirty="0" smtClean="0">
                <a:latin typeface="Calibri" panose="020F0502020204030204" pitchFamily="34" charset="0"/>
              </a:rPr>
              <a:t>In order to verify whether configuration sticks to security policy,</a:t>
            </a:r>
          </a:p>
          <a:p>
            <a:r>
              <a:rPr lang="en-US" altLang="ko-KR" dirty="0" smtClean="0">
                <a:latin typeface="Calibri" panose="020F0502020204030204" pitchFamily="34" charset="0"/>
              </a:rPr>
              <a:t>Programmer can turn any trace property checker into a verification engine.</a:t>
            </a:r>
          </a:p>
        </p:txBody>
      </p:sp>
      <p:sp>
        <p:nvSpPr>
          <p:cNvPr id="13" name="오른쪽 화살표 12"/>
          <p:cNvSpPr/>
          <p:nvPr/>
        </p:nvSpPr>
        <p:spPr>
          <a:xfrm>
            <a:off x="4579669" y="2682954"/>
            <a:ext cx="555203" cy="288032"/>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ko-KR" altLang="en-US" dirty="0">
              <a:solidFill>
                <a:schemeClr val="tx1"/>
              </a:solidFill>
            </a:endParaRPr>
          </a:p>
        </p:txBody>
      </p:sp>
      <p:sp>
        <p:nvSpPr>
          <p:cNvPr id="15" name="직사각형 14"/>
          <p:cNvSpPr/>
          <p:nvPr/>
        </p:nvSpPr>
        <p:spPr>
          <a:xfrm>
            <a:off x="528919" y="4213505"/>
            <a:ext cx="1627365" cy="341657"/>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ko-KR" dirty="0" smtClean="0">
                <a:solidFill>
                  <a:schemeClr val="tx1"/>
                </a:solidFill>
                <a:latin typeface="Calibri" panose="020F0502020204030204" pitchFamily="34" charset="0"/>
              </a:rPr>
              <a:t>Security Policy</a:t>
            </a:r>
            <a:endParaRPr lang="ko-KR" altLang="en-US" dirty="0">
              <a:solidFill>
                <a:schemeClr val="tx1"/>
              </a:solidFill>
              <a:latin typeface="Calibri" panose="020F0502020204030204" pitchFamily="34" charset="0"/>
            </a:endParaRPr>
          </a:p>
        </p:txBody>
      </p:sp>
      <p:sp>
        <p:nvSpPr>
          <p:cNvPr id="16" name="직사각형 15"/>
          <p:cNvSpPr/>
          <p:nvPr/>
        </p:nvSpPr>
        <p:spPr>
          <a:xfrm>
            <a:off x="2495487" y="4213505"/>
            <a:ext cx="1138351" cy="341657"/>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ko-KR" dirty="0" smtClean="0">
                <a:solidFill>
                  <a:schemeClr val="tx1"/>
                </a:solidFill>
                <a:latin typeface="Calibri" panose="020F0502020204030204" pitchFamily="34" charset="0"/>
              </a:rPr>
              <a:t>Analyzer</a:t>
            </a:r>
            <a:endParaRPr lang="ko-KR" altLang="en-US" dirty="0">
              <a:solidFill>
                <a:schemeClr val="tx1"/>
              </a:solidFill>
              <a:latin typeface="Calibri" panose="020F0502020204030204" pitchFamily="34" charset="0"/>
            </a:endParaRPr>
          </a:p>
        </p:txBody>
      </p:sp>
      <p:cxnSp>
        <p:nvCxnSpPr>
          <p:cNvPr id="5" name="직선 화살표 연결선 4"/>
          <p:cNvCxnSpPr/>
          <p:nvPr/>
        </p:nvCxnSpPr>
        <p:spPr>
          <a:xfrm>
            <a:off x="2236931" y="4396319"/>
            <a:ext cx="2160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직선 화살표 연결선 21"/>
          <p:cNvCxnSpPr/>
          <p:nvPr/>
        </p:nvCxnSpPr>
        <p:spPr>
          <a:xfrm>
            <a:off x="3064662" y="3888707"/>
            <a:ext cx="1" cy="2344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직사각형 22"/>
          <p:cNvSpPr/>
          <p:nvPr/>
        </p:nvSpPr>
        <p:spPr>
          <a:xfrm>
            <a:off x="4701557" y="4213505"/>
            <a:ext cx="1627365" cy="341657"/>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ko-KR" dirty="0" smtClean="0">
                <a:solidFill>
                  <a:schemeClr val="tx1"/>
                </a:solidFill>
                <a:latin typeface="Calibri" panose="020F0502020204030204" pitchFamily="34" charset="0"/>
              </a:rPr>
              <a:t>Security Policy</a:t>
            </a:r>
            <a:endParaRPr lang="ko-KR" altLang="en-US" dirty="0">
              <a:solidFill>
                <a:schemeClr val="tx1"/>
              </a:solidFill>
              <a:latin typeface="Calibri" panose="020F0502020204030204" pitchFamily="34" charset="0"/>
            </a:endParaRPr>
          </a:p>
        </p:txBody>
      </p:sp>
      <p:sp>
        <p:nvSpPr>
          <p:cNvPr id="24" name="직사각형 23"/>
          <p:cNvSpPr/>
          <p:nvPr/>
        </p:nvSpPr>
        <p:spPr>
          <a:xfrm>
            <a:off x="6668125" y="4213505"/>
            <a:ext cx="1138351" cy="341657"/>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ko-KR" dirty="0" smtClean="0">
                <a:solidFill>
                  <a:schemeClr val="tx1"/>
                </a:solidFill>
                <a:latin typeface="Calibri" panose="020F0502020204030204" pitchFamily="34" charset="0"/>
              </a:rPr>
              <a:t>Analyzer</a:t>
            </a:r>
            <a:endParaRPr lang="ko-KR" altLang="en-US" dirty="0">
              <a:solidFill>
                <a:schemeClr val="tx1"/>
              </a:solidFill>
              <a:latin typeface="Calibri" panose="020F0502020204030204" pitchFamily="34" charset="0"/>
            </a:endParaRPr>
          </a:p>
        </p:txBody>
      </p:sp>
      <p:cxnSp>
        <p:nvCxnSpPr>
          <p:cNvPr id="25" name="직선 화살표 연결선 24"/>
          <p:cNvCxnSpPr/>
          <p:nvPr/>
        </p:nvCxnSpPr>
        <p:spPr>
          <a:xfrm>
            <a:off x="6409569" y="4396319"/>
            <a:ext cx="2160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직선 화살표 연결선 25"/>
          <p:cNvCxnSpPr/>
          <p:nvPr/>
        </p:nvCxnSpPr>
        <p:spPr>
          <a:xfrm>
            <a:off x="7237300" y="3888707"/>
            <a:ext cx="1" cy="2344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4" descr="http://www.nyanp.org/wp-content/uploads/2013/11/greenCheckMar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29894" y="4232968"/>
            <a:ext cx="330418" cy="29271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www.nyanp.org/wp-content/uploads/2013/11/greenCheckMar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13990" y="4232968"/>
            <a:ext cx="330418" cy="292718"/>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701557" y="5126545"/>
            <a:ext cx="3515193" cy="1200329"/>
          </a:xfrm>
          <a:prstGeom prst="rect">
            <a:avLst/>
          </a:prstGeom>
          <a:noFill/>
        </p:spPr>
        <p:txBody>
          <a:bodyPr wrap="none" rtlCol="0">
            <a:spAutoFit/>
          </a:bodyPr>
          <a:lstStyle/>
          <a:p>
            <a:r>
              <a:rPr lang="en-US" altLang="ko-KR" b="1" dirty="0" smtClean="0">
                <a:latin typeface="Calibri" panose="020F0502020204030204" pitchFamily="34" charset="0"/>
              </a:rPr>
              <a:t>Verification Tools</a:t>
            </a:r>
          </a:p>
          <a:p>
            <a:r>
              <a:rPr lang="en-US" altLang="ko-KR" dirty="0" smtClean="0">
                <a:latin typeface="Calibri" panose="020F0502020204030204" pitchFamily="34" charset="0"/>
              </a:rPr>
              <a:t>  - Anteater[SIGCOMM `11]</a:t>
            </a:r>
          </a:p>
          <a:p>
            <a:r>
              <a:rPr lang="en-US" altLang="ko-KR" dirty="0" smtClean="0">
                <a:latin typeface="Calibri" panose="020F0502020204030204" pitchFamily="34" charset="0"/>
              </a:rPr>
              <a:t>  - Header Space Analysis [NSDI `12]</a:t>
            </a:r>
          </a:p>
          <a:p>
            <a:r>
              <a:rPr lang="en-US" altLang="ko-KR" dirty="0" smtClean="0">
                <a:latin typeface="Calibri" panose="020F0502020204030204" pitchFamily="34" charset="0"/>
              </a:rPr>
              <a:t>  - </a:t>
            </a:r>
            <a:r>
              <a:rPr lang="en-US" altLang="ko-KR" dirty="0" err="1" smtClean="0">
                <a:latin typeface="Calibri" panose="020F0502020204030204" pitchFamily="34" charset="0"/>
              </a:rPr>
              <a:t>ConfigChecker</a:t>
            </a:r>
            <a:r>
              <a:rPr lang="en-US" altLang="ko-KR" dirty="0" smtClean="0">
                <a:latin typeface="Calibri" panose="020F0502020204030204" pitchFamily="34" charset="0"/>
              </a:rPr>
              <a:t> [ICNP `09]</a:t>
            </a:r>
          </a:p>
        </p:txBody>
      </p:sp>
    </p:spTree>
    <p:extLst>
      <p:ext uri="{BB962C8B-B14F-4D97-AF65-F5344CB8AC3E}">
        <p14:creationId xmlns:p14="http://schemas.microsoft.com/office/powerpoint/2010/main" val="363405392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직사각형 64"/>
          <p:cNvSpPr/>
          <p:nvPr/>
        </p:nvSpPr>
        <p:spPr>
          <a:xfrm>
            <a:off x="310088" y="241598"/>
            <a:ext cx="449162" cy="307777"/>
          </a:xfrm>
          <a:prstGeom prst="rect">
            <a:avLst/>
          </a:prstGeom>
        </p:spPr>
        <p:txBody>
          <a:bodyPr wrap="none">
            <a:spAutoFit/>
          </a:bodyPr>
          <a:lstStyle/>
          <a:p>
            <a:r>
              <a:rPr lang="en-US" altLang="ko-KR" sz="1400" b="1" spc="-50" dirty="0" smtClean="0">
                <a:solidFill>
                  <a:schemeClr val="bg1"/>
                </a:solidFill>
                <a:latin typeface="나눔고딕" pitchFamily="50" charset="-127"/>
                <a:ea typeface="나눔고딕" pitchFamily="50" charset="-127"/>
              </a:rPr>
              <a:t>1-1</a:t>
            </a:r>
          </a:p>
        </p:txBody>
      </p:sp>
      <p:cxnSp>
        <p:nvCxnSpPr>
          <p:cNvPr id="14" name="직선 연결선 13"/>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4355" y="275937"/>
            <a:ext cx="6418967" cy="646331"/>
          </a:xfrm>
          <a:prstGeom prst="rect">
            <a:avLst/>
          </a:prstGeom>
          <a:noFill/>
        </p:spPr>
        <p:txBody>
          <a:bodyPr wrap="square" rtlCol="0">
            <a:spAutoFit/>
          </a:bodyPr>
          <a:lstStyle/>
          <a:p>
            <a:r>
              <a:rPr lang="en-US" altLang="ko-KR" sz="3600" kern="0" spc="-30" dirty="0" smtClean="0">
                <a:latin typeface="Calibri" panose="020F0502020204030204" pitchFamily="34" charset="0"/>
                <a:ea typeface="나눔고딕" pitchFamily="50" charset="-127"/>
              </a:rPr>
              <a:t>Optimized Mechanisms</a:t>
            </a:r>
            <a:endParaRPr lang="en-US" altLang="ko-KR" sz="3600" kern="0" spc="-30" dirty="0" smtClean="0">
              <a:latin typeface="Calibri" panose="020F0502020204030204" pitchFamily="34" charset="0"/>
              <a:ea typeface="나눔고딕 ExtraBold" pitchFamily="50" charset="-127"/>
            </a:endParaRPr>
          </a:p>
        </p:txBody>
      </p:sp>
      <p:sp>
        <p:nvSpPr>
          <p:cNvPr id="17" name="슬라이드 번호 개체 틀 16"/>
          <p:cNvSpPr>
            <a:spLocks noGrp="1"/>
          </p:cNvSpPr>
          <p:nvPr>
            <p:ph type="sldNum" sz="quarter" idx="12"/>
          </p:nvPr>
        </p:nvSpPr>
        <p:spPr/>
        <p:txBody>
          <a:bodyPr/>
          <a:lstStyle/>
          <a:p>
            <a:pPr algn="r"/>
            <a:r>
              <a:rPr lang="en-US" altLang="ko-KR" sz="2000" dirty="0" smtClean="0">
                <a:solidFill>
                  <a:srgbClr val="00B0F0"/>
                </a:solidFill>
              </a:rPr>
              <a:t>16</a:t>
            </a:r>
            <a:r>
              <a:rPr lang="ko-KR" altLang="en-US" sz="1200" dirty="0" smtClean="0"/>
              <a:t> </a:t>
            </a:r>
            <a:r>
              <a:rPr lang="en-US" altLang="ko-KR" sz="1100" b="0" dirty="0" smtClean="0">
                <a:solidFill>
                  <a:schemeClr val="bg1">
                    <a:lumMod val="65000"/>
                  </a:schemeClr>
                </a:solidFill>
              </a:rPr>
              <a:t>/ </a:t>
            </a:r>
            <a:r>
              <a:rPr lang="en-US" altLang="ko-KR" sz="1100" b="0" dirty="0" smtClean="0">
                <a:solidFill>
                  <a:schemeClr val="bg1">
                    <a:lumMod val="65000"/>
                  </a:schemeClr>
                </a:solidFill>
              </a:rPr>
              <a:t>26</a:t>
            </a:r>
            <a:endParaRPr lang="ko-KR" altLang="en-US" sz="1100" b="0" dirty="0">
              <a:solidFill>
                <a:schemeClr val="bg1">
                  <a:lumMod val="65000"/>
                </a:schemeClr>
              </a:solidFill>
            </a:endParaRPr>
          </a:p>
        </p:txBody>
      </p:sp>
      <p:pic>
        <p:nvPicPr>
          <p:cNvPr id="3" name="그림 2"/>
          <p:cNvPicPr>
            <a:picLocks noChangeAspect="1"/>
          </p:cNvPicPr>
          <p:nvPr/>
        </p:nvPicPr>
        <p:blipFill rotWithShape="1">
          <a:blip r:embed="rId3"/>
          <a:srcRect l="63164" t="8565" b="6002"/>
          <a:stretch/>
        </p:blipFill>
        <p:spPr>
          <a:xfrm>
            <a:off x="5717774" y="2672261"/>
            <a:ext cx="2380407" cy="3220433"/>
          </a:xfrm>
          <a:prstGeom prst="rect">
            <a:avLst/>
          </a:prstGeom>
        </p:spPr>
      </p:pic>
      <p:sp>
        <p:nvSpPr>
          <p:cNvPr id="8" name="TextBox 7"/>
          <p:cNvSpPr txBox="1"/>
          <p:nvPr/>
        </p:nvSpPr>
        <p:spPr>
          <a:xfrm>
            <a:off x="837802" y="1585210"/>
            <a:ext cx="7226978" cy="707886"/>
          </a:xfrm>
          <a:prstGeom prst="rect">
            <a:avLst/>
          </a:prstGeom>
          <a:solidFill>
            <a:schemeClr val="tx2">
              <a:lumMod val="20000"/>
              <a:lumOff val="80000"/>
            </a:schemeClr>
          </a:solidFill>
          <a:ln>
            <a:solidFill>
              <a:schemeClr val="tx1"/>
            </a:solidFill>
          </a:ln>
        </p:spPr>
        <p:txBody>
          <a:bodyPr wrap="none" rtlCol="0">
            <a:spAutoFit/>
          </a:bodyPr>
          <a:lstStyle/>
          <a:p>
            <a:r>
              <a:rPr lang="en-US" altLang="ko-KR" sz="2000" dirty="0" smtClean="0">
                <a:latin typeface="Calibri" panose="020F0502020204030204" pitchFamily="34" charset="0"/>
              </a:rPr>
              <a:t>The cost of installing a new configuration should be proportional to </a:t>
            </a:r>
          </a:p>
          <a:p>
            <a:r>
              <a:rPr lang="en-US" altLang="ko-KR" sz="2000" dirty="0" smtClean="0">
                <a:latin typeface="Calibri" panose="020F0502020204030204" pitchFamily="34" charset="0"/>
              </a:rPr>
              <a:t>the size of the configuration change.</a:t>
            </a:r>
          </a:p>
        </p:txBody>
      </p:sp>
      <p:sp>
        <p:nvSpPr>
          <p:cNvPr id="9" name="TextBox 8"/>
          <p:cNvSpPr txBox="1"/>
          <p:nvPr/>
        </p:nvSpPr>
        <p:spPr>
          <a:xfrm>
            <a:off x="551473" y="1146267"/>
            <a:ext cx="2462213" cy="369332"/>
          </a:xfrm>
          <a:prstGeom prst="rect">
            <a:avLst/>
          </a:prstGeom>
          <a:noFill/>
        </p:spPr>
        <p:txBody>
          <a:bodyPr wrap="none" rtlCol="0">
            <a:spAutoFit/>
          </a:bodyPr>
          <a:lstStyle/>
          <a:p>
            <a:r>
              <a:rPr lang="en-US" altLang="ko-KR" dirty="0" smtClean="0">
                <a:latin typeface="Calibri" panose="020F0502020204030204" pitchFamily="34" charset="0"/>
              </a:rPr>
              <a:t>- Update Proportionality</a:t>
            </a:r>
          </a:p>
        </p:txBody>
      </p:sp>
      <p:sp>
        <p:nvSpPr>
          <p:cNvPr id="10" name="TextBox 9"/>
          <p:cNvSpPr txBox="1"/>
          <p:nvPr/>
        </p:nvSpPr>
        <p:spPr>
          <a:xfrm>
            <a:off x="551473" y="2672261"/>
            <a:ext cx="3878498" cy="1200329"/>
          </a:xfrm>
          <a:prstGeom prst="rect">
            <a:avLst/>
          </a:prstGeom>
          <a:noFill/>
        </p:spPr>
        <p:txBody>
          <a:bodyPr wrap="none" rtlCol="0">
            <a:spAutoFit/>
          </a:bodyPr>
          <a:lstStyle/>
          <a:p>
            <a:r>
              <a:rPr lang="en-US" altLang="ko-KR" dirty="0" smtClean="0">
                <a:latin typeface="Calibri" panose="020F0502020204030204" pitchFamily="34" charset="0"/>
              </a:rPr>
              <a:t>- Cases for Optimizations</a:t>
            </a:r>
          </a:p>
          <a:p>
            <a:r>
              <a:rPr lang="en-US" altLang="ko-KR" dirty="0" smtClean="0">
                <a:latin typeface="Calibri" panose="020F0502020204030204" pitchFamily="34" charset="0"/>
              </a:rPr>
              <a:t>   (1) Extension: strictly adding paths</a:t>
            </a:r>
          </a:p>
          <a:p>
            <a:r>
              <a:rPr lang="en-US" altLang="ko-KR" dirty="0" smtClean="0">
                <a:latin typeface="Calibri" panose="020F0502020204030204" pitchFamily="34" charset="0"/>
              </a:rPr>
              <a:t>   (2) Retraction</a:t>
            </a:r>
            <a:r>
              <a:rPr lang="en-US" altLang="ko-KR" dirty="0">
                <a:latin typeface="Calibri" panose="020F0502020204030204" pitchFamily="34" charset="0"/>
              </a:rPr>
              <a:t>: strictly </a:t>
            </a:r>
            <a:r>
              <a:rPr lang="en-US" altLang="ko-KR" dirty="0" smtClean="0">
                <a:latin typeface="Calibri" panose="020F0502020204030204" pitchFamily="34" charset="0"/>
              </a:rPr>
              <a:t>removing </a:t>
            </a:r>
            <a:r>
              <a:rPr lang="en-US" altLang="ko-KR" dirty="0">
                <a:latin typeface="Calibri" panose="020F0502020204030204" pitchFamily="34" charset="0"/>
              </a:rPr>
              <a:t>paths</a:t>
            </a:r>
            <a:endParaRPr lang="en-US" altLang="ko-KR" dirty="0" smtClean="0">
              <a:latin typeface="Calibri" panose="020F0502020204030204" pitchFamily="34" charset="0"/>
            </a:endParaRPr>
          </a:p>
          <a:p>
            <a:r>
              <a:rPr lang="en-US" altLang="ko-KR" dirty="0" smtClean="0">
                <a:latin typeface="Calibri" panose="020F0502020204030204" pitchFamily="34" charset="0"/>
              </a:rPr>
              <a:t>   (3) Subset: affecting small # of paths</a:t>
            </a:r>
          </a:p>
        </p:txBody>
      </p:sp>
      <p:sp>
        <p:nvSpPr>
          <p:cNvPr id="11" name="TextBox 10"/>
          <p:cNvSpPr txBox="1"/>
          <p:nvPr/>
        </p:nvSpPr>
        <p:spPr>
          <a:xfrm>
            <a:off x="5745312" y="5887961"/>
            <a:ext cx="2434000" cy="338554"/>
          </a:xfrm>
          <a:prstGeom prst="rect">
            <a:avLst/>
          </a:prstGeom>
          <a:noFill/>
        </p:spPr>
        <p:txBody>
          <a:bodyPr wrap="none" rtlCol="0">
            <a:spAutoFit/>
          </a:bodyPr>
          <a:lstStyle/>
          <a:p>
            <a:r>
              <a:rPr lang="en-US" altLang="ko-KR" sz="1600" dirty="0" smtClean="0">
                <a:latin typeface="Calibri" panose="020F0502020204030204" pitchFamily="34" charset="0"/>
              </a:rPr>
              <a:t>* reference: author’s slides</a:t>
            </a:r>
          </a:p>
        </p:txBody>
      </p:sp>
    </p:spTree>
    <p:extLst>
      <p:ext uri="{BB962C8B-B14F-4D97-AF65-F5344CB8AC3E}">
        <p14:creationId xmlns:p14="http://schemas.microsoft.com/office/powerpoint/2010/main" val="359497229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직사각형 64"/>
          <p:cNvSpPr/>
          <p:nvPr/>
        </p:nvSpPr>
        <p:spPr>
          <a:xfrm>
            <a:off x="310088" y="241598"/>
            <a:ext cx="449162" cy="307777"/>
          </a:xfrm>
          <a:prstGeom prst="rect">
            <a:avLst/>
          </a:prstGeom>
        </p:spPr>
        <p:txBody>
          <a:bodyPr wrap="none">
            <a:spAutoFit/>
          </a:bodyPr>
          <a:lstStyle/>
          <a:p>
            <a:r>
              <a:rPr lang="en-US" altLang="ko-KR" sz="1400" b="1" spc="-50" dirty="0" smtClean="0">
                <a:solidFill>
                  <a:schemeClr val="bg1"/>
                </a:solidFill>
                <a:latin typeface="나눔고딕" pitchFamily="50" charset="-127"/>
                <a:ea typeface="나눔고딕" pitchFamily="50" charset="-127"/>
              </a:rPr>
              <a:t>1-1</a:t>
            </a:r>
          </a:p>
        </p:txBody>
      </p:sp>
      <p:cxnSp>
        <p:nvCxnSpPr>
          <p:cNvPr id="14" name="직선 연결선 13"/>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4355" y="275937"/>
            <a:ext cx="6418967" cy="646331"/>
          </a:xfrm>
          <a:prstGeom prst="rect">
            <a:avLst/>
          </a:prstGeom>
          <a:noFill/>
        </p:spPr>
        <p:txBody>
          <a:bodyPr wrap="square" rtlCol="0">
            <a:spAutoFit/>
          </a:bodyPr>
          <a:lstStyle/>
          <a:p>
            <a:r>
              <a:rPr lang="en-US" altLang="ko-KR" sz="3600" kern="0" spc="-30" dirty="0">
                <a:latin typeface="Calibri" panose="020F0502020204030204" pitchFamily="34" charset="0"/>
                <a:ea typeface="나눔고딕" pitchFamily="50" charset="-127"/>
              </a:rPr>
              <a:t>Subset Optimization</a:t>
            </a:r>
            <a:endParaRPr lang="en-US" altLang="ko-KR" sz="3600" kern="0" spc="-30" dirty="0">
              <a:latin typeface="Calibri" panose="020F0502020204030204" pitchFamily="34" charset="0"/>
              <a:ea typeface="나눔고딕 ExtraBold" pitchFamily="50" charset="-127"/>
            </a:endParaRPr>
          </a:p>
        </p:txBody>
      </p:sp>
      <p:sp>
        <p:nvSpPr>
          <p:cNvPr id="17" name="슬라이드 번호 개체 틀 16"/>
          <p:cNvSpPr>
            <a:spLocks noGrp="1"/>
          </p:cNvSpPr>
          <p:nvPr>
            <p:ph type="sldNum" sz="quarter" idx="12"/>
          </p:nvPr>
        </p:nvSpPr>
        <p:spPr/>
        <p:txBody>
          <a:bodyPr/>
          <a:lstStyle/>
          <a:p>
            <a:pPr algn="r"/>
            <a:r>
              <a:rPr lang="en-US" altLang="ko-KR" sz="2000" dirty="0" smtClean="0">
                <a:solidFill>
                  <a:srgbClr val="00B0F0"/>
                </a:solidFill>
              </a:rPr>
              <a:t>17</a:t>
            </a:r>
            <a:r>
              <a:rPr lang="ko-KR" altLang="en-US" sz="1200" dirty="0" smtClean="0"/>
              <a:t> </a:t>
            </a:r>
            <a:r>
              <a:rPr lang="en-US" altLang="ko-KR" sz="1100" b="0" dirty="0" smtClean="0">
                <a:solidFill>
                  <a:schemeClr val="bg1">
                    <a:lumMod val="65000"/>
                  </a:schemeClr>
                </a:solidFill>
              </a:rPr>
              <a:t>/ </a:t>
            </a:r>
            <a:r>
              <a:rPr lang="en-US" altLang="ko-KR" sz="1100" b="0" dirty="0" smtClean="0">
                <a:solidFill>
                  <a:schemeClr val="bg1">
                    <a:lumMod val="65000"/>
                  </a:schemeClr>
                </a:solidFill>
              </a:rPr>
              <a:t>26</a:t>
            </a:r>
            <a:endParaRPr lang="ko-KR" altLang="en-US" sz="1100" b="0" dirty="0">
              <a:solidFill>
                <a:schemeClr val="bg1">
                  <a:lumMod val="65000"/>
                </a:schemeClr>
              </a:solidFill>
            </a:endParaRPr>
          </a:p>
        </p:txBody>
      </p:sp>
      <p:pic>
        <p:nvPicPr>
          <p:cNvPr id="8"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48743" y="2527018"/>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48743" y="3825883"/>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48743" y="5135646"/>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08752" y="3825883"/>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s://lh6.googleusercontent.com/B-LWl-8__kEiK6DKXjCrmeZTaa_GSE9Xscri8Z79sfE2peZS4QkCOzKAq8rA8A1tE58D432vOPAMBaqTd8vY-S_K374jl5pN5sFcXrgAGlIYForOl9KbOFeVXj40R9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8733" y="3347606"/>
            <a:ext cx="1051619" cy="105161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s://lh6.googleusercontent.com/B-LWl-8__kEiK6DKXjCrmeZTaa_GSE9Xscri8Z79sfE2peZS4QkCOzKAq8rA8A1tE58D432vOPAMBaqTd8vY-S_K374jl5pN5sFcXrgAGlIYForOl9KbOFeVXj40R9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7126" y="3026754"/>
            <a:ext cx="1334768" cy="13347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s://lh6.googleusercontent.com/B-LWl-8__kEiK6DKXjCrmeZTaa_GSE9Xscri8Z79sfE2peZS4QkCOzKAq8rA8A1tE58D432vOPAMBaqTd8vY-S_K374jl5pN5sFcXrgAGlIYForOl9KbOFeVXj40R9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5412" y="3956965"/>
            <a:ext cx="1304505" cy="1304505"/>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직선 연결선 15"/>
          <p:cNvCxnSpPr>
            <a:stCxn id="13" idx="3"/>
            <a:endCxn id="11" idx="1"/>
          </p:cNvCxnSpPr>
          <p:nvPr/>
        </p:nvCxnSpPr>
        <p:spPr>
          <a:xfrm>
            <a:off x="2461894" y="3694138"/>
            <a:ext cx="546858" cy="323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직선 연결선 17"/>
          <p:cNvCxnSpPr>
            <a:stCxn id="15" idx="3"/>
            <a:endCxn id="11" idx="1"/>
          </p:cNvCxnSpPr>
          <p:nvPr/>
        </p:nvCxnSpPr>
        <p:spPr>
          <a:xfrm flipV="1">
            <a:off x="2469917" y="4017867"/>
            <a:ext cx="538835" cy="591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직선 연결선 18"/>
          <p:cNvCxnSpPr>
            <a:stCxn id="9" idx="1"/>
            <a:endCxn id="11" idx="3"/>
          </p:cNvCxnSpPr>
          <p:nvPr/>
        </p:nvCxnSpPr>
        <p:spPr>
          <a:xfrm flipH="1">
            <a:off x="3920677" y="4017867"/>
            <a:ext cx="9280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직선 연결선 19"/>
          <p:cNvCxnSpPr>
            <a:stCxn id="8" idx="1"/>
            <a:endCxn id="11" idx="3"/>
          </p:cNvCxnSpPr>
          <p:nvPr/>
        </p:nvCxnSpPr>
        <p:spPr>
          <a:xfrm flipH="1">
            <a:off x="3920677" y="2719002"/>
            <a:ext cx="928066" cy="1298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직선 연결선 21"/>
          <p:cNvCxnSpPr>
            <a:stCxn id="10" idx="1"/>
            <a:endCxn id="11" idx="3"/>
          </p:cNvCxnSpPr>
          <p:nvPr/>
        </p:nvCxnSpPr>
        <p:spPr>
          <a:xfrm flipH="1" flipV="1">
            <a:off x="3920677" y="4017867"/>
            <a:ext cx="928066" cy="1309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직선 연결선 22"/>
          <p:cNvCxnSpPr>
            <a:stCxn id="12" idx="1"/>
            <a:endCxn id="9" idx="3"/>
          </p:cNvCxnSpPr>
          <p:nvPr/>
        </p:nvCxnSpPr>
        <p:spPr>
          <a:xfrm flipH="1">
            <a:off x="5760668" y="3873416"/>
            <a:ext cx="928065" cy="144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a:stCxn id="12" idx="1"/>
            <a:endCxn id="10" idx="3"/>
          </p:cNvCxnSpPr>
          <p:nvPr/>
        </p:nvCxnSpPr>
        <p:spPr>
          <a:xfrm flipH="1">
            <a:off x="5760668" y="3873416"/>
            <a:ext cx="928065" cy="14542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직선 연결선 24"/>
          <p:cNvCxnSpPr>
            <a:stCxn id="12" idx="1"/>
            <a:endCxn id="8" idx="3"/>
          </p:cNvCxnSpPr>
          <p:nvPr/>
        </p:nvCxnSpPr>
        <p:spPr>
          <a:xfrm flipH="1" flipV="1">
            <a:off x="5760668" y="2719002"/>
            <a:ext cx="928065" cy="11544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004028" y="2455406"/>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F1</a:t>
            </a:r>
            <a:endParaRPr lang="ko-KR" altLang="en-US" sz="2800" b="1" dirty="0">
              <a:latin typeface="Calibri" panose="020F0502020204030204" pitchFamily="34" charset="0"/>
            </a:endParaRPr>
          </a:p>
        </p:txBody>
      </p:sp>
      <p:sp>
        <p:nvSpPr>
          <p:cNvPr id="27" name="TextBox 26"/>
          <p:cNvSpPr txBox="1"/>
          <p:nvPr/>
        </p:nvSpPr>
        <p:spPr>
          <a:xfrm>
            <a:off x="5004028" y="3754962"/>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F2</a:t>
            </a:r>
            <a:endParaRPr lang="ko-KR" altLang="en-US" sz="2800" b="1" dirty="0">
              <a:latin typeface="Calibri" panose="020F0502020204030204" pitchFamily="34" charset="0"/>
            </a:endParaRPr>
          </a:p>
        </p:txBody>
      </p:sp>
      <p:sp>
        <p:nvSpPr>
          <p:cNvPr id="28" name="TextBox 27"/>
          <p:cNvSpPr txBox="1"/>
          <p:nvPr/>
        </p:nvSpPr>
        <p:spPr>
          <a:xfrm>
            <a:off x="5004028" y="5066020"/>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F3</a:t>
            </a:r>
            <a:endParaRPr lang="ko-KR" altLang="en-US" sz="2800" b="1" dirty="0">
              <a:latin typeface="Calibri" panose="020F0502020204030204" pitchFamily="34" charset="0"/>
            </a:endParaRPr>
          </a:p>
        </p:txBody>
      </p:sp>
      <p:sp>
        <p:nvSpPr>
          <p:cNvPr id="29" name="TextBox 28"/>
          <p:cNvSpPr txBox="1"/>
          <p:nvPr/>
        </p:nvSpPr>
        <p:spPr>
          <a:xfrm>
            <a:off x="3281892" y="3754962"/>
            <a:ext cx="280846" cy="523220"/>
          </a:xfrm>
          <a:prstGeom prst="rect">
            <a:avLst/>
          </a:prstGeom>
          <a:noFill/>
        </p:spPr>
        <p:txBody>
          <a:bodyPr wrap="none" rtlCol="0">
            <a:spAutoFit/>
          </a:bodyPr>
          <a:lstStyle/>
          <a:p>
            <a:r>
              <a:rPr lang="en-US" altLang="ko-KR" sz="2800" b="1" dirty="0" smtClean="0">
                <a:latin typeface="Calibri" panose="020F0502020204030204" pitchFamily="34" charset="0"/>
              </a:rPr>
              <a:t>I</a:t>
            </a:r>
            <a:endParaRPr lang="ko-KR" altLang="en-US" sz="2800" b="1" dirty="0">
              <a:latin typeface="Calibri" panose="020F0502020204030204" pitchFamily="34" charset="0"/>
            </a:endParaRPr>
          </a:p>
        </p:txBody>
      </p:sp>
      <p:pic>
        <p:nvPicPr>
          <p:cNvPr id="30" name="Picture 8" descr="http://2.bp.blogspot.com/--V_YA3XF-ic/UUV0ISD4vcI/AAAAAAAAAuA/WOwXDXYsZ_I/s1600/Hat-cowboy-white-icon+mytrickytricks.blogspot.co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37897" y="4323547"/>
            <a:ext cx="553832" cy="55383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83672" y="3405401"/>
            <a:ext cx="595936" cy="595936"/>
          </a:xfrm>
          <a:prstGeom prst="rect">
            <a:avLst/>
          </a:prstGeom>
          <a:noFill/>
          <a:extLst>
            <a:ext uri="{909E8E84-426E-40DD-AFC4-6F175D3DCCD1}">
              <a14:hiddenFill xmlns:a14="http://schemas.microsoft.com/office/drawing/2010/main">
                <a:solidFill>
                  <a:srgbClr val="FFFFFF"/>
                </a:solidFill>
              </a14:hiddenFill>
            </a:ext>
          </a:extLst>
        </p:spPr>
      </p:pic>
      <p:sp>
        <p:nvSpPr>
          <p:cNvPr id="32" name="구름 모양 설명선 31"/>
          <p:cNvSpPr/>
          <p:nvPr/>
        </p:nvSpPr>
        <p:spPr>
          <a:xfrm>
            <a:off x="975289" y="1699818"/>
            <a:ext cx="2628270" cy="1448511"/>
          </a:xfrm>
          <a:prstGeom prst="cloudCallout">
            <a:avLst>
              <a:gd name="adj1" fmla="val 43100"/>
              <a:gd name="adj2" fmla="val 93396"/>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pic>
        <p:nvPicPr>
          <p:cNvPr id="33" name="Picture 8" descr="http://2.bp.blogspot.com/--V_YA3XF-ic/UUV0ISD4vcI/AAAAAAAAAuA/WOwXDXYsZ_I/s1600/Hat-cowboy-white-icon+mytrickytricks.blogspot.com.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09950" y="2399173"/>
            <a:ext cx="471108" cy="47110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http://icons.iconarchive.com/icons/rob-sanders/hat/256/Hat-cowboy-black-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09950" y="2016586"/>
            <a:ext cx="471600" cy="471600"/>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직선 화살표 연결선 34"/>
          <p:cNvCxnSpPr/>
          <p:nvPr/>
        </p:nvCxnSpPr>
        <p:spPr>
          <a:xfrm>
            <a:off x="1872137" y="2190114"/>
            <a:ext cx="3642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직선 화살표 연결선 35"/>
          <p:cNvCxnSpPr/>
          <p:nvPr/>
        </p:nvCxnSpPr>
        <p:spPr>
          <a:xfrm>
            <a:off x="1872137" y="2622162"/>
            <a:ext cx="3642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250612" y="1981878"/>
            <a:ext cx="431528"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F1</a:t>
            </a:r>
          </a:p>
        </p:txBody>
      </p:sp>
      <p:sp>
        <p:nvSpPr>
          <p:cNvPr id="38" name="TextBox 37"/>
          <p:cNvSpPr txBox="1"/>
          <p:nvPr/>
        </p:nvSpPr>
        <p:spPr>
          <a:xfrm>
            <a:off x="2240877" y="2450776"/>
            <a:ext cx="801823"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F2, F3</a:t>
            </a:r>
          </a:p>
        </p:txBody>
      </p:sp>
      <p:sp>
        <p:nvSpPr>
          <p:cNvPr id="40" name="구름 모양 설명선 39"/>
          <p:cNvSpPr/>
          <p:nvPr/>
        </p:nvSpPr>
        <p:spPr>
          <a:xfrm>
            <a:off x="3490262" y="1398262"/>
            <a:ext cx="1567828" cy="962801"/>
          </a:xfrm>
          <a:prstGeom prst="cloudCallout">
            <a:avLst>
              <a:gd name="adj1" fmla="val 40336"/>
              <a:gd name="adj2" fmla="val 5970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41" name="TextBox 40"/>
          <p:cNvSpPr txBox="1"/>
          <p:nvPr/>
        </p:nvSpPr>
        <p:spPr>
          <a:xfrm>
            <a:off x="3832288" y="1587463"/>
            <a:ext cx="752129" cy="584775"/>
          </a:xfrm>
          <a:prstGeom prst="rect">
            <a:avLst/>
          </a:prstGeom>
          <a:noFill/>
        </p:spPr>
        <p:txBody>
          <a:bodyPr wrap="none" rtlCol="0">
            <a:spAutoFit/>
          </a:bodyPr>
          <a:lstStyle/>
          <a:p>
            <a:r>
              <a:rPr lang="en-US" altLang="ko-KR" sz="1600" b="1" dirty="0" smtClean="0">
                <a:latin typeface="Calibri" panose="020F0502020204030204" pitchFamily="34" charset="0"/>
              </a:rPr>
              <a:t>Other:</a:t>
            </a:r>
          </a:p>
          <a:p>
            <a:r>
              <a:rPr lang="en-US" altLang="ko-KR" sz="1600" b="1" dirty="0" smtClean="0">
                <a:latin typeface="Calibri" panose="020F0502020204030204" pitchFamily="34" charset="0"/>
              </a:rPr>
              <a:t>    SSH:</a:t>
            </a:r>
          </a:p>
        </p:txBody>
      </p:sp>
      <p:pic>
        <p:nvPicPr>
          <p:cNvPr id="42"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48203" y="1575431"/>
            <a:ext cx="281385" cy="24928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http://www.clker.com/cliparts/U/J/s/I/3/P/red-x-icon-hi.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34078" y="1901662"/>
            <a:ext cx="206894" cy="266006"/>
          </a:xfrm>
          <a:prstGeom prst="rect">
            <a:avLst/>
          </a:prstGeom>
          <a:noFill/>
          <a:extLst>
            <a:ext uri="{909E8E84-426E-40DD-AFC4-6F175D3DCCD1}">
              <a14:hiddenFill xmlns:a14="http://schemas.microsoft.com/office/drawing/2010/main">
                <a:solidFill>
                  <a:srgbClr val="FFFFFF"/>
                </a:solidFill>
              </a14:hiddenFill>
            </a:ext>
          </a:extLst>
        </p:spPr>
      </p:pic>
      <p:sp>
        <p:nvSpPr>
          <p:cNvPr id="45" name="구름 모양 설명선 44"/>
          <p:cNvSpPr/>
          <p:nvPr/>
        </p:nvSpPr>
        <p:spPr>
          <a:xfrm>
            <a:off x="3693410" y="4177550"/>
            <a:ext cx="1364679" cy="962801"/>
          </a:xfrm>
          <a:prstGeom prst="cloudCallout">
            <a:avLst>
              <a:gd name="adj1" fmla="val 40336"/>
              <a:gd name="adj2" fmla="val 5970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46" name="TextBox 45"/>
          <p:cNvSpPr txBox="1"/>
          <p:nvPr/>
        </p:nvSpPr>
        <p:spPr>
          <a:xfrm>
            <a:off x="4063585" y="4488473"/>
            <a:ext cx="570477" cy="338554"/>
          </a:xfrm>
          <a:prstGeom prst="rect">
            <a:avLst/>
          </a:prstGeom>
          <a:noFill/>
        </p:spPr>
        <p:txBody>
          <a:bodyPr wrap="none" rtlCol="0">
            <a:spAutoFit/>
          </a:bodyPr>
          <a:lstStyle/>
          <a:p>
            <a:r>
              <a:rPr lang="en-US" altLang="ko-KR" sz="1600" b="1" dirty="0" smtClean="0">
                <a:latin typeface="Calibri" panose="020F0502020204030204" pitchFamily="34" charset="0"/>
              </a:rPr>
              <a:t>Any:</a:t>
            </a:r>
          </a:p>
        </p:txBody>
      </p:sp>
      <p:pic>
        <p:nvPicPr>
          <p:cNvPr id="47"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40997" y="4532258"/>
            <a:ext cx="281385" cy="249280"/>
          </a:xfrm>
          <a:prstGeom prst="rect">
            <a:avLst/>
          </a:prstGeom>
          <a:noFill/>
          <a:extLst>
            <a:ext uri="{909E8E84-426E-40DD-AFC4-6F175D3DCCD1}">
              <a14:hiddenFill xmlns:a14="http://schemas.microsoft.com/office/drawing/2010/main">
                <a:solidFill>
                  <a:srgbClr val="FFFFFF"/>
                </a:solidFill>
              </a14:hiddenFill>
            </a:ext>
          </a:extLst>
        </p:spPr>
      </p:pic>
      <p:sp>
        <p:nvSpPr>
          <p:cNvPr id="49" name="구름 모양 설명선 48"/>
          <p:cNvSpPr/>
          <p:nvPr/>
        </p:nvSpPr>
        <p:spPr>
          <a:xfrm>
            <a:off x="3693410" y="2903448"/>
            <a:ext cx="1364679" cy="962801"/>
          </a:xfrm>
          <a:prstGeom prst="cloudCallout">
            <a:avLst>
              <a:gd name="adj1" fmla="val 40336"/>
              <a:gd name="adj2" fmla="val 5970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50" name="TextBox 49"/>
          <p:cNvSpPr txBox="1"/>
          <p:nvPr/>
        </p:nvSpPr>
        <p:spPr>
          <a:xfrm>
            <a:off x="4055255" y="3214371"/>
            <a:ext cx="570477" cy="338554"/>
          </a:xfrm>
          <a:prstGeom prst="rect">
            <a:avLst/>
          </a:prstGeom>
          <a:noFill/>
        </p:spPr>
        <p:txBody>
          <a:bodyPr wrap="none" rtlCol="0">
            <a:spAutoFit/>
          </a:bodyPr>
          <a:lstStyle/>
          <a:p>
            <a:r>
              <a:rPr lang="en-US" altLang="ko-KR" sz="1600" b="1" dirty="0" smtClean="0">
                <a:latin typeface="Calibri" panose="020F0502020204030204" pitchFamily="34" charset="0"/>
              </a:rPr>
              <a:t>Any:</a:t>
            </a:r>
          </a:p>
        </p:txBody>
      </p:sp>
      <p:pic>
        <p:nvPicPr>
          <p:cNvPr id="51"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90004" y="3258156"/>
            <a:ext cx="281385" cy="249280"/>
          </a:xfrm>
          <a:prstGeom prst="rect">
            <a:avLst/>
          </a:prstGeom>
          <a:noFill/>
          <a:extLst>
            <a:ext uri="{909E8E84-426E-40DD-AFC4-6F175D3DCCD1}">
              <a14:hiddenFill xmlns:a14="http://schemas.microsoft.com/office/drawing/2010/main">
                <a:solidFill>
                  <a:srgbClr val="FFFFFF"/>
                </a:solidFill>
              </a14:hiddenFill>
            </a:ext>
          </a:extLst>
        </p:spPr>
      </p:pic>
      <p:sp>
        <p:nvSpPr>
          <p:cNvPr id="4" name="직사각형 3"/>
          <p:cNvSpPr/>
          <p:nvPr/>
        </p:nvSpPr>
        <p:spPr>
          <a:xfrm>
            <a:off x="2669425" y="2112180"/>
            <a:ext cx="144016" cy="144016"/>
          </a:xfrm>
          <a:prstGeom prst="rect">
            <a:avLst/>
          </a:prstGeom>
          <a:solidFill>
            <a:srgbClr val="2A07FF"/>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52" name="직사각형 51"/>
          <p:cNvSpPr/>
          <p:nvPr/>
        </p:nvSpPr>
        <p:spPr>
          <a:xfrm>
            <a:off x="3006788" y="2590027"/>
            <a:ext cx="144016" cy="144016"/>
          </a:xfrm>
          <a:prstGeom prst="rect">
            <a:avLst/>
          </a:prstGeom>
          <a:solidFill>
            <a:srgbClr val="2A07FF"/>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53" name="직사각형 52"/>
          <p:cNvSpPr/>
          <p:nvPr/>
        </p:nvSpPr>
        <p:spPr>
          <a:xfrm>
            <a:off x="3708088" y="1680695"/>
            <a:ext cx="144016" cy="144016"/>
          </a:xfrm>
          <a:prstGeom prst="rect">
            <a:avLst/>
          </a:prstGeom>
          <a:solidFill>
            <a:srgbClr val="2A07FF"/>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54" name="직사각형 53"/>
          <p:cNvSpPr/>
          <p:nvPr/>
        </p:nvSpPr>
        <p:spPr>
          <a:xfrm>
            <a:off x="3700751" y="1919249"/>
            <a:ext cx="144016" cy="144016"/>
          </a:xfrm>
          <a:prstGeom prst="rect">
            <a:avLst/>
          </a:prstGeom>
          <a:solidFill>
            <a:srgbClr val="2A07FF"/>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55" name="직사각형 54"/>
          <p:cNvSpPr/>
          <p:nvPr/>
        </p:nvSpPr>
        <p:spPr>
          <a:xfrm>
            <a:off x="3902238" y="3329856"/>
            <a:ext cx="144016" cy="144016"/>
          </a:xfrm>
          <a:prstGeom prst="rect">
            <a:avLst/>
          </a:prstGeom>
          <a:solidFill>
            <a:srgbClr val="2A07FF"/>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56" name="직사각형 55"/>
          <p:cNvSpPr/>
          <p:nvPr/>
        </p:nvSpPr>
        <p:spPr>
          <a:xfrm>
            <a:off x="3953231" y="4604343"/>
            <a:ext cx="144016" cy="144016"/>
          </a:xfrm>
          <a:prstGeom prst="rect">
            <a:avLst/>
          </a:prstGeom>
          <a:solidFill>
            <a:srgbClr val="2A07FF"/>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Tree>
    <p:extLst>
      <p:ext uri="{BB962C8B-B14F-4D97-AF65-F5344CB8AC3E}">
        <p14:creationId xmlns:p14="http://schemas.microsoft.com/office/powerpoint/2010/main" val="318876596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57052" y="5157549"/>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57052" y="2541249"/>
            <a:ext cx="911925" cy="383968"/>
          </a:xfrm>
          <a:prstGeom prst="rect">
            <a:avLst/>
          </a:prstGeom>
          <a:noFill/>
          <a:extLst>
            <a:ext uri="{909E8E84-426E-40DD-AFC4-6F175D3DCCD1}">
              <a14:hiddenFill xmlns:a14="http://schemas.microsoft.com/office/drawing/2010/main">
                <a:solidFill>
                  <a:srgbClr val="FFFFFF"/>
                </a:solidFill>
              </a14:hiddenFill>
            </a:ext>
          </a:extLst>
        </p:spPr>
      </p:pic>
      <p:sp>
        <p:nvSpPr>
          <p:cNvPr id="65" name="직사각형 64"/>
          <p:cNvSpPr/>
          <p:nvPr/>
        </p:nvSpPr>
        <p:spPr>
          <a:xfrm>
            <a:off x="310088" y="241598"/>
            <a:ext cx="449162" cy="307777"/>
          </a:xfrm>
          <a:prstGeom prst="rect">
            <a:avLst/>
          </a:prstGeom>
        </p:spPr>
        <p:txBody>
          <a:bodyPr wrap="none">
            <a:spAutoFit/>
          </a:bodyPr>
          <a:lstStyle/>
          <a:p>
            <a:r>
              <a:rPr lang="en-US" altLang="ko-KR" sz="1400" b="1" spc="-50" dirty="0" smtClean="0">
                <a:solidFill>
                  <a:schemeClr val="bg1"/>
                </a:solidFill>
                <a:latin typeface="나눔고딕" pitchFamily="50" charset="-127"/>
                <a:ea typeface="나눔고딕" pitchFamily="50" charset="-127"/>
              </a:rPr>
              <a:t>1-1</a:t>
            </a:r>
          </a:p>
        </p:txBody>
      </p:sp>
      <p:cxnSp>
        <p:nvCxnSpPr>
          <p:cNvPr id="14" name="직선 연결선 13"/>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4355" y="275937"/>
            <a:ext cx="6418967" cy="646331"/>
          </a:xfrm>
          <a:prstGeom prst="rect">
            <a:avLst/>
          </a:prstGeom>
          <a:noFill/>
        </p:spPr>
        <p:txBody>
          <a:bodyPr wrap="square" rtlCol="0">
            <a:spAutoFit/>
          </a:bodyPr>
          <a:lstStyle/>
          <a:p>
            <a:r>
              <a:rPr lang="en-US" altLang="ko-KR" sz="3600" kern="0" spc="-30" dirty="0">
                <a:latin typeface="Calibri" panose="020F0502020204030204" pitchFamily="34" charset="0"/>
                <a:ea typeface="나눔고딕" pitchFamily="50" charset="-127"/>
              </a:rPr>
              <a:t>Subset Optimization</a:t>
            </a:r>
            <a:endParaRPr lang="en-US" altLang="ko-KR" sz="3600" kern="0" spc="-30" dirty="0">
              <a:latin typeface="Calibri" panose="020F0502020204030204" pitchFamily="34" charset="0"/>
              <a:ea typeface="나눔고딕 ExtraBold" pitchFamily="50" charset="-127"/>
            </a:endParaRPr>
          </a:p>
        </p:txBody>
      </p:sp>
      <p:sp>
        <p:nvSpPr>
          <p:cNvPr id="17" name="슬라이드 번호 개체 틀 16"/>
          <p:cNvSpPr>
            <a:spLocks noGrp="1"/>
          </p:cNvSpPr>
          <p:nvPr>
            <p:ph type="sldNum" sz="quarter" idx="12"/>
          </p:nvPr>
        </p:nvSpPr>
        <p:spPr/>
        <p:txBody>
          <a:bodyPr/>
          <a:lstStyle/>
          <a:p>
            <a:pPr algn="r"/>
            <a:r>
              <a:rPr lang="en-US" altLang="ko-KR" sz="2000" dirty="0" smtClean="0">
                <a:solidFill>
                  <a:srgbClr val="00B0F0"/>
                </a:solidFill>
              </a:rPr>
              <a:t>17</a:t>
            </a:r>
            <a:r>
              <a:rPr lang="ko-KR" altLang="en-US" sz="1200" dirty="0" smtClean="0"/>
              <a:t> </a:t>
            </a:r>
            <a:r>
              <a:rPr lang="en-US" altLang="ko-KR" sz="1100" b="0" dirty="0" smtClean="0">
                <a:solidFill>
                  <a:schemeClr val="bg1">
                    <a:lumMod val="65000"/>
                  </a:schemeClr>
                </a:solidFill>
              </a:rPr>
              <a:t>/ </a:t>
            </a:r>
            <a:r>
              <a:rPr lang="en-US" altLang="ko-KR" sz="1100" b="0" dirty="0" smtClean="0">
                <a:solidFill>
                  <a:schemeClr val="bg1">
                    <a:lumMod val="65000"/>
                  </a:schemeClr>
                </a:solidFill>
              </a:rPr>
              <a:t>26</a:t>
            </a:r>
            <a:endParaRPr lang="ko-KR" altLang="en-US" sz="1100" b="0" dirty="0">
              <a:solidFill>
                <a:schemeClr val="bg1">
                  <a:lumMod val="65000"/>
                </a:schemeClr>
              </a:solidFill>
            </a:endParaRPr>
          </a:p>
        </p:txBody>
      </p:sp>
      <p:pic>
        <p:nvPicPr>
          <p:cNvPr id="11"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08752" y="3825883"/>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s://lh6.googleusercontent.com/B-LWl-8__kEiK6DKXjCrmeZTaa_GSE9Xscri8Z79sfE2peZS4QkCOzKAq8rA8A1tE58D432vOPAMBaqTd8vY-S_K374jl5pN5sFcXrgAGlIYForOl9KbOFeVXj40R9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8733" y="3347606"/>
            <a:ext cx="1051619" cy="105161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s://lh6.googleusercontent.com/B-LWl-8__kEiK6DKXjCrmeZTaa_GSE9Xscri8Z79sfE2peZS4QkCOzKAq8rA8A1tE58D432vOPAMBaqTd8vY-S_K374jl5pN5sFcXrgAGlIYForOl9KbOFeVXj40R9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7126" y="3026754"/>
            <a:ext cx="1334768" cy="13347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s://lh6.googleusercontent.com/B-LWl-8__kEiK6DKXjCrmeZTaa_GSE9Xscri8Z79sfE2peZS4QkCOzKAq8rA8A1tE58D432vOPAMBaqTd8vY-S_K374jl5pN5sFcXrgAGlIYForOl9KbOFeVXj40R9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5412" y="3956965"/>
            <a:ext cx="1304505" cy="1304505"/>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직선 연결선 15"/>
          <p:cNvCxnSpPr>
            <a:stCxn id="13" idx="3"/>
            <a:endCxn id="11" idx="1"/>
          </p:cNvCxnSpPr>
          <p:nvPr/>
        </p:nvCxnSpPr>
        <p:spPr>
          <a:xfrm>
            <a:off x="2461894" y="3694138"/>
            <a:ext cx="546858" cy="323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직선 연결선 17"/>
          <p:cNvCxnSpPr>
            <a:stCxn id="15" idx="3"/>
            <a:endCxn id="11" idx="1"/>
          </p:cNvCxnSpPr>
          <p:nvPr/>
        </p:nvCxnSpPr>
        <p:spPr>
          <a:xfrm flipV="1">
            <a:off x="2469917" y="4017867"/>
            <a:ext cx="538835" cy="591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직선 연결선 18"/>
          <p:cNvCxnSpPr>
            <a:endCxn id="11" idx="3"/>
          </p:cNvCxnSpPr>
          <p:nvPr/>
        </p:nvCxnSpPr>
        <p:spPr>
          <a:xfrm flipH="1">
            <a:off x="3920677" y="4017867"/>
            <a:ext cx="9280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직선 연결선 19"/>
          <p:cNvCxnSpPr>
            <a:endCxn id="11" idx="3"/>
          </p:cNvCxnSpPr>
          <p:nvPr/>
        </p:nvCxnSpPr>
        <p:spPr>
          <a:xfrm flipH="1">
            <a:off x="3920677" y="2719002"/>
            <a:ext cx="928066" cy="1298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직선 연결선 21"/>
          <p:cNvCxnSpPr>
            <a:endCxn id="11" idx="3"/>
          </p:cNvCxnSpPr>
          <p:nvPr/>
        </p:nvCxnSpPr>
        <p:spPr>
          <a:xfrm flipH="1" flipV="1">
            <a:off x="3920677" y="4017867"/>
            <a:ext cx="928066" cy="1309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직선 연결선 22"/>
          <p:cNvCxnSpPr>
            <a:stCxn id="12" idx="1"/>
          </p:cNvCxnSpPr>
          <p:nvPr/>
        </p:nvCxnSpPr>
        <p:spPr>
          <a:xfrm flipH="1">
            <a:off x="5760668" y="3873416"/>
            <a:ext cx="928065" cy="144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a:stCxn id="12" idx="1"/>
          </p:cNvCxnSpPr>
          <p:nvPr/>
        </p:nvCxnSpPr>
        <p:spPr>
          <a:xfrm flipH="1">
            <a:off x="5760668" y="3873416"/>
            <a:ext cx="928065" cy="14542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직선 연결선 24"/>
          <p:cNvCxnSpPr>
            <a:stCxn id="12" idx="1"/>
          </p:cNvCxnSpPr>
          <p:nvPr/>
        </p:nvCxnSpPr>
        <p:spPr>
          <a:xfrm flipH="1" flipV="1">
            <a:off x="5760668" y="2719002"/>
            <a:ext cx="928065" cy="11544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281892" y="3754962"/>
            <a:ext cx="280846" cy="523220"/>
          </a:xfrm>
          <a:prstGeom prst="rect">
            <a:avLst/>
          </a:prstGeom>
          <a:noFill/>
        </p:spPr>
        <p:txBody>
          <a:bodyPr wrap="none" rtlCol="0">
            <a:spAutoFit/>
          </a:bodyPr>
          <a:lstStyle/>
          <a:p>
            <a:r>
              <a:rPr lang="en-US" altLang="ko-KR" sz="2800" b="1" dirty="0" smtClean="0">
                <a:latin typeface="Calibri" panose="020F0502020204030204" pitchFamily="34" charset="0"/>
              </a:rPr>
              <a:t>I</a:t>
            </a:r>
            <a:endParaRPr lang="ko-KR" altLang="en-US" sz="2800" b="1" dirty="0">
              <a:latin typeface="Calibri" panose="020F0502020204030204" pitchFamily="34" charset="0"/>
            </a:endParaRPr>
          </a:p>
        </p:txBody>
      </p:sp>
      <p:pic>
        <p:nvPicPr>
          <p:cNvPr id="30" name="Picture 8" descr="http://2.bp.blogspot.com/--V_YA3XF-ic/UUV0ISD4vcI/AAAAAAAAAuA/WOwXDXYsZ_I/s1600/Hat-cowboy-white-icon+mytrickytricks.blogspot.co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37897" y="4323547"/>
            <a:ext cx="553832" cy="55383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83672" y="3405401"/>
            <a:ext cx="595936" cy="595936"/>
          </a:xfrm>
          <a:prstGeom prst="rect">
            <a:avLst/>
          </a:prstGeom>
          <a:noFill/>
          <a:extLst>
            <a:ext uri="{909E8E84-426E-40DD-AFC4-6F175D3DCCD1}">
              <a14:hiddenFill xmlns:a14="http://schemas.microsoft.com/office/drawing/2010/main">
                <a:solidFill>
                  <a:srgbClr val="FFFFFF"/>
                </a:solidFill>
              </a14:hiddenFill>
            </a:ext>
          </a:extLst>
        </p:spPr>
      </p:pic>
      <p:sp>
        <p:nvSpPr>
          <p:cNvPr id="32" name="구름 모양 설명선 31"/>
          <p:cNvSpPr/>
          <p:nvPr/>
        </p:nvSpPr>
        <p:spPr>
          <a:xfrm>
            <a:off x="975289" y="1699818"/>
            <a:ext cx="2628270" cy="1448511"/>
          </a:xfrm>
          <a:prstGeom prst="cloudCallout">
            <a:avLst>
              <a:gd name="adj1" fmla="val 43100"/>
              <a:gd name="adj2" fmla="val 93396"/>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pic>
        <p:nvPicPr>
          <p:cNvPr id="33" name="Picture 8" descr="http://2.bp.blogspot.com/--V_YA3XF-ic/UUV0ISD4vcI/AAAAAAAAAuA/WOwXDXYsZ_I/s1600/Hat-cowboy-white-icon+mytrickytricks.blogspot.com.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09950" y="2399173"/>
            <a:ext cx="471108" cy="47110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http://icons.iconarchive.com/icons/rob-sanders/hat/256/Hat-cowboy-black-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09950" y="2016586"/>
            <a:ext cx="471600" cy="471600"/>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직선 화살표 연결선 34"/>
          <p:cNvCxnSpPr/>
          <p:nvPr/>
        </p:nvCxnSpPr>
        <p:spPr>
          <a:xfrm>
            <a:off x="1872137" y="2190114"/>
            <a:ext cx="3642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직선 화살표 연결선 35"/>
          <p:cNvCxnSpPr/>
          <p:nvPr/>
        </p:nvCxnSpPr>
        <p:spPr>
          <a:xfrm>
            <a:off x="1872137" y="2622162"/>
            <a:ext cx="3642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250612" y="1981878"/>
            <a:ext cx="431528"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F1</a:t>
            </a:r>
          </a:p>
        </p:txBody>
      </p:sp>
      <p:sp>
        <p:nvSpPr>
          <p:cNvPr id="38" name="TextBox 37"/>
          <p:cNvSpPr txBox="1"/>
          <p:nvPr/>
        </p:nvSpPr>
        <p:spPr>
          <a:xfrm>
            <a:off x="2240877" y="2450776"/>
            <a:ext cx="801823"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F2, F3</a:t>
            </a:r>
          </a:p>
        </p:txBody>
      </p:sp>
      <p:sp>
        <p:nvSpPr>
          <p:cNvPr id="40" name="구름 모양 설명선 39"/>
          <p:cNvSpPr/>
          <p:nvPr/>
        </p:nvSpPr>
        <p:spPr>
          <a:xfrm>
            <a:off x="3490262" y="1398262"/>
            <a:ext cx="1567828" cy="962801"/>
          </a:xfrm>
          <a:prstGeom prst="cloudCallout">
            <a:avLst>
              <a:gd name="adj1" fmla="val 40336"/>
              <a:gd name="adj2" fmla="val 5970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41" name="TextBox 40"/>
          <p:cNvSpPr txBox="1"/>
          <p:nvPr/>
        </p:nvSpPr>
        <p:spPr>
          <a:xfrm>
            <a:off x="3832288" y="1587463"/>
            <a:ext cx="752129" cy="584775"/>
          </a:xfrm>
          <a:prstGeom prst="rect">
            <a:avLst/>
          </a:prstGeom>
          <a:noFill/>
        </p:spPr>
        <p:txBody>
          <a:bodyPr wrap="none" rtlCol="0">
            <a:spAutoFit/>
          </a:bodyPr>
          <a:lstStyle/>
          <a:p>
            <a:r>
              <a:rPr lang="en-US" altLang="ko-KR" sz="1600" b="1" dirty="0" smtClean="0">
                <a:latin typeface="Calibri" panose="020F0502020204030204" pitchFamily="34" charset="0"/>
              </a:rPr>
              <a:t>Other:</a:t>
            </a:r>
          </a:p>
          <a:p>
            <a:r>
              <a:rPr lang="en-US" altLang="ko-KR" sz="1600" b="1" dirty="0" smtClean="0">
                <a:latin typeface="Calibri" panose="020F0502020204030204" pitchFamily="34" charset="0"/>
              </a:rPr>
              <a:t>    SSH:</a:t>
            </a:r>
          </a:p>
        </p:txBody>
      </p:sp>
      <p:pic>
        <p:nvPicPr>
          <p:cNvPr id="42"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48203" y="1575431"/>
            <a:ext cx="281385" cy="24928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http://www.clker.com/cliparts/U/J/s/I/3/P/red-x-icon-hi.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34078" y="1901662"/>
            <a:ext cx="206894" cy="266006"/>
          </a:xfrm>
          <a:prstGeom prst="rect">
            <a:avLst/>
          </a:prstGeom>
          <a:noFill/>
          <a:extLst>
            <a:ext uri="{909E8E84-426E-40DD-AFC4-6F175D3DCCD1}">
              <a14:hiddenFill xmlns:a14="http://schemas.microsoft.com/office/drawing/2010/main">
                <a:solidFill>
                  <a:srgbClr val="FFFFFF"/>
                </a:solidFill>
              </a14:hiddenFill>
            </a:ext>
          </a:extLst>
        </p:spPr>
      </p:pic>
      <p:sp>
        <p:nvSpPr>
          <p:cNvPr id="45" name="구름 모양 설명선 44"/>
          <p:cNvSpPr/>
          <p:nvPr/>
        </p:nvSpPr>
        <p:spPr>
          <a:xfrm>
            <a:off x="3693410" y="4177550"/>
            <a:ext cx="1364679" cy="962801"/>
          </a:xfrm>
          <a:prstGeom prst="cloudCallout">
            <a:avLst>
              <a:gd name="adj1" fmla="val 40336"/>
              <a:gd name="adj2" fmla="val 5970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46" name="TextBox 45"/>
          <p:cNvSpPr txBox="1"/>
          <p:nvPr/>
        </p:nvSpPr>
        <p:spPr>
          <a:xfrm>
            <a:off x="4063585" y="4488473"/>
            <a:ext cx="570477" cy="338554"/>
          </a:xfrm>
          <a:prstGeom prst="rect">
            <a:avLst/>
          </a:prstGeom>
          <a:noFill/>
        </p:spPr>
        <p:txBody>
          <a:bodyPr wrap="none" rtlCol="0">
            <a:spAutoFit/>
          </a:bodyPr>
          <a:lstStyle/>
          <a:p>
            <a:r>
              <a:rPr lang="en-US" altLang="ko-KR" sz="1600" b="1" dirty="0" smtClean="0">
                <a:latin typeface="Calibri" panose="020F0502020204030204" pitchFamily="34" charset="0"/>
              </a:rPr>
              <a:t>Any:</a:t>
            </a:r>
          </a:p>
        </p:txBody>
      </p:sp>
      <p:pic>
        <p:nvPicPr>
          <p:cNvPr id="47"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40997" y="4532258"/>
            <a:ext cx="281385" cy="249280"/>
          </a:xfrm>
          <a:prstGeom prst="rect">
            <a:avLst/>
          </a:prstGeom>
          <a:noFill/>
          <a:extLst>
            <a:ext uri="{909E8E84-426E-40DD-AFC4-6F175D3DCCD1}">
              <a14:hiddenFill xmlns:a14="http://schemas.microsoft.com/office/drawing/2010/main">
                <a:solidFill>
                  <a:srgbClr val="FFFFFF"/>
                </a:solidFill>
              </a14:hiddenFill>
            </a:ext>
          </a:extLst>
        </p:spPr>
      </p:pic>
      <p:sp>
        <p:nvSpPr>
          <p:cNvPr id="49" name="구름 모양 설명선 48"/>
          <p:cNvSpPr/>
          <p:nvPr/>
        </p:nvSpPr>
        <p:spPr>
          <a:xfrm>
            <a:off x="3693410" y="2903448"/>
            <a:ext cx="1364679" cy="962801"/>
          </a:xfrm>
          <a:prstGeom prst="cloudCallout">
            <a:avLst>
              <a:gd name="adj1" fmla="val 40336"/>
              <a:gd name="adj2" fmla="val 5970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50" name="TextBox 49"/>
          <p:cNvSpPr txBox="1"/>
          <p:nvPr/>
        </p:nvSpPr>
        <p:spPr>
          <a:xfrm>
            <a:off x="4055255" y="3214371"/>
            <a:ext cx="570477" cy="338554"/>
          </a:xfrm>
          <a:prstGeom prst="rect">
            <a:avLst/>
          </a:prstGeom>
          <a:noFill/>
        </p:spPr>
        <p:txBody>
          <a:bodyPr wrap="none" rtlCol="0">
            <a:spAutoFit/>
          </a:bodyPr>
          <a:lstStyle/>
          <a:p>
            <a:r>
              <a:rPr lang="en-US" altLang="ko-KR" sz="1600" b="1" dirty="0" smtClean="0">
                <a:latin typeface="Calibri" panose="020F0502020204030204" pitchFamily="34" charset="0"/>
              </a:rPr>
              <a:t>Any:</a:t>
            </a:r>
          </a:p>
        </p:txBody>
      </p:sp>
      <p:pic>
        <p:nvPicPr>
          <p:cNvPr id="51"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90004" y="3258156"/>
            <a:ext cx="281385" cy="249280"/>
          </a:xfrm>
          <a:prstGeom prst="rect">
            <a:avLst/>
          </a:prstGeom>
          <a:noFill/>
          <a:extLst>
            <a:ext uri="{909E8E84-426E-40DD-AFC4-6F175D3DCCD1}">
              <a14:hiddenFill xmlns:a14="http://schemas.microsoft.com/office/drawing/2010/main">
                <a:solidFill>
                  <a:srgbClr val="FFFFFF"/>
                </a:solidFill>
              </a14:hiddenFill>
            </a:ext>
          </a:extLst>
        </p:spPr>
      </p:pic>
      <p:sp>
        <p:nvSpPr>
          <p:cNvPr id="4" name="직사각형 3"/>
          <p:cNvSpPr/>
          <p:nvPr/>
        </p:nvSpPr>
        <p:spPr>
          <a:xfrm>
            <a:off x="2669425" y="2112180"/>
            <a:ext cx="144016" cy="144016"/>
          </a:xfrm>
          <a:prstGeom prst="rect">
            <a:avLst/>
          </a:prstGeom>
          <a:solidFill>
            <a:srgbClr val="2A07FF"/>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52" name="직사각형 51"/>
          <p:cNvSpPr/>
          <p:nvPr/>
        </p:nvSpPr>
        <p:spPr>
          <a:xfrm>
            <a:off x="3006788" y="2590027"/>
            <a:ext cx="144016" cy="144016"/>
          </a:xfrm>
          <a:prstGeom prst="rect">
            <a:avLst/>
          </a:prstGeom>
          <a:solidFill>
            <a:srgbClr val="2A07FF"/>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53" name="직사각형 52"/>
          <p:cNvSpPr/>
          <p:nvPr/>
        </p:nvSpPr>
        <p:spPr>
          <a:xfrm>
            <a:off x="3720443" y="1680695"/>
            <a:ext cx="144016" cy="144016"/>
          </a:xfrm>
          <a:prstGeom prst="rect">
            <a:avLst/>
          </a:prstGeom>
          <a:solidFill>
            <a:srgbClr val="2A07FF"/>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54" name="직사각형 53"/>
          <p:cNvSpPr/>
          <p:nvPr/>
        </p:nvSpPr>
        <p:spPr>
          <a:xfrm>
            <a:off x="3724815" y="1919249"/>
            <a:ext cx="144016" cy="144016"/>
          </a:xfrm>
          <a:prstGeom prst="rect">
            <a:avLst/>
          </a:prstGeom>
          <a:solidFill>
            <a:srgbClr val="2A07FF"/>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55" name="직사각형 54"/>
          <p:cNvSpPr/>
          <p:nvPr/>
        </p:nvSpPr>
        <p:spPr>
          <a:xfrm>
            <a:off x="3902238" y="3329856"/>
            <a:ext cx="144016" cy="144016"/>
          </a:xfrm>
          <a:prstGeom prst="rect">
            <a:avLst/>
          </a:prstGeom>
          <a:solidFill>
            <a:srgbClr val="2A07FF"/>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56" name="직사각형 55"/>
          <p:cNvSpPr/>
          <p:nvPr/>
        </p:nvSpPr>
        <p:spPr>
          <a:xfrm>
            <a:off x="3953231" y="4604343"/>
            <a:ext cx="144016" cy="144016"/>
          </a:xfrm>
          <a:prstGeom prst="rect">
            <a:avLst/>
          </a:prstGeom>
          <a:solidFill>
            <a:srgbClr val="2A07FF"/>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pic>
        <p:nvPicPr>
          <p:cNvPr id="58"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48743" y="3825883"/>
            <a:ext cx="911925" cy="383968"/>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5004028" y="2455406"/>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F1</a:t>
            </a:r>
            <a:endParaRPr lang="ko-KR" altLang="en-US" sz="2800" b="1" dirty="0">
              <a:latin typeface="Calibri" panose="020F0502020204030204" pitchFamily="34" charset="0"/>
            </a:endParaRPr>
          </a:p>
        </p:txBody>
      </p:sp>
      <p:sp>
        <p:nvSpPr>
          <p:cNvPr id="61" name="TextBox 60"/>
          <p:cNvSpPr txBox="1"/>
          <p:nvPr/>
        </p:nvSpPr>
        <p:spPr>
          <a:xfrm>
            <a:off x="5004028" y="3754962"/>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F2</a:t>
            </a:r>
            <a:endParaRPr lang="ko-KR" altLang="en-US" sz="2800" b="1" dirty="0">
              <a:latin typeface="Calibri" panose="020F0502020204030204" pitchFamily="34" charset="0"/>
            </a:endParaRPr>
          </a:p>
        </p:txBody>
      </p:sp>
      <p:sp>
        <p:nvSpPr>
          <p:cNvPr id="62" name="TextBox 61"/>
          <p:cNvSpPr txBox="1"/>
          <p:nvPr/>
        </p:nvSpPr>
        <p:spPr>
          <a:xfrm>
            <a:off x="5004028" y="5066020"/>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F3</a:t>
            </a:r>
            <a:endParaRPr lang="ko-KR" altLang="en-US" sz="2800" b="1" dirty="0">
              <a:latin typeface="Calibri" panose="020F0502020204030204" pitchFamily="34" charset="0"/>
            </a:endParaRPr>
          </a:p>
        </p:txBody>
      </p:sp>
      <p:sp>
        <p:nvSpPr>
          <p:cNvPr id="77" name="구름 모양 설명선 76"/>
          <p:cNvSpPr/>
          <p:nvPr/>
        </p:nvSpPr>
        <p:spPr>
          <a:xfrm>
            <a:off x="5101105" y="2817982"/>
            <a:ext cx="1587628" cy="962801"/>
          </a:xfrm>
          <a:prstGeom prst="cloudCallout">
            <a:avLst>
              <a:gd name="adj1" fmla="val -22261"/>
              <a:gd name="adj2" fmla="val 5845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dirty="0">
              <a:solidFill>
                <a:schemeClr val="tx1"/>
              </a:solidFill>
            </a:endParaRPr>
          </a:p>
        </p:txBody>
      </p:sp>
      <p:sp>
        <p:nvSpPr>
          <p:cNvPr id="78" name="TextBox 77"/>
          <p:cNvSpPr txBox="1"/>
          <p:nvPr/>
        </p:nvSpPr>
        <p:spPr>
          <a:xfrm>
            <a:off x="5485194" y="3007183"/>
            <a:ext cx="752129" cy="584775"/>
          </a:xfrm>
          <a:prstGeom prst="rect">
            <a:avLst/>
          </a:prstGeom>
          <a:noFill/>
        </p:spPr>
        <p:txBody>
          <a:bodyPr wrap="none" rtlCol="0">
            <a:spAutoFit/>
          </a:bodyPr>
          <a:lstStyle/>
          <a:p>
            <a:r>
              <a:rPr lang="en-US" altLang="ko-KR" sz="1600" b="1" dirty="0" smtClean="0">
                <a:latin typeface="Calibri" panose="020F0502020204030204" pitchFamily="34" charset="0"/>
              </a:rPr>
              <a:t>Other:</a:t>
            </a:r>
          </a:p>
          <a:p>
            <a:r>
              <a:rPr lang="en-US" altLang="ko-KR" sz="1600" b="1" dirty="0" smtClean="0">
                <a:latin typeface="Calibri" panose="020F0502020204030204" pitchFamily="34" charset="0"/>
              </a:rPr>
              <a:t>    SSH:</a:t>
            </a:r>
          </a:p>
        </p:txBody>
      </p:sp>
      <p:pic>
        <p:nvPicPr>
          <p:cNvPr id="79"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01109" y="2995151"/>
            <a:ext cx="281385" cy="24928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6" descr="http://www.clker.com/cliparts/U/J/s/I/3/P/red-x-icon-hi.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86984" y="3321382"/>
            <a:ext cx="206894" cy="266006"/>
          </a:xfrm>
          <a:prstGeom prst="rect">
            <a:avLst/>
          </a:prstGeom>
          <a:noFill/>
          <a:extLst>
            <a:ext uri="{909E8E84-426E-40DD-AFC4-6F175D3DCCD1}">
              <a14:hiddenFill xmlns:a14="http://schemas.microsoft.com/office/drawing/2010/main">
                <a:solidFill>
                  <a:srgbClr val="FFFFFF"/>
                </a:solidFill>
              </a14:hiddenFill>
            </a:ext>
          </a:extLst>
        </p:spPr>
      </p:pic>
      <p:sp>
        <p:nvSpPr>
          <p:cNvPr id="81" name="직사각형 80"/>
          <p:cNvSpPr/>
          <p:nvPr/>
        </p:nvSpPr>
        <p:spPr>
          <a:xfrm>
            <a:off x="5354430" y="3088383"/>
            <a:ext cx="144016" cy="144016"/>
          </a:xfrm>
          <a:prstGeom prst="rect">
            <a:avLst/>
          </a:prstGeom>
          <a:solidFill>
            <a:srgbClr val="FF00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82" name="직사각형 81"/>
          <p:cNvSpPr/>
          <p:nvPr/>
        </p:nvSpPr>
        <p:spPr>
          <a:xfrm>
            <a:off x="5354430" y="3342698"/>
            <a:ext cx="144016" cy="144016"/>
          </a:xfrm>
          <a:prstGeom prst="rect">
            <a:avLst/>
          </a:prstGeom>
          <a:solidFill>
            <a:srgbClr val="FF00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Tree>
    <p:extLst>
      <p:ext uri="{BB962C8B-B14F-4D97-AF65-F5344CB8AC3E}">
        <p14:creationId xmlns:p14="http://schemas.microsoft.com/office/powerpoint/2010/main" val="168838903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57052" y="5157549"/>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57052" y="2541249"/>
            <a:ext cx="911925" cy="383968"/>
          </a:xfrm>
          <a:prstGeom prst="rect">
            <a:avLst/>
          </a:prstGeom>
          <a:noFill/>
          <a:extLst>
            <a:ext uri="{909E8E84-426E-40DD-AFC4-6F175D3DCCD1}">
              <a14:hiddenFill xmlns:a14="http://schemas.microsoft.com/office/drawing/2010/main">
                <a:solidFill>
                  <a:srgbClr val="FFFFFF"/>
                </a:solidFill>
              </a14:hiddenFill>
            </a:ext>
          </a:extLst>
        </p:spPr>
      </p:pic>
      <p:sp>
        <p:nvSpPr>
          <p:cNvPr id="65" name="직사각형 64"/>
          <p:cNvSpPr/>
          <p:nvPr/>
        </p:nvSpPr>
        <p:spPr>
          <a:xfrm>
            <a:off x="310088" y="241598"/>
            <a:ext cx="449162" cy="307777"/>
          </a:xfrm>
          <a:prstGeom prst="rect">
            <a:avLst/>
          </a:prstGeom>
        </p:spPr>
        <p:txBody>
          <a:bodyPr wrap="none">
            <a:spAutoFit/>
          </a:bodyPr>
          <a:lstStyle/>
          <a:p>
            <a:r>
              <a:rPr lang="en-US" altLang="ko-KR" sz="1400" b="1" spc="-50" dirty="0" smtClean="0">
                <a:solidFill>
                  <a:schemeClr val="bg1"/>
                </a:solidFill>
                <a:latin typeface="나눔고딕" pitchFamily="50" charset="-127"/>
                <a:ea typeface="나눔고딕" pitchFamily="50" charset="-127"/>
              </a:rPr>
              <a:t>1-1</a:t>
            </a:r>
          </a:p>
        </p:txBody>
      </p:sp>
      <p:cxnSp>
        <p:nvCxnSpPr>
          <p:cNvPr id="14" name="직선 연결선 13"/>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4355" y="275937"/>
            <a:ext cx="6418967" cy="646331"/>
          </a:xfrm>
          <a:prstGeom prst="rect">
            <a:avLst/>
          </a:prstGeom>
          <a:noFill/>
        </p:spPr>
        <p:txBody>
          <a:bodyPr wrap="square" rtlCol="0">
            <a:spAutoFit/>
          </a:bodyPr>
          <a:lstStyle/>
          <a:p>
            <a:r>
              <a:rPr lang="en-US" altLang="ko-KR" sz="3600" kern="0" spc="-30" dirty="0">
                <a:latin typeface="Calibri" panose="020F0502020204030204" pitchFamily="34" charset="0"/>
                <a:ea typeface="나눔고딕" pitchFamily="50" charset="-127"/>
              </a:rPr>
              <a:t>Subset Optimization</a:t>
            </a:r>
            <a:endParaRPr lang="en-US" altLang="ko-KR" sz="3600" kern="0" spc="-30" dirty="0">
              <a:latin typeface="Calibri" panose="020F0502020204030204" pitchFamily="34" charset="0"/>
              <a:ea typeface="나눔고딕 ExtraBold" pitchFamily="50" charset="-127"/>
            </a:endParaRPr>
          </a:p>
        </p:txBody>
      </p:sp>
      <p:sp>
        <p:nvSpPr>
          <p:cNvPr id="17" name="슬라이드 번호 개체 틀 16"/>
          <p:cNvSpPr>
            <a:spLocks noGrp="1"/>
          </p:cNvSpPr>
          <p:nvPr>
            <p:ph type="sldNum" sz="quarter" idx="12"/>
          </p:nvPr>
        </p:nvSpPr>
        <p:spPr/>
        <p:txBody>
          <a:bodyPr/>
          <a:lstStyle/>
          <a:p>
            <a:pPr algn="r"/>
            <a:r>
              <a:rPr lang="en-US" altLang="ko-KR" sz="2000" dirty="0" smtClean="0">
                <a:solidFill>
                  <a:srgbClr val="00B0F0"/>
                </a:solidFill>
              </a:rPr>
              <a:t>17</a:t>
            </a:r>
            <a:r>
              <a:rPr lang="ko-KR" altLang="en-US" sz="1200" dirty="0" smtClean="0"/>
              <a:t> </a:t>
            </a:r>
            <a:r>
              <a:rPr lang="en-US" altLang="ko-KR" sz="1100" b="0" dirty="0" smtClean="0">
                <a:solidFill>
                  <a:schemeClr val="bg1">
                    <a:lumMod val="65000"/>
                  </a:schemeClr>
                </a:solidFill>
              </a:rPr>
              <a:t>/ </a:t>
            </a:r>
            <a:r>
              <a:rPr lang="en-US" altLang="ko-KR" sz="1100" b="0" dirty="0" smtClean="0">
                <a:solidFill>
                  <a:schemeClr val="bg1">
                    <a:lumMod val="65000"/>
                  </a:schemeClr>
                </a:solidFill>
              </a:rPr>
              <a:t>26</a:t>
            </a:r>
            <a:endParaRPr lang="ko-KR" altLang="en-US" sz="1100" b="0" dirty="0">
              <a:solidFill>
                <a:schemeClr val="bg1">
                  <a:lumMod val="65000"/>
                </a:schemeClr>
              </a:solidFill>
            </a:endParaRPr>
          </a:p>
        </p:txBody>
      </p:sp>
      <p:pic>
        <p:nvPicPr>
          <p:cNvPr id="11"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08752" y="3825883"/>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s://lh6.googleusercontent.com/B-LWl-8__kEiK6DKXjCrmeZTaa_GSE9Xscri8Z79sfE2peZS4QkCOzKAq8rA8A1tE58D432vOPAMBaqTd8vY-S_K374jl5pN5sFcXrgAGlIYForOl9KbOFeVXj40R9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8733" y="3347606"/>
            <a:ext cx="1051619" cy="105161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s://lh6.googleusercontent.com/B-LWl-8__kEiK6DKXjCrmeZTaa_GSE9Xscri8Z79sfE2peZS4QkCOzKAq8rA8A1tE58D432vOPAMBaqTd8vY-S_K374jl5pN5sFcXrgAGlIYForOl9KbOFeVXj40R9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7126" y="3026754"/>
            <a:ext cx="1334768" cy="13347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s://lh6.googleusercontent.com/B-LWl-8__kEiK6DKXjCrmeZTaa_GSE9Xscri8Z79sfE2peZS4QkCOzKAq8rA8A1tE58D432vOPAMBaqTd8vY-S_K374jl5pN5sFcXrgAGlIYForOl9KbOFeVXj40R9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5412" y="3956965"/>
            <a:ext cx="1304505" cy="1304505"/>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직선 연결선 15"/>
          <p:cNvCxnSpPr>
            <a:stCxn id="13" idx="3"/>
            <a:endCxn id="11" idx="1"/>
          </p:cNvCxnSpPr>
          <p:nvPr/>
        </p:nvCxnSpPr>
        <p:spPr>
          <a:xfrm>
            <a:off x="2461894" y="3694138"/>
            <a:ext cx="546858" cy="323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직선 연결선 17"/>
          <p:cNvCxnSpPr>
            <a:stCxn id="15" idx="3"/>
            <a:endCxn id="11" idx="1"/>
          </p:cNvCxnSpPr>
          <p:nvPr/>
        </p:nvCxnSpPr>
        <p:spPr>
          <a:xfrm flipV="1">
            <a:off x="2469917" y="4017867"/>
            <a:ext cx="538835" cy="591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직선 연결선 18"/>
          <p:cNvCxnSpPr>
            <a:endCxn id="11" idx="3"/>
          </p:cNvCxnSpPr>
          <p:nvPr/>
        </p:nvCxnSpPr>
        <p:spPr>
          <a:xfrm flipH="1">
            <a:off x="3920677" y="4017867"/>
            <a:ext cx="9280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직선 연결선 19"/>
          <p:cNvCxnSpPr>
            <a:endCxn id="11" idx="3"/>
          </p:cNvCxnSpPr>
          <p:nvPr/>
        </p:nvCxnSpPr>
        <p:spPr>
          <a:xfrm flipH="1">
            <a:off x="3920677" y="2719002"/>
            <a:ext cx="928066" cy="1298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직선 연결선 21"/>
          <p:cNvCxnSpPr>
            <a:endCxn id="11" idx="3"/>
          </p:cNvCxnSpPr>
          <p:nvPr/>
        </p:nvCxnSpPr>
        <p:spPr>
          <a:xfrm flipH="1" flipV="1">
            <a:off x="3920677" y="4017867"/>
            <a:ext cx="928066" cy="1309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직선 연결선 22"/>
          <p:cNvCxnSpPr>
            <a:stCxn id="12" idx="1"/>
          </p:cNvCxnSpPr>
          <p:nvPr/>
        </p:nvCxnSpPr>
        <p:spPr>
          <a:xfrm flipH="1">
            <a:off x="5760668" y="3873416"/>
            <a:ext cx="928065" cy="144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a:stCxn id="12" idx="1"/>
          </p:cNvCxnSpPr>
          <p:nvPr/>
        </p:nvCxnSpPr>
        <p:spPr>
          <a:xfrm flipH="1">
            <a:off x="5760668" y="3873416"/>
            <a:ext cx="928065" cy="14542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직선 연결선 24"/>
          <p:cNvCxnSpPr>
            <a:stCxn id="12" idx="1"/>
          </p:cNvCxnSpPr>
          <p:nvPr/>
        </p:nvCxnSpPr>
        <p:spPr>
          <a:xfrm flipH="1" flipV="1">
            <a:off x="5760668" y="2719002"/>
            <a:ext cx="928065" cy="11544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281892" y="3754962"/>
            <a:ext cx="280846" cy="523220"/>
          </a:xfrm>
          <a:prstGeom prst="rect">
            <a:avLst/>
          </a:prstGeom>
          <a:noFill/>
        </p:spPr>
        <p:txBody>
          <a:bodyPr wrap="none" rtlCol="0">
            <a:spAutoFit/>
          </a:bodyPr>
          <a:lstStyle/>
          <a:p>
            <a:r>
              <a:rPr lang="en-US" altLang="ko-KR" sz="2800" b="1" dirty="0" smtClean="0">
                <a:latin typeface="Calibri" panose="020F0502020204030204" pitchFamily="34" charset="0"/>
              </a:rPr>
              <a:t>I</a:t>
            </a:r>
            <a:endParaRPr lang="ko-KR" altLang="en-US" sz="2800" b="1" dirty="0">
              <a:latin typeface="Calibri" panose="020F0502020204030204" pitchFamily="34" charset="0"/>
            </a:endParaRPr>
          </a:p>
        </p:txBody>
      </p:sp>
      <p:pic>
        <p:nvPicPr>
          <p:cNvPr id="30" name="Picture 8" descr="http://2.bp.blogspot.com/--V_YA3XF-ic/UUV0ISD4vcI/AAAAAAAAAuA/WOwXDXYsZ_I/s1600/Hat-cowboy-white-icon+mytrickytricks.blogspot.co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37897" y="4323547"/>
            <a:ext cx="553832" cy="55383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83672" y="3405401"/>
            <a:ext cx="595936" cy="595936"/>
          </a:xfrm>
          <a:prstGeom prst="rect">
            <a:avLst/>
          </a:prstGeom>
          <a:noFill/>
          <a:extLst>
            <a:ext uri="{909E8E84-426E-40DD-AFC4-6F175D3DCCD1}">
              <a14:hiddenFill xmlns:a14="http://schemas.microsoft.com/office/drawing/2010/main">
                <a:solidFill>
                  <a:srgbClr val="FFFFFF"/>
                </a:solidFill>
              </a14:hiddenFill>
            </a:ext>
          </a:extLst>
        </p:spPr>
      </p:pic>
      <p:sp>
        <p:nvSpPr>
          <p:cNvPr id="32" name="구름 모양 설명선 31"/>
          <p:cNvSpPr/>
          <p:nvPr/>
        </p:nvSpPr>
        <p:spPr>
          <a:xfrm>
            <a:off x="975289" y="1796808"/>
            <a:ext cx="2197855" cy="1351521"/>
          </a:xfrm>
          <a:prstGeom prst="cloudCallout">
            <a:avLst>
              <a:gd name="adj1" fmla="val 43100"/>
              <a:gd name="adj2" fmla="val 93396"/>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pic>
        <p:nvPicPr>
          <p:cNvPr id="33" name="Picture 8" descr="http://2.bp.blogspot.com/--V_YA3XF-ic/UUV0ISD4vcI/AAAAAAAAAuA/WOwXDXYsZ_I/s1600/Hat-cowboy-white-icon+mytrickytricks.blogspot.com.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09950" y="2399173"/>
            <a:ext cx="471108" cy="47110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http://icons.iconarchive.com/icons/rob-sanders/hat/256/Hat-cowboy-black-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09950" y="2016586"/>
            <a:ext cx="471600" cy="471600"/>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직선 화살표 연결선 34"/>
          <p:cNvCxnSpPr/>
          <p:nvPr/>
        </p:nvCxnSpPr>
        <p:spPr>
          <a:xfrm>
            <a:off x="1872137" y="2190114"/>
            <a:ext cx="3642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직선 화살표 연결선 35"/>
          <p:cNvCxnSpPr/>
          <p:nvPr/>
        </p:nvCxnSpPr>
        <p:spPr>
          <a:xfrm>
            <a:off x="1872137" y="2622162"/>
            <a:ext cx="3642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250612" y="1981878"/>
            <a:ext cx="431528"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F1</a:t>
            </a:r>
          </a:p>
        </p:txBody>
      </p:sp>
      <p:sp>
        <p:nvSpPr>
          <p:cNvPr id="38" name="TextBox 37"/>
          <p:cNvSpPr txBox="1"/>
          <p:nvPr/>
        </p:nvSpPr>
        <p:spPr>
          <a:xfrm>
            <a:off x="2257470" y="2450776"/>
            <a:ext cx="431528"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F2</a:t>
            </a:r>
          </a:p>
        </p:txBody>
      </p:sp>
      <p:sp>
        <p:nvSpPr>
          <p:cNvPr id="40" name="구름 모양 설명선 39"/>
          <p:cNvSpPr/>
          <p:nvPr/>
        </p:nvSpPr>
        <p:spPr>
          <a:xfrm>
            <a:off x="3490262" y="1398262"/>
            <a:ext cx="1567828" cy="962801"/>
          </a:xfrm>
          <a:prstGeom prst="cloudCallout">
            <a:avLst>
              <a:gd name="adj1" fmla="val 40336"/>
              <a:gd name="adj2" fmla="val 5970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41" name="TextBox 40"/>
          <p:cNvSpPr txBox="1"/>
          <p:nvPr/>
        </p:nvSpPr>
        <p:spPr>
          <a:xfrm>
            <a:off x="3832288" y="1587463"/>
            <a:ext cx="752129" cy="584775"/>
          </a:xfrm>
          <a:prstGeom prst="rect">
            <a:avLst/>
          </a:prstGeom>
          <a:noFill/>
        </p:spPr>
        <p:txBody>
          <a:bodyPr wrap="none" rtlCol="0">
            <a:spAutoFit/>
          </a:bodyPr>
          <a:lstStyle/>
          <a:p>
            <a:r>
              <a:rPr lang="en-US" altLang="ko-KR" sz="1600" b="1" dirty="0" smtClean="0">
                <a:latin typeface="Calibri" panose="020F0502020204030204" pitchFamily="34" charset="0"/>
              </a:rPr>
              <a:t>Other:</a:t>
            </a:r>
          </a:p>
          <a:p>
            <a:r>
              <a:rPr lang="en-US" altLang="ko-KR" sz="1600" b="1" dirty="0" smtClean="0">
                <a:latin typeface="Calibri" panose="020F0502020204030204" pitchFamily="34" charset="0"/>
              </a:rPr>
              <a:t>    SSH:</a:t>
            </a:r>
          </a:p>
        </p:txBody>
      </p:sp>
      <p:pic>
        <p:nvPicPr>
          <p:cNvPr id="42"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48203" y="1575431"/>
            <a:ext cx="281385" cy="24928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http://www.clker.com/cliparts/U/J/s/I/3/P/red-x-icon-hi.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34078" y="1901662"/>
            <a:ext cx="206894" cy="266006"/>
          </a:xfrm>
          <a:prstGeom prst="rect">
            <a:avLst/>
          </a:prstGeom>
          <a:noFill/>
          <a:extLst>
            <a:ext uri="{909E8E84-426E-40DD-AFC4-6F175D3DCCD1}">
              <a14:hiddenFill xmlns:a14="http://schemas.microsoft.com/office/drawing/2010/main">
                <a:solidFill>
                  <a:srgbClr val="FFFFFF"/>
                </a:solidFill>
              </a14:hiddenFill>
            </a:ext>
          </a:extLst>
        </p:spPr>
      </p:pic>
      <p:sp>
        <p:nvSpPr>
          <p:cNvPr id="45" name="구름 모양 설명선 44"/>
          <p:cNvSpPr/>
          <p:nvPr/>
        </p:nvSpPr>
        <p:spPr>
          <a:xfrm>
            <a:off x="3693410" y="4177550"/>
            <a:ext cx="1364679" cy="962801"/>
          </a:xfrm>
          <a:prstGeom prst="cloudCallout">
            <a:avLst>
              <a:gd name="adj1" fmla="val 40336"/>
              <a:gd name="adj2" fmla="val 5970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46" name="TextBox 45"/>
          <p:cNvSpPr txBox="1"/>
          <p:nvPr/>
        </p:nvSpPr>
        <p:spPr>
          <a:xfrm>
            <a:off x="4063585" y="4488473"/>
            <a:ext cx="570477" cy="338554"/>
          </a:xfrm>
          <a:prstGeom prst="rect">
            <a:avLst/>
          </a:prstGeom>
          <a:noFill/>
        </p:spPr>
        <p:txBody>
          <a:bodyPr wrap="none" rtlCol="0">
            <a:spAutoFit/>
          </a:bodyPr>
          <a:lstStyle/>
          <a:p>
            <a:r>
              <a:rPr lang="en-US" altLang="ko-KR" sz="1600" b="1" dirty="0" smtClean="0">
                <a:latin typeface="Calibri" panose="020F0502020204030204" pitchFamily="34" charset="0"/>
              </a:rPr>
              <a:t>Any:</a:t>
            </a:r>
          </a:p>
        </p:txBody>
      </p:sp>
      <p:pic>
        <p:nvPicPr>
          <p:cNvPr id="47"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40997" y="4532258"/>
            <a:ext cx="281385" cy="249280"/>
          </a:xfrm>
          <a:prstGeom prst="rect">
            <a:avLst/>
          </a:prstGeom>
          <a:noFill/>
          <a:extLst>
            <a:ext uri="{909E8E84-426E-40DD-AFC4-6F175D3DCCD1}">
              <a14:hiddenFill xmlns:a14="http://schemas.microsoft.com/office/drawing/2010/main">
                <a:solidFill>
                  <a:srgbClr val="FFFFFF"/>
                </a:solidFill>
              </a14:hiddenFill>
            </a:ext>
          </a:extLst>
        </p:spPr>
      </p:pic>
      <p:sp>
        <p:nvSpPr>
          <p:cNvPr id="49" name="구름 모양 설명선 48"/>
          <p:cNvSpPr/>
          <p:nvPr/>
        </p:nvSpPr>
        <p:spPr>
          <a:xfrm>
            <a:off x="3693410" y="2903448"/>
            <a:ext cx="1364679" cy="962801"/>
          </a:xfrm>
          <a:prstGeom prst="cloudCallout">
            <a:avLst>
              <a:gd name="adj1" fmla="val 40336"/>
              <a:gd name="adj2" fmla="val 5970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50" name="TextBox 49"/>
          <p:cNvSpPr txBox="1"/>
          <p:nvPr/>
        </p:nvSpPr>
        <p:spPr>
          <a:xfrm>
            <a:off x="4055255" y="3214371"/>
            <a:ext cx="570477" cy="338554"/>
          </a:xfrm>
          <a:prstGeom prst="rect">
            <a:avLst/>
          </a:prstGeom>
          <a:noFill/>
        </p:spPr>
        <p:txBody>
          <a:bodyPr wrap="none" rtlCol="0">
            <a:spAutoFit/>
          </a:bodyPr>
          <a:lstStyle/>
          <a:p>
            <a:r>
              <a:rPr lang="en-US" altLang="ko-KR" sz="1600" b="1" dirty="0" smtClean="0">
                <a:latin typeface="Calibri" panose="020F0502020204030204" pitchFamily="34" charset="0"/>
              </a:rPr>
              <a:t>Any:</a:t>
            </a:r>
          </a:p>
        </p:txBody>
      </p:sp>
      <p:pic>
        <p:nvPicPr>
          <p:cNvPr id="51"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90004" y="3258156"/>
            <a:ext cx="281385" cy="249280"/>
          </a:xfrm>
          <a:prstGeom prst="rect">
            <a:avLst/>
          </a:prstGeom>
          <a:noFill/>
          <a:extLst>
            <a:ext uri="{909E8E84-426E-40DD-AFC4-6F175D3DCCD1}">
              <a14:hiddenFill xmlns:a14="http://schemas.microsoft.com/office/drawing/2010/main">
                <a:solidFill>
                  <a:srgbClr val="FFFFFF"/>
                </a:solidFill>
              </a14:hiddenFill>
            </a:ext>
          </a:extLst>
        </p:spPr>
      </p:pic>
      <p:sp>
        <p:nvSpPr>
          <p:cNvPr id="4" name="직사각형 3"/>
          <p:cNvSpPr/>
          <p:nvPr/>
        </p:nvSpPr>
        <p:spPr>
          <a:xfrm>
            <a:off x="2669425" y="2112180"/>
            <a:ext cx="144016" cy="144016"/>
          </a:xfrm>
          <a:prstGeom prst="rect">
            <a:avLst/>
          </a:prstGeom>
          <a:solidFill>
            <a:srgbClr val="2A07FF"/>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52" name="직사각형 51"/>
          <p:cNvSpPr/>
          <p:nvPr/>
        </p:nvSpPr>
        <p:spPr>
          <a:xfrm>
            <a:off x="2699792" y="2590027"/>
            <a:ext cx="144016" cy="144016"/>
          </a:xfrm>
          <a:prstGeom prst="rect">
            <a:avLst/>
          </a:prstGeom>
          <a:solidFill>
            <a:srgbClr val="2A07FF"/>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53" name="직사각형 52"/>
          <p:cNvSpPr/>
          <p:nvPr/>
        </p:nvSpPr>
        <p:spPr>
          <a:xfrm>
            <a:off x="3720443" y="1680695"/>
            <a:ext cx="144016" cy="144016"/>
          </a:xfrm>
          <a:prstGeom prst="rect">
            <a:avLst/>
          </a:prstGeom>
          <a:solidFill>
            <a:srgbClr val="2A07FF"/>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54" name="직사각형 53"/>
          <p:cNvSpPr/>
          <p:nvPr/>
        </p:nvSpPr>
        <p:spPr>
          <a:xfrm>
            <a:off x="3724815" y="1919249"/>
            <a:ext cx="144016" cy="144016"/>
          </a:xfrm>
          <a:prstGeom prst="rect">
            <a:avLst/>
          </a:prstGeom>
          <a:solidFill>
            <a:srgbClr val="2A07FF"/>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55" name="직사각형 54"/>
          <p:cNvSpPr/>
          <p:nvPr/>
        </p:nvSpPr>
        <p:spPr>
          <a:xfrm>
            <a:off x="3902238" y="3329856"/>
            <a:ext cx="144016" cy="144016"/>
          </a:xfrm>
          <a:prstGeom prst="rect">
            <a:avLst/>
          </a:prstGeom>
          <a:solidFill>
            <a:srgbClr val="2A07FF"/>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56" name="직사각형 55"/>
          <p:cNvSpPr/>
          <p:nvPr/>
        </p:nvSpPr>
        <p:spPr>
          <a:xfrm>
            <a:off x="3953231" y="4604343"/>
            <a:ext cx="144016" cy="144016"/>
          </a:xfrm>
          <a:prstGeom prst="rect">
            <a:avLst/>
          </a:prstGeom>
          <a:solidFill>
            <a:srgbClr val="2A07FF"/>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pic>
        <p:nvPicPr>
          <p:cNvPr id="58"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48743" y="3825883"/>
            <a:ext cx="911925" cy="383968"/>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5004028" y="2455406"/>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F1</a:t>
            </a:r>
            <a:endParaRPr lang="ko-KR" altLang="en-US" sz="2800" b="1" dirty="0">
              <a:latin typeface="Calibri" panose="020F0502020204030204" pitchFamily="34" charset="0"/>
            </a:endParaRPr>
          </a:p>
        </p:txBody>
      </p:sp>
      <p:sp>
        <p:nvSpPr>
          <p:cNvPr id="61" name="TextBox 60"/>
          <p:cNvSpPr txBox="1"/>
          <p:nvPr/>
        </p:nvSpPr>
        <p:spPr>
          <a:xfrm>
            <a:off x="5004028" y="3754962"/>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F2</a:t>
            </a:r>
            <a:endParaRPr lang="ko-KR" altLang="en-US" sz="2800" b="1" dirty="0">
              <a:latin typeface="Calibri" panose="020F0502020204030204" pitchFamily="34" charset="0"/>
            </a:endParaRPr>
          </a:p>
        </p:txBody>
      </p:sp>
      <p:sp>
        <p:nvSpPr>
          <p:cNvPr id="62" name="TextBox 61"/>
          <p:cNvSpPr txBox="1"/>
          <p:nvPr/>
        </p:nvSpPr>
        <p:spPr>
          <a:xfrm>
            <a:off x="5004028" y="5066020"/>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F3</a:t>
            </a:r>
            <a:endParaRPr lang="ko-KR" altLang="en-US" sz="2800" b="1" dirty="0">
              <a:latin typeface="Calibri" panose="020F0502020204030204" pitchFamily="34" charset="0"/>
            </a:endParaRPr>
          </a:p>
        </p:txBody>
      </p:sp>
      <p:sp>
        <p:nvSpPr>
          <p:cNvPr id="77" name="구름 모양 설명선 76"/>
          <p:cNvSpPr/>
          <p:nvPr/>
        </p:nvSpPr>
        <p:spPr>
          <a:xfrm>
            <a:off x="5101105" y="2817982"/>
            <a:ext cx="1587628" cy="962801"/>
          </a:xfrm>
          <a:prstGeom prst="cloudCallout">
            <a:avLst>
              <a:gd name="adj1" fmla="val -22261"/>
              <a:gd name="adj2" fmla="val 5845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dirty="0">
              <a:solidFill>
                <a:schemeClr val="tx1"/>
              </a:solidFill>
            </a:endParaRPr>
          </a:p>
        </p:txBody>
      </p:sp>
      <p:sp>
        <p:nvSpPr>
          <p:cNvPr id="78" name="TextBox 77"/>
          <p:cNvSpPr txBox="1"/>
          <p:nvPr/>
        </p:nvSpPr>
        <p:spPr>
          <a:xfrm>
            <a:off x="5485194" y="3007183"/>
            <a:ext cx="752129" cy="584775"/>
          </a:xfrm>
          <a:prstGeom prst="rect">
            <a:avLst/>
          </a:prstGeom>
          <a:noFill/>
        </p:spPr>
        <p:txBody>
          <a:bodyPr wrap="none" rtlCol="0">
            <a:spAutoFit/>
          </a:bodyPr>
          <a:lstStyle/>
          <a:p>
            <a:r>
              <a:rPr lang="en-US" altLang="ko-KR" sz="1600" b="1" dirty="0" smtClean="0">
                <a:latin typeface="Calibri" panose="020F0502020204030204" pitchFamily="34" charset="0"/>
              </a:rPr>
              <a:t>Other:</a:t>
            </a:r>
          </a:p>
          <a:p>
            <a:r>
              <a:rPr lang="en-US" altLang="ko-KR" sz="1600" b="1" dirty="0" smtClean="0">
                <a:latin typeface="Calibri" panose="020F0502020204030204" pitchFamily="34" charset="0"/>
              </a:rPr>
              <a:t>    SSH:</a:t>
            </a:r>
          </a:p>
        </p:txBody>
      </p:sp>
      <p:pic>
        <p:nvPicPr>
          <p:cNvPr id="79"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01109" y="2995151"/>
            <a:ext cx="281385" cy="24928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6" descr="http://www.clker.com/cliparts/U/J/s/I/3/P/red-x-icon-hi.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86984" y="3321382"/>
            <a:ext cx="206894" cy="266006"/>
          </a:xfrm>
          <a:prstGeom prst="rect">
            <a:avLst/>
          </a:prstGeom>
          <a:noFill/>
          <a:extLst>
            <a:ext uri="{909E8E84-426E-40DD-AFC4-6F175D3DCCD1}">
              <a14:hiddenFill xmlns:a14="http://schemas.microsoft.com/office/drawing/2010/main">
                <a:solidFill>
                  <a:srgbClr val="FFFFFF"/>
                </a:solidFill>
              </a14:hiddenFill>
            </a:ext>
          </a:extLst>
        </p:spPr>
      </p:pic>
      <p:sp>
        <p:nvSpPr>
          <p:cNvPr id="81" name="직사각형 80"/>
          <p:cNvSpPr/>
          <p:nvPr/>
        </p:nvSpPr>
        <p:spPr>
          <a:xfrm>
            <a:off x="5354430" y="3088383"/>
            <a:ext cx="144016" cy="144016"/>
          </a:xfrm>
          <a:prstGeom prst="rect">
            <a:avLst/>
          </a:prstGeom>
          <a:solidFill>
            <a:srgbClr val="FF00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82" name="직사각형 81"/>
          <p:cNvSpPr/>
          <p:nvPr/>
        </p:nvSpPr>
        <p:spPr>
          <a:xfrm>
            <a:off x="5354430" y="3342698"/>
            <a:ext cx="144016" cy="144016"/>
          </a:xfrm>
          <a:prstGeom prst="rect">
            <a:avLst/>
          </a:prstGeom>
          <a:solidFill>
            <a:srgbClr val="FF00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57" name="구름 모양 설명선 56"/>
          <p:cNvSpPr/>
          <p:nvPr/>
        </p:nvSpPr>
        <p:spPr>
          <a:xfrm>
            <a:off x="2796555" y="2412221"/>
            <a:ext cx="2065712" cy="841567"/>
          </a:xfrm>
          <a:prstGeom prst="cloudCallout">
            <a:avLst>
              <a:gd name="adj1" fmla="val -15112"/>
              <a:gd name="adj2" fmla="val 104824"/>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dirty="0">
              <a:solidFill>
                <a:schemeClr val="tx1"/>
              </a:solidFill>
            </a:endParaRPr>
          </a:p>
        </p:txBody>
      </p:sp>
      <p:pic>
        <p:nvPicPr>
          <p:cNvPr id="59" name="Picture 10" descr="http://icons.iconarchive.com/icons/rob-sanders/hat/256/Hat-cowboy-black-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17757" y="2600300"/>
            <a:ext cx="471600" cy="471600"/>
          </a:xfrm>
          <a:prstGeom prst="rect">
            <a:avLst/>
          </a:prstGeom>
          <a:noFill/>
          <a:extLst>
            <a:ext uri="{909E8E84-426E-40DD-AFC4-6F175D3DCCD1}">
              <a14:hiddenFill xmlns:a14="http://schemas.microsoft.com/office/drawing/2010/main">
                <a:solidFill>
                  <a:srgbClr val="FFFFFF"/>
                </a:solidFill>
              </a14:hiddenFill>
            </a:ext>
          </a:extLst>
        </p:spPr>
      </p:pic>
      <p:cxnSp>
        <p:nvCxnSpPr>
          <p:cNvPr id="63" name="직선 화살표 연결선 62"/>
          <p:cNvCxnSpPr/>
          <p:nvPr/>
        </p:nvCxnSpPr>
        <p:spPr>
          <a:xfrm>
            <a:off x="3679944" y="2773828"/>
            <a:ext cx="3642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4036582" y="2565592"/>
            <a:ext cx="431528"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F2</a:t>
            </a:r>
          </a:p>
        </p:txBody>
      </p:sp>
      <p:sp>
        <p:nvSpPr>
          <p:cNvPr id="66" name="직사각형 65"/>
          <p:cNvSpPr/>
          <p:nvPr/>
        </p:nvSpPr>
        <p:spPr>
          <a:xfrm>
            <a:off x="4458356" y="2684698"/>
            <a:ext cx="144016" cy="144016"/>
          </a:xfrm>
          <a:prstGeom prst="rect">
            <a:avLst/>
          </a:prstGeom>
          <a:solidFill>
            <a:srgbClr val="FF00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Tree>
    <p:extLst>
      <p:ext uri="{BB962C8B-B14F-4D97-AF65-F5344CB8AC3E}">
        <p14:creationId xmlns:p14="http://schemas.microsoft.com/office/powerpoint/2010/main" val="289425888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57052" y="5157549"/>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57052" y="2541249"/>
            <a:ext cx="911925" cy="383968"/>
          </a:xfrm>
          <a:prstGeom prst="rect">
            <a:avLst/>
          </a:prstGeom>
          <a:noFill/>
          <a:extLst>
            <a:ext uri="{909E8E84-426E-40DD-AFC4-6F175D3DCCD1}">
              <a14:hiddenFill xmlns:a14="http://schemas.microsoft.com/office/drawing/2010/main">
                <a:solidFill>
                  <a:srgbClr val="FFFFFF"/>
                </a:solidFill>
              </a14:hiddenFill>
            </a:ext>
          </a:extLst>
        </p:spPr>
      </p:pic>
      <p:sp>
        <p:nvSpPr>
          <p:cNvPr id="65" name="직사각형 64"/>
          <p:cNvSpPr/>
          <p:nvPr/>
        </p:nvSpPr>
        <p:spPr>
          <a:xfrm>
            <a:off x="310088" y="241598"/>
            <a:ext cx="449162" cy="307777"/>
          </a:xfrm>
          <a:prstGeom prst="rect">
            <a:avLst/>
          </a:prstGeom>
        </p:spPr>
        <p:txBody>
          <a:bodyPr wrap="none">
            <a:spAutoFit/>
          </a:bodyPr>
          <a:lstStyle/>
          <a:p>
            <a:r>
              <a:rPr lang="en-US" altLang="ko-KR" sz="1400" b="1" spc="-50" dirty="0" smtClean="0">
                <a:solidFill>
                  <a:schemeClr val="bg1"/>
                </a:solidFill>
                <a:latin typeface="나눔고딕" pitchFamily="50" charset="-127"/>
                <a:ea typeface="나눔고딕" pitchFamily="50" charset="-127"/>
              </a:rPr>
              <a:t>1-1</a:t>
            </a:r>
          </a:p>
        </p:txBody>
      </p:sp>
      <p:cxnSp>
        <p:nvCxnSpPr>
          <p:cNvPr id="14" name="직선 연결선 13"/>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4355" y="275937"/>
            <a:ext cx="6418967" cy="646331"/>
          </a:xfrm>
          <a:prstGeom prst="rect">
            <a:avLst/>
          </a:prstGeom>
          <a:noFill/>
        </p:spPr>
        <p:txBody>
          <a:bodyPr wrap="square" rtlCol="0">
            <a:spAutoFit/>
          </a:bodyPr>
          <a:lstStyle/>
          <a:p>
            <a:r>
              <a:rPr lang="en-US" altLang="ko-KR" sz="3600" kern="0" spc="-30" dirty="0">
                <a:latin typeface="Calibri" panose="020F0502020204030204" pitchFamily="34" charset="0"/>
                <a:ea typeface="나눔고딕" pitchFamily="50" charset="-127"/>
              </a:rPr>
              <a:t>Subset Optimization</a:t>
            </a:r>
            <a:endParaRPr lang="en-US" altLang="ko-KR" sz="3600" kern="0" spc="-30" dirty="0">
              <a:latin typeface="Calibri" panose="020F0502020204030204" pitchFamily="34" charset="0"/>
              <a:ea typeface="나눔고딕 ExtraBold" pitchFamily="50" charset="-127"/>
            </a:endParaRPr>
          </a:p>
        </p:txBody>
      </p:sp>
      <p:sp>
        <p:nvSpPr>
          <p:cNvPr id="17" name="슬라이드 번호 개체 틀 16"/>
          <p:cNvSpPr>
            <a:spLocks noGrp="1"/>
          </p:cNvSpPr>
          <p:nvPr>
            <p:ph type="sldNum" sz="quarter" idx="12"/>
          </p:nvPr>
        </p:nvSpPr>
        <p:spPr/>
        <p:txBody>
          <a:bodyPr/>
          <a:lstStyle/>
          <a:p>
            <a:pPr algn="r"/>
            <a:r>
              <a:rPr lang="en-US" altLang="ko-KR" sz="2000" dirty="0" smtClean="0">
                <a:solidFill>
                  <a:srgbClr val="00B0F0"/>
                </a:solidFill>
              </a:rPr>
              <a:t>17</a:t>
            </a:r>
            <a:r>
              <a:rPr lang="ko-KR" altLang="en-US" sz="1200" dirty="0" smtClean="0"/>
              <a:t> </a:t>
            </a:r>
            <a:r>
              <a:rPr lang="en-US" altLang="ko-KR" sz="1100" b="0" dirty="0" smtClean="0">
                <a:solidFill>
                  <a:schemeClr val="bg1">
                    <a:lumMod val="65000"/>
                  </a:schemeClr>
                </a:solidFill>
              </a:rPr>
              <a:t>/ </a:t>
            </a:r>
            <a:r>
              <a:rPr lang="en-US" altLang="ko-KR" sz="1100" b="0" dirty="0" smtClean="0">
                <a:solidFill>
                  <a:schemeClr val="bg1">
                    <a:lumMod val="65000"/>
                  </a:schemeClr>
                </a:solidFill>
              </a:rPr>
              <a:t>26</a:t>
            </a:r>
            <a:endParaRPr lang="ko-KR" altLang="en-US" sz="1100" b="0" dirty="0">
              <a:solidFill>
                <a:schemeClr val="bg1">
                  <a:lumMod val="65000"/>
                </a:schemeClr>
              </a:solidFill>
            </a:endParaRPr>
          </a:p>
        </p:txBody>
      </p:sp>
      <p:pic>
        <p:nvPicPr>
          <p:cNvPr id="11"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08752" y="3825883"/>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s://lh6.googleusercontent.com/B-LWl-8__kEiK6DKXjCrmeZTaa_GSE9Xscri8Z79sfE2peZS4QkCOzKAq8rA8A1tE58D432vOPAMBaqTd8vY-S_K374jl5pN5sFcXrgAGlIYForOl9KbOFeVXj40R9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8733" y="3347606"/>
            <a:ext cx="1051619" cy="105161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s://lh6.googleusercontent.com/B-LWl-8__kEiK6DKXjCrmeZTaa_GSE9Xscri8Z79sfE2peZS4QkCOzKAq8rA8A1tE58D432vOPAMBaqTd8vY-S_K374jl5pN5sFcXrgAGlIYForOl9KbOFeVXj40R9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7126" y="3026754"/>
            <a:ext cx="1334768" cy="13347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s://lh6.googleusercontent.com/B-LWl-8__kEiK6DKXjCrmeZTaa_GSE9Xscri8Z79sfE2peZS4QkCOzKAq8rA8A1tE58D432vOPAMBaqTd8vY-S_K374jl5pN5sFcXrgAGlIYForOl9KbOFeVXj40R9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5412" y="3956965"/>
            <a:ext cx="1304505" cy="1304505"/>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직선 연결선 15"/>
          <p:cNvCxnSpPr>
            <a:stCxn id="13" idx="3"/>
            <a:endCxn id="11" idx="1"/>
          </p:cNvCxnSpPr>
          <p:nvPr/>
        </p:nvCxnSpPr>
        <p:spPr>
          <a:xfrm>
            <a:off x="2461894" y="3694138"/>
            <a:ext cx="546858" cy="323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직선 연결선 17"/>
          <p:cNvCxnSpPr>
            <a:stCxn id="15" idx="3"/>
            <a:endCxn id="11" idx="1"/>
          </p:cNvCxnSpPr>
          <p:nvPr/>
        </p:nvCxnSpPr>
        <p:spPr>
          <a:xfrm flipV="1">
            <a:off x="2469917" y="4017867"/>
            <a:ext cx="538835" cy="591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직선 연결선 18"/>
          <p:cNvCxnSpPr>
            <a:endCxn id="11" idx="3"/>
          </p:cNvCxnSpPr>
          <p:nvPr/>
        </p:nvCxnSpPr>
        <p:spPr>
          <a:xfrm flipH="1">
            <a:off x="3920677" y="4017867"/>
            <a:ext cx="9280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직선 연결선 19"/>
          <p:cNvCxnSpPr>
            <a:endCxn id="11" idx="3"/>
          </p:cNvCxnSpPr>
          <p:nvPr/>
        </p:nvCxnSpPr>
        <p:spPr>
          <a:xfrm flipH="1">
            <a:off x="3920677" y="2719002"/>
            <a:ext cx="928066" cy="1298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직선 연결선 21"/>
          <p:cNvCxnSpPr>
            <a:endCxn id="11" idx="3"/>
          </p:cNvCxnSpPr>
          <p:nvPr/>
        </p:nvCxnSpPr>
        <p:spPr>
          <a:xfrm flipH="1" flipV="1">
            <a:off x="3920677" y="4017867"/>
            <a:ext cx="928066" cy="1309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직선 연결선 22"/>
          <p:cNvCxnSpPr>
            <a:stCxn id="12" idx="1"/>
          </p:cNvCxnSpPr>
          <p:nvPr/>
        </p:nvCxnSpPr>
        <p:spPr>
          <a:xfrm flipH="1">
            <a:off x="5760668" y="3873416"/>
            <a:ext cx="928065" cy="144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a:stCxn id="12" idx="1"/>
          </p:cNvCxnSpPr>
          <p:nvPr/>
        </p:nvCxnSpPr>
        <p:spPr>
          <a:xfrm flipH="1">
            <a:off x="5760668" y="3873416"/>
            <a:ext cx="928065" cy="14542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직선 연결선 24"/>
          <p:cNvCxnSpPr>
            <a:stCxn id="12" idx="1"/>
          </p:cNvCxnSpPr>
          <p:nvPr/>
        </p:nvCxnSpPr>
        <p:spPr>
          <a:xfrm flipH="1" flipV="1">
            <a:off x="5760668" y="2719002"/>
            <a:ext cx="928065" cy="11544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281892" y="3754962"/>
            <a:ext cx="280846" cy="523220"/>
          </a:xfrm>
          <a:prstGeom prst="rect">
            <a:avLst/>
          </a:prstGeom>
          <a:noFill/>
        </p:spPr>
        <p:txBody>
          <a:bodyPr wrap="none" rtlCol="0">
            <a:spAutoFit/>
          </a:bodyPr>
          <a:lstStyle/>
          <a:p>
            <a:r>
              <a:rPr lang="en-US" altLang="ko-KR" sz="2800" b="1" dirty="0" smtClean="0">
                <a:latin typeface="Calibri" panose="020F0502020204030204" pitchFamily="34" charset="0"/>
              </a:rPr>
              <a:t>I</a:t>
            </a:r>
            <a:endParaRPr lang="ko-KR" altLang="en-US" sz="2800" b="1" dirty="0">
              <a:latin typeface="Calibri" panose="020F0502020204030204" pitchFamily="34" charset="0"/>
            </a:endParaRPr>
          </a:p>
        </p:txBody>
      </p:sp>
      <p:pic>
        <p:nvPicPr>
          <p:cNvPr id="30" name="Picture 8" descr="http://2.bp.blogspot.com/--V_YA3XF-ic/UUV0ISD4vcI/AAAAAAAAAuA/WOwXDXYsZ_I/s1600/Hat-cowboy-white-icon+mytrickytricks.blogspot.co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37897" y="4323547"/>
            <a:ext cx="553832" cy="55383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83672" y="3405401"/>
            <a:ext cx="595936" cy="595936"/>
          </a:xfrm>
          <a:prstGeom prst="rect">
            <a:avLst/>
          </a:prstGeom>
          <a:noFill/>
          <a:extLst>
            <a:ext uri="{909E8E84-426E-40DD-AFC4-6F175D3DCCD1}">
              <a14:hiddenFill xmlns:a14="http://schemas.microsoft.com/office/drawing/2010/main">
                <a:solidFill>
                  <a:srgbClr val="FFFFFF"/>
                </a:solidFill>
              </a14:hiddenFill>
            </a:ext>
          </a:extLst>
        </p:spPr>
      </p:pic>
      <p:sp>
        <p:nvSpPr>
          <p:cNvPr id="32" name="구름 모양 설명선 31"/>
          <p:cNvSpPr/>
          <p:nvPr/>
        </p:nvSpPr>
        <p:spPr>
          <a:xfrm>
            <a:off x="975289" y="1796808"/>
            <a:ext cx="2197855" cy="1351521"/>
          </a:xfrm>
          <a:prstGeom prst="cloudCallout">
            <a:avLst>
              <a:gd name="adj1" fmla="val 43100"/>
              <a:gd name="adj2" fmla="val 93396"/>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pic>
        <p:nvPicPr>
          <p:cNvPr id="33" name="Picture 8" descr="http://2.bp.blogspot.com/--V_YA3XF-ic/UUV0ISD4vcI/AAAAAAAAAuA/WOwXDXYsZ_I/s1600/Hat-cowboy-white-icon+mytrickytricks.blogspot.com.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09950" y="2399173"/>
            <a:ext cx="471108" cy="47110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http://icons.iconarchive.com/icons/rob-sanders/hat/256/Hat-cowboy-black-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09950" y="2016586"/>
            <a:ext cx="471600" cy="471600"/>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직선 화살표 연결선 34"/>
          <p:cNvCxnSpPr/>
          <p:nvPr/>
        </p:nvCxnSpPr>
        <p:spPr>
          <a:xfrm>
            <a:off x="1872137" y="2190114"/>
            <a:ext cx="3642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직선 화살표 연결선 35"/>
          <p:cNvCxnSpPr/>
          <p:nvPr/>
        </p:nvCxnSpPr>
        <p:spPr>
          <a:xfrm>
            <a:off x="1872137" y="2622162"/>
            <a:ext cx="3642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250612" y="1981878"/>
            <a:ext cx="431528"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F1</a:t>
            </a:r>
          </a:p>
        </p:txBody>
      </p:sp>
      <p:sp>
        <p:nvSpPr>
          <p:cNvPr id="38" name="TextBox 37"/>
          <p:cNvSpPr txBox="1"/>
          <p:nvPr/>
        </p:nvSpPr>
        <p:spPr>
          <a:xfrm>
            <a:off x="2257470" y="2450776"/>
            <a:ext cx="431528"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F2</a:t>
            </a:r>
          </a:p>
        </p:txBody>
      </p:sp>
      <p:sp>
        <p:nvSpPr>
          <p:cNvPr id="40" name="구름 모양 설명선 39"/>
          <p:cNvSpPr/>
          <p:nvPr/>
        </p:nvSpPr>
        <p:spPr>
          <a:xfrm>
            <a:off x="3490262" y="1398262"/>
            <a:ext cx="1567828" cy="962801"/>
          </a:xfrm>
          <a:prstGeom prst="cloudCallout">
            <a:avLst>
              <a:gd name="adj1" fmla="val 40336"/>
              <a:gd name="adj2" fmla="val 5970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41" name="TextBox 40"/>
          <p:cNvSpPr txBox="1"/>
          <p:nvPr/>
        </p:nvSpPr>
        <p:spPr>
          <a:xfrm>
            <a:off x="3832288" y="1587463"/>
            <a:ext cx="752129" cy="584775"/>
          </a:xfrm>
          <a:prstGeom prst="rect">
            <a:avLst/>
          </a:prstGeom>
          <a:noFill/>
        </p:spPr>
        <p:txBody>
          <a:bodyPr wrap="none" rtlCol="0">
            <a:spAutoFit/>
          </a:bodyPr>
          <a:lstStyle/>
          <a:p>
            <a:r>
              <a:rPr lang="en-US" altLang="ko-KR" sz="1600" b="1" dirty="0" smtClean="0">
                <a:latin typeface="Calibri" panose="020F0502020204030204" pitchFamily="34" charset="0"/>
              </a:rPr>
              <a:t>Other:</a:t>
            </a:r>
          </a:p>
          <a:p>
            <a:r>
              <a:rPr lang="en-US" altLang="ko-KR" sz="1600" b="1" dirty="0" smtClean="0">
                <a:latin typeface="Calibri" panose="020F0502020204030204" pitchFamily="34" charset="0"/>
              </a:rPr>
              <a:t>    SSH:</a:t>
            </a:r>
          </a:p>
        </p:txBody>
      </p:sp>
      <p:pic>
        <p:nvPicPr>
          <p:cNvPr id="42"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48203" y="1575431"/>
            <a:ext cx="281385" cy="24928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http://www.clker.com/cliparts/U/J/s/I/3/P/red-x-icon-hi.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34078" y="1901662"/>
            <a:ext cx="206894" cy="266006"/>
          </a:xfrm>
          <a:prstGeom prst="rect">
            <a:avLst/>
          </a:prstGeom>
          <a:noFill/>
          <a:extLst>
            <a:ext uri="{909E8E84-426E-40DD-AFC4-6F175D3DCCD1}">
              <a14:hiddenFill xmlns:a14="http://schemas.microsoft.com/office/drawing/2010/main">
                <a:solidFill>
                  <a:srgbClr val="FFFFFF"/>
                </a:solidFill>
              </a14:hiddenFill>
            </a:ext>
          </a:extLst>
        </p:spPr>
      </p:pic>
      <p:sp>
        <p:nvSpPr>
          <p:cNvPr id="45" name="구름 모양 설명선 44"/>
          <p:cNvSpPr/>
          <p:nvPr/>
        </p:nvSpPr>
        <p:spPr>
          <a:xfrm>
            <a:off x="3693410" y="4177550"/>
            <a:ext cx="1364679" cy="962801"/>
          </a:xfrm>
          <a:prstGeom prst="cloudCallout">
            <a:avLst>
              <a:gd name="adj1" fmla="val 40336"/>
              <a:gd name="adj2" fmla="val 5970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46" name="TextBox 45"/>
          <p:cNvSpPr txBox="1"/>
          <p:nvPr/>
        </p:nvSpPr>
        <p:spPr>
          <a:xfrm>
            <a:off x="4063585" y="4488473"/>
            <a:ext cx="570477" cy="338554"/>
          </a:xfrm>
          <a:prstGeom prst="rect">
            <a:avLst/>
          </a:prstGeom>
          <a:noFill/>
        </p:spPr>
        <p:txBody>
          <a:bodyPr wrap="none" rtlCol="0">
            <a:spAutoFit/>
          </a:bodyPr>
          <a:lstStyle/>
          <a:p>
            <a:r>
              <a:rPr lang="en-US" altLang="ko-KR" sz="1600" b="1" dirty="0" smtClean="0">
                <a:latin typeface="Calibri" panose="020F0502020204030204" pitchFamily="34" charset="0"/>
              </a:rPr>
              <a:t>Any:</a:t>
            </a:r>
          </a:p>
        </p:txBody>
      </p:sp>
      <p:pic>
        <p:nvPicPr>
          <p:cNvPr id="47"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40997" y="4532258"/>
            <a:ext cx="281385" cy="249280"/>
          </a:xfrm>
          <a:prstGeom prst="rect">
            <a:avLst/>
          </a:prstGeom>
          <a:noFill/>
          <a:extLst>
            <a:ext uri="{909E8E84-426E-40DD-AFC4-6F175D3DCCD1}">
              <a14:hiddenFill xmlns:a14="http://schemas.microsoft.com/office/drawing/2010/main">
                <a:solidFill>
                  <a:srgbClr val="FFFFFF"/>
                </a:solidFill>
              </a14:hiddenFill>
            </a:ext>
          </a:extLst>
        </p:spPr>
      </p:pic>
      <p:sp>
        <p:nvSpPr>
          <p:cNvPr id="4" name="직사각형 3"/>
          <p:cNvSpPr/>
          <p:nvPr/>
        </p:nvSpPr>
        <p:spPr>
          <a:xfrm>
            <a:off x="2669425" y="2112180"/>
            <a:ext cx="144016" cy="144016"/>
          </a:xfrm>
          <a:prstGeom prst="rect">
            <a:avLst/>
          </a:prstGeom>
          <a:solidFill>
            <a:srgbClr val="2A07FF"/>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52" name="직사각형 51"/>
          <p:cNvSpPr/>
          <p:nvPr/>
        </p:nvSpPr>
        <p:spPr>
          <a:xfrm>
            <a:off x="2699792" y="2590027"/>
            <a:ext cx="144016" cy="144016"/>
          </a:xfrm>
          <a:prstGeom prst="rect">
            <a:avLst/>
          </a:prstGeom>
          <a:solidFill>
            <a:srgbClr val="2A07FF"/>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53" name="직사각형 52"/>
          <p:cNvSpPr/>
          <p:nvPr/>
        </p:nvSpPr>
        <p:spPr>
          <a:xfrm>
            <a:off x="3720443" y="1680695"/>
            <a:ext cx="144016" cy="144016"/>
          </a:xfrm>
          <a:prstGeom prst="rect">
            <a:avLst/>
          </a:prstGeom>
          <a:solidFill>
            <a:srgbClr val="2A07FF"/>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54" name="직사각형 53"/>
          <p:cNvSpPr/>
          <p:nvPr/>
        </p:nvSpPr>
        <p:spPr>
          <a:xfrm>
            <a:off x="3724815" y="1919249"/>
            <a:ext cx="144016" cy="144016"/>
          </a:xfrm>
          <a:prstGeom prst="rect">
            <a:avLst/>
          </a:prstGeom>
          <a:solidFill>
            <a:srgbClr val="2A07FF"/>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56" name="직사각형 55"/>
          <p:cNvSpPr/>
          <p:nvPr/>
        </p:nvSpPr>
        <p:spPr>
          <a:xfrm>
            <a:off x="3953231" y="4604343"/>
            <a:ext cx="144016" cy="144016"/>
          </a:xfrm>
          <a:prstGeom prst="rect">
            <a:avLst/>
          </a:prstGeom>
          <a:solidFill>
            <a:srgbClr val="2A07FF"/>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pic>
        <p:nvPicPr>
          <p:cNvPr id="58"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48743" y="3825883"/>
            <a:ext cx="911925" cy="383968"/>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5004028" y="2455406"/>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F1</a:t>
            </a:r>
            <a:endParaRPr lang="ko-KR" altLang="en-US" sz="2800" b="1" dirty="0">
              <a:latin typeface="Calibri" panose="020F0502020204030204" pitchFamily="34" charset="0"/>
            </a:endParaRPr>
          </a:p>
        </p:txBody>
      </p:sp>
      <p:sp>
        <p:nvSpPr>
          <p:cNvPr id="61" name="TextBox 60"/>
          <p:cNvSpPr txBox="1"/>
          <p:nvPr/>
        </p:nvSpPr>
        <p:spPr>
          <a:xfrm>
            <a:off x="5004028" y="3754962"/>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F2</a:t>
            </a:r>
            <a:endParaRPr lang="ko-KR" altLang="en-US" sz="2800" b="1" dirty="0">
              <a:latin typeface="Calibri" panose="020F0502020204030204" pitchFamily="34" charset="0"/>
            </a:endParaRPr>
          </a:p>
        </p:txBody>
      </p:sp>
      <p:sp>
        <p:nvSpPr>
          <p:cNvPr id="62" name="TextBox 61"/>
          <p:cNvSpPr txBox="1"/>
          <p:nvPr/>
        </p:nvSpPr>
        <p:spPr>
          <a:xfrm>
            <a:off x="5004028" y="5066020"/>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F3</a:t>
            </a:r>
            <a:endParaRPr lang="ko-KR" altLang="en-US" sz="2800" b="1" dirty="0">
              <a:latin typeface="Calibri" panose="020F0502020204030204" pitchFamily="34" charset="0"/>
            </a:endParaRPr>
          </a:p>
        </p:txBody>
      </p:sp>
      <p:sp>
        <p:nvSpPr>
          <p:cNvPr id="77" name="구름 모양 설명선 76"/>
          <p:cNvSpPr/>
          <p:nvPr/>
        </p:nvSpPr>
        <p:spPr>
          <a:xfrm>
            <a:off x="5101105" y="2817982"/>
            <a:ext cx="1587628" cy="962801"/>
          </a:xfrm>
          <a:prstGeom prst="cloudCallout">
            <a:avLst>
              <a:gd name="adj1" fmla="val -22261"/>
              <a:gd name="adj2" fmla="val 5845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dirty="0">
              <a:solidFill>
                <a:schemeClr val="tx1"/>
              </a:solidFill>
            </a:endParaRPr>
          </a:p>
        </p:txBody>
      </p:sp>
      <p:sp>
        <p:nvSpPr>
          <p:cNvPr id="78" name="TextBox 77"/>
          <p:cNvSpPr txBox="1"/>
          <p:nvPr/>
        </p:nvSpPr>
        <p:spPr>
          <a:xfrm>
            <a:off x="5485194" y="3007183"/>
            <a:ext cx="752129" cy="584775"/>
          </a:xfrm>
          <a:prstGeom prst="rect">
            <a:avLst/>
          </a:prstGeom>
          <a:noFill/>
        </p:spPr>
        <p:txBody>
          <a:bodyPr wrap="none" rtlCol="0">
            <a:spAutoFit/>
          </a:bodyPr>
          <a:lstStyle/>
          <a:p>
            <a:r>
              <a:rPr lang="en-US" altLang="ko-KR" sz="1600" b="1" dirty="0" smtClean="0">
                <a:latin typeface="Calibri" panose="020F0502020204030204" pitchFamily="34" charset="0"/>
              </a:rPr>
              <a:t>Other:</a:t>
            </a:r>
          </a:p>
          <a:p>
            <a:r>
              <a:rPr lang="en-US" altLang="ko-KR" sz="1600" b="1" dirty="0" smtClean="0">
                <a:latin typeface="Calibri" panose="020F0502020204030204" pitchFamily="34" charset="0"/>
              </a:rPr>
              <a:t>    SSH:</a:t>
            </a:r>
          </a:p>
        </p:txBody>
      </p:sp>
      <p:pic>
        <p:nvPicPr>
          <p:cNvPr id="79"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01109" y="2995151"/>
            <a:ext cx="281385" cy="24928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6" descr="http://www.clker.com/cliparts/U/J/s/I/3/P/red-x-icon-hi.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86984" y="3321382"/>
            <a:ext cx="206894" cy="266006"/>
          </a:xfrm>
          <a:prstGeom prst="rect">
            <a:avLst/>
          </a:prstGeom>
          <a:noFill/>
          <a:extLst>
            <a:ext uri="{909E8E84-426E-40DD-AFC4-6F175D3DCCD1}">
              <a14:hiddenFill xmlns:a14="http://schemas.microsoft.com/office/drawing/2010/main">
                <a:solidFill>
                  <a:srgbClr val="FFFFFF"/>
                </a:solidFill>
              </a14:hiddenFill>
            </a:ext>
          </a:extLst>
        </p:spPr>
      </p:pic>
      <p:sp>
        <p:nvSpPr>
          <p:cNvPr id="81" name="직사각형 80"/>
          <p:cNvSpPr/>
          <p:nvPr/>
        </p:nvSpPr>
        <p:spPr>
          <a:xfrm>
            <a:off x="5354430" y="3088383"/>
            <a:ext cx="144016" cy="144016"/>
          </a:xfrm>
          <a:prstGeom prst="rect">
            <a:avLst/>
          </a:prstGeom>
          <a:solidFill>
            <a:srgbClr val="FF00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82" name="직사각형 81"/>
          <p:cNvSpPr/>
          <p:nvPr/>
        </p:nvSpPr>
        <p:spPr>
          <a:xfrm>
            <a:off x="5354430" y="3342698"/>
            <a:ext cx="144016" cy="144016"/>
          </a:xfrm>
          <a:prstGeom prst="rect">
            <a:avLst/>
          </a:prstGeom>
          <a:solidFill>
            <a:srgbClr val="FF00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57" name="구름 모양 설명선 56"/>
          <p:cNvSpPr/>
          <p:nvPr/>
        </p:nvSpPr>
        <p:spPr>
          <a:xfrm>
            <a:off x="2796555" y="2412221"/>
            <a:ext cx="2065712" cy="841567"/>
          </a:xfrm>
          <a:prstGeom prst="cloudCallout">
            <a:avLst>
              <a:gd name="adj1" fmla="val -15112"/>
              <a:gd name="adj2" fmla="val 104824"/>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dirty="0">
              <a:solidFill>
                <a:schemeClr val="tx1"/>
              </a:solidFill>
            </a:endParaRPr>
          </a:p>
        </p:txBody>
      </p:sp>
      <p:pic>
        <p:nvPicPr>
          <p:cNvPr id="59" name="Picture 10" descr="http://icons.iconarchive.com/icons/rob-sanders/hat/256/Hat-cowboy-black-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17757" y="2600300"/>
            <a:ext cx="471600" cy="471600"/>
          </a:xfrm>
          <a:prstGeom prst="rect">
            <a:avLst/>
          </a:prstGeom>
          <a:noFill/>
          <a:extLst>
            <a:ext uri="{909E8E84-426E-40DD-AFC4-6F175D3DCCD1}">
              <a14:hiddenFill xmlns:a14="http://schemas.microsoft.com/office/drawing/2010/main">
                <a:solidFill>
                  <a:srgbClr val="FFFFFF"/>
                </a:solidFill>
              </a14:hiddenFill>
            </a:ext>
          </a:extLst>
        </p:spPr>
      </p:pic>
      <p:cxnSp>
        <p:nvCxnSpPr>
          <p:cNvPr id="63" name="직선 화살표 연결선 62"/>
          <p:cNvCxnSpPr/>
          <p:nvPr/>
        </p:nvCxnSpPr>
        <p:spPr>
          <a:xfrm>
            <a:off x="3679944" y="2773828"/>
            <a:ext cx="3642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4036582" y="2565592"/>
            <a:ext cx="431528"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F2</a:t>
            </a:r>
          </a:p>
        </p:txBody>
      </p:sp>
      <p:sp>
        <p:nvSpPr>
          <p:cNvPr id="66" name="직사각형 65"/>
          <p:cNvSpPr/>
          <p:nvPr/>
        </p:nvSpPr>
        <p:spPr>
          <a:xfrm>
            <a:off x="4458356" y="2684698"/>
            <a:ext cx="144016" cy="144016"/>
          </a:xfrm>
          <a:prstGeom prst="rect">
            <a:avLst/>
          </a:prstGeom>
          <a:solidFill>
            <a:srgbClr val="FF00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Tree>
    <p:extLst>
      <p:ext uri="{BB962C8B-B14F-4D97-AF65-F5344CB8AC3E}">
        <p14:creationId xmlns:p14="http://schemas.microsoft.com/office/powerpoint/2010/main" val="5650019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직사각형 64"/>
          <p:cNvSpPr/>
          <p:nvPr/>
        </p:nvSpPr>
        <p:spPr>
          <a:xfrm>
            <a:off x="310088" y="241598"/>
            <a:ext cx="449162" cy="307777"/>
          </a:xfrm>
          <a:prstGeom prst="rect">
            <a:avLst/>
          </a:prstGeom>
        </p:spPr>
        <p:txBody>
          <a:bodyPr wrap="none">
            <a:spAutoFit/>
          </a:bodyPr>
          <a:lstStyle/>
          <a:p>
            <a:r>
              <a:rPr lang="en-US" altLang="ko-KR" sz="1400" b="1" spc="-50" dirty="0" smtClean="0">
                <a:solidFill>
                  <a:schemeClr val="bg1"/>
                </a:solidFill>
                <a:latin typeface="나눔고딕" pitchFamily="50" charset="-127"/>
                <a:ea typeface="나눔고딕" pitchFamily="50" charset="-127"/>
              </a:rPr>
              <a:t>1-1</a:t>
            </a:r>
          </a:p>
        </p:txBody>
      </p:sp>
      <p:cxnSp>
        <p:nvCxnSpPr>
          <p:cNvPr id="14" name="직선 연결선 13"/>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4355" y="275937"/>
            <a:ext cx="6418967" cy="646331"/>
          </a:xfrm>
          <a:prstGeom prst="rect">
            <a:avLst/>
          </a:prstGeom>
          <a:noFill/>
        </p:spPr>
        <p:txBody>
          <a:bodyPr wrap="square" rtlCol="0">
            <a:spAutoFit/>
          </a:bodyPr>
          <a:lstStyle/>
          <a:p>
            <a:r>
              <a:rPr lang="en-US" altLang="ko-KR" sz="3600" kern="0" spc="-30" dirty="0" smtClean="0">
                <a:latin typeface="Calibri" panose="020F0502020204030204" pitchFamily="34" charset="0"/>
                <a:ea typeface="나눔고딕" pitchFamily="50" charset="-127"/>
              </a:rPr>
              <a:t>Implementation</a:t>
            </a:r>
            <a:endParaRPr lang="en-US" altLang="ko-KR" sz="3600" kern="0" spc="-30" dirty="0" smtClean="0">
              <a:latin typeface="Calibri" panose="020F0502020204030204" pitchFamily="34" charset="0"/>
              <a:ea typeface="나눔고딕 ExtraBold" pitchFamily="50" charset="-127"/>
            </a:endParaRPr>
          </a:p>
        </p:txBody>
      </p:sp>
      <p:sp>
        <p:nvSpPr>
          <p:cNvPr id="17" name="슬라이드 번호 개체 틀 16"/>
          <p:cNvSpPr>
            <a:spLocks noGrp="1"/>
          </p:cNvSpPr>
          <p:nvPr>
            <p:ph type="sldNum" sz="quarter" idx="12"/>
          </p:nvPr>
        </p:nvSpPr>
        <p:spPr/>
        <p:txBody>
          <a:bodyPr/>
          <a:lstStyle/>
          <a:p>
            <a:pPr algn="r"/>
            <a:r>
              <a:rPr lang="en-US" altLang="ko-KR" sz="2000" dirty="0" smtClean="0">
                <a:solidFill>
                  <a:srgbClr val="00B0F0"/>
                </a:solidFill>
              </a:rPr>
              <a:t>18</a:t>
            </a:r>
            <a:r>
              <a:rPr lang="ko-KR" altLang="en-US" sz="1200" dirty="0" smtClean="0"/>
              <a:t> </a:t>
            </a:r>
            <a:r>
              <a:rPr lang="en-US" altLang="ko-KR" sz="1100" b="0" dirty="0" smtClean="0">
                <a:solidFill>
                  <a:schemeClr val="bg1">
                    <a:lumMod val="65000"/>
                  </a:schemeClr>
                </a:solidFill>
              </a:rPr>
              <a:t>/ </a:t>
            </a:r>
            <a:r>
              <a:rPr lang="en-US" altLang="ko-KR" sz="1100" b="0" dirty="0" smtClean="0">
                <a:solidFill>
                  <a:schemeClr val="bg1">
                    <a:lumMod val="65000"/>
                  </a:schemeClr>
                </a:solidFill>
              </a:rPr>
              <a:t>26</a:t>
            </a:r>
            <a:endParaRPr lang="ko-KR" altLang="en-US" sz="1100" b="0" dirty="0">
              <a:solidFill>
                <a:schemeClr val="bg1">
                  <a:lumMod val="65000"/>
                </a:schemeClr>
              </a:solidFill>
            </a:endParaRPr>
          </a:p>
        </p:txBody>
      </p:sp>
      <p:pic>
        <p:nvPicPr>
          <p:cNvPr id="2" name="그림 1"/>
          <p:cNvPicPr>
            <a:picLocks noChangeAspect="1"/>
          </p:cNvPicPr>
          <p:nvPr/>
        </p:nvPicPr>
        <p:blipFill rotWithShape="1">
          <a:blip r:embed="rId3"/>
          <a:srcRect l="56892"/>
          <a:stretch/>
        </p:blipFill>
        <p:spPr>
          <a:xfrm>
            <a:off x="4788024" y="1157017"/>
            <a:ext cx="3657214" cy="4811712"/>
          </a:xfrm>
          <a:prstGeom prst="rect">
            <a:avLst/>
          </a:prstGeom>
        </p:spPr>
      </p:pic>
      <p:sp>
        <p:nvSpPr>
          <p:cNvPr id="8" name="TextBox 7"/>
          <p:cNvSpPr txBox="1"/>
          <p:nvPr/>
        </p:nvSpPr>
        <p:spPr>
          <a:xfrm>
            <a:off x="529465" y="1268760"/>
            <a:ext cx="3078600" cy="1477328"/>
          </a:xfrm>
          <a:prstGeom prst="rect">
            <a:avLst/>
          </a:prstGeom>
          <a:noFill/>
        </p:spPr>
        <p:txBody>
          <a:bodyPr wrap="none" rtlCol="0">
            <a:spAutoFit/>
          </a:bodyPr>
          <a:lstStyle/>
          <a:p>
            <a:r>
              <a:rPr lang="en-US" altLang="ko-KR" b="1" dirty="0" smtClean="0">
                <a:latin typeface="Calibri" panose="020F0502020204030204" pitchFamily="34" charset="0"/>
              </a:rPr>
              <a:t>Runtime</a:t>
            </a:r>
          </a:p>
          <a:p>
            <a:r>
              <a:rPr lang="en-US" altLang="ko-KR" b="1" dirty="0">
                <a:latin typeface="Calibri" panose="020F0502020204030204" pitchFamily="34" charset="0"/>
              </a:rPr>
              <a:t> </a:t>
            </a:r>
            <a:r>
              <a:rPr lang="en-US" altLang="ko-KR" b="1" dirty="0" smtClean="0">
                <a:latin typeface="Calibri" panose="020F0502020204030204" pitchFamily="34" charset="0"/>
              </a:rPr>
              <a:t> - </a:t>
            </a:r>
            <a:r>
              <a:rPr lang="en-US" altLang="ko-KR" dirty="0" smtClean="0">
                <a:latin typeface="Calibri" panose="020F0502020204030204" pitchFamily="34" charset="0"/>
              </a:rPr>
              <a:t>NOX Library</a:t>
            </a:r>
            <a:endParaRPr lang="en-US" altLang="ko-KR" dirty="0">
              <a:latin typeface="Calibri" panose="020F0502020204030204" pitchFamily="34" charset="0"/>
            </a:endParaRPr>
          </a:p>
          <a:p>
            <a:r>
              <a:rPr lang="en-US" altLang="ko-KR" dirty="0" smtClean="0">
                <a:latin typeface="Calibri" panose="020F0502020204030204" pitchFamily="34" charset="0"/>
              </a:rPr>
              <a:t>  - </a:t>
            </a:r>
            <a:r>
              <a:rPr lang="en-US" altLang="ko-KR" dirty="0" err="1" smtClean="0">
                <a:latin typeface="Calibri" panose="020F0502020204030204" pitchFamily="34" charset="0"/>
              </a:rPr>
              <a:t>OpenFlow</a:t>
            </a:r>
            <a:r>
              <a:rPr lang="en-US" altLang="ko-KR" dirty="0" smtClean="0">
                <a:latin typeface="Calibri" panose="020F0502020204030204" pitchFamily="34" charset="0"/>
              </a:rPr>
              <a:t> 1.0</a:t>
            </a:r>
          </a:p>
          <a:p>
            <a:r>
              <a:rPr lang="en-US" altLang="ko-KR" dirty="0" smtClean="0">
                <a:latin typeface="Calibri" panose="020F0502020204030204" pitchFamily="34" charset="0"/>
              </a:rPr>
              <a:t>  - 2.5k lines of Python</a:t>
            </a:r>
          </a:p>
          <a:p>
            <a:r>
              <a:rPr lang="en-US" altLang="ko-KR" dirty="0" smtClean="0">
                <a:latin typeface="Calibri" panose="020F0502020204030204" pitchFamily="34" charset="0"/>
              </a:rPr>
              <a:t>  - Using VLAN tags for versions</a:t>
            </a:r>
          </a:p>
        </p:txBody>
      </p:sp>
      <p:sp>
        <p:nvSpPr>
          <p:cNvPr id="9" name="TextBox 8"/>
          <p:cNvSpPr txBox="1"/>
          <p:nvPr/>
        </p:nvSpPr>
        <p:spPr>
          <a:xfrm>
            <a:off x="4874304" y="5970766"/>
            <a:ext cx="2434000" cy="338554"/>
          </a:xfrm>
          <a:prstGeom prst="rect">
            <a:avLst/>
          </a:prstGeom>
          <a:noFill/>
        </p:spPr>
        <p:txBody>
          <a:bodyPr wrap="none" rtlCol="0">
            <a:spAutoFit/>
          </a:bodyPr>
          <a:lstStyle/>
          <a:p>
            <a:r>
              <a:rPr lang="en-US" altLang="ko-KR" sz="1600" dirty="0" smtClean="0">
                <a:latin typeface="Calibri" panose="020F0502020204030204" pitchFamily="34" charset="0"/>
              </a:rPr>
              <a:t>* reference: author’s slides</a:t>
            </a:r>
          </a:p>
        </p:txBody>
      </p:sp>
    </p:spTree>
    <p:extLst>
      <p:ext uri="{BB962C8B-B14F-4D97-AF65-F5344CB8AC3E}">
        <p14:creationId xmlns:p14="http://schemas.microsoft.com/office/powerpoint/2010/main" val="81374620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직사각형 64"/>
          <p:cNvSpPr/>
          <p:nvPr/>
        </p:nvSpPr>
        <p:spPr>
          <a:xfrm>
            <a:off x="310088" y="241598"/>
            <a:ext cx="449162" cy="307777"/>
          </a:xfrm>
          <a:prstGeom prst="rect">
            <a:avLst/>
          </a:prstGeom>
        </p:spPr>
        <p:txBody>
          <a:bodyPr wrap="none">
            <a:spAutoFit/>
          </a:bodyPr>
          <a:lstStyle/>
          <a:p>
            <a:r>
              <a:rPr lang="en-US" altLang="ko-KR" sz="1400" b="1" spc="-50" dirty="0" smtClean="0">
                <a:solidFill>
                  <a:schemeClr val="bg1"/>
                </a:solidFill>
                <a:latin typeface="나눔고딕" pitchFamily="50" charset="-127"/>
                <a:ea typeface="나눔고딕" pitchFamily="50" charset="-127"/>
              </a:rPr>
              <a:t>1-1</a:t>
            </a:r>
          </a:p>
        </p:txBody>
      </p:sp>
      <p:cxnSp>
        <p:nvCxnSpPr>
          <p:cNvPr id="14" name="직선 연결선 13"/>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4355" y="275937"/>
            <a:ext cx="6418967" cy="646331"/>
          </a:xfrm>
          <a:prstGeom prst="rect">
            <a:avLst/>
          </a:prstGeom>
          <a:noFill/>
        </p:spPr>
        <p:txBody>
          <a:bodyPr wrap="square" rtlCol="0">
            <a:spAutoFit/>
          </a:bodyPr>
          <a:lstStyle/>
          <a:p>
            <a:r>
              <a:rPr lang="en-US" altLang="ko-KR" sz="3600" kern="0" spc="-30" dirty="0" smtClean="0">
                <a:latin typeface="Calibri" panose="020F0502020204030204" pitchFamily="34" charset="0"/>
                <a:ea typeface="나눔고딕" pitchFamily="50" charset="-127"/>
              </a:rPr>
              <a:t>Evaluation</a:t>
            </a:r>
            <a:endParaRPr lang="en-US" altLang="ko-KR" sz="3600" kern="0" spc="-30" dirty="0" smtClean="0">
              <a:latin typeface="Calibri" panose="020F0502020204030204" pitchFamily="34" charset="0"/>
              <a:ea typeface="나눔고딕 ExtraBold" pitchFamily="50" charset="-127"/>
            </a:endParaRPr>
          </a:p>
        </p:txBody>
      </p:sp>
      <p:sp>
        <p:nvSpPr>
          <p:cNvPr id="17" name="슬라이드 번호 개체 틀 16"/>
          <p:cNvSpPr>
            <a:spLocks noGrp="1"/>
          </p:cNvSpPr>
          <p:nvPr>
            <p:ph type="sldNum" sz="quarter" idx="12"/>
          </p:nvPr>
        </p:nvSpPr>
        <p:spPr/>
        <p:txBody>
          <a:bodyPr/>
          <a:lstStyle/>
          <a:p>
            <a:pPr algn="r"/>
            <a:r>
              <a:rPr lang="en-US" altLang="ko-KR" sz="2000" dirty="0" smtClean="0">
                <a:solidFill>
                  <a:srgbClr val="00B0F0"/>
                </a:solidFill>
              </a:rPr>
              <a:t>19</a:t>
            </a:r>
            <a:r>
              <a:rPr lang="ko-KR" altLang="en-US" sz="1200" dirty="0" smtClean="0"/>
              <a:t> </a:t>
            </a:r>
            <a:r>
              <a:rPr lang="en-US" altLang="ko-KR" sz="1100" b="0" dirty="0" smtClean="0">
                <a:solidFill>
                  <a:schemeClr val="bg1">
                    <a:lumMod val="65000"/>
                  </a:schemeClr>
                </a:solidFill>
              </a:rPr>
              <a:t>/ </a:t>
            </a:r>
            <a:r>
              <a:rPr lang="en-US" altLang="ko-KR" sz="1100" b="0" dirty="0" smtClean="0">
                <a:solidFill>
                  <a:schemeClr val="bg1">
                    <a:lumMod val="65000"/>
                  </a:schemeClr>
                </a:solidFill>
              </a:rPr>
              <a:t>26</a:t>
            </a:r>
            <a:endParaRPr lang="ko-KR" altLang="en-US" sz="1100" b="0" dirty="0">
              <a:solidFill>
                <a:schemeClr val="bg1">
                  <a:lumMod val="65000"/>
                </a:schemeClr>
              </a:solidFill>
            </a:endParaRPr>
          </a:p>
        </p:txBody>
      </p:sp>
      <p:pic>
        <p:nvPicPr>
          <p:cNvPr id="3" name="그림 2"/>
          <p:cNvPicPr>
            <a:picLocks noChangeAspect="1"/>
          </p:cNvPicPr>
          <p:nvPr/>
        </p:nvPicPr>
        <p:blipFill>
          <a:blip r:embed="rId3"/>
          <a:stretch>
            <a:fillRect/>
          </a:stretch>
        </p:blipFill>
        <p:spPr>
          <a:xfrm>
            <a:off x="611560" y="1268760"/>
            <a:ext cx="8234362" cy="4390232"/>
          </a:xfrm>
          <a:prstGeom prst="rect">
            <a:avLst/>
          </a:prstGeom>
        </p:spPr>
      </p:pic>
      <p:sp>
        <p:nvSpPr>
          <p:cNvPr id="9" name="TextBox 8"/>
          <p:cNvSpPr txBox="1"/>
          <p:nvPr/>
        </p:nvSpPr>
        <p:spPr>
          <a:xfrm>
            <a:off x="6482257" y="5638987"/>
            <a:ext cx="2434000" cy="338554"/>
          </a:xfrm>
          <a:prstGeom prst="rect">
            <a:avLst/>
          </a:prstGeom>
          <a:noFill/>
        </p:spPr>
        <p:txBody>
          <a:bodyPr wrap="none" rtlCol="0">
            <a:spAutoFit/>
          </a:bodyPr>
          <a:lstStyle/>
          <a:p>
            <a:r>
              <a:rPr lang="en-US" altLang="ko-KR" sz="1600" dirty="0" smtClean="0">
                <a:latin typeface="Calibri" panose="020F0502020204030204" pitchFamily="34" charset="0"/>
              </a:rPr>
              <a:t>* reference: author’s slides</a:t>
            </a:r>
          </a:p>
        </p:txBody>
      </p:sp>
    </p:spTree>
    <p:extLst>
      <p:ext uri="{BB962C8B-B14F-4D97-AF65-F5344CB8AC3E}">
        <p14:creationId xmlns:p14="http://schemas.microsoft.com/office/powerpoint/2010/main" val="105548657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직사각형 64"/>
          <p:cNvSpPr/>
          <p:nvPr/>
        </p:nvSpPr>
        <p:spPr>
          <a:xfrm>
            <a:off x="310088" y="241598"/>
            <a:ext cx="449162" cy="307777"/>
          </a:xfrm>
          <a:prstGeom prst="rect">
            <a:avLst/>
          </a:prstGeom>
        </p:spPr>
        <p:txBody>
          <a:bodyPr wrap="none">
            <a:spAutoFit/>
          </a:bodyPr>
          <a:lstStyle/>
          <a:p>
            <a:r>
              <a:rPr lang="en-US" altLang="ko-KR" sz="1400" b="1" spc="-50" dirty="0" smtClean="0">
                <a:solidFill>
                  <a:schemeClr val="bg1"/>
                </a:solidFill>
                <a:latin typeface="나눔고딕" pitchFamily="50" charset="-127"/>
                <a:ea typeface="나눔고딕" pitchFamily="50" charset="-127"/>
              </a:rPr>
              <a:t>1-1</a:t>
            </a:r>
          </a:p>
        </p:txBody>
      </p:sp>
      <p:cxnSp>
        <p:nvCxnSpPr>
          <p:cNvPr id="14" name="직선 연결선 13"/>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4355" y="275937"/>
            <a:ext cx="8612141" cy="646331"/>
          </a:xfrm>
          <a:prstGeom prst="rect">
            <a:avLst/>
          </a:prstGeom>
          <a:noFill/>
        </p:spPr>
        <p:txBody>
          <a:bodyPr wrap="square" rtlCol="0">
            <a:spAutoFit/>
          </a:bodyPr>
          <a:lstStyle/>
          <a:p>
            <a:r>
              <a:rPr lang="en-US" altLang="ko-KR" sz="3600" kern="0" spc="-30" dirty="0" smtClean="0">
                <a:latin typeface="Calibri" panose="020F0502020204030204" pitchFamily="34" charset="0"/>
                <a:ea typeface="나눔고딕" pitchFamily="50" charset="-127"/>
              </a:rPr>
              <a:t>Example: Distributed Access Control</a:t>
            </a:r>
            <a:endParaRPr lang="en-US" altLang="ko-KR" sz="3600" kern="0" spc="-30" dirty="0" smtClean="0">
              <a:latin typeface="Calibri" panose="020F0502020204030204" pitchFamily="34" charset="0"/>
              <a:ea typeface="나눔고딕 ExtraBold" pitchFamily="50" charset="-127"/>
            </a:endParaRPr>
          </a:p>
        </p:txBody>
      </p:sp>
      <p:sp>
        <p:nvSpPr>
          <p:cNvPr id="17" name="슬라이드 번호 개체 틀 16"/>
          <p:cNvSpPr>
            <a:spLocks noGrp="1"/>
          </p:cNvSpPr>
          <p:nvPr>
            <p:ph type="sldNum" sz="quarter" idx="12"/>
          </p:nvPr>
        </p:nvSpPr>
        <p:spPr/>
        <p:txBody>
          <a:bodyPr/>
          <a:lstStyle/>
          <a:p>
            <a:pPr algn="r"/>
            <a:r>
              <a:rPr lang="en-US" altLang="ko-KR" sz="2000" dirty="0" smtClean="0">
                <a:solidFill>
                  <a:srgbClr val="00B0F0"/>
                </a:solidFill>
              </a:rPr>
              <a:t>4</a:t>
            </a:r>
            <a:r>
              <a:rPr lang="ko-KR" altLang="en-US" sz="1200" dirty="0" smtClean="0"/>
              <a:t> </a:t>
            </a:r>
            <a:r>
              <a:rPr lang="en-US" altLang="ko-KR" sz="1100" b="0" dirty="0" smtClean="0">
                <a:solidFill>
                  <a:schemeClr val="bg1">
                    <a:lumMod val="65000"/>
                  </a:schemeClr>
                </a:solidFill>
              </a:rPr>
              <a:t>/ </a:t>
            </a:r>
            <a:r>
              <a:rPr lang="en-US" altLang="ko-KR" sz="1100" b="0" dirty="0" smtClean="0">
                <a:solidFill>
                  <a:schemeClr val="bg1">
                    <a:lumMod val="65000"/>
                  </a:schemeClr>
                </a:solidFill>
              </a:rPr>
              <a:t>26</a:t>
            </a:r>
            <a:endParaRPr lang="ko-KR" altLang="en-US" sz="1100" b="0" dirty="0">
              <a:solidFill>
                <a:schemeClr val="bg1">
                  <a:lumMod val="65000"/>
                </a:schemeClr>
              </a:solidFill>
            </a:endParaRPr>
          </a:p>
        </p:txBody>
      </p:sp>
      <p:pic>
        <p:nvPicPr>
          <p:cNvPr id="1026"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4345" y="2386584"/>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4345" y="3685449"/>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4345" y="4995212"/>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4354" y="3685449"/>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6.googleusercontent.com/B-LWl-8__kEiK6DKXjCrmeZTaa_GSE9Xscri8Z79sfE2peZS4QkCOzKAq8rA8A1tE58D432vOPAMBaqTd8vY-S_K374jl5pN5sFcXrgAGlIYForOl9KbOFeVXj40R9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4335" y="3207172"/>
            <a:ext cx="1051619" cy="105161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s://lh6.googleusercontent.com/B-LWl-8__kEiK6DKXjCrmeZTaa_GSE9Xscri8Z79sfE2peZS4QkCOzKAq8rA8A1tE58D432vOPAMBaqTd8vY-S_K374jl5pN5sFcXrgAGlIYForOl9KbOFeVXj40R9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952" y="2886320"/>
            <a:ext cx="1334768" cy="13347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60963" y="896688"/>
            <a:ext cx="1727461"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Security Policy</a:t>
            </a:r>
          </a:p>
        </p:txBody>
      </p:sp>
      <p:graphicFrame>
        <p:nvGraphicFramePr>
          <p:cNvPr id="4" name="표 3"/>
          <p:cNvGraphicFramePr>
            <a:graphicFrameLocks noGrp="1"/>
          </p:cNvGraphicFramePr>
          <p:nvPr>
            <p:extLst>
              <p:ext uri="{D42A27DB-BD31-4B8C-83A1-F6EECF244321}">
                <p14:modId xmlns:p14="http://schemas.microsoft.com/office/powerpoint/2010/main" val="3178723047"/>
              </p:ext>
            </p:extLst>
          </p:nvPr>
        </p:nvGraphicFramePr>
        <p:xfrm>
          <a:off x="6012159" y="1314148"/>
          <a:ext cx="2976795" cy="1415079"/>
        </p:xfrm>
        <a:graphic>
          <a:graphicData uri="http://schemas.openxmlformats.org/drawingml/2006/table">
            <a:tbl>
              <a:tblPr firstRow="1" bandRow="1">
                <a:tableStyleId>{5C22544A-7EE6-4342-B048-85BDC9FD1C3A}</a:tableStyleId>
              </a:tblPr>
              <a:tblGrid>
                <a:gridCol w="992265"/>
                <a:gridCol w="992265"/>
                <a:gridCol w="992265"/>
              </a:tblGrid>
              <a:tr h="26620">
                <a:tc>
                  <a:txBody>
                    <a:bodyPr/>
                    <a:lstStyle/>
                    <a:p>
                      <a:pPr algn="ctr" latinLnBrk="1"/>
                      <a:r>
                        <a:rPr lang="en-US" altLang="ko-KR" sz="1800" dirty="0" err="1" smtClean="0">
                          <a:latin typeface="Calibri" panose="020F0502020204030204" pitchFamily="34" charset="0"/>
                        </a:rPr>
                        <a:t>Src</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Traffic</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Action</a:t>
                      </a:r>
                      <a:endParaRPr lang="ko-KR" altLang="en-US" sz="1800" dirty="0">
                        <a:latin typeface="Calibri" panose="020F0502020204030204" pitchFamily="34" charset="0"/>
                      </a:endParaRPr>
                    </a:p>
                  </a:txBody>
                  <a:tcPr marL="0" marR="0" marT="0" marB="0"/>
                </a:tc>
              </a:tr>
              <a:tr h="380253">
                <a:tc>
                  <a:txBody>
                    <a:bodyPr/>
                    <a:lstStyle/>
                    <a:p>
                      <a:pPr algn="ctr" latinLnBrk="1"/>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SSH</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Drop</a:t>
                      </a:r>
                      <a:endParaRPr lang="ko-KR" altLang="en-US" sz="1800" dirty="0">
                        <a:latin typeface="Calibri" panose="020F0502020204030204" pitchFamily="34" charset="0"/>
                      </a:endParaRPr>
                    </a:p>
                  </a:txBody>
                  <a:tcPr marL="0" marR="0" marT="0" marB="0"/>
                </a:tc>
              </a:tr>
              <a:tr h="380253">
                <a:tc>
                  <a:txBody>
                    <a:bodyPr/>
                    <a:lstStyle/>
                    <a:p>
                      <a:pPr algn="ctr" latinLnBrk="1"/>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Non-SSH</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Allow</a:t>
                      </a:r>
                      <a:endParaRPr lang="ko-KR" altLang="en-US" sz="1800" dirty="0">
                        <a:latin typeface="Calibri" panose="020F0502020204030204" pitchFamily="34" charset="0"/>
                      </a:endParaRPr>
                    </a:p>
                  </a:txBody>
                  <a:tcPr marL="0" marR="0" marT="0" marB="0"/>
                </a:tc>
              </a:tr>
              <a:tr h="380253">
                <a:tc>
                  <a:txBody>
                    <a:bodyPr/>
                    <a:lstStyle/>
                    <a:p>
                      <a:pPr algn="ctr" latinLnBrk="1"/>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Any</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Allow</a:t>
                      </a:r>
                      <a:endParaRPr lang="ko-KR" altLang="en-US" sz="1800" dirty="0">
                        <a:latin typeface="Calibri" panose="020F0502020204030204" pitchFamily="34" charset="0"/>
                      </a:endParaRPr>
                    </a:p>
                  </a:txBody>
                  <a:tcPr marL="0" marR="0" marT="0" marB="0"/>
                </a:tc>
              </a:tr>
            </a:tbl>
          </a:graphicData>
        </a:graphic>
      </p:graphicFrame>
      <p:pic>
        <p:nvPicPr>
          <p:cNvPr id="22" name="Picture 6" descr="https://lh6.googleusercontent.com/B-LWl-8__kEiK6DKXjCrmeZTaa_GSE9Xscri8Z79sfE2peZS4QkCOzKAq8rA8A1tE58D432vOPAMBaqTd8vY-S_K374jl5pN5sFcXrgAGlIYForOl9KbOFeVXj40R9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014" y="3816531"/>
            <a:ext cx="1304505" cy="130450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직선 연결선 7"/>
          <p:cNvCxnSpPr>
            <a:stCxn id="18" idx="3"/>
            <a:endCxn id="16" idx="1"/>
          </p:cNvCxnSpPr>
          <p:nvPr/>
        </p:nvCxnSpPr>
        <p:spPr>
          <a:xfrm>
            <a:off x="2051720" y="3553704"/>
            <a:ext cx="462634" cy="323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a:stCxn id="22" idx="3"/>
            <a:endCxn id="16" idx="1"/>
          </p:cNvCxnSpPr>
          <p:nvPr/>
        </p:nvCxnSpPr>
        <p:spPr>
          <a:xfrm flipV="1">
            <a:off x="1975519" y="3877433"/>
            <a:ext cx="538835" cy="591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직선 연결선 26"/>
          <p:cNvCxnSpPr>
            <a:stCxn id="13" idx="1"/>
            <a:endCxn id="16" idx="3"/>
          </p:cNvCxnSpPr>
          <p:nvPr/>
        </p:nvCxnSpPr>
        <p:spPr>
          <a:xfrm flipH="1">
            <a:off x="3426279" y="3877433"/>
            <a:ext cx="9280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직선 연결선 29"/>
          <p:cNvCxnSpPr>
            <a:stCxn id="1026" idx="1"/>
            <a:endCxn id="16" idx="3"/>
          </p:cNvCxnSpPr>
          <p:nvPr/>
        </p:nvCxnSpPr>
        <p:spPr>
          <a:xfrm flipH="1">
            <a:off x="3426279" y="2578568"/>
            <a:ext cx="928066" cy="1298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직선 연결선 32"/>
          <p:cNvCxnSpPr>
            <a:stCxn id="15" idx="1"/>
            <a:endCxn id="16" idx="3"/>
          </p:cNvCxnSpPr>
          <p:nvPr/>
        </p:nvCxnSpPr>
        <p:spPr>
          <a:xfrm flipH="1" flipV="1">
            <a:off x="3426279" y="3877433"/>
            <a:ext cx="928066" cy="1309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직선 연결선 35"/>
          <p:cNvCxnSpPr>
            <a:stCxn id="1030" idx="1"/>
            <a:endCxn id="13" idx="3"/>
          </p:cNvCxnSpPr>
          <p:nvPr/>
        </p:nvCxnSpPr>
        <p:spPr>
          <a:xfrm flipH="1">
            <a:off x="5266270" y="3732982"/>
            <a:ext cx="928065" cy="144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직선 연결선 38"/>
          <p:cNvCxnSpPr>
            <a:stCxn id="1030" idx="1"/>
            <a:endCxn id="15" idx="3"/>
          </p:cNvCxnSpPr>
          <p:nvPr/>
        </p:nvCxnSpPr>
        <p:spPr>
          <a:xfrm flipH="1">
            <a:off x="5266270" y="3732982"/>
            <a:ext cx="928065" cy="14542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직선 연결선 41"/>
          <p:cNvCxnSpPr>
            <a:stCxn id="1030" idx="1"/>
            <a:endCxn id="1026" idx="3"/>
          </p:cNvCxnSpPr>
          <p:nvPr/>
        </p:nvCxnSpPr>
        <p:spPr>
          <a:xfrm flipH="1" flipV="1">
            <a:off x="5266270" y="2578568"/>
            <a:ext cx="928065" cy="11544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509630" y="2314972"/>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F1</a:t>
            </a:r>
            <a:endParaRPr lang="ko-KR" altLang="en-US" sz="2800" b="1" dirty="0">
              <a:latin typeface="Calibri" panose="020F0502020204030204" pitchFamily="34" charset="0"/>
            </a:endParaRPr>
          </a:p>
        </p:txBody>
      </p:sp>
      <p:sp>
        <p:nvSpPr>
          <p:cNvPr id="47" name="TextBox 46"/>
          <p:cNvSpPr txBox="1"/>
          <p:nvPr/>
        </p:nvSpPr>
        <p:spPr>
          <a:xfrm>
            <a:off x="4509630" y="3614528"/>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F2</a:t>
            </a:r>
            <a:endParaRPr lang="ko-KR" altLang="en-US" sz="2800" b="1" dirty="0">
              <a:latin typeface="Calibri" panose="020F0502020204030204" pitchFamily="34" charset="0"/>
            </a:endParaRPr>
          </a:p>
        </p:txBody>
      </p:sp>
      <p:sp>
        <p:nvSpPr>
          <p:cNvPr id="48" name="TextBox 47"/>
          <p:cNvSpPr txBox="1"/>
          <p:nvPr/>
        </p:nvSpPr>
        <p:spPr>
          <a:xfrm>
            <a:off x="4509630" y="4925586"/>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F3</a:t>
            </a:r>
            <a:endParaRPr lang="ko-KR" altLang="en-US" sz="2800" b="1" dirty="0">
              <a:latin typeface="Calibri" panose="020F0502020204030204" pitchFamily="34" charset="0"/>
            </a:endParaRPr>
          </a:p>
        </p:txBody>
      </p:sp>
      <p:sp>
        <p:nvSpPr>
          <p:cNvPr id="49" name="TextBox 48"/>
          <p:cNvSpPr txBox="1"/>
          <p:nvPr/>
        </p:nvSpPr>
        <p:spPr>
          <a:xfrm>
            <a:off x="2787494" y="3614528"/>
            <a:ext cx="280846" cy="523220"/>
          </a:xfrm>
          <a:prstGeom prst="rect">
            <a:avLst/>
          </a:prstGeom>
          <a:noFill/>
        </p:spPr>
        <p:txBody>
          <a:bodyPr wrap="none" rtlCol="0">
            <a:spAutoFit/>
          </a:bodyPr>
          <a:lstStyle/>
          <a:p>
            <a:r>
              <a:rPr lang="en-US" altLang="ko-KR" sz="2800" b="1" dirty="0" smtClean="0">
                <a:latin typeface="Calibri" panose="020F0502020204030204" pitchFamily="34" charset="0"/>
              </a:rPr>
              <a:t>I</a:t>
            </a:r>
            <a:endParaRPr lang="ko-KR" altLang="en-US" sz="2800" b="1" dirty="0">
              <a:latin typeface="Calibri" panose="020F0502020204030204" pitchFamily="34" charset="0"/>
            </a:endParaRPr>
          </a:p>
        </p:txBody>
      </p:sp>
      <p:grpSp>
        <p:nvGrpSpPr>
          <p:cNvPr id="5" name="그룹 4"/>
          <p:cNvGrpSpPr/>
          <p:nvPr/>
        </p:nvGrpSpPr>
        <p:grpSpPr>
          <a:xfrm>
            <a:off x="1778524" y="5701114"/>
            <a:ext cx="5151642" cy="461665"/>
            <a:chOff x="1778524" y="5701114"/>
            <a:chExt cx="5151642" cy="461665"/>
          </a:xfrm>
        </p:grpSpPr>
        <p:cxnSp>
          <p:nvCxnSpPr>
            <p:cNvPr id="44" name="직선 화살표 연결선 43"/>
            <p:cNvCxnSpPr/>
            <p:nvPr/>
          </p:nvCxnSpPr>
          <p:spPr>
            <a:xfrm>
              <a:off x="1778524" y="5949280"/>
              <a:ext cx="5151642"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951735" y="5701114"/>
              <a:ext cx="973215" cy="461665"/>
            </a:xfrm>
            <a:prstGeom prst="rect">
              <a:avLst/>
            </a:prstGeom>
            <a:solidFill>
              <a:schemeClr val="bg1"/>
            </a:solidFill>
          </p:spPr>
          <p:txBody>
            <a:bodyPr wrap="none" rtlCol="0">
              <a:spAutoFit/>
            </a:bodyPr>
            <a:lstStyle/>
            <a:p>
              <a:r>
                <a:rPr lang="en-US" altLang="ko-KR" sz="2400" b="1" dirty="0" smtClean="0">
                  <a:solidFill>
                    <a:srgbClr val="00B050"/>
                  </a:solidFill>
                  <a:latin typeface="Calibri" panose="020F0502020204030204" pitchFamily="34" charset="0"/>
                </a:rPr>
                <a:t>Traffic</a:t>
              </a:r>
              <a:endParaRPr lang="ko-KR" altLang="en-US" sz="2400" b="1" dirty="0">
                <a:solidFill>
                  <a:srgbClr val="00B050"/>
                </a:solidFill>
                <a:latin typeface="Calibri" panose="020F0502020204030204" pitchFamily="34" charset="0"/>
              </a:endParaRPr>
            </a:p>
          </p:txBody>
        </p:sp>
      </p:grpSp>
      <p:pic>
        <p:nvPicPr>
          <p:cNvPr id="1032" name="Picture 8" descr="http://2.bp.blogspot.com/--V_YA3XF-ic/UUV0ISD4vcI/AAAAAAAAAuA/WOwXDXYsZ_I/s1600/Hat-cowboy-white-icon+mytrickytricks.blogspot.co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60640" y="2311406"/>
            <a:ext cx="471108" cy="4711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640" y="1546232"/>
            <a:ext cx="471600" cy="4716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640" y="1928819"/>
            <a:ext cx="471600" cy="4716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http://2.bp.blogspot.com/--V_YA3XF-ic/UUV0ISD4vcI/AAAAAAAAAuA/WOwXDXYsZ_I/s1600/Hat-cowboy-white-icon+mytrickytricks.blogspot.com.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3499" y="4183113"/>
            <a:ext cx="553832" cy="55383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0" descr="http://icons.iconarchive.com/icons/rob-sanders/hat/256/Hat-cowboy-black-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73498" y="3281677"/>
            <a:ext cx="595936" cy="595936"/>
          </a:xfrm>
          <a:prstGeom prst="rect">
            <a:avLst/>
          </a:prstGeom>
          <a:noFill/>
          <a:extLst>
            <a:ext uri="{909E8E84-426E-40DD-AFC4-6F175D3DCCD1}">
              <a14:hiddenFill xmlns:a14="http://schemas.microsoft.com/office/drawing/2010/main">
                <a:solidFill>
                  <a:srgbClr val="FFFFFF"/>
                </a:solidFill>
              </a14:hiddenFill>
            </a:ext>
          </a:extLst>
        </p:spPr>
      </p:pic>
      <p:sp>
        <p:nvSpPr>
          <p:cNvPr id="2" name="직사각형 1"/>
          <p:cNvSpPr/>
          <p:nvPr/>
        </p:nvSpPr>
        <p:spPr>
          <a:xfrm>
            <a:off x="5940152" y="922268"/>
            <a:ext cx="3096344" cy="196405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solidFill>
                <a:schemeClr val="tx1"/>
              </a:solidFill>
            </a:endParaRPr>
          </a:p>
        </p:txBody>
      </p:sp>
      <p:sp>
        <p:nvSpPr>
          <p:cNvPr id="37" name="TextBox 36"/>
          <p:cNvSpPr txBox="1"/>
          <p:nvPr/>
        </p:nvSpPr>
        <p:spPr>
          <a:xfrm>
            <a:off x="32997" y="6443646"/>
            <a:ext cx="2510303" cy="338554"/>
          </a:xfrm>
          <a:prstGeom prst="rect">
            <a:avLst/>
          </a:prstGeom>
          <a:noFill/>
        </p:spPr>
        <p:txBody>
          <a:bodyPr wrap="none" rtlCol="0">
            <a:spAutoFit/>
          </a:bodyPr>
          <a:lstStyle/>
          <a:p>
            <a:r>
              <a:rPr lang="en-US" altLang="ko-KR" sz="1600" dirty="0" smtClean="0">
                <a:latin typeface="Calibri" panose="020F0502020204030204" pitchFamily="34" charset="0"/>
              </a:rPr>
              <a:t>* </a:t>
            </a:r>
            <a:r>
              <a:rPr lang="en-US" altLang="ko-KR" sz="1600" dirty="0" smtClean="0">
                <a:latin typeface="Calibri" panose="020F0502020204030204" pitchFamily="34" charset="0"/>
              </a:rPr>
              <a:t>Design from author’s slide</a:t>
            </a:r>
            <a:endParaRPr lang="en-US" altLang="ko-KR" sz="1600" dirty="0" smtClean="0">
              <a:latin typeface="Calibri" panose="020F0502020204030204" pitchFamily="34" charset="0"/>
            </a:endParaRPr>
          </a:p>
        </p:txBody>
      </p:sp>
    </p:spTree>
    <p:extLst>
      <p:ext uri="{BB962C8B-B14F-4D97-AF65-F5344CB8AC3E}">
        <p14:creationId xmlns:p14="http://schemas.microsoft.com/office/powerpoint/2010/main" val="2580143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직사각형 64"/>
          <p:cNvSpPr/>
          <p:nvPr/>
        </p:nvSpPr>
        <p:spPr>
          <a:xfrm>
            <a:off x="310088" y="241598"/>
            <a:ext cx="449162" cy="307777"/>
          </a:xfrm>
          <a:prstGeom prst="rect">
            <a:avLst/>
          </a:prstGeom>
        </p:spPr>
        <p:txBody>
          <a:bodyPr wrap="none">
            <a:spAutoFit/>
          </a:bodyPr>
          <a:lstStyle/>
          <a:p>
            <a:r>
              <a:rPr lang="en-US" altLang="ko-KR" sz="1400" b="1" spc="-50" dirty="0" smtClean="0">
                <a:solidFill>
                  <a:schemeClr val="bg1"/>
                </a:solidFill>
                <a:latin typeface="나눔고딕" pitchFamily="50" charset="-127"/>
                <a:ea typeface="나눔고딕" pitchFamily="50" charset="-127"/>
              </a:rPr>
              <a:t>1-1</a:t>
            </a:r>
          </a:p>
        </p:txBody>
      </p:sp>
      <p:cxnSp>
        <p:nvCxnSpPr>
          <p:cNvPr id="14" name="직선 연결선 13"/>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4355" y="275937"/>
            <a:ext cx="6418967" cy="646331"/>
          </a:xfrm>
          <a:prstGeom prst="rect">
            <a:avLst/>
          </a:prstGeom>
          <a:noFill/>
        </p:spPr>
        <p:txBody>
          <a:bodyPr wrap="square" rtlCol="0">
            <a:spAutoFit/>
          </a:bodyPr>
          <a:lstStyle/>
          <a:p>
            <a:r>
              <a:rPr lang="en-US" altLang="ko-KR" sz="3600" kern="0" spc="-30" dirty="0" smtClean="0">
                <a:latin typeface="Calibri" panose="020F0502020204030204" pitchFamily="34" charset="0"/>
                <a:ea typeface="나눔고딕" pitchFamily="50" charset="-127"/>
              </a:rPr>
              <a:t>Experimental Results</a:t>
            </a:r>
            <a:endParaRPr lang="en-US" altLang="ko-KR" sz="3600" kern="0" spc="-30" dirty="0" smtClean="0">
              <a:latin typeface="Calibri" panose="020F0502020204030204" pitchFamily="34" charset="0"/>
              <a:ea typeface="나눔고딕 ExtraBold" pitchFamily="50" charset="-127"/>
            </a:endParaRPr>
          </a:p>
        </p:txBody>
      </p:sp>
      <p:sp>
        <p:nvSpPr>
          <p:cNvPr id="17" name="슬라이드 번호 개체 틀 16"/>
          <p:cNvSpPr>
            <a:spLocks noGrp="1"/>
          </p:cNvSpPr>
          <p:nvPr>
            <p:ph type="sldNum" sz="quarter" idx="12"/>
          </p:nvPr>
        </p:nvSpPr>
        <p:spPr/>
        <p:txBody>
          <a:bodyPr/>
          <a:lstStyle/>
          <a:p>
            <a:pPr algn="r"/>
            <a:r>
              <a:rPr lang="en-US" altLang="ko-KR" sz="2000" dirty="0" smtClean="0">
                <a:solidFill>
                  <a:srgbClr val="00B0F0"/>
                </a:solidFill>
              </a:rPr>
              <a:t>20</a:t>
            </a:r>
            <a:r>
              <a:rPr lang="ko-KR" altLang="en-US" sz="1200" dirty="0" smtClean="0"/>
              <a:t> </a:t>
            </a:r>
            <a:r>
              <a:rPr lang="en-US" altLang="ko-KR" sz="1100" b="0" dirty="0" smtClean="0">
                <a:solidFill>
                  <a:schemeClr val="bg1">
                    <a:lumMod val="65000"/>
                  </a:schemeClr>
                </a:solidFill>
              </a:rPr>
              <a:t>/ </a:t>
            </a:r>
            <a:r>
              <a:rPr lang="en-US" altLang="ko-KR" sz="1100" b="0" dirty="0" smtClean="0">
                <a:solidFill>
                  <a:schemeClr val="bg1">
                    <a:lumMod val="65000"/>
                  </a:schemeClr>
                </a:solidFill>
              </a:rPr>
              <a:t>26</a:t>
            </a:r>
            <a:endParaRPr lang="ko-KR" altLang="en-US" sz="1100" b="0" dirty="0">
              <a:solidFill>
                <a:schemeClr val="bg1">
                  <a:lumMod val="65000"/>
                </a:schemeClr>
              </a:solidFill>
            </a:endParaRPr>
          </a:p>
        </p:txBody>
      </p:sp>
      <p:pic>
        <p:nvPicPr>
          <p:cNvPr id="2" name="그림 1"/>
          <p:cNvPicPr>
            <a:picLocks noChangeAspect="1"/>
          </p:cNvPicPr>
          <p:nvPr/>
        </p:nvPicPr>
        <p:blipFill>
          <a:blip r:embed="rId3"/>
          <a:stretch>
            <a:fillRect/>
          </a:stretch>
        </p:blipFill>
        <p:spPr>
          <a:xfrm>
            <a:off x="899591" y="1230518"/>
            <a:ext cx="7211269" cy="4053049"/>
          </a:xfrm>
          <a:prstGeom prst="rect">
            <a:avLst/>
          </a:prstGeom>
        </p:spPr>
      </p:pic>
      <p:sp>
        <p:nvSpPr>
          <p:cNvPr id="8" name="TextBox 7"/>
          <p:cNvSpPr txBox="1"/>
          <p:nvPr/>
        </p:nvSpPr>
        <p:spPr>
          <a:xfrm>
            <a:off x="5157318" y="5096306"/>
            <a:ext cx="2881430" cy="338554"/>
          </a:xfrm>
          <a:prstGeom prst="rect">
            <a:avLst/>
          </a:prstGeom>
          <a:noFill/>
        </p:spPr>
        <p:txBody>
          <a:bodyPr wrap="none" rtlCol="0">
            <a:spAutoFit/>
          </a:bodyPr>
          <a:lstStyle/>
          <a:p>
            <a:r>
              <a:rPr lang="en-US" altLang="ko-KR" sz="1600" dirty="0" smtClean="0">
                <a:latin typeface="Calibri" panose="020F0502020204030204" pitchFamily="34" charset="0"/>
              </a:rPr>
              <a:t>* reference: Table 2 in the paper</a:t>
            </a:r>
          </a:p>
        </p:txBody>
      </p:sp>
      <p:sp>
        <p:nvSpPr>
          <p:cNvPr id="9" name="TextBox 8"/>
          <p:cNvSpPr txBox="1"/>
          <p:nvPr/>
        </p:nvSpPr>
        <p:spPr>
          <a:xfrm>
            <a:off x="539552" y="922961"/>
            <a:ext cx="7869590" cy="369332"/>
          </a:xfrm>
          <a:prstGeom prst="rect">
            <a:avLst/>
          </a:prstGeom>
          <a:noFill/>
        </p:spPr>
        <p:txBody>
          <a:bodyPr wrap="none" rtlCol="0">
            <a:spAutoFit/>
          </a:bodyPr>
          <a:lstStyle/>
          <a:p>
            <a:pPr marL="285750" indent="-285750">
              <a:buFont typeface="Arial" panose="020B0604020202020204" pitchFamily="34" charset="0"/>
              <a:buChar char="•"/>
            </a:pPr>
            <a:r>
              <a:rPr lang="en-US" altLang="ko-KR" dirty="0" smtClean="0">
                <a:latin typeface="Calibri" panose="020F0502020204030204" pitchFamily="34" charset="0"/>
              </a:rPr>
              <a:t>Results comparing 2-Phase Update(2PC) with their subset optimization(Subset)</a:t>
            </a:r>
          </a:p>
        </p:txBody>
      </p:sp>
      <p:sp>
        <p:nvSpPr>
          <p:cNvPr id="10" name="TextBox 9"/>
          <p:cNvSpPr txBox="1"/>
          <p:nvPr/>
        </p:nvSpPr>
        <p:spPr>
          <a:xfrm>
            <a:off x="1209581" y="5517232"/>
            <a:ext cx="5954707" cy="646331"/>
          </a:xfrm>
          <a:prstGeom prst="rect">
            <a:avLst/>
          </a:prstGeom>
          <a:noFill/>
        </p:spPr>
        <p:txBody>
          <a:bodyPr wrap="none" rtlCol="0">
            <a:spAutoFit/>
          </a:bodyPr>
          <a:lstStyle/>
          <a:p>
            <a:r>
              <a:rPr lang="en-US" altLang="ko-KR" dirty="0" smtClean="0">
                <a:latin typeface="Calibri" panose="020F0502020204030204" pitchFamily="34" charset="0"/>
              </a:rPr>
              <a:t>- Subset was more effective than 2PC with routing </a:t>
            </a:r>
            <a:r>
              <a:rPr lang="en-US" altLang="ko-KR" dirty="0" smtClean="0">
                <a:latin typeface="Calibri" panose="020F0502020204030204" pitchFamily="34" charset="0"/>
              </a:rPr>
              <a:t>application.</a:t>
            </a:r>
            <a:endParaRPr lang="en-US" altLang="ko-KR" dirty="0" smtClean="0">
              <a:latin typeface="Calibri" panose="020F0502020204030204" pitchFamily="34" charset="0"/>
            </a:endParaRPr>
          </a:p>
          <a:p>
            <a:r>
              <a:rPr lang="en-US" altLang="ko-KR" dirty="0" smtClean="0">
                <a:latin typeface="Calibri" panose="020F0502020204030204" pitchFamily="34" charset="0"/>
              </a:rPr>
              <a:t>- Fewer improvements for the multicast example</a:t>
            </a:r>
            <a:endParaRPr lang="en-US" altLang="ko-KR" dirty="0">
              <a:latin typeface="Calibri" panose="020F0502020204030204" pitchFamily="34" charset="0"/>
            </a:endParaRPr>
          </a:p>
        </p:txBody>
      </p:sp>
    </p:spTree>
    <p:extLst>
      <p:ext uri="{BB962C8B-B14F-4D97-AF65-F5344CB8AC3E}">
        <p14:creationId xmlns:p14="http://schemas.microsoft.com/office/powerpoint/2010/main" val="202858520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직사각형 64"/>
          <p:cNvSpPr/>
          <p:nvPr/>
        </p:nvSpPr>
        <p:spPr>
          <a:xfrm>
            <a:off x="310088" y="241598"/>
            <a:ext cx="449162" cy="307777"/>
          </a:xfrm>
          <a:prstGeom prst="rect">
            <a:avLst/>
          </a:prstGeom>
        </p:spPr>
        <p:txBody>
          <a:bodyPr wrap="none">
            <a:spAutoFit/>
          </a:bodyPr>
          <a:lstStyle/>
          <a:p>
            <a:r>
              <a:rPr lang="en-US" altLang="ko-KR" sz="1400" b="1" spc="-50" dirty="0" smtClean="0">
                <a:solidFill>
                  <a:schemeClr val="bg1"/>
                </a:solidFill>
                <a:latin typeface="나눔고딕" pitchFamily="50" charset="-127"/>
                <a:ea typeface="나눔고딕" pitchFamily="50" charset="-127"/>
              </a:rPr>
              <a:t>1-1</a:t>
            </a:r>
          </a:p>
        </p:txBody>
      </p:sp>
      <p:cxnSp>
        <p:nvCxnSpPr>
          <p:cNvPr id="14" name="직선 연결선 13"/>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4355" y="275937"/>
            <a:ext cx="6418967" cy="646331"/>
          </a:xfrm>
          <a:prstGeom prst="rect">
            <a:avLst/>
          </a:prstGeom>
          <a:noFill/>
        </p:spPr>
        <p:txBody>
          <a:bodyPr wrap="square" rtlCol="0">
            <a:spAutoFit/>
          </a:bodyPr>
          <a:lstStyle/>
          <a:p>
            <a:r>
              <a:rPr lang="en-US" altLang="ko-KR" sz="3600" kern="0" spc="-30" dirty="0" smtClean="0">
                <a:latin typeface="Calibri" panose="020F0502020204030204" pitchFamily="34" charset="0"/>
                <a:ea typeface="나눔고딕" pitchFamily="50" charset="-127"/>
              </a:rPr>
              <a:t>Conclusion</a:t>
            </a:r>
            <a:endParaRPr lang="en-US" altLang="ko-KR" sz="3600" kern="0" spc="-30" dirty="0" smtClean="0">
              <a:latin typeface="Calibri" panose="020F0502020204030204" pitchFamily="34" charset="0"/>
              <a:ea typeface="나눔고딕 ExtraBold" pitchFamily="50" charset="-127"/>
            </a:endParaRPr>
          </a:p>
        </p:txBody>
      </p:sp>
      <p:sp>
        <p:nvSpPr>
          <p:cNvPr id="9" name="TextBox 8"/>
          <p:cNvSpPr txBox="1"/>
          <p:nvPr/>
        </p:nvSpPr>
        <p:spPr>
          <a:xfrm>
            <a:off x="539552" y="1070734"/>
            <a:ext cx="8496944" cy="4154984"/>
          </a:xfrm>
          <a:prstGeom prst="rect">
            <a:avLst/>
          </a:prstGeom>
          <a:noFill/>
        </p:spPr>
        <p:txBody>
          <a:bodyPr wrap="square" rtlCol="0">
            <a:spAutoFit/>
          </a:bodyPr>
          <a:lstStyle/>
          <a:p>
            <a:pPr marL="285750" indent="-285750">
              <a:buFont typeface="Arial" panose="020B0604020202020204" pitchFamily="34" charset="0"/>
              <a:buChar char="•"/>
            </a:pPr>
            <a:r>
              <a:rPr lang="en-US" altLang="ko-KR" sz="2400" b="1" dirty="0" smtClean="0">
                <a:latin typeface="Calibri" panose="020F0502020204030204" pitchFamily="34" charset="0"/>
              </a:rPr>
              <a:t>Update abstractions</a:t>
            </a:r>
          </a:p>
          <a:p>
            <a:pPr marL="742950" lvl="1" indent="-285750">
              <a:buFont typeface="Calibri" panose="020F0502020204030204" pitchFamily="34" charset="0"/>
              <a:buChar char="–"/>
            </a:pPr>
            <a:r>
              <a:rPr lang="en-US" altLang="ko-KR" sz="2400" dirty="0" smtClean="0">
                <a:latin typeface="Calibri" panose="020F0502020204030204" pitchFamily="34" charset="0"/>
              </a:rPr>
              <a:t>Per-packet consistent </a:t>
            </a:r>
            <a:r>
              <a:rPr lang="en-US" altLang="ko-KR" sz="2400" dirty="0" smtClean="0">
                <a:latin typeface="Calibri" panose="020F0502020204030204" pitchFamily="34" charset="0"/>
              </a:rPr>
              <a:t>update</a:t>
            </a:r>
          </a:p>
          <a:p>
            <a:pPr lvl="1"/>
            <a:r>
              <a:rPr lang="en-US" altLang="ko-KR" sz="2400" dirty="0" smtClean="0">
                <a:latin typeface="Calibri" panose="020F0502020204030204" pitchFamily="34" charset="0"/>
              </a:rPr>
              <a:t>     : </a:t>
            </a:r>
            <a:r>
              <a:rPr lang="en-US" altLang="ko-KR" sz="2400" dirty="0" smtClean="0">
                <a:latin typeface="Calibri" panose="020F0502020204030204" pitchFamily="34" charset="0"/>
              </a:rPr>
              <a:t>Only one configuration adopted to each packet</a:t>
            </a:r>
          </a:p>
          <a:p>
            <a:pPr lvl="1"/>
            <a:r>
              <a:rPr lang="en-US" altLang="ko-KR" sz="2400" dirty="0" smtClean="0">
                <a:latin typeface="Calibri" panose="020F0502020204030204" pitchFamily="34" charset="0"/>
              </a:rPr>
              <a:t>     : Preserving all trace </a:t>
            </a:r>
            <a:r>
              <a:rPr lang="en-US" altLang="ko-KR" sz="2400" dirty="0" smtClean="0">
                <a:latin typeface="Calibri" panose="020F0502020204030204" pitchFamily="34" charset="0"/>
              </a:rPr>
              <a:t>properties</a:t>
            </a:r>
            <a:endParaRPr lang="en-US" altLang="ko-KR" sz="2400" dirty="0" smtClean="0">
              <a:latin typeface="Calibri" panose="020F0502020204030204" pitchFamily="34" charset="0"/>
            </a:endParaRPr>
          </a:p>
          <a:p>
            <a:pPr marL="742950" lvl="1" indent="-285750">
              <a:buFont typeface="Calibri" panose="020F0502020204030204" pitchFamily="34" charset="0"/>
              <a:buChar char="–"/>
            </a:pPr>
            <a:endParaRPr lang="en-US" altLang="ko-KR" sz="2400" dirty="0" smtClean="0">
              <a:latin typeface="Calibri" panose="020F0502020204030204" pitchFamily="34" charset="0"/>
            </a:endParaRPr>
          </a:p>
          <a:p>
            <a:pPr marL="742950" lvl="1" indent="-285750">
              <a:buFont typeface="Calibri" panose="020F0502020204030204" pitchFamily="34" charset="0"/>
              <a:buChar char="–"/>
            </a:pPr>
            <a:endParaRPr lang="en-US" altLang="ko-KR" sz="2400" dirty="0">
              <a:latin typeface="Calibri" panose="020F0502020204030204" pitchFamily="34" charset="0"/>
            </a:endParaRPr>
          </a:p>
          <a:p>
            <a:pPr marL="285750" indent="-285750">
              <a:buFont typeface="Arial" panose="020B0604020202020204" pitchFamily="34" charset="0"/>
              <a:buChar char="•"/>
            </a:pPr>
            <a:r>
              <a:rPr lang="en-US" altLang="ko-KR" sz="2400" b="1" dirty="0" smtClean="0">
                <a:latin typeface="Calibri" panose="020F0502020204030204" pitchFamily="34" charset="0"/>
              </a:rPr>
              <a:t>Mechanisms</a:t>
            </a:r>
          </a:p>
          <a:p>
            <a:pPr marL="742950" lvl="1" indent="-285750">
              <a:buFont typeface="Calibri" panose="020F0502020204030204" pitchFamily="34" charset="0"/>
              <a:buChar char="–"/>
            </a:pPr>
            <a:r>
              <a:rPr lang="en-US" altLang="ko-KR" sz="2400" dirty="0" smtClean="0">
                <a:solidFill>
                  <a:prstClr val="black"/>
                </a:solidFill>
                <a:latin typeface="Calibri" panose="020F0502020204030204" pitchFamily="34" charset="0"/>
              </a:rPr>
              <a:t>2-Phase Update</a:t>
            </a:r>
          </a:p>
          <a:p>
            <a:pPr marL="742950" lvl="1" indent="-285750">
              <a:buFont typeface="Calibri" panose="020F0502020204030204" pitchFamily="34" charset="0"/>
              <a:buChar char="–"/>
            </a:pPr>
            <a:r>
              <a:rPr lang="en-US" altLang="ko-KR" sz="2400" dirty="0" smtClean="0">
                <a:solidFill>
                  <a:prstClr val="black"/>
                </a:solidFill>
                <a:latin typeface="Calibri" panose="020F0502020204030204" pitchFamily="34" charset="0"/>
              </a:rPr>
              <a:t>Optimizations</a:t>
            </a:r>
          </a:p>
          <a:p>
            <a:pPr marL="742950" lvl="1" indent="-285750">
              <a:buFont typeface="Calibri" panose="020F0502020204030204" pitchFamily="34" charset="0"/>
              <a:buChar char="–"/>
            </a:pPr>
            <a:endParaRPr lang="en-US" altLang="ko-KR" sz="2400" dirty="0">
              <a:solidFill>
                <a:prstClr val="black"/>
              </a:solidFill>
              <a:latin typeface="Calibri" panose="020F0502020204030204" pitchFamily="34" charset="0"/>
            </a:endParaRPr>
          </a:p>
          <a:p>
            <a:pPr marL="285750" indent="-285750">
              <a:buFont typeface="Arial" panose="020B0604020202020204" pitchFamily="34" charset="0"/>
              <a:buChar char="•"/>
            </a:pPr>
            <a:endParaRPr lang="en-US" altLang="ko-KR" sz="2400" dirty="0" smtClean="0">
              <a:latin typeface="Calibri" panose="020F0502020204030204" pitchFamily="34" charset="0"/>
            </a:endParaRPr>
          </a:p>
        </p:txBody>
      </p:sp>
      <p:sp>
        <p:nvSpPr>
          <p:cNvPr id="4" name="직사각형 3"/>
          <p:cNvSpPr/>
          <p:nvPr/>
        </p:nvSpPr>
        <p:spPr>
          <a:xfrm>
            <a:off x="1168684" y="4974267"/>
            <a:ext cx="723868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altLang="ko-KR" sz="2400" dirty="0" smtClean="0">
                <a:latin typeface="Calibri" panose="020F0502020204030204" pitchFamily="34" charset="0"/>
              </a:rPr>
              <a:t>Network update </a:t>
            </a:r>
            <a:r>
              <a:rPr lang="en-US" altLang="ko-KR" sz="2400" dirty="0" smtClean="0">
                <a:solidFill>
                  <a:srgbClr val="FF0000"/>
                </a:solidFill>
                <a:latin typeface="Calibri" panose="020F0502020204030204" pitchFamily="34" charset="0"/>
              </a:rPr>
              <a:t>without errors</a:t>
            </a:r>
            <a:r>
              <a:rPr lang="en-US" altLang="ko-KR" sz="2400" dirty="0" smtClean="0">
                <a:latin typeface="Calibri" panose="020F0502020204030204" pitchFamily="34" charset="0"/>
              </a:rPr>
              <a:t> </a:t>
            </a:r>
            <a:r>
              <a:rPr lang="en-US" altLang="ko-KR" sz="2400" dirty="0">
                <a:latin typeface="Calibri" panose="020F0502020204030204" pitchFamily="34" charset="0"/>
              </a:rPr>
              <a:t>and </a:t>
            </a:r>
            <a:endParaRPr lang="en-US" altLang="ko-KR" sz="2400" dirty="0" smtClean="0">
              <a:latin typeface="Calibri" panose="020F0502020204030204" pitchFamily="34" charset="0"/>
            </a:endParaRPr>
          </a:p>
          <a:p>
            <a:pPr algn="ctr"/>
            <a:r>
              <a:rPr lang="en-US" altLang="ko-KR" sz="2400" dirty="0" smtClean="0">
                <a:latin typeface="Calibri" panose="020F0502020204030204" pitchFamily="34" charset="0"/>
              </a:rPr>
              <a:t>in </a:t>
            </a:r>
            <a:r>
              <a:rPr lang="en-US" altLang="ko-KR" sz="2400" dirty="0">
                <a:latin typeface="Calibri" panose="020F0502020204030204" pitchFamily="34" charset="0"/>
              </a:rPr>
              <a:t>one fell swoop using </a:t>
            </a:r>
            <a:r>
              <a:rPr lang="en-US" altLang="ko-KR" sz="2400" dirty="0">
                <a:solidFill>
                  <a:srgbClr val="FF0000"/>
                </a:solidFill>
                <a:latin typeface="Calibri" panose="020F0502020204030204" pitchFamily="34" charset="0"/>
              </a:rPr>
              <a:t>an high-level abstract operation</a:t>
            </a:r>
            <a:endParaRPr lang="ko-KR" altLang="en-US" sz="2400" dirty="0">
              <a:solidFill>
                <a:srgbClr val="FF0000"/>
              </a:solidFill>
            </a:endParaRPr>
          </a:p>
        </p:txBody>
      </p:sp>
      <p:sp>
        <p:nvSpPr>
          <p:cNvPr id="7" name="슬라이드 번호 개체 틀 16"/>
          <p:cNvSpPr>
            <a:spLocks noGrp="1"/>
          </p:cNvSpPr>
          <p:nvPr>
            <p:ph type="sldNum" sz="quarter" idx="12"/>
          </p:nvPr>
        </p:nvSpPr>
        <p:spPr>
          <a:xfrm>
            <a:off x="6843323" y="6356350"/>
            <a:ext cx="2133600" cy="365125"/>
          </a:xfrm>
        </p:spPr>
        <p:txBody>
          <a:bodyPr/>
          <a:lstStyle/>
          <a:p>
            <a:pPr algn="r"/>
            <a:r>
              <a:rPr lang="en-US" altLang="ko-KR" sz="2000" dirty="0" smtClean="0">
                <a:solidFill>
                  <a:srgbClr val="00B0F0"/>
                </a:solidFill>
              </a:rPr>
              <a:t>21 </a:t>
            </a:r>
            <a:r>
              <a:rPr lang="en-US" altLang="ko-KR" sz="1100" b="0" dirty="0" smtClean="0">
                <a:solidFill>
                  <a:schemeClr val="bg1">
                    <a:lumMod val="65000"/>
                  </a:schemeClr>
                </a:solidFill>
              </a:rPr>
              <a:t>/ 26</a:t>
            </a:r>
            <a:endParaRPr lang="ko-KR" altLang="en-US" sz="1100" b="0" dirty="0">
              <a:solidFill>
                <a:schemeClr val="bg1">
                  <a:lumMod val="65000"/>
                </a:schemeClr>
              </a:solidFill>
            </a:endParaRPr>
          </a:p>
        </p:txBody>
      </p:sp>
    </p:spTree>
    <p:extLst>
      <p:ext uri="{BB962C8B-B14F-4D97-AF65-F5344CB8AC3E}">
        <p14:creationId xmlns:p14="http://schemas.microsoft.com/office/powerpoint/2010/main" val="190345403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직사각형 64"/>
          <p:cNvSpPr/>
          <p:nvPr/>
        </p:nvSpPr>
        <p:spPr>
          <a:xfrm>
            <a:off x="310088" y="241598"/>
            <a:ext cx="449162" cy="307777"/>
          </a:xfrm>
          <a:prstGeom prst="rect">
            <a:avLst/>
          </a:prstGeom>
        </p:spPr>
        <p:txBody>
          <a:bodyPr wrap="none">
            <a:spAutoFit/>
          </a:bodyPr>
          <a:lstStyle/>
          <a:p>
            <a:r>
              <a:rPr lang="en-US" altLang="ko-KR" sz="1400" b="1" spc="-50" dirty="0" smtClean="0">
                <a:solidFill>
                  <a:schemeClr val="bg1"/>
                </a:solidFill>
                <a:latin typeface="나눔고딕" pitchFamily="50" charset="-127"/>
                <a:ea typeface="나눔고딕" pitchFamily="50" charset="-127"/>
              </a:rPr>
              <a:t>1-1</a:t>
            </a:r>
          </a:p>
        </p:txBody>
      </p:sp>
      <p:cxnSp>
        <p:nvCxnSpPr>
          <p:cNvPr id="14" name="직선 연결선 13"/>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4355" y="275937"/>
            <a:ext cx="8552568" cy="646331"/>
          </a:xfrm>
          <a:prstGeom prst="rect">
            <a:avLst/>
          </a:prstGeom>
          <a:noFill/>
        </p:spPr>
        <p:txBody>
          <a:bodyPr wrap="square" rtlCol="0">
            <a:spAutoFit/>
          </a:bodyPr>
          <a:lstStyle/>
          <a:p>
            <a:r>
              <a:rPr lang="en-US" altLang="ko-KR" sz="3600" kern="0" spc="-30" dirty="0" smtClean="0">
                <a:latin typeface="Calibri" panose="020F0502020204030204" pitchFamily="34" charset="0"/>
                <a:ea typeface="나눔고딕" pitchFamily="50" charset="-127"/>
              </a:rPr>
              <a:t>Additional Problem: Excess of Link Capacity</a:t>
            </a:r>
            <a:endParaRPr lang="en-US" altLang="ko-KR" sz="3600" kern="0" spc="-30" dirty="0" smtClean="0">
              <a:latin typeface="Calibri" panose="020F0502020204030204" pitchFamily="34" charset="0"/>
              <a:ea typeface="나눔고딕 ExtraBold" pitchFamily="50" charset="-127"/>
            </a:endParaRPr>
          </a:p>
        </p:txBody>
      </p:sp>
      <p:sp>
        <p:nvSpPr>
          <p:cNvPr id="9" name="TextBox 8"/>
          <p:cNvSpPr txBox="1"/>
          <p:nvPr/>
        </p:nvSpPr>
        <p:spPr>
          <a:xfrm>
            <a:off x="539552" y="4149080"/>
            <a:ext cx="8496944" cy="1569660"/>
          </a:xfrm>
          <a:prstGeom prst="rect">
            <a:avLst/>
          </a:prstGeom>
          <a:noFill/>
        </p:spPr>
        <p:txBody>
          <a:bodyPr wrap="square" rtlCol="0">
            <a:spAutoFit/>
          </a:bodyPr>
          <a:lstStyle/>
          <a:p>
            <a:pPr marL="285750" indent="-285750">
              <a:buFont typeface="Arial" panose="020B0604020202020204" pitchFamily="34" charset="0"/>
              <a:buChar char="•"/>
            </a:pPr>
            <a:r>
              <a:rPr lang="en-US" altLang="ko-KR" sz="2400" b="1" dirty="0" smtClean="0">
                <a:latin typeface="Calibri" panose="020F0502020204030204" pitchFamily="34" charset="0"/>
              </a:rPr>
              <a:t>During traffic migration</a:t>
            </a:r>
            <a:endParaRPr lang="en-US" altLang="ko-KR" sz="2400" b="1" dirty="0" smtClean="0">
              <a:latin typeface="Calibri" panose="020F0502020204030204" pitchFamily="34" charset="0"/>
            </a:endParaRPr>
          </a:p>
          <a:p>
            <a:pPr marL="742950" lvl="1" indent="-285750">
              <a:buFont typeface="Calibri" panose="020F0502020204030204" pitchFamily="34" charset="0"/>
              <a:buChar char="–"/>
            </a:pPr>
            <a:r>
              <a:rPr lang="en-US" altLang="ko-KR" sz="2400" dirty="0">
                <a:latin typeface="Calibri" panose="020F0502020204030204" pitchFamily="34" charset="0"/>
              </a:rPr>
              <a:t>Difficulty in synchronizing the changes to the </a:t>
            </a:r>
            <a:r>
              <a:rPr lang="en-US" altLang="ko-KR" sz="2400" dirty="0" smtClean="0">
                <a:latin typeface="Calibri" panose="020F0502020204030204" pitchFamily="34" charset="0"/>
              </a:rPr>
              <a:t>flows</a:t>
            </a:r>
          </a:p>
          <a:p>
            <a:pPr marL="742950" lvl="1" indent="-285750">
              <a:buFont typeface="Calibri" panose="020F0502020204030204" pitchFamily="34" charset="0"/>
              <a:buChar char="–"/>
            </a:pPr>
            <a:r>
              <a:rPr lang="en-US" altLang="ko-KR" sz="2400" dirty="0" smtClean="0">
                <a:latin typeface="Calibri" panose="020F0502020204030204" pitchFamily="34" charset="0"/>
              </a:rPr>
              <a:t>Could lead to severe congestion</a:t>
            </a:r>
          </a:p>
          <a:p>
            <a:pPr marL="742950" lvl="1" indent="-285750">
              <a:buFont typeface="Calibri" panose="020F0502020204030204" pitchFamily="34" charset="0"/>
              <a:buChar char="–"/>
            </a:pPr>
            <a:r>
              <a:rPr lang="en-US" altLang="ko-KR" sz="2400" dirty="0" smtClean="0">
                <a:latin typeface="Calibri" panose="020F0502020204030204" pitchFamily="34" charset="0"/>
              </a:rPr>
              <a:t>Cannot be solved by 2-Phase Update mechanism</a:t>
            </a:r>
            <a:endParaRPr lang="en-US" altLang="ko-KR" sz="2400" dirty="0">
              <a:latin typeface="Calibri" panose="020F0502020204030204" pitchFamily="34" charset="0"/>
            </a:endParaRPr>
          </a:p>
        </p:txBody>
      </p:sp>
      <p:sp>
        <p:nvSpPr>
          <p:cNvPr id="7" name="슬라이드 번호 개체 틀 16"/>
          <p:cNvSpPr>
            <a:spLocks noGrp="1"/>
          </p:cNvSpPr>
          <p:nvPr>
            <p:ph type="sldNum" sz="quarter" idx="12"/>
          </p:nvPr>
        </p:nvSpPr>
        <p:spPr>
          <a:xfrm>
            <a:off x="6843323" y="6356350"/>
            <a:ext cx="2133600" cy="365125"/>
          </a:xfrm>
        </p:spPr>
        <p:txBody>
          <a:bodyPr/>
          <a:lstStyle/>
          <a:p>
            <a:pPr algn="r"/>
            <a:r>
              <a:rPr lang="en-US" altLang="ko-KR" sz="2000" dirty="0" smtClean="0">
                <a:solidFill>
                  <a:srgbClr val="00B0F0"/>
                </a:solidFill>
              </a:rPr>
              <a:t>22</a:t>
            </a:r>
            <a:r>
              <a:rPr lang="ko-KR" altLang="en-US" sz="1200" dirty="0" smtClean="0"/>
              <a:t> </a:t>
            </a:r>
            <a:r>
              <a:rPr lang="en-US" altLang="ko-KR" sz="1100" b="0" dirty="0" smtClean="0">
                <a:solidFill>
                  <a:schemeClr val="bg1">
                    <a:lumMod val="65000"/>
                  </a:schemeClr>
                </a:solidFill>
              </a:rPr>
              <a:t>/ </a:t>
            </a:r>
            <a:r>
              <a:rPr lang="en-US" altLang="ko-KR" sz="1100" b="0" dirty="0" smtClean="0">
                <a:solidFill>
                  <a:schemeClr val="bg1">
                    <a:lumMod val="65000"/>
                  </a:schemeClr>
                </a:solidFill>
              </a:rPr>
              <a:t>26</a:t>
            </a:r>
            <a:endParaRPr lang="ko-KR" altLang="en-US" sz="1100" b="0" dirty="0">
              <a:solidFill>
                <a:schemeClr val="bg1">
                  <a:lumMod val="65000"/>
                </a:schemeClr>
              </a:solidFill>
            </a:endParaRPr>
          </a:p>
        </p:txBody>
      </p:sp>
      <p:pic>
        <p:nvPicPr>
          <p:cNvPr id="2" name="그림 1"/>
          <p:cNvPicPr>
            <a:picLocks noChangeAspect="1"/>
          </p:cNvPicPr>
          <p:nvPr/>
        </p:nvPicPr>
        <p:blipFill>
          <a:blip r:embed="rId3"/>
          <a:stretch>
            <a:fillRect/>
          </a:stretch>
        </p:blipFill>
        <p:spPr>
          <a:xfrm>
            <a:off x="683568" y="1268760"/>
            <a:ext cx="7708915" cy="2149857"/>
          </a:xfrm>
          <a:prstGeom prst="rect">
            <a:avLst/>
          </a:prstGeom>
        </p:spPr>
      </p:pic>
    </p:spTree>
    <p:extLst>
      <p:ext uri="{BB962C8B-B14F-4D97-AF65-F5344CB8AC3E}">
        <p14:creationId xmlns:p14="http://schemas.microsoft.com/office/powerpoint/2010/main" val="157221998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p:cNvSpPr/>
          <p:nvPr/>
        </p:nvSpPr>
        <p:spPr>
          <a:xfrm>
            <a:off x="3806841" y="1762125"/>
            <a:ext cx="1682196" cy="7267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a:solidFill>
                <a:prstClr val="white"/>
              </a:solidFill>
            </a:endParaRPr>
          </a:p>
        </p:txBody>
      </p:sp>
      <p:sp>
        <p:nvSpPr>
          <p:cNvPr id="5" name="Rectangle 4"/>
          <p:cNvSpPr/>
          <p:nvPr/>
        </p:nvSpPr>
        <p:spPr>
          <a:xfrm>
            <a:off x="34184" y="3394588"/>
            <a:ext cx="1718170" cy="1042524"/>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a:lstStyle/>
          <a:p>
            <a:pPr algn="ctr" latinLnBrk="0"/>
            <a:r>
              <a:rPr lang="en-US" sz="2000" b="1" dirty="0" smtClean="0">
                <a:solidFill>
                  <a:prstClr val="black"/>
                </a:solidFill>
              </a:rPr>
              <a:t>Constant:</a:t>
            </a:r>
          </a:p>
          <a:p>
            <a:pPr algn="ctr" latinLnBrk="0"/>
            <a:r>
              <a:rPr lang="en-US" sz="2000" dirty="0" smtClean="0">
                <a:solidFill>
                  <a:prstClr val="black"/>
                </a:solidFill>
              </a:rPr>
              <a:t>Current Traffic Distribution</a:t>
            </a:r>
          </a:p>
          <a:p>
            <a:pPr algn="ctr" latinLnBrk="0"/>
            <a:endParaRPr lang="en-US" sz="2000" dirty="0">
              <a:solidFill>
                <a:prstClr val="black"/>
              </a:solidFill>
            </a:endParaRPr>
          </a:p>
        </p:txBody>
      </p:sp>
      <p:sp>
        <p:nvSpPr>
          <p:cNvPr id="6" name="Rectangle 5"/>
          <p:cNvSpPr/>
          <p:nvPr/>
        </p:nvSpPr>
        <p:spPr>
          <a:xfrm>
            <a:off x="7424244" y="3394588"/>
            <a:ext cx="1685672" cy="1042524"/>
          </a:xfrm>
          <a:prstGeom prst="rect">
            <a:avLst/>
          </a:prstGeom>
          <a:ln/>
        </p:spPr>
        <p:style>
          <a:lnRef idx="3">
            <a:schemeClr val="lt1"/>
          </a:lnRef>
          <a:fillRef idx="1">
            <a:schemeClr val="accent2"/>
          </a:fillRef>
          <a:effectRef idx="1">
            <a:schemeClr val="accent2"/>
          </a:effectRef>
          <a:fontRef idx="minor">
            <a:schemeClr val="lt1"/>
          </a:fontRef>
        </p:style>
        <p:txBody>
          <a:bodyPr/>
          <a:lstStyle/>
          <a:p>
            <a:pPr algn="ctr" latinLnBrk="0"/>
            <a:r>
              <a:rPr lang="en-US" sz="2000" b="1" dirty="0" smtClean="0">
                <a:solidFill>
                  <a:prstClr val="white"/>
                </a:solidFill>
              </a:rPr>
              <a:t>Variable:</a:t>
            </a:r>
          </a:p>
          <a:p>
            <a:pPr algn="ctr" latinLnBrk="0"/>
            <a:r>
              <a:rPr lang="en-US" sz="2000" dirty="0" smtClean="0">
                <a:solidFill>
                  <a:prstClr val="white"/>
                </a:solidFill>
              </a:rPr>
              <a:t>Target Traffic</a:t>
            </a:r>
          </a:p>
          <a:p>
            <a:pPr algn="ctr" latinLnBrk="0"/>
            <a:r>
              <a:rPr lang="en-US" sz="2000" dirty="0" smtClean="0">
                <a:solidFill>
                  <a:prstClr val="white"/>
                </a:solidFill>
              </a:rPr>
              <a:t>Distribution</a:t>
            </a:r>
            <a:endParaRPr lang="en-US" sz="2000" dirty="0">
              <a:solidFill>
                <a:prstClr val="white"/>
              </a:solidFill>
            </a:endParaRPr>
          </a:p>
        </p:txBody>
      </p:sp>
      <p:sp>
        <p:nvSpPr>
          <p:cNvPr id="8" name="Rectangle 7"/>
          <p:cNvSpPr/>
          <p:nvPr/>
        </p:nvSpPr>
        <p:spPr>
          <a:xfrm>
            <a:off x="2116176" y="3399684"/>
            <a:ext cx="2213887" cy="1037428"/>
          </a:xfrm>
          <a:prstGeom prst="rect">
            <a:avLst/>
          </a:prstGeom>
          <a:solidFill>
            <a:schemeClr val="accent6"/>
          </a:solidFill>
          <a:ln/>
        </p:spPr>
        <p:style>
          <a:lnRef idx="1">
            <a:schemeClr val="accent1"/>
          </a:lnRef>
          <a:fillRef idx="3">
            <a:schemeClr val="accent1"/>
          </a:fillRef>
          <a:effectRef idx="2">
            <a:schemeClr val="accent1"/>
          </a:effectRef>
          <a:fontRef idx="minor">
            <a:schemeClr val="lt1"/>
          </a:fontRef>
        </p:style>
        <p:txBody>
          <a:bodyPr/>
          <a:lstStyle/>
          <a:p>
            <a:pPr algn="ctr" latinLnBrk="0"/>
            <a:r>
              <a:rPr lang="en-US" sz="2000" b="1" dirty="0" smtClean="0">
                <a:solidFill>
                  <a:prstClr val="white"/>
                </a:solidFill>
              </a:rPr>
              <a:t>Variable:</a:t>
            </a:r>
          </a:p>
          <a:p>
            <a:pPr algn="ctr" latinLnBrk="0"/>
            <a:r>
              <a:rPr lang="en-US" sz="2000" dirty="0" smtClean="0">
                <a:solidFill>
                  <a:prstClr val="white"/>
                </a:solidFill>
              </a:rPr>
              <a:t>Intermediate</a:t>
            </a:r>
          </a:p>
          <a:p>
            <a:pPr algn="ctr" latinLnBrk="0"/>
            <a:r>
              <a:rPr lang="en-US" sz="2000" dirty="0" smtClean="0">
                <a:solidFill>
                  <a:prstClr val="white"/>
                </a:solidFill>
              </a:rPr>
              <a:t>Traffic Distribution</a:t>
            </a:r>
            <a:endParaRPr lang="en-US" sz="2000" dirty="0">
              <a:solidFill>
                <a:prstClr val="white"/>
              </a:solidFill>
            </a:endParaRPr>
          </a:p>
        </p:txBody>
      </p:sp>
      <p:sp>
        <p:nvSpPr>
          <p:cNvPr id="16" name="TextBox 15"/>
          <p:cNvSpPr txBox="1"/>
          <p:nvPr/>
        </p:nvSpPr>
        <p:spPr>
          <a:xfrm>
            <a:off x="3720223" y="1757652"/>
            <a:ext cx="1834531" cy="646331"/>
          </a:xfrm>
          <a:prstGeom prst="rect">
            <a:avLst/>
          </a:prstGeom>
          <a:noFill/>
        </p:spPr>
        <p:txBody>
          <a:bodyPr wrap="square" rtlCol="0">
            <a:spAutoFit/>
          </a:bodyPr>
          <a:lstStyle/>
          <a:p>
            <a:pPr algn="ctr" latinLnBrk="0"/>
            <a:r>
              <a:rPr lang="en-US" b="1" dirty="0" smtClean="0">
                <a:solidFill>
                  <a:prstClr val="white"/>
                </a:solidFill>
              </a:rPr>
              <a:t>Constraint:</a:t>
            </a:r>
            <a:endParaRPr lang="en-US" b="1" dirty="0">
              <a:solidFill>
                <a:prstClr val="white"/>
              </a:solidFill>
            </a:endParaRPr>
          </a:p>
          <a:p>
            <a:pPr algn="ctr" latinLnBrk="0"/>
            <a:r>
              <a:rPr lang="en-US" dirty="0" smtClean="0">
                <a:solidFill>
                  <a:prstClr val="white"/>
                </a:solidFill>
              </a:rPr>
              <a:t>Congestion-free</a:t>
            </a:r>
          </a:p>
        </p:txBody>
      </p:sp>
      <p:sp>
        <p:nvSpPr>
          <p:cNvPr id="3" name="Oval 2"/>
          <p:cNvSpPr/>
          <p:nvPr/>
        </p:nvSpPr>
        <p:spPr>
          <a:xfrm>
            <a:off x="6863563" y="1901963"/>
            <a:ext cx="2258586" cy="782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a:solidFill>
                <a:prstClr val="white"/>
              </a:solidFill>
            </a:endParaRPr>
          </a:p>
        </p:txBody>
      </p:sp>
      <p:sp>
        <p:nvSpPr>
          <p:cNvPr id="4" name="TextBox 3"/>
          <p:cNvSpPr txBox="1"/>
          <p:nvPr/>
        </p:nvSpPr>
        <p:spPr>
          <a:xfrm>
            <a:off x="6786940" y="1902736"/>
            <a:ext cx="2411832" cy="646331"/>
          </a:xfrm>
          <a:prstGeom prst="rect">
            <a:avLst/>
          </a:prstGeom>
          <a:noFill/>
        </p:spPr>
        <p:txBody>
          <a:bodyPr wrap="square" rtlCol="0">
            <a:spAutoFit/>
          </a:bodyPr>
          <a:lstStyle/>
          <a:p>
            <a:pPr algn="ctr" latinLnBrk="0"/>
            <a:r>
              <a:rPr lang="en-US" b="1" dirty="0" smtClean="0">
                <a:solidFill>
                  <a:prstClr val="white"/>
                </a:solidFill>
              </a:rPr>
              <a:t>Constraint:</a:t>
            </a:r>
            <a:r>
              <a:rPr lang="en-US" dirty="0" smtClean="0">
                <a:solidFill>
                  <a:prstClr val="white"/>
                </a:solidFill>
              </a:rPr>
              <a:t> </a:t>
            </a:r>
          </a:p>
          <a:p>
            <a:pPr algn="ctr" latinLnBrk="0"/>
            <a:r>
              <a:rPr lang="en-US" dirty="0" smtClean="0">
                <a:solidFill>
                  <a:prstClr val="white"/>
                </a:solidFill>
              </a:rPr>
              <a:t>Update Requirements</a:t>
            </a:r>
            <a:endParaRPr lang="en-US" dirty="0">
              <a:solidFill>
                <a:prstClr val="white"/>
              </a:solidFill>
            </a:endParaRPr>
          </a:p>
        </p:txBody>
      </p:sp>
      <p:sp>
        <p:nvSpPr>
          <p:cNvPr id="12" name="Down Arrow 11"/>
          <p:cNvSpPr/>
          <p:nvPr/>
        </p:nvSpPr>
        <p:spPr>
          <a:xfrm rot="20789594">
            <a:off x="8013366" y="2717246"/>
            <a:ext cx="384560" cy="6546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a:solidFill>
                <a:prstClr val="white"/>
              </a:solidFill>
            </a:endParaRPr>
          </a:p>
        </p:txBody>
      </p:sp>
      <p:sp>
        <p:nvSpPr>
          <p:cNvPr id="30" name="Down Arrow 29"/>
          <p:cNvSpPr/>
          <p:nvPr/>
        </p:nvSpPr>
        <p:spPr>
          <a:xfrm rot="4391468">
            <a:off x="2795482" y="1721846"/>
            <a:ext cx="384560" cy="17043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a:solidFill>
                <a:prstClr val="white"/>
              </a:solidFill>
            </a:endParaRPr>
          </a:p>
        </p:txBody>
      </p:sp>
      <p:sp>
        <p:nvSpPr>
          <p:cNvPr id="31" name="Down Arrow 30"/>
          <p:cNvSpPr/>
          <p:nvPr/>
        </p:nvSpPr>
        <p:spPr>
          <a:xfrm rot="17649080">
            <a:off x="6037185" y="1862564"/>
            <a:ext cx="384560" cy="14475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a:solidFill>
                <a:prstClr val="white"/>
              </a:solidFill>
            </a:endParaRPr>
          </a:p>
        </p:txBody>
      </p:sp>
      <p:sp>
        <p:nvSpPr>
          <p:cNvPr id="24" name="Rectangle 23"/>
          <p:cNvSpPr/>
          <p:nvPr/>
        </p:nvSpPr>
        <p:spPr>
          <a:xfrm>
            <a:off x="4955156" y="3399684"/>
            <a:ext cx="2111340" cy="1037428"/>
          </a:xfrm>
          <a:prstGeom prst="rect">
            <a:avLst/>
          </a:prstGeom>
          <a:solidFill>
            <a:schemeClr val="accent6"/>
          </a:solidFill>
          <a:ln/>
        </p:spPr>
        <p:style>
          <a:lnRef idx="1">
            <a:schemeClr val="accent1"/>
          </a:lnRef>
          <a:fillRef idx="3">
            <a:schemeClr val="accent1"/>
          </a:fillRef>
          <a:effectRef idx="2">
            <a:schemeClr val="accent1"/>
          </a:effectRef>
          <a:fontRef idx="minor">
            <a:schemeClr val="lt1"/>
          </a:fontRef>
        </p:style>
        <p:txBody>
          <a:bodyPr/>
          <a:lstStyle/>
          <a:p>
            <a:pPr algn="ctr" latinLnBrk="0"/>
            <a:r>
              <a:rPr lang="en-US" sz="2000" b="1" dirty="0" smtClean="0">
                <a:solidFill>
                  <a:prstClr val="white"/>
                </a:solidFill>
              </a:rPr>
              <a:t>Variable:</a:t>
            </a:r>
          </a:p>
          <a:p>
            <a:pPr algn="ctr" latinLnBrk="0"/>
            <a:r>
              <a:rPr lang="en-US" sz="2000" dirty="0" smtClean="0">
                <a:solidFill>
                  <a:prstClr val="white"/>
                </a:solidFill>
              </a:rPr>
              <a:t>Intermediate</a:t>
            </a:r>
          </a:p>
          <a:p>
            <a:pPr algn="ctr" latinLnBrk="0"/>
            <a:r>
              <a:rPr lang="en-US" sz="2000" dirty="0" smtClean="0">
                <a:solidFill>
                  <a:prstClr val="white"/>
                </a:solidFill>
              </a:rPr>
              <a:t>Traffic Distribution</a:t>
            </a:r>
            <a:endParaRPr lang="en-US" sz="2000" dirty="0">
              <a:solidFill>
                <a:prstClr val="white"/>
              </a:solidFill>
            </a:endParaRPr>
          </a:p>
        </p:txBody>
      </p:sp>
      <p:pic>
        <p:nvPicPr>
          <p:cNvPr id="9" name="Picture 8"/>
          <p:cNvPicPr>
            <a:picLocks noChangeAspect="1"/>
          </p:cNvPicPr>
          <p:nvPr/>
        </p:nvPicPr>
        <p:blipFill>
          <a:blip r:embed="rId3"/>
          <a:stretch>
            <a:fillRect/>
          </a:stretch>
        </p:blipFill>
        <p:spPr>
          <a:xfrm>
            <a:off x="4379528" y="3702065"/>
            <a:ext cx="570326" cy="216000"/>
          </a:xfrm>
          <a:prstGeom prst="rect">
            <a:avLst/>
          </a:prstGeom>
        </p:spPr>
      </p:pic>
      <p:cxnSp>
        <p:nvCxnSpPr>
          <p:cNvPr id="11" name="Straight Arrow Connector 10"/>
          <p:cNvCxnSpPr>
            <a:stCxn id="5" idx="3"/>
            <a:endCxn id="8" idx="1"/>
          </p:cNvCxnSpPr>
          <p:nvPr/>
        </p:nvCxnSpPr>
        <p:spPr>
          <a:xfrm>
            <a:off x="1752354" y="3915850"/>
            <a:ext cx="363822" cy="25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4" idx="3"/>
            <a:endCxn id="6" idx="1"/>
          </p:cNvCxnSpPr>
          <p:nvPr/>
        </p:nvCxnSpPr>
        <p:spPr>
          <a:xfrm flipV="1">
            <a:off x="7066496" y="3915850"/>
            <a:ext cx="357748" cy="25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Down Arrow 32"/>
          <p:cNvSpPr/>
          <p:nvPr/>
        </p:nvSpPr>
        <p:spPr>
          <a:xfrm rot="2703296">
            <a:off x="4043328" y="2441636"/>
            <a:ext cx="384560" cy="5388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a:solidFill>
                <a:prstClr val="white"/>
              </a:solidFill>
            </a:endParaRPr>
          </a:p>
        </p:txBody>
      </p:sp>
      <p:sp>
        <p:nvSpPr>
          <p:cNvPr id="19" name="Right Brace 18"/>
          <p:cNvSpPr/>
          <p:nvPr/>
        </p:nvSpPr>
        <p:spPr>
          <a:xfrm rot="16200000">
            <a:off x="1940789" y="2570111"/>
            <a:ext cx="267298" cy="1204917"/>
          </a:xfrm>
          <a:prstGeom prst="rightBrace">
            <a:avLst>
              <a:gd name="adj1" fmla="val 8333"/>
              <a:gd name="adj2" fmla="val 5022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latinLnBrk="0"/>
            <a:endParaRPr lang="en-US">
              <a:solidFill>
                <a:prstClr val="black"/>
              </a:solidFill>
            </a:endParaRPr>
          </a:p>
        </p:txBody>
      </p:sp>
      <p:sp>
        <p:nvSpPr>
          <p:cNvPr id="34" name="Right Brace 33"/>
          <p:cNvSpPr/>
          <p:nvPr/>
        </p:nvSpPr>
        <p:spPr>
          <a:xfrm rot="16200000">
            <a:off x="3890785" y="2584807"/>
            <a:ext cx="267298" cy="1204917"/>
          </a:xfrm>
          <a:prstGeom prst="rightBrace">
            <a:avLst>
              <a:gd name="adj1" fmla="val 8333"/>
              <a:gd name="adj2" fmla="val 5022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latinLnBrk="0"/>
            <a:endParaRPr lang="en-US">
              <a:solidFill>
                <a:prstClr val="black"/>
              </a:solidFill>
            </a:endParaRPr>
          </a:p>
        </p:txBody>
      </p:sp>
      <p:sp>
        <p:nvSpPr>
          <p:cNvPr id="35" name="Right Brace 34"/>
          <p:cNvSpPr/>
          <p:nvPr/>
        </p:nvSpPr>
        <p:spPr>
          <a:xfrm rot="16200000">
            <a:off x="6834916" y="2543224"/>
            <a:ext cx="267298" cy="1204917"/>
          </a:xfrm>
          <a:prstGeom prst="rightBrace">
            <a:avLst>
              <a:gd name="adj1" fmla="val 8333"/>
              <a:gd name="adj2" fmla="val 5022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latinLnBrk="0"/>
            <a:endParaRPr lang="en-US">
              <a:solidFill>
                <a:prstClr val="black"/>
              </a:solidFill>
            </a:endParaRPr>
          </a:p>
        </p:txBody>
      </p:sp>
      <p:cxnSp>
        <p:nvCxnSpPr>
          <p:cNvPr id="36" name="직선 연결선 35"/>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24355" y="275937"/>
            <a:ext cx="8552568" cy="646331"/>
          </a:xfrm>
          <a:prstGeom prst="rect">
            <a:avLst/>
          </a:prstGeom>
          <a:noFill/>
        </p:spPr>
        <p:txBody>
          <a:bodyPr wrap="square" rtlCol="0">
            <a:spAutoFit/>
          </a:bodyPr>
          <a:lstStyle/>
          <a:p>
            <a:r>
              <a:rPr lang="en-US" altLang="ko-KR" sz="3600" kern="0" spc="-30" dirty="0" err="1" smtClean="0">
                <a:latin typeface="Calibri" panose="020F0502020204030204" pitchFamily="34" charset="0"/>
                <a:ea typeface="나눔고딕" pitchFamily="50" charset="-127"/>
              </a:rPr>
              <a:t>zUpdate</a:t>
            </a:r>
            <a:r>
              <a:rPr lang="en-US" altLang="ko-KR" sz="3600" kern="0" spc="-30" dirty="0" smtClean="0">
                <a:latin typeface="Calibri" panose="020F0502020204030204" pitchFamily="34" charset="0"/>
                <a:ea typeface="나눔고딕" pitchFamily="50" charset="-127"/>
              </a:rPr>
              <a:t>: Updating with Zero Loss</a:t>
            </a:r>
            <a:endParaRPr lang="en-US" altLang="ko-KR" sz="3600" kern="0" spc="-30" dirty="0" smtClean="0">
              <a:latin typeface="Calibri" panose="020F0502020204030204" pitchFamily="34" charset="0"/>
              <a:ea typeface="나눔고딕 ExtraBold" pitchFamily="50" charset="-127"/>
            </a:endParaRPr>
          </a:p>
        </p:txBody>
      </p:sp>
      <p:sp>
        <p:nvSpPr>
          <p:cNvPr id="38" name="슬라이드 번호 개체 틀 16"/>
          <p:cNvSpPr txBox="1">
            <a:spLocks/>
          </p:cNvSpPr>
          <p:nvPr/>
        </p:nvSpPr>
        <p:spPr>
          <a:xfrm>
            <a:off x="6843323" y="6356350"/>
            <a:ext cx="2133600" cy="365125"/>
          </a:xfrm>
          <a:prstGeom prst="rect">
            <a:avLst/>
          </a:prstGeom>
        </p:spPr>
        <p:txBody>
          <a:bodyPr vert="horz" lIns="91440" tIns="45720" rIns="91440" bIns="45720" rtlCol="0" anchor="ctr"/>
          <a:lstStyle>
            <a:defPPr>
              <a:defRPr lang="ko-KR"/>
            </a:defPPr>
            <a:lvl1pPr marL="0" algn="r" defTabSz="914400" rtl="0" eaLnBrk="1" latinLnBrk="1" hangingPunct="1">
              <a:defRPr sz="9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000" b="1" dirty="0" smtClean="0">
                <a:solidFill>
                  <a:srgbClr val="00B0F0"/>
                </a:solidFill>
              </a:rPr>
              <a:t>23</a:t>
            </a:r>
            <a:r>
              <a:rPr lang="ko-KR" altLang="en-US" sz="1200" dirty="0" smtClean="0"/>
              <a:t> </a:t>
            </a:r>
            <a:r>
              <a:rPr lang="en-US" altLang="ko-KR" sz="1100" dirty="0" smtClean="0">
                <a:solidFill>
                  <a:schemeClr val="bg1">
                    <a:lumMod val="65000"/>
                  </a:schemeClr>
                </a:solidFill>
              </a:rPr>
              <a:t>/ 26</a:t>
            </a:r>
            <a:endParaRPr lang="ko-KR" altLang="en-US" sz="1100" dirty="0">
              <a:solidFill>
                <a:schemeClr val="bg1">
                  <a:lumMod val="65000"/>
                </a:schemeClr>
              </a:solidFill>
            </a:endParaRPr>
          </a:p>
        </p:txBody>
      </p:sp>
      <p:sp>
        <p:nvSpPr>
          <p:cNvPr id="39" name="TextBox 38"/>
          <p:cNvSpPr txBox="1"/>
          <p:nvPr/>
        </p:nvSpPr>
        <p:spPr>
          <a:xfrm>
            <a:off x="34184" y="4493721"/>
            <a:ext cx="2434000" cy="338554"/>
          </a:xfrm>
          <a:prstGeom prst="rect">
            <a:avLst/>
          </a:prstGeom>
          <a:noFill/>
        </p:spPr>
        <p:txBody>
          <a:bodyPr wrap="none" rtlCol="0">
            <a:spAutoFit/>
          </a:bodyPr>
          <a:lstStyle/>
          <a:p>
            <a:r>
              <a:rPr lang="en-US" altLang="ko-KR" sz="1600" dirty="0" smtClean="0">
                <a:latin typeface="Calibri" panose="020F0502020204030204" pitchFamily="34" charset="0"/>
              </a:rPr>
              <a:t>* reference: author’s slides</a:t>
            </a:r>
          </a:p>
        </p:txBody>
      </p:sp>
    </p:spTree>
    <p:extLst>
      <p:ext uri="{BB962C8B-B14F-4D97-AF65-F5344CB8AC3E}">
        <p14:creationId xmlns:p14="http://schemas.microsoft.com/office/powerpoint/2010/main" val="177714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par>
                          <p:cTn id="53" fill="hold">
                            <p:stCondLst>
                              <p:cond delay="1500"/>
                            </p:stCondLst>
                            <p:childTnLst>
                              <p:par>
                                <p:cTn id="54" presetID="10"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 grpId="0" animBg="1"/>
      <p:bldP spid="8" grpId="0" animBg="1"/>
      <p:bldP spid="16" grpId="0"/>
      <p:bldP spid="3" grpId="0" animBg="1"/>
      <p:bldP spid="4" grpId="0"/>
      <p:bldP spid="12" grpId="0" animBg="1"/>
      <p:bldP spid="30" grpId="0" animBg="1"/>
      <p:bldP spid="31" grpId="0" animBg="1"/>
      <p:bldP spid="24" grpId="0" animBg="1"/>
      <p:bldP spid="33" grpId="0" animBg="1"/>
      <p:bldP spid="19" grpId="0" animBg="1"/>
      <p:bldP spid="34" grpId="0" animBg="1"/>
      <p:bldP spid="3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직선 연결선 35"/>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24355" y="275937"/>
            <a:ext cx="8552568" cy="646331"/>
          </a:xfrm>
          <a:prstGeom prst="rect">
            <a:avLst/>
          </a:prstGeom>
          <a:noFill/>
        </p:spPr>
        <p:txBody>
          <a:bodyPr wrap="square" rtlCol="0">
            <a:spAutoFit/>
          </a:bodyPr>
          <a:lstStyle/>
          <a:p>
            <a:r>
              <a:rPr lang="en-US" altLang="ko-KR" sz="3600" kern="0" spc="-30" dirty="0" err="1" smtClean="0">
                <a:latin typeface="Calibri" panose="020F0502020204030204" pitchFamily="34" charset="0"/>
                <a:ea typeface="나눔고딕" pitchFamily="50" charset="-127"/>
              </a:rPr>
              <a:t>zUpdate</a:t>
            </a:r>
            <a:r>
              <a:rPr lang="en-US" altLang="ko-KR" sz="3600" kern="0" spc="-30" dirty="0" smtClean="0">
                <a:latin typeface="Calibri" panose="020F0502020204030204" pitchFamily="34" charset="0"/>
                <a:ea typeface="나눔고딕" pitchFamily="50" charset="-127"/>
              </a:rPr>
              <a:t>: Updating with Zero Loss</a:t>
            </a:r>
            <a:endParaRPr lang="en-US" altLang="ko-KR" sz="3600" kern="0" spc="-30" dirty="0" smtClean="0">
              <a:latin typeface="Calibri" panose="020F0502020204030204" pitchFamily="34" charset="0"/>
              <a:ea typeface="나눔고딕 ExtraBold" pitchFamily="50" charset="-127"/>
            </a:endParaRPr>
          </a:p>
        </p:txBody>
      </p:sp>
      <p:sp>
        <p:nvSpPr>
          <p:cNvPr id="38" name="슬라이드 번호 개체 틀 16"/>
          <p:cNvSpPr txBox="1">
            <a:spLocks/>
          </p:cNvSpPr>
          <p:nvPr/>
        </p:nvSpPr>
        <p:spPr>
          <a:xfrm>
            <a:off x="6843323" y="6356350"/>
            <a:ext cx="2133600" cy="365125"/>
          </a:xfrm>
          <a:prstGeom prst="rect">
            <a:avLst/>
          </a:prstGeom>
        </p:spPr>
        <p:txBody>
          <a:bodyPr vert="horz" lIns="91440" tIns="45720" rIns="91440" bIns="45720" rtlCol="0" anchor="ctr"/>
          <a:lstStyle>
            <a:defPPr>
              <a:defRPr lang="ko-KR"/>
            </a:defPPr>
            <a:lvl1pPr marL="0" algn="r" defTabSz="914400" rtl="0" eaLnBrk="1" latinLnBrk="1" hangingPunct="1">
              <a:defRPr sz="9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000" b="1" dirty="0" smtClean="0">
                <a:solidFill>
                  <a:srgbClr val="00B0F0"/>
                </a:solidFill>
              </a:rPr>
              <a:t>24</a:t>
            </a:r>
            <a:r>
              <a:rPr lang="ko-KR" altLang="en-US" sz="1200" dirty="0" smtClean="0"/>
              <a:t> </a:t>
            </a:r>
            <a:r>
              <a:rPr lang="en-US" altLang="ko-KR" sz="1100" dirty="0" smtClean="0">
                <a:solidFill>
                  <a:schemeClr val="bg1">
                    <a:lumMod val="65000"/>
                  </a:schemeClr>
                </a:solidFill>
              </a:rPr>
              <a:t>/ 26</a:t>
            </a:r>
            <a:endParaRPr lang="ko-KR" altLang="en-US" sz="1100" dirty="0">
              <a:solidFill>
                <a:schemeClr val="bg1">
                  <a:lumMod val="65000"/>
                </a:schemeClr>
              </a:solidFill>
            </a:endParaRPr>
          </a:p>
        </p:txBody>
      </p:sp>
      <p:pic>
        <p:nvPicPr>
          <p:cNvPr id="15" name="그림 14"/>
          <p:cNvPicPr>
            <a:picLocks noChangeAspect="1"/>
          </p:cNvPicPr>
          <p:nvPr/>
        </p:nvPicPr>
        <p:blipFill rotWithShape="1">
          <a:blip r:embed="rId3"/>
          <a:srcRect l="3044" t="18015"/>
          <a:stretch/>
        </p:blipFill>
        <p:spPr>
          <a:xfrm>
            <a:off x="827584" y="1628800"/>
            <a:ext cx="7473933" cy="3908610"/>
          </a:xfrm>
          <a:prstGeom prst="rect">
            <a:avLst/>
          </a:prstGeom>
        </p:spPr>
      </p:pic>
    </p:spTree>
    <p:extLst>
      <p:ext uri="{BB962C8B-B14F-4D97-AF65-F5344CB8AC3E}">
        <p14:creationId xmlns:p14="http://schemas.microsoft.com/office/powerpoint/2010/main" val="3522042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12776"/>
            <a:ext cx="8852329" cy="4351338"/>
          </a:xfrm>
        </p:spPr>
        <p:txBody>
          <a:bodyPr>
            <a:normAutofit/>
          </a:bodyPr>
          <a:lstStyle/>
          <a:p>
            <a:pPr>
              <a:buFont typeface="Wingdings" panose="05000000000000000000" pitchFamily="2" charset="2"/>
              <a:buChar char="u"/>
            </a:pPr>
            <a:r>
              <a:rPr lang="en-US" sz="2800" b="1" dirty="0" smtClean="0"/>
              <a:t> Conclusion</a:t>
            </a:r>
          </a:p>
          <a:p>
            <a:pPr>
              <a:buFont typeface="Wingdings" panose="05000000000000000000" pitchFamily="2" charset="2"/>
              <a:buChar char="u"/>
            </a:pPr>
            <a:endParaRPr lang="en-US" sz="2800" b="1" dirty="0" smtClean="0"/>
          </a:p>
          <a:p>
            <a:pPr lvl="1"/>
            <a:r>
              <a:rPr lang="en-US" sz="2400" dirty="0" smtClean="0"/>
              <a:t>Switch </a:t>
            </a:r>
            <a:r>
              <a:rPr lang="en-US" sz="2400" dirty="0" smtClean="0"/>
              <a:t>and flow </a:t>
            </a:r>
            <a:r>
              <a:rPr lang="en-US" sz="2400" dirty="0" err="1" smtClean="0"/>
              <a:t>asynchronization</a:t>
            </a:r>
            <a:r>
              <a:rPr lang="en-US" sz="2400" dirty="0" smtClean="0"/>
              <a:t> can cause severe congestion </a:t>
            </a:r>
            <a:endParaRPr lang="en-US" sz="2400" dirty="0" smtClean="0"/>
          </a:p>
          <a:p>
            <a:pPr marL="342900" lvl="1" indent="0">
              <a:buNone/>
            </a:pPr>
            <a:r>
              <a:rPr lang="en-US" sz="2400" dirty="0"/>
              <a:t> </a:t>
            </a:r>
            <a:r>
              <a:rPr lang="en-US" sz="2400" dirty="0" smtClean="0"/>
              <a:t>  </a:t>
            </a:r>
            <a:r>
              <a:rPr lang="en-US" sz="2400" dirty="0" smtClean="0"/>
              <a:t>during datacenter network(DCN) updates.</a:t>
            </a:r>
            <a:endParaRPr lang="en-US" altLang="zh-CN" sz="2400" dirty="0" smtClean="0"/>
          </a:p>
          <a:p>
            <a:endParaRPr lang="en-US" sz="2800" dirty="0"/>
          </a:p>
          <a:p>
            <a:pPr lvl="1"/>
            <a:r>
              <a:rPr lang="en-US" sz="2400" dirty="0" smtClean="0"/>
              <a:t>We present </a:t>
            </a:r>
            <a:r>
              <a:rPr lang="en-US" sz="2400" dirty="0" err="1" smtClean="0"/>
              <a:t>zUpdate</a:t>
            </a:r>
            <a:r>
              <a:rPr lang="en-US" sz="2400" dirty="0" smtClean="0"/>
              <a:t> for congestion-free DCN updates</a:t>
            </a:r>
          </a:p>
          <a:p>
            <a:pPr lvl="2"/>
            <a:r>
              <a:rPr lang="en-US" sz="2000" dirty="0" smtClean="0"/>
              <a:t>Novel algorithms to compute update plan </a:t>
            </a:r>
          </a:p>
          <a:p>
            <a:pPr lvl="2"/>
            <a:r>
              <a:rPr lang="en-US" sz="2000" dirty="0" smtClean="0"/>
              <a:t>Practical implementation on commodity switches</a:t>
            </a:r>
          </a:p>
          <a:p>
            <a:pPr lvl="2"/>
            <a:r>
              <a:rPr lang="en-US" sz="2000" dirty="0" smtClean="0"/>
              <a:t>Evaluations in real DCN topology and update scenarios</a:t>
            </a:r>
          </a:p>
        </p:txBody>
      </p:sp>
      <p:cxnSp>
        <p:nvCxnSpPr>
          <p:cNvPr id="9" name="직선 연결선 8"/>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4355" y="275937"/>
            <a:ext cx="8552568" cy="646331"/>
          </a:xfrm>
          <a:prstGeom prst="rect">
            <a:avLst/>
          </a:prstGeom>
          <a:noFill/>
        </p:spPr>
        <p:txBody>
          <a:bodyPr wrap="square" rtlCol="0">
            <a:spAutoFit/>
          </a:bodyPr>
          <a:lstStyle/>
          <a:p>
            <a:r>
              <a:rPr lang="en-US" altLang="ko-KR" sz="3600" kern="0" spc="-30" dirty="0" err="1" smtClean="0">
                <a:latin typeface="Calibri" panose="020F0502020204030204" pitchFamily="34" charset="0"/>
                <a:ea typeface="나눔고딕" pitchFamily="50" charset="-127"/>
              </a:rPr>
              <a:t>zUpdate</a:t>
            </a:r>
            <a:r>
              <a:rPr lang="en-US" altLang="ko-KR" sz="3600" kern="0" spc="-30" dirty="0" smtClean="0">
                <a:latin typeface="Calibri" panose="020F0502020204030204" pitchFamily="34" charset="0"/>
                <a:ea typeface="나눔고딕" pitchFamily="50" charset="-127"/>
              </a:rPr>
              <a:t>: Updating with Zero Loss</a:t>
            </a:r>
            <a:endParaRPr lang="en-US" altLang="ko-KR" sz="3600" kern="0" spc="-30" dirty="0" smtClean="0">
              <a:latin typeface="Calibri" panose="020F0502020204030204" pitchFamily="34" charset="0"/>
              <a:ea typeface="나눔고딕 ExtraBold" pitchFamily="50" charset="-127"/>
            </a:endParaRPr>
          </a:p>
        </p:txBody>
      </p:sp>
      <p:sp>
        <p:nvSpPr>
          <p:cNvPr id="11" name="슬라이드 번호 개체 틀 16"/>
          <p:cNvSpPr txBox="1">
            <a:spLocks/>
          </p:cNvSpPr>
          <p:nvPr/>
        </p:nvSpPr>
        <p:spPr>
          <a:xfrm>
            <a:off x="6843323" y="6356350"/>
            <a:ext cx="2133600" cy="365125"/>
          </a:xfrm>
          <a:prstGeom prst="rect">
            <a:avLst/>
          </a:prstGeom>
        </p:spPr>
        <p:txBody>
          <a:bodyPr vert="horz" lIns="91440" tIns="45720" rIns="91440" bIns="45720" rtlCol="0" anchor="ctr"/>
          <a:lstStyle>
            <a:defPPr>
              <a:defRPr lang="ko-KR"/>
            </a:defPPr>
            <a:lvl1pPr marL="0" algn="r" defTabSz="914400" rtl="0" eaLnBrk="1" latinLnBrk="1" hangingPunct="1">
              <a:defRPr sz="9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000" b="1" dirty="0" smtClean="0">
                <a:solidFill>
                  <a:srgbClr val="00B0F0"/>
                </a:solidFill>
              </a:rPr>
              <a:t>25</a:t>
            </a:r>
            <a:r>
              <a:rPr lang="ko-KR" altLang="en-US" sz="1200" dirty="0" smtClean="0"/>
              <a:t> </a:t>
            </a:r>
            <a:r>
              <a:rPr lang="en-US" altLang="ko-KR" sz="1100" dirty="0" smtClean="0">
                <a:solidFill>
                  <a:schemeClr val="bg1">
                    <a:lumMod val="65000"/>
                  </a:schemeClr>
                </a:solidFill>
              </a:rPr>
              <a:t>/ 26</a:t>
            </a:r>
            <a:endParaRPr lang="ko-KR" altLang="en-US" sz="1100" dirty="0">
              <a:solidFill>
                <a:schemeClr val="bg1">
                  <a:lumMod val="65000"/>
                </a:schemeClr>
              </a:solidFill>
            </a:endParaRPr>
          </a:p>
        </p:txBody>
      </p:sp>
      <p:sp>
        <p:nvSpPr>
          <p:cNvPr id="13" name="TextBox 12"/>
          <p:cNvSpPr txBox="1"/>
          <p:nvPr/>
        </p:nvSpPr>
        <p:spPr>
          <a:xfrm>
            <a:off x="179512" y="6412405"/>
            <a:ext cx="2434000" cy="338554"/>
          </a:xfrm>
          <a:prstGeom prst="rect">
            <a:avLst/>
          </a:prstGeom>
          <a:noFill/>
        </p:spPr>
        <p:txBody>
          <a:bodyPr wrap="none" rtlCol="0">
            <a:spAutoFit/>
          </a:bodyPr>
          <a:lstStyle/>
          <a:p>
            <a:r>
              <a:rPr lang="en-US" altLang="ko-KR" sz="1600" dirty="0" smtClean="0">
                <a:latin typeface="Calibri" panose="020F0502020204030204" pitchFamily="34" charset="0"/>
              </a:rPr>
              <a:t>* reference: author’s slides</a:t>
            </a:r>
          </a:p>
        </p:txBody>
      </p:sp>
    </p:spTree>
    <p:extLst>
      <p:ext uri="{BB962C8B-B14F-4D97-AF65-F5344CB8AC3E}">
        <p14:creationId xmlns:p14="http://schemas.microsoft.com/office/powerpoint/2010/main" val="31943790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12776"/>
            <a:ext cx="8852329" cy="4351338"/>
          </a:xfrm>
        </p:spPr>
        <p:txBody>
          <a:bodyPr>
            <a:normAutofit/>
          </a:bodyPr>
          <a:lstStyle/>
          <a:p>
            <a:r>
              <a:rPr lang="en-US" sz="2400" dirty="0" smtClean="0"/>
              <a:t>How to know timing to conduct the 2</a:t>
            </a:r>
            <a:r>
              <a:rPr lang="en-US" sz="2400" baseline="30000" dirty="0" smtClean="0"/>
              <a:t>nd</a:t>
            </a:r>
            <a:r>
              <a:rPr lang="en-US" sz="2400" dirty="0" smtClean="0"/>
              <a:t> step of 2-Phase Update?</a:t>
            </a:r>
          </a:p>
          <a:p>
            <a:pPr lvl="1">
              <a:buFont typeface="Calibri" panose="020F0502020204030204" pitchFamily="34" charset="0"/>
              <a:buChar char="―"/>
            </a:pPr>
            <a:r>
              <a:rPr lang="en-US" sz="2000" dirty="0" smtClean="0"/>
              <a:t> Nothing to check whether the installation of new rules on internal switches has been done on or not</a:t>
            </a:r>
          </a:p>
          <a:p>
            <a:pPr lvl="1"/>
            <a:endParaRPr lang="en-US" dirty="0" smtClean="0"/>
          </a:p>
          <a:p>
            <a:pPr lvl="1"/>
            <a:endParaRPr lang="en-US" dirty="0" smtClean="0"/>
          </a:p>
          <a:p>
            <a:r>
              <a:rPr lang="en-US" sz="2400" dirty="0" smtClean="0"/>
              <a:t>What if a traffic distribution changes during the calculation?</a:t>
            </a:r>
          </a:p>
          <a:p>
            <a:pPr lvl="1">
              <a:buFont typeface="Calibri" panose="020F0502020204030204" pitchFamily="34" charset="0"/>
              <a:buChar char="―"/>
            </a:pPr>
            <a:r>
              <a:rPr lang="en-US" sz="2000" dirty="0" smtClean="0"/>
              <a:t> Is it possible too to update with zero loss at this time?</a:t>
            </a:r>
            <a:endParaRPr lang="en-US" sz="2000" dirty="0"/>
          </a:p>
        </p:txBody>
      </p:sp>
      <p:cxnSp>
        <p:nvCxnSpPr>
          <p:cNvPr id="9" name="직선 연결선 8"/>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4355" y="275937"/>
            <a:ext cx="8552568" cy="646331"/>
          </a:xfrm>
          <a:prstGeom prst="rect">
            <a:avLst/>
          </a:prstGeom>
          <a:noFill/>
        </p:spPr>
        <p:txBody>
          <a:bodyPr wrap="square" rtlCol="0">
            <a:spAutoFit/>
          </a:bodyPr>
          <a:lstStyle/>
          <a:p>
            <a:r>
              <a:rPr lang="en-US" altLang="ko-KR" sz="3600" kern="0" spc="-30" dirty="0" smtClean="0">
                <a:latin typeface="Calibri" panose="020F0502020204030204" pitchFamily="34" charset="0"/>
                <a:ea typeface="나눔고딕" pitchFamily="50" charset="-127"/>
              </a:rPr>
              <a:t>Discussion</a:t>
            </a:r>
            <a:endParaRPr lang="en-US" altLang="ko-KR" sz="3600" kern="0" spc="-30" dirty="0" smtClean="0">
              <a:latin typeface="Calibri" panose="020F0502020204030204" pitchFamily="34" charset="0"/>
              <a:ea typeface="나눔고딕 ExtraBold" pitchFamily="50" charset="-127"/>
            </a:endParaRPr>
          </a:p>
        </p:txBody>
      </p:sp>
      <p:sp>
        <p:nvSpPr>
          <p:cNvPr id="11" name="슬라이드 번호 개체 틀 16"/>
          <p:cNvSpPr txBox="1">
            <a:spLocks/>
          </p:cNvSpPr>
          <p:nvPr/>
        </p:nvSpPr>
        <p:spPr>
          <a:xfrm>
            <a:off x="6843323" y="6356350"/>
            <a:ext cx="2133600" cy="365125"/>
          </a:xfrm>
          <a:prstGeom prst="rect">
            <a:avLst/>
          </a:prstGeom>
        </p:spPr>
        <p:txBody>
          <a:bodyPr vert="horz" lIns="91440" tIns="45720" rIns="91440" bIns="45720" rtlCol="0" anchor="ctr"/>
          <a:lstStyle>
            <a:defPPr>
              <a:defRPr lang="ko-KR"/>
            </a:defPPr>
            <a:lvl1pPr marL="0" algn="r" defTabSz="914400" rtl="0" eaLnBrk="1" latinLnBrk="1" hangingPunct="1">
              <a:defRPr sz="9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000" b="1" dirty="0" smtClean="0">
                <a:solidFill>
                  <a:srgbClr val="00B0F0"/>
                </a:solidFill>
              </a:rPr>
              <a:t>26</a:t>
            </a:r>
            <a:r>
              <a:rPr lang="ko-KR" altLang="en-US" sz="1200" dirty="0" smtClean="0"/>
              <a:t> </a:t>
            </a:r>
            <a:r>
              <a:rPr lang="en-US" altLang="ko-KR" sz="1100" dirty="0" smtClean="0">
                <a:solidFill>
                  <a:schemeClr val="bg1">
                    <a:lumMod val="65000"/>
                  </a:schemeClr>
                </a:solidFill>
              </a:rPr>
              <a:t>/ 26</a:t>
            </a:r>
            <a:endParaRPr lang="ko-KR" altLang="en-US" sz="1100" dirty="0">
              <a:solidFill>
                <a:schemeClr val="bg1">
                  <a:lumMod val="65000"/>
                </a:schemeClr>
              </a:solidFill>
            </a:endParaRPr>
          </a:p>
        </p:txBody>
      </p:sp>
      <p:sp>
        <p:nvSpPr>
          <p:cNvPr id="13" name="TextBox 12"/>
          <p:cNvSpPr txBox="1"/>
          <p:nvPr/>
        </p:nvSpPr>
        <p:spPr>
          <a:xfrm>
            <a:off x="179512" y="6412405"/>
            <a:ext cx="2434000" cy="338554"/>
          </a:xfrm>
          <a:prstGeom prst="rect">
            <a:avLst/>
          </a:prstGeom>
          <a:noFill/>
        </p:spPr>
        <p:txBody>
          <a:bodyPr wrap="none" rtlCol="0">
            <a:spAutoFit/>
          </a:bodyPr>
          <a:lstStyle/>
          <a:p>
            <a:r>
              <a:rPr lang="en-US" altLang="ko-KR" sz="1600" dirty="0" smtClean="0">
                <a:latin typeface="Calibri" panose="020F0502020204030204" pitchFamily="34" charset="0"/>
              </a:rPr>
              <a:t>* reference: author’s slides</a:t>
            </a:r>
          </a:p>
        </p:txBody>
      </p:sp>
    </p:spTree>
    <p:extLst>
      <p:ext uri="{BB962C8B-B14F-4D97-AF65-F5344CB8AC3E}">
        <p14:creationId xmlns:p14="http://schemas.microsoft.com/office/powerpoint/2010/main" val="29178314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직사각형 64"/>
          <p:cNvSpPr/>
          <p:nvPr/>
        </p:nvSpPr>
        <p:spPr>
          <a:xfrm>
            <a:off x="310088" y="241598"/>
            <a:ext cx="449162" cy="307777"/>
          </a:xfrm>
          <a:prstGeom prst="rect">
            <a:avLst/>
          </a:prstGeom>
        </p:spPr>
        <p:txBody>
          <a:bodyPr wrap="none">
            <a:spAutoFit/>
          </a:bodyPr>
          <a:lstStyle/>
          <a:p>
            <a:r>
              <a:rPr lang="en-US" altLang="ko-KR" sz="1400" b="1" spc="-50" dirty="0" smtClean="0">
                <a:solidFill>
                  <a:schemeClr val="bg1"/>
                </a:solidFill>
                <a:latin typeface="나눔고딕" pitchFamily="50" charset="-127"/>
                <a:ea typeface="나눔고딕" pitchFamily="50" charset="-127"/>
              </a:rPr>
              <a:t>1-1</a:t>
            </a:r>
          </a:p>
        </p:txBody>
      </p:sp>
      <p:cxnSp>
        <p:nvCxnSpPr>
          <p:cNvPr id="14" name="직선 연결선 13"/>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4356" y="1916832"/>
            <a:ext cx="8212926" cy="3416320"/>
          </a:xfrm>
          <a:prstGeom prst="rect">
            <a:avLst/>
          </a:prstGeom>
          <a:noFill/>
        </p:spPr>
        <p:txBody>
          <a:bodyPr wrap="square" rtlCol="0">
            <a:spAutoFit/>
          </a:bodyPr>
          <a:lstStyle/>
          <a:p>
            <a:pPr algn="ctr"/>
            <a:r>
              <a:rPr lang="en-US" altLang="ko-KR" sz="7200" kern="0" spc="-30" dirty="0" smtClean="0">
                <a:solidFill>
                  <a:srgbClr val="00B0F0"/>
                </a:solidFill>
                <a:latin typeface="Calibri" panose="020F0502020204030204" pitchFamily="34" charset="0"/>
                <a:ea typeface="나눔고딕" pitchFamily="50" charset="-127"/>
              </a:rPr>
              <a:t>Thank you!</a:t>
            </a:r>
          </a:p>
          <a:p>
            <a:pPr algn="ctr"/>
            <a:endParaRPr lang="en-US" altLang="ko-KR" sz="7200" kern="0" spc="-30" dirty="0">
              <a:solidFill>
                <a:srgbClr val="00B0F0"/>
              </a:solidFill>
              <a:latin typeface="Calibri" panose="020F0502020204030204" pitchFamily="34" charset="0"/>
              <a:ea typeface="나눔고딕" pitchFamily="50" charset="-127"/>
            </a:endParaRPr>
          </a:p>
          <a:p>
            <a:pPr algn="ctr"/>
            <a:r>
              <a:rPr lang="en-US" altLang="ko-KR" sz="7200" kern="0" spc="-30" dirty="0" smtClean="0">
                <a:solidFill>
                  <a:srgbClr val="00B0F0"/>
                </a:solidFill>
                <a:latin typeface="Calibri" panose="020F0502020204030204" pitchFamily="34" charset="0"/>
                <a:ea typeface="나눔고딕" pitchFamily="50" charset="-127"/>
              </a:rPr>
              <a:t>Q &amp; A</a:t>
            </a:r>
            <a:endParaRPr lang="en-US" altLang="ko-KR" sz="7200" kern="0" spc="-30" dirty="0" smtClean="0">
              <a:solidFill>
                <a:srgbClr val="00B0F0"/>
              </a:solidFill>
              <a:latin typeface="Calibri" panose="020F0502020204030204" pitchFamily="34" charset="0"/>
              <a:ea typeface="나눔고딕 ExtraBold" pitchFamily="50" charset="-127"/>
            </a:endParaRPr>
          </a:p>
        </p:txBody>
      </p:sp>
    </p:spTree>
    <p:extLst>
      <p:ext uri="{BB962C8B-B14F-4D97-AF65-F5344CB8AC3E}">
        <p14:creationId xmlns:p14="http://schemas.microsoft.com/office/powerpoint/2010/main" val="358924507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직사각형 64"/>
          <p:cNvSpPr/>
          <p:nvPr/>
        </p:nvSpPr>
        <p:spPr>
          <a:xfrm>
            <a:off x="310088" y="241598"/>
            <a:ext cx="449162" cy="307777"/>
          </a:xfrm>
          <a:prstGeom prst="rect">
            <a:avLst/>
          </a:prstGeom>
        </p:spPr>
        <p:txBody>
          <a:bodyPr wrap="none">
            <a:spAutoFit/>
          </a:bodyPr>
          <a:lstStyle/>
          <a:p>
            <a:r>
              <a:rPr lang="en-US" altLang="ko-KR" sz="1400" b="1" spc="-50" dirty="0" smtClean="0">
                <a:solidFill>
                  <a:schemeClr val="bg1"/>
                </a:solidFill>
                <a:latin typeface="나눔고딕" pitchFamily="50" charset="-127"/>
                <a:ea typeface="나눔고딕" pitchFamily="50" charset="-127"/>
              </a:rPr>
              <a:t>1-1</a:t>
            </a:r>
          </a:p>
        </p:txBody>
      </p:sp>
      <p:cxnSp>
        <p:nvCxnSpPr>
          <p:cNvPr id="14" name="직선 연결선 13"/>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7" name="슬라이드 번호 개체 틀 16"/>
          <p:cNvSpPr>
            <a:spLocks noGrp="1"/>
          </p:cNvSpPr>
          <p:nvPr>
            <p:ph type="sldNum" sz="quarter" idx="12"/>
          </p:nvPr>
        </p:nvSpPr>
        <p:spPr/>
        <p:txBody>
          <a:bodyPr/>
          <a:lstStyle/>
          <a:p>
            <a:pPr algn="r"/>
            <a:r>
              <a:rPr lang="en-US" altLang="ko-KR" sz="2000" dirty="0" smtClean="0">
                <a:solidFill>
                  <a:srgbClr val="00B0F0"/>
                </a:solidFill>
              </a:rPr>
              <a:t>4</a:t>
            </a:r>
            <a:r>
              <a:rPr lang="ko-KR" altLang="en-US" sz="1200" dirty="0" smtClean="0"/>
              <a:t> </a:t>
            </a:r>
            <a:r>
              <a:rPr lang="en-US" altLang="ko-KR" sz="1100" b="0" dirty="0" smtClean="0">
                <a:solidFill>
                  <a:schemeClr val="bg1">
                    <a:lumMod val="65000"/>
                  </a:schemeClr>
                </a:solidFill>
              </a:rPr>
              <a:t>/ </a:t>
            </a:r>
            <a:r>
              <a:rPr lang="en-US" altLang="ko-KR" sz="1100" b="0" dirty="0" smtClean="0">
                <a:solidFill>
                  <a:schemeClr val="bg1">
                    <a:lumMod val="65000"/>
                  </a:schemeClr>
                </a:solidFill>
              </a:rPr>
              <a:t>26</a:t>
            </a:r>
            <a:endParaRPr lang="ko-KR" altLang="en-US" sz="1100" b="0" dirty="0">
              <a:solidFill>
                <a:schemeClr val="bg1">
                  <a:lumMod val="65000"/>
                </a:schemeClr>
              </a:solidFill>
            </a:endParaRPr>
          </a:p>
        </p:txBody>
      </p:sp>
      <p:pic>
        <p:nvPicPr>
          <p:cNvPr id="1026"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4345" y="2386584"/>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4345" y="3685449"/>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4345" y="4995212"/>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4354" y="3685449"/>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6.googleusercontent.com/B-LWl-8__kEiK6DKXjCrmeZTaa_GSE9Xscri8Z79sfE2peZS4QkCOzKAq8rA8A1tE58D432vOPAMBaqTd8vY-S_K374jl5pN5sFcXrgAGlIYForOl9KbOFeVXj40R9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4335" y="3207172"/>
            <a:ext cx="1051619" cy="105161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s://lh6.googleusercontent.com/B-LWl-8__kEiK6DKXjCrmeZTaa_GSE9Xscri8Z79sfE2peZS4QkCOzKAq8rA8A1tE58D432vOPAMBaqTd8vY-S_K374jl5pN5sFcXrgAGlIYForOl9KbOFeVXj40R9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728" y="2886320"/>
            <a:ext cx="1334768" cy="13347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60963" y="896688"/>
            <a:ext cx="1727461"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Security Policy</a:t>
            </a:r>
          </a:p>
        </p:txBody>
      </p:sp>
      <p:graphicFrame>
        <p:nvGraphicFramePr>
          <p:cNvPr id="4" name="표 3"/>
          <p:cNvGraphicFramePr>
            <a:graphicFrameLocks noGrp="1"/>
          </p:cNvGraphicFramePr>
          <p:nvPr/>
        </p:nvGraphicFramePr>
        <p:xfrm>
          <a:off x="6012159" y="1314148"/>
          <a:ext cx="2976795" cy="1415079"/>
        </p:xfrm>
        <a:graphic>
          <a:graphicData uri="http://schemas.openxmlformats.org/drawingml/2006/table">
            <a:tbl>
              <a:tblPr firstRow="1" bandRow="1">
                <a:tableStyleId>{5C22544A-7EE6-4342-B048-85BDC9FD1C3A}</a:tableStyleId>
              </a:tblPr>
              <a:tblGrid>
                <a:gridCol w="992265"/>
                <a:gridCol w="992265"/>
                <a:gridCol w="992265"/>
              </a:tblGrid>
              <a:tr h="26620">
                <a:tc>
                  <a:txBody>
                    <a:bodyPr/>
                    <a:lstStyle/>
                    <a:p>
                      <a:pPr algn="ctr" latinLnBrk="1"/>
                      <a:r>
                        <a:rPr lang="en-US" altLang="ko-KR" sz="1800" dirty="0" err="1" smtClean="0">
                          <a:latin typeface="Calibri" panose="020F0502020204030204" pitchFamily="34" charset="0"/>
                        </a:rPr>
                        <a:t>Src</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Traffic</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Action</a:t>
                      </a:r>
                      <a:endParaRPr lang="ko-KR" altLang="en-US" sz="1800" dirty="0">
                        <a:latin typeface="Calibri" panose="020F0502020204030204" pitchFamily="34" charset="0"/>
                      </a:endParaRPr>
                    </a:p>
                  </a:txBody>
                  <a:tcPr marL="0" marR="0" marT="0" marB="0"/>
                </a:tc>
              </a:tr>
              <a:tr h="380253">
                <a:tc>
                  <a:txBody>
                    <a:bodyPr/>
                    <a:lstStyle/>
                    <a:p>
                      <a:pPr algn="ctr" latinLnBrk="1"/>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SSH</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Drop</a:t>
                      </a:r>
                      <a:endParaRPr lang="ko-KR" altLang="en-US" sz="1800" dirty="0">
                        <a:latin typeface="Calibri" panose="020F0502020204030204" pitchFamily="34" charset="0"/>
                      </a:endParaRPr>
                    </a:p>
                  </a:txBody>
                  <a:tcPr marL="0" marR="0" marT="0" marB="0"/>
                </a:tc>
              </a:tr>
              <a:tr h="380253">
                <a:tc>
                  <a:txBody>
                    <a:bodyPr/>
                    <a:lstStyle/>
                    <a:p>
                      <a:pPr algn="ctr" latinLnBrk="1"/>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Non-SSH</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Allow</a:t>
                      </a:r>
                      <a:endParaRPr lang="ko-KR" altLang="en-US" sz="1800" dirty="0">
                        <a:latin typeface="Calibri" panose="020F0502020204030204" pitchFamily="34" charset="0"/>
                      </a:endParaRPr>
                    </a:p>
                  </a:txBody>
                  <a:tcPr marL="0" marR="0" marT="0" marB="0"/>
                </a:tc>
              </a:tr>
              <a:tr h="380253">
                <a:tc>
                  <a:txBody>
                    <a:bodyPr/>
                    <a:lstStyle/>
                    <a:p>
                      <a:pPr algn="ctr" latinLnBrk="1"/>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Any</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Allow</a:t>
                      </a:r>
                      <a:endParaRPr lang="ko-KR" altLang="en-US" sz="1800" dirty="0">
                        <a:latin typeface="Calibri" panose="020F0502020204030204" pitchFamily="34" charset="0"/>
                      </a:endParaRPr>
                    </a:p>
                  </a:txBody>
                  <a:tcPr marL="0" marR="0" marT="0" marB="0"/>
                </a:tc>
              </a:tr>
            </a:tbl>
          </a:graphicData>
        </a:graphic>
      </p:graphicFrame>
      <p:pic>
        <p:nvPicPr>
          <p:cNvPr id="22" name="Picture 6" descr="https://lh6.googleusercontent.com/B-LWl-8__kEiK6DKXjCrmeZTaa_GSE9Xscri8Z79sfE2peZS4QkCOzKAq8rA8A1tE58D432vOPAMBaqTd8vY-S_K374jl5pN5sFcXrgAGlIYForOl9KbOFeVXj40R9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014" y="3816531"/>
            <a:ext cx="1304505" cy="130450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직선 연결선 7"/>
          <p:cNvCxnSpPr>
            <a:stCxn id="18" idx="3"/>
            <a:endCxn id="16" idx="1"/>
          </p:cNvCxnSpPr>
          <p:nvPr/>
        </p:nvCxnSpPr>
        <p:spPr>
          <a:xfrm>
            <a:off x="1967496" y="3553704"/>
            <a:ext cx="546858" cy="323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a:stCxn id="22" idx="3"/>
            <a:endCxn id="16" idx="1"/>
          </p:cNvCxnSpPr>
          <p:nvPr/>
        </p:nvCxnSpPr>
        <p:spPr>
          <a:xfrm flipV="1">
            <a:off x="1975519" y="3877433"/>
            <a:ext cx="538835" cy="591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직선 연결선 26"/>
          <p:cNvCxnSpPr>
            <a:stCxn id="13" idx="1"/>
            <a:endCxn id="16" idx="3"/>
          </p:cNvCxnSpPr>
          <p:nvPr/>
        </p:nvCxnSpPr>
        <p:spPr>
          <a:xfrm flipH="1">
            <a:off x="3426279" y="3877433"/>
            <a:ext cx="9280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직선 연결선 29"/>
          <p:cNvCxnSpPr>
            <a:stCxn id="1026" idx="1"/>
            <a:endCxn id="16" idx="3"/>
          </p:cNvCxnSpPr>
          <p:nvPr/>
        </p:nvCxnSpPr>
        <p:spPr>
          <a:xfrm flipH="1">
            <a:off x="3426279" y="2578568"/>
            <a:ext cx="928066" cy="1298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직선 연결선 32"/>
          <p:cNvCxnSpPr>
            <a:stCxn id="15" idx="1"/>
            <a:endCxn id="16" idx="3"/>
          </p:cNvCxnSpPr>
          <p:nvPr/>
        </p:nvCxnSpPr>
        <p:spPr>
          <a:xfrm flipH="1" flipV="1">
            <a:off x="3426279" y="3877433"/>
            <a:ext cx="928066" cy="1309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직선 연결선 35"/>
          <p:cNvCxnSpPr>
            <a:stCxn id="1030" idx="1"/>
            <a:endCxn id="13" idx="3"/>
          </p:cNvCxnSpPr>
          <p:nvPr/>
        </p:nvCxnSpPr>
        <p:spPr>
          <a:xfrm flipH="1">
            <a:off x="5266270" y="3732982"/>
            <a:ext cx="928065" cy="144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직선 연결선 38"/>
          <p:cNvCxnSpPr>
            <a:stCxn id="1030" idx="1"/>
            <a:endCxn id="15" idx="3"/>
          </p:cNvCxnSpPr>
          <p:nvPr/>
        </p:nvCxnSpPr>
        <p:spPr>
          <a:xfrm flipH="1">
            <a:off x="5266270" y="3732982"/>
            <a:ext cx="928065" cy="14542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직선 연결선 41"/>
          <p:cNvCxnSpPr>
            <a:stCxn id="1030" idx="1"/>
            <a:endCxn id="1026" idx="3"/>
          </p:cNvCxnSpPr>
          <p:nvPr/>
        </p:nvCxnSpPr>
        <p:spPr>
          <a:xfrm flipH="1" flipV="1">
            <a:off x="5266270" y="2578568"/>
            <a:ext cx="928065" cy="11544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509630" y="2314972"/>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F1</a:t>
            </a:r>
            <a:endParaRPr lang="ko-KR" altLang="en-US" sz="2800" b="1" dirty="0">
              <a:latin typeface="Calibri" panose="020F0502020204030204" pitchFamily="34" charset="0"/>
            </a:endParaRPr>
          </a:p>
        </p:txBody>
      </p:sp>
      <p:sp>
        <p:nvSpPr>
          <p:cNvPr id="47" name="TextBox 46"/>
          <p:cNvSpPr txBox="1"/>
          <p:nvPr/>
        </p:nvSpPr>
        <p:spPr>
          <a:xfrm>
            <a:off x="4509630" y="3614528"/>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F2</a:t>
            </a:r>
            <a:endParaRPr lang="ko-KR" altLang="en-US" sz="2800" b="1" dirty="0">
              <a:latin typeface="Calibri" panose="020F0502020204030204" pitchFamily="34" charset="0"/>
            </a:endParaRPr>
          </a:p>
        </p:txBody>
      </p:sp>
      <p:sp>
        <p:nvSpPr>
          <p:cNvPr id="48" name="TextBox 47"/>
          <p:cNvSpPr txBox="1"/>
          <p:nvPr/>
        </p:nvSpPr>
        <p:spPr>
          <a:xfrm>
            <a:off x="4509630" y="4925586"/>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F3</a:t>
            </a:r>
            <a:endParaRPr lang="ko-KR" altLang="en-US" sz="2800" b="1" dirty="0">
              <a:latin typeface="Calibri" panose="020F0502020204030204" pitchFamily="34" charset="0"/>
            </a:endParaRPr>
          </a:p>
        </p:txBody>
      </p:sp>
      <p:sp>
        <p:nvSpPr>
          <p:cNvPr id="49" name="TextBox 48"/>
          <p:cNvSpPr txBox="1"/>
          <p:nvPr/>
        </p:nvSpPr>
        <p:spPr>
          <a:xfrm>
            <a:off x="2787494" y="3614528"/>
            <a:ext cx="280846" cy="523220"/>
          </a:xfrm>
          <a:prstGeom prst="rect">
            <a:avLst/>
          </a:prstGeom>
          <a:noFill/>
        </p:spPr>
        <p:txBody>
          <a:bodyPr wrap="none" rtlCol="0">
            <a:spAutoFit/>
          </a:bodyPr>
          <a:lstStyle/>
          <a:p>
            <a:r>
              <a:rPr lang="en-US" altLang="ko-KR" sz="2800" b="1" dirty="0" smtClean="0">
                <a:latin typeface="Calibri" panose="020F0502020204030204" pitchFamily="34" charset="0"/>
              </a:rPr>
              <a:t>I</a:t>
            </a:r>
            <a:endParaRPr lang="ko-KR" altLang="en-US" sz="2800" b="1" dirty="0">
              <a:latin typeface="Calibri" panose="020F0502020204030204" pitchFamily="34" charset="0"/>
            </a:endParaRPr>
          </a:p>
        </p:txBody>
      </p:sp>
      <p:cxnSp>
        <p:nvCxnSpPr>
          <p:cNvPr id="44" name="직선 화살표 연결선 43"/>
          <p:cNvCxnSpPr/>
          <p:nvPr/>
        </p:nvCxnSpPr>
        <p:spPr>
          <a:xfrm>
            <a:off x="1778524" y="5949280"/>
            <a:ext cx="5151642"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951735" y="5701114"/>
            <a:ext cx="973215" cy="461665"/>
          </a:xfrm>
          <a:prstGeom prst="rect">
            <a:avLst/>
          </a:prstGeom>
          <a:solidFill>
            <a:schemeClr val="bg1"/>
          </a:solidFill>
        </p:spPr>
        <p:txBody>
          <a:bodyPr wrap="none" rtlCol="0">
            <a:spAutoFit/>
          </a:bodyPr>
          <a:lstStyle/>
          <a:p>
            <a:r>
              <a:rPr lang="en-US" altLang="ko-KR" sz="2400" b="1" dirty="0" smtClean="0">
                <a:solidFill>
                  <a:srgbClr val="00B050"/>
                </a:solidFill>
                <a:latin typeface="Calibri" panose="020F0502020204030204" pitchFamily="34" charset="0"/>
              </a:rPr>
              <a:t>Traffic</a:t>
            </a:r>
            <a:endParaRPr lang="ko-KR" altLang="en-US" sz="2400" b="1" dirty="0">
              <a:solidFill>
                <a:srgbClr val="00B050"/>
              </a:solidFill>
              <a:latin typeface="Calibri" panose="020F0502020204030204" pitchFamily="34" charset="0"/>
            </a:endParaRPr>
          </a:p>
        </p:txBody>
      </p:sp>
      <p:pic>
        <p:nvPicPr>
          <p:cNvPr id="1032" name="Picture 8" descr="http://2.bp.blogspot.com/--V_YA3XF-ic/UUV0ISD4vcI/AAAAAAAAAuA/WOwXDXYsZ_I/s1600/Hat-cowboy-white-icon+mytrickytricks.blogspot.co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60640" y="2311406"/>
            <a:ext cx="471108" cy="4711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640" y="1546232"/>
            <a:ext cx="471600" cy="4716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640" y="1928819"/>
            <a:ext cx="471600" cy="4716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http://2.bp.blogspot.com/--V_YA3XF-ic/UUV0ISD4vcI/AAAAAAAAAuA/WOwXDXYsZ_I/s1600/Hat-cowboy-white-icon+mytrickytricks.blogspot.com.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3499" y="4183113"/>
            <a:ext cx="553832" cy="55383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0" descr="http://icons.iconarchive.com/icons/rob-sanders/hat/256/Hat-cowboy-black-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89274" y="3264967"/>
            <a:ext cx="595936" cy="595936"/>
          </a:xfrm>
          <a:prstGeom prst="rect">
            <a:avLst/>
          </a:prstGeom>
          <a:noFill/>
          <a:extLst>
            <a:ext uri="{909E8E84-426E-40DD-AFC4-6F175D3DCCD1}">
              <a14:hiddenFill xmlns:a14="http://schemas.microsoft.com/office/drawing/2010/main">
                <a:solidFill>
                  <a:srgbClr val="FFFFFF"/>
                </a:solidFill>
              </a14:hiddenFill>
            </a:ext>
          </a:extLst>
        </p:spPr>
      </p:pic>
      <p:sp>
        <p:nvSpPr>
          <p:cNvPr id="2" name="구름 모양 설명선 1"/>
          <p:cNvSpPr/>
          <p:nvPr/>
        </p:nvSpPr>
        <p:spPr>
          <a:xfrm>
            <a:off x="480891" y="1559385"/>
            <a:ext cx="2383327" cy="1422042"/>
          </a:xfrm>
          <a:prstGeom prst="cloudCallout">
            <a:avLst>
              <a:gd name="adj1" fmla="val 43100"/>
              <a:gd name="adj2" fmla="val 93396"/>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pic>
        <p:nvPicPr>
          <p:cNvPr id="35" name="Picture 8" descr="http://2.bp.blogspot.com/--V_YA3XF-ic/UUV0ISD4vcI/AAAAAAAAAuA/WOwXDXYsZ_I/s1600/Hat-cowboy-white-icon+mytrickytricks.blogspot.co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5034" y="2258739"/>
            <a:ext cx="471108" cy="47110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5034" y="1876152"/>
            <a:ext cx="471600" cy="4716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직선 화살표 연결선 5"/>
          <p:cNvCxnSpPr/>
          <p:nvPr/>
        </p:nvCxnSpPr>
        <p:spPr>
          <a:xfrm>
            <a:off x="1457221" y="2049680"/>
            <a:ext cx="3642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직선 화살표 연결선 39"/>
          <p:cNvCxnSpPr/>
          <p:nvPr/>
        </p:nvCxnSpPr>
        <p:spPr>
          <a:xfrm>
            <a:off x="1457221" y="2481728"/>
            <a:ext cx="3642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835696" y="1841444"/>
            <a:ext cx="431528"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F1</a:t>
            </a:r>
          </a:p>
        </p:txBody>
      </p:sp>
      <p:sp>
        <p:nvSpPr>
          <p:cNvPr id="46" name="TextBox 45"/>
          <p:cNvSpPr txBox="1"/>
          <p:nvPr/>
        </p:nvSpPr>
        <p:spPr>
          <a:xfrm>
            <a:off x="1825961" y="2310342"/>
            <a:ext cx="801823"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F2, F3</a:t>
            </a:r>
          </a:p>
        </p:txBody>
      </p:sp>
      <p:grpSp>
        <p:nvGrpSpPr>
          <p:cNvPr id="11" name="그룹 10"/>
          <p:cNvGrpSpPr/>
          <p:nvPr/>
        </p:nvGrpSpPr>
        <p:grpSpPr>
          <a:xfrm>
            <a:off x="3199012" y="1257828"/>
            <a:ext cx="1364679" cy="962801"/>
            <a:chOff x="3199012" y="1257828"/>
            <a:chExt cx="1364679" cy="962801"/>
          </a:xfrm>
        </p:grpSpPr>
        <p:sp>
          <p:nvSpPr>
            <p:cNvPr id="71" name="구름 모양 설명선 70"/>
            <p:cNvSpPr/>
            <p:nvPr/>
          </p:nvSpPr>
          <p:spPr>
            <a:xfrm>
              <a:off x="3199012" y="1257828"/>
              <a:ext cx="1364679" cy="962801"/>
            </a:xfrm>
            <a:prstGeom prst="cloudCallout">
              <a:avLst>
                <a:gd name="adj1" fmla="val 40336"/>
                <a:gd name="adj2" fmla="val 5970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72" name="TextBox 71"/>
            <p:cNvSpPr txBox="1"/>
            <p:nvPr/>
          </p:nvSpPr>
          <p:spPr>
            <a:xfrm>
              <a:off x="3337890" y="1447029"/>
              <a:ext cx="752129" cy="584775"/>
            </a:xfrm>
            <a:prstGeom prst="rect">
              <a:avLst/>
            </a:prstGeom>
            <a:noFill/>
          </p:spPr>
          <p:txBody>
            <a:bodyPr wrap="none" rtlCol="0">
              <a:spAutoFit/>
            </a:bodyPr>
            <a:lstStyle/>
            <a:p>
              <a:r>
                <a:rPr lang="en-US" altLang="ko-KR" sz="1600" b="1" dirty="0" smtClean="0">
                  <a:latin typeface="Calibri" panose="020F0502020204030204" pitchFamily="34" charset="0"/>
                </a:rPr>
                <a:t>Other:</a:t>
              </a:r>
            </a:p>
            <a:p>
              <a:r>
                <a:rPr lang="en-US" altLang="ko-KR" sz="1600" b="1" dirty="0" smtClean="0">
                  <a:latin typeface="Calibri" panose="020F0502020204030204" pitchFamily="34" charset="0"/>
                </a:rPr>
                <a:t>    SSH:</a:t>
              </a:r>
            </a:p>
          </p:txBody>
        </p:sp>
        <p:pic>
          <p:nvPicPr>
            <p:cNvPr id="73"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53805" y="1434997"/>
              <a:ext cx="281385" cy="24928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6" descr="http://www.clker.com/cliparts/U/J/s/I/3/P/red-x-icon-hi.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39680" y="1761228"/>
              <a:ext cx="206894" cy="2660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0" name="그룹 79"/>
          <p:cNvGrpSpPr/>
          <p:nvPr/>
        </p:nvGrpSpPr>
        <p:grpSpPr>
          <a:xfrm>
            <a:off x="3199012" y="4037116"/>
            <a:ext cx="1364679" cy="962801"/>
            <a:chOff x="3199012" y="1257828"/>
            <a:chExt cx="1364679" cy="962801"/>
          </a:xfrm>
        </p:grpSpPr>
        <p:sp>
          <p:nvSpPr>
            <p:cNvPr id="81" name="구름 모양 설명선 80"/>
            <p:cNvSpPr/>
            <p:nvPr/>
          </p:nvSpPr>
          <p:spPr>
            <a:xfrm>
              <a:off x="3199012" y="1257828"/>
              <a:ext cx="1364679" cy="962801"/>
            </a:xfrm>
            <a:prstGeom prst="cloudCallout">
              <a:avLst>
                <a:gd name="adj1" fmla="val 40336"/>
                <a:gd name="adj2" fmla="val 5970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82" name="TextBox 81"/>
            <p:cNvSpPr txBox="1"/>
            <p:nvPr/>
          </p:nvSpPr>
          <p:spPr>
            <a:xfrm>
              <a:off x="3454804" y="1568751"/>
              <a:ext cx="570477" cy="338554"/>
            </a:xfrm>
            <a:prstGeom prst="rect">
              <a:avLst/>
            </a:prstGeom>
            <a:noFill/>
          </p:spPr>
          <p:txBody>
            <a:bodyPr wrap="none" rtlCol="0">
              <a:spAutoFit/>
            </a:bodyPr>
            <a:lstStyle/>
            <a:p>
              <a:r>
                <a:rPr lang="en-US" altLang="ko-KR" sz="1600" b="1" dirty="0" smtClean="0">
                  <a:latin typeface="Calibri" panose="020F0502020204030204" pitchFamily="34" charset="0"/>
                </a:rPr>
                <a:t>Any:</a:t>
              </a:r>
            </a:p>
          </p:txBody>
        </p:sp>
        <p:pic>
          <p:nvPicPr>
            <p:cNvPr id="83"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32216" y="1612536"/>
              <a:ext cx="281385" cy="249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5" name="그룹 84"/>
          <p:cNvGrpSpPr/>
          <p:nvPr/>
        </p:nvGrpSpPr>
        <p:grpSpPr>
          <a:xfrm>
            <a:off x="3199012" y="2763014"/>
            <a:ext cx="1364679" cy="962801"/>
            <a:chOff x="3199012" y="1257828"/>
            <a:chExt cx="1364679" cy="962801"/>
          </a:xfrm>
        </p:grpSpPr>
        <p:sp>
          <p:nvSpPr>
            <p:cNvPr id="86" name="구름 모양 설명선 85"/>
            <p:cNvSpPr/>
            <p:nvPr/>
          </p:nvSpPr>
          <p:spPr>
            <a:xfrm>
              <a:off x="3199012" y="1257828"/>
              <a:ext cx="1364679" cy="962801"/>
            </a:xfrm>
            <a:prstGeom prst="cloudCallout">
              <a:avLst>
                <a:gd name="adj1" fmla="val 40336"/>
                <a:gd name="adj2" fmla="val 5970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87" name="TextBox 86"/>
            <p:cNvSpPr txBox="1"/>
            <p:nvPr/>
          </p:nvSpPr>
          <p:spPr>
            <a:xfrm>
              <a:off x="3454804" y="1568751"/>
              <a:ext cx="570477" cy="338554"/>
            </a:xfrm>
            <a:prstGeom prst="rect">
              <a:avLst/>
            </a:prstGeom>
            <a:noFill/>
          </p:spPr>
          <p:txBody>
            <a:bodyPr wrap="none" rtlCol="0">
              <a:spAutoFit/>
            </a:bodyPr>
            <a:lstStyle/>
            <a:p>
              <a:r>
                <a:rPr lang="en-US" altLang="ko-KR" sz="1600" b="1" dirty="0" smtClean="0">
                  <a:latin typeface="Calibri" panose="020F0502020204030204" pitchFamily="34" charset="0"/>
                </a:rPr>
                <a:t>Any:</a:t>
              </a:r>
            </a:p>
          </p:txBody>
        </p:sp>
        <p:pic>
          <p:nvPicPr>
            <p:cNvPr id="88"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32216" y="1612536"/>
              <a:ext cx="281385" cy="249280"/>
            </a:xfrm>
            <a:prstGeom prst="rect">
              <a:avLst/>
            </a:prstGeom>
            <a:noFill/>
            <a:extLst>
              <a:ext uri="{909E8E84-426E-40DD-AFC4-6F175D3DCCD1}">
                <a14:hiddenFill xmlns:a14="http://schemas.microsoft.com/office/drawing/2010/main">
                  <a:solidFill>
                    <a:srgbClr val="FFFFFF"/>
                  </a:solidFill>
                </a14:hiddenFill>
              </a:ext>
            </a:extLst>
          </p:spPr>
        </p:pic>
      </p:grpSp>
      <p:sp>
        <p:nvSpPr>
          <p:cNvPr id="89" name="TextBox 88"/>
          <p:cNvSpPr txBox="1"/>
          <p:nvPr/>
        </p:nvSpPr>
        <p:spPr>
          <a:xfrm>
            <a:off x="424355" y="275937"/>
            <a:ext cx="8612141" cy="646331"/>
          </a:xfrm>
          <a:prstGeom prst="rect">
            <a:avLst/>
          </a:prstGeom>
          <a:noFill/>
        </p:spPr>
        <p:txBody>
          <a:bodyPr wrap="square" rtlCol="0">
            <a:spAutoFit/>
          </a:bodyPr>
          <a:lstStyle/>
          <a:p>
            <a:r>
              <a:rPr lang="en-US" altLang="ko-KR" sz="3600" kern="0" spc="-30" dirty="0" smtClean="0">
                <a:latin typeface="Calibri" panose="020F0502020204030204" pitchFamily="34" charset="0"/>
                <a:ea typeface="나눔고딕" pitchFamily="50" charset="-127"/>
              </a:rPr>
              <a:t>Example: Distributed Access Control</a:t>
            </a:r>
            <a:endParaRPr lang="en-US" altLang="ko-KR" sz="3600" kern="0" spc="-30" dirty="0" smtClean="0">
              <a:latin typeface="Calibri" panose="020F0502020204030204" pitchFamily="34" charset="0"/>
              <a:ea typeface="나눔고딕 ExtraBold" pitchFamily="50" charset="-127"/>
            </a:endParaRPr>
          </a:p>
        </p:txBody>
      </p:sp>
      <p:sp>
        <p:nvSpPr>
          <p:cNvPr id="54" name="TextBox 53"/>
          <p:cNvSpPr txBox="1"/>
          <p:nvPr/>
        </p:nvSpPr>
        <p:spPr>
          <a:xfrm>
            <a:off x="32997" y="6443646"/>
            <a:ext cx="2510303" cy="338554"/>
          </a:xfrm>
          <a:prstGeom prst="rect">
            <a:avLst/>
          </a:prstGeom>
          <a:noFill/>
        </p:spPr>
        <p:txBody>
          <a:bodyPr wrap="none" rtlCol="0">
            <a:spAutoFit/>
          </a:bodyPr>
          <a:lstStyle/>
          <a:p>
            <a:r>
              <a:rPr lang="en-US" altLang="ko-KR" sz="1600" dirty="0" smtClean="0">
                <a:latin typeface="Calibri" panose="020F0502020204030204" pitchFamily="34" charset="0"/>
              </a:rPr>
              <a:t>* </a:t>
            </a:r>
            <a:r>
              <a:rPr lang="en-US" altLang="ko-KR" sz="1600" dirty="0" smtClean="0">
                <a:latin typeface="Calibri" panose="020F0502020204030204" pitchFamily="34" charset="0"/>
              </a:rPr>
              <a:t>Design from author’s slide</a:t>
            </a:r>
            <a:endParaRPr lang="en-US" altLang="ko-KR" sz="1600" dirty="0" smtClean="0">
              <a:latin typeface="Calibri" panose="020F0502020204030204" pitchFamily="34" charset="0"/>
            </a:endParaRPr>
          </a:p>
        </p:txBody>
      </p:sp>
    </p:spTree>
    <p:extLst>
      <p:ext uri="{BB962C8B-B14F-4D97-AF65-F5344CB8AC3E}">
        <p14:creationId xmlns:p14="http://schemas.microsoft.com/office/powerpoint/2010/main" val="54996323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직사각형 64"/>
          <p:cNvSpPr/>
          <p:nvPr/>
        </p:nvSpPr>
        <p:spPr>
          <a:xfrm>
            <a:off x="310088" y="241598"/>
            <a:ext cx="449162" cy="307777"/>
          </a:xfrm>
          <a:prstGeom prst="rect">
            <a:avLst/>
          </a:prstGeom>
        </p:spPr>
        <p:txBody>
          <a:bodyPr wrap="none">
            <a:spAutoFit/>
          </a:bodyPr>
          <a:lstStyle/>
          <a:p>
            <a:r>
              <a:rPr lang="en-US" altLang="ko-KR" sz="1400" b="1" spc="-50" dirty="0" smtClean="0">
                <a:solidFill>
                  <a:schemeClr val="bg1"/>
                </a:solidFill>
                <a:latin typeface="나눔고딕" pitchFamily="50" charset="-127"/>
                <a:ea typeface="나눔고딕" pitchFamily="50" charset="-127"/>
              </a:rPr>
              <a:t>1-1</a:t>
            </a:r>
          </a:p>
        </p:txBody>
      </p:sp>
      <p:cxnSp>
        <p:nvCxnSpPr>
          <p:cNvPr id="14" name="직선 연결선 13"/>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7" name="슬라이드 번호 개체 틀 16"/>
          <p:cNvSpPr>
            <a:spLocks noGrp="1"/>
          </p:cNvSpPr>
          <p:nvPr>
            <p:ph type="sldNum" sz="quarter" idx="12"/>
          </p:nvPr>
        </p:nvSpPr>
        <p:spPr/>
        <p:txBody>
          <a:bodyPr/>
          <a:lstStyle/>
          <a:p>
            <a:pPr algn="r"/>
            <a:r>
              <a:rPr lang="en-US" altLang="ko-KR" sz="2000" dirty="0" smtClean="0">
                <a:solidFill>
                  <a:srgbClr val="00B0F0"/>
                </a:solidFill>
              </a:rPr>
              <a:t>4</a:t>
            </a:r>
            <a:r>
              <a:rPr lang="ko-KR" altLang="en-US" sz="1200" dirty="0" smtClean="0"/>
              <a:t> </a:t>
            </a:r>
            <a:r>
              <a:rPr lang="en-US" altLang="ko-KR" sz="1100" b="0" dirty="0" smtClean="0">
                <a:solidFill>
                  <a:schemeClr val="bg1">
                    <a:lumMod val="65000"/>
                  </a:schemeClr>
                </a:solidFill>
              </a:rPr>
              <a:t>/ </a:t>
            </a:r>
            <a:r>
              <a:rPr lang="en-US" altLang="ko-KR" sz="1100" b="0" dirty="0" smtClean="0">
                <a:solidFill>
                  <a:schemeClr val="bg1">
                    <a:lumMod val="65000"/>
                  </a:schemeClr>
                </a:solidFill>
              </a:rPr>
              <a:t>26</a:t>
            </a:r>
            <a:endParaRPr lang="ko-KR" altLang="en-US" sz="1100" b="0" dirty="0">
              <a:solidFill>
                <a:schemeClr val="bg1">
                  <a:lumMod val="65000"/>
                </a:schemeClr>
              </a:solidFill>
            </a:endParaRPr>
          </a:p>
        </p:txBody>
      </p:sp>
      <p:pic>
        <p:nvPicPr>
          <p:cNvPr id="1026"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4345" y="2386584"/>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4345" y="3685449"/>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4345" y="4995212"/>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4354" y="3685449"/>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6.googleusercontent.com/B-LWl-8__kEiK6DKXjCrmeZTaa_GSE9Xscri8Z79sfE2peZS4QkCOzKAq8rA8A1tE58D432vOPAMBaqTd8vY-S_K374jl5pN5sFcXrgAGlIYForOl9KbOFeVXj40R9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4335" y="3207172"/>
            <a:ext cx="1051619" cy="105161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s://lh6.googleusercontent.com/B-LWl-8__kEiK6DKXjCrmeZTaa_GSE9Xscri8Z79sfE2peZS4QkCOzKAq8rA8A1tE58D432vOPAMBaqTd8vY-S_K374jl5pN5sFcXrgAGlIYForOl9KbOFeVXj40R9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728" y="2886320"/>
            <a:ext cx="1334768" cy="13347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60963" y="896688"/>
            <a:ext cx="1727461"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Security Policy</a:t>
            </a:r>
          </a:p>
        </p:txBody>
      </p:sp>
      <p:graphicFrame>
        <p:nvGraphicFramePr>
          <p:cNvPr id="4" name="표 3"/>
          <p:cNvGraphicFramePr>
            <a:graphicFrameLocks noGrp="1"/>
          </p:cNvGraphicFramePr>
          <p:nvPr/>
        </p:nvGraphicFramePr>
        <p:xfrm>
          <a:off x="6012159" y="1314148"/>
          <a:ext cx="2976795" cy="1415079"/>
        </p:xfrm>
        <a:graphic>
          <a:graphicData uri="http://schemas.openxmlformats.org/drawingml/2006/table">
            <a:tbl>
              <a:tblPr firstRow="1" bandRow="1">
                <a:tableStyleId>{5C22544A-7EE6-4342-B048-85BDC9FD1C3A}</a:tableStyleId>
              </a:tblPr>
              <a:tblGrid>
                <a:gridCol w="992265"/>
                <a:gridCol w="992265"/>
                <a:gridCol w="992265"/>
              </a:tblGrid>
              <a:tr h="26620">
                <a:tc>
                  <a:txBody>
                    <a:bodyPr/>
                    <a:lstStyle/>
                    <a:p>
                      <a:pPr algn="ctr" latinLnBrk="1"/>
                      <a:r>
                        <a:rPr lang="en-US" altLang="ko-KR" sz="1800" dirty="0" err="1" smtClean="0">
                          <a:latin typeface="Calibri" panose="020F0502020204030204" pitchFamily="34" charset="0"/>
                        </a:rPr>
                        <a:t>Src</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Traffic</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Action</a:t>
                      </a:r>
                      <a:endParaRPr lang="ko-KR" altLang="en-US" sz="1800" dirty="0">
                        <a:latin typeface="Calibri" panose="020F0502020204030204" pitchFamily="34" charset="0"/>
                      </a:endParaRPr>
                    </a:p>
                  </a:txBody>
                  <a:tcPr marL="0" marR="0" marT="0" marB="0"/>
                </a:tc>
              </a:tr>
              <a:tr h="380253">
                <a:tc>
                  <a:txBody>
                    <a:bodyPr/>
                    <a:lstStyle/>
                    <a:p>
                      <a:pPr algn="ctr" latinLnBrk="1"/>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SSH</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Drop</a:t>
                      </a:r>
                      <a:endParaRPr lang="ko-KR" altLang="en-US" sz="1800" dirty="0">
                        <a:latin typeface="Calibri" panose="020F0502020204030204" pitchFamily="34" charset="0"/>
                      </a:endParaRPr>
                    </a:p>
                  </a:txBody>
                  <a:tcPr marL="0" marR="0" marT="0" marB="0"/>
                </a:tc>
              </a:tr>
              <a:tr h="380253">
                <a:tc>
                  <a:txBody>
                    <a:bodyPr/>
                    <a:lstStyle/>
                    <a:p>
                      <a:pPr algn="ctr" latinLnBrk="1"/>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Non-SSH</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Allow</a:t>
                      </a:r>
                      <a:endParaRPr lang="ko-KR" altLang="en-US" sz="1800" dirty="0">
                        <a:latin typeface="Calibri" panose="020F0502020204030204" pitchFamily="34" charset="0"/>
                      </a:endParaRPr>
                    </a:p>
                  </a:txBody>
                  <a:tcPr marL="0" marR="0" marT="0" marB="0"/>
                </a:tc>
              </a:tr>
              <a:tr h="380253">
                <a:tc>
                  <a:txBody>
                    <a:bodyPr/>
                    <a:lstStyle/>
                    <a:p>
                      <a:pPr algn="ctr" latinLnBrk="1"/>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Any</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Allow</a:t>
                      </a:r>
                      <a:endParaRPr lang="ko-KR" altLang="en-US" sz="1800" dirty="0">
                        <a:latin typeface="Calibri" panose="020F0502020204030204" pitchFamily="34" charset="0"/>
                      </a:endParaRPr>
                    </a:p>
                  </a:txBody>
                  <a:tcPr marL="0" marR="0" marT="0" marB="0"/>
                </a:tc>
              </a:tr>
            </a:tbl>
          </a:graphicData>
        </a:graphic>
      </p:graphicFrame>
      <p:pic>
        <p:nvPicPr>
          <p:cNvPr id="22" name="Picture 6" descr="https://lh6.googleusercontent.com/B-LWl-8__kEiK6DKXjCrmeZTaa_GSE9Xscri8Z79sfE2peZS4QkCOzKAq8rA8A1tE58D432vOPAMBaqTd8vY-S_K374jl5pN5sFcXrgAGlIYForOl9KbOFeVXj40R9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014" y="3816531"/>
            <a:ext cx="1304505" cy="130450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직선 연결선 7"/>
          <p:cNvCxnSpPr>
            <a:stCxn id="18" idx="3"/>
            <a:endCxn id="16" idx="1"/>
          </p:cNvCxnSpPr>
          <p:nvPr/>
        </p:nvCxnSpPr>
        <p:spPr>
          <a:xfrm>
            <a:off x="1967496" y="3553704"/>
            <a:ext cx="546858" cy="323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a:stCxn id="22" idx="3"/>
            <a:endCxn id="16" idx="1"/>
          </p:cNvCxnSpPr>
          <p:nvPr/>
        </p:nvCxnSpPr>
        <p:spPr>
          <a:xfrm flipV="1">
            <a:off x="1975519" y="3877433"/>
            <a:ext cx="538835" cy="591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직선 연결선 26"/>
          <p:cNvCxnSpPr>
            <a:stCxn id="13" idx="1"/>
            <a:endCxn id="16" idx="3"/>
          </p:cNvCxnSpPr>
          <p:nvPr/>
        </p:nvCxnSpPr>
        <p:spPr>
          <a:xfrm flipH="1">
            <a:off x="3426279" y="3877433"/>
            <a:ext cx="9280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직선 연결선 29"/>
          <p:cNvCxnSpPr>
            <a:stCxn id="1026" idx="1"/>
            <a:endCxn id="16" idx="3"/>
          </p:cNvCxnSpPr>
          <p:nvPr/>
        </p:nvCxnSpPr>
        <p:spPr>
          <a:xfrm flipH="1">
            <a:off x="3426279" y="2578568"/>
            <a:ext cx="928066" cy="1298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직선 연결선 32"/>
          <p:cNvCxnSpPr>
            <a:stCxn id="15" idx="1"/>
            <a:endCxn id="16" idx="3"/>
          </p:cNvCxnSpPr>
          <p:nvPr/>
        </p:nvCxnSpPr>
        <p:spPr>
          <a:xfrm flipH="1" flipV="1">
            <a:off x="3426279" y="3877433"/>
            <a:ext cx="928066" cy="1309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직선 연결선 35"/>
          <p:cNvCxnSpPr>
            <a:stCxn id="1030" idx="1"/>
            <a:endCxn id="13" idx="3"/>
          </p:cNvCxnSpPr>
          <p:nvPr/>
        </p:nvCxnSpPr>
        <p:spPr>
          <a:xfrm flipH="1">
            <a:off x="5266270" y="3732982"/>
            <a:ext cx="928065" cy="144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직선 연결선 38"/>
          <p:cNvCxnSpPr>
            <a:stCxn id="1030" idx="1"/>
            <a:endCxn id="15" idx="3"/>
          </p:cNvCxnSpPr>
          <p:nvPr/>
        </p:nvCxnSpPr>
        <p:spPr>
          <a:xfrm flipH="1">
            <a:off x="5266270" y="3732982"/>
            <a:ext cx="928065" cy="14542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직선 연결선 41"/>
          <p:cNvCxnSpPr>
            <a:stCxn id="1030" idx="1"/>
            <a:endCxn id="1026" idx="3"/>
          </p:cNvCxnSpPr>
          <p:nvPr/>
        </p:nvCxnSpPr>
        <p:spPr>
          <a:xfrm flipH="1" flipV="1">
            <a:off x="5266270" y="2578568"/>
            <a:ext cx="928065" cy="11544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509630" y="2314972"/>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F1</a:t>
            </a:r>
            <a:endParaRPr lang="ko-KR" altLang="en-US" sz="2800" b="1" dirty="0">
              <a:latin typeface="Calibri" panose="020F0502020204030204" pitchFamily="34" charset="0"/>
            </a:endParaRPr>
          </a:p>
        </p:txBody>
      </p:sp>
      <p:sp>
        <p:nvSpPr>
          <p:cNvPr id="47" name="TextBox 46"/>
          <p:cNvSpPr txBox="1"/>
          <p:nvPr/>
        </p:nvSpPr>
        <p:spPr>
          <a:xfrm>
            <a:off x="4509630" y="3614528"/>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F2</a:t>
            </a:r>
            <a:endParaRPr lang="ko-KR" altLang="en-US" sz="2800" b="1" dirty="0">
              <a:latin typeface="Calibri" panose="020F0502020204030204" pitchFamily="34" charset="0"/>
            </a:endParaRPr>
          </a:p>
        </p:txBody>
      </p:sp>
      <p:sp>
        <p:nvSpPr>
          <p:cNvPr id="48" name="TextBox 47"/>
          <p:cNvSpPr txBox="1"/>
          <p:nvPr/>
        </p:nvSpPr>
        <p:spPr>
          <a:xfrm>
            <a:off x="4509630" y="4925586"/>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F3</a:t>
            </a:r>
            <a:endParaRPr lang="ko-KR" altLang="en-US" sz="2800" b="1" dirty="0">
              <a:latin typeface="Calibri" panose="020F0502020204030204" pitchFamily="34" charset="0"/>
            </a:endParaRPr>
          </a:p>
        </p:txBody>
      </p:sp>
      <p:sp>
        <p:nvSpPr>
          <p:cNvPr id="49" name="TextBox 48"/>
          <p:cNvSpPr txBox="1"/>
          <p:nvPr/>
        </p:nvSpPr>
        <p:spPr>
          <a:xfrm>
            <a:off x="2787494" y="3614528"/>
            <a:ext cx="280846" cy="523220"/>
          </a:xfrm>
          <a:prstGeom prst="rect">
            <a:avLst/>
          </a:prstGeom>
          <a:noFill/>
        </p:spPr>
        <p:txBody>
          <a:bodyPr wrap="none" rtlCol="0">
            <a:spAutoFit/>
          </a:bodyPr>
          <a:lstStyle/>
          <a:p>
            <a:r>
              <a:rPr lang="en-US" altLang="ko-KR" sz="2800" b="1" dirty="0" smtClean="0">
                <a:latin typeface="Calibri" panose="020F0502020204030204" pitchFamily="34" charset="0"/>
              </a:rPr>
              <a:t>I</a:t>
            </a:r>
            <a:endParaRPr lang="ko-KR" altLang="en-US" sz="2800" b="1" dirty="0">
              <a:latin typeface="Calibri" panose="020F0502020204030204" pitchFamily="34" charset="0"/>
            </a:endParaRPr>
          </a:p>
        </p:txBody>
      </p:sp>
      <p:cxnSp>
        <p:nvCxnSpPr>
          <p:cNvPr id="44" name="직선 화살표 연결선 43"/>
          <p:cNvCxnSpPr/>
          <p:nvPr/>
        </p:nvCxnSpPr>
        <p:spPr>
          <a:xfrm>
            <a:off x="1778524" y="5949280"/>
            <a:ext cx="5151642"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951735" y="5701114"/>
            <a:ext cx="973215" cy="461665"/>
          </a:xfrm>
          <a:prstGeom prst="rect">
            <a:avLst/>
          </a:prstGeom>
          <a:solidFill>
            <a:schemeClr val="bg1"/>
          </a:solidFill>
        </p:spPr>
        <p:txBody>
          <a:bodyPr wrap="none" rtlCol="0">
            <a:spAutoFit/>
          </a:bodyPr>
          <a:lstStyle/>
          <a:p>
            <a:r>
              <a:rPr lang="en-US" altLang="ko-KR" sz="2400" b="1" dirty="0" smtClean="0">
                <a:solidFill>
                  <a:srgbClr val="00B050"/>
                </a:solidFill>
                <a:latin typeface="Calibri" panose="020F0502020204030204" pitchFamily="34" charset="0"/>
              </a:rPr>
              <a:t>Traffic</a:t>
            </a:r>
            <a:endParaRPr lang="ko-KR" altLang="en-US" sz="2400" b="1" dirty="0">
              <a:solidFill>
                <a:srgbClr val="00B050"/>
              </a:solidFill>
              <a:latin typeface="Calibri" panose="020F0502020204030204" pitchFamily="34" charset="0"/>
            </a:endParaRPr>
          </a:p>
        </p:txBody>
      </p:sp>
      <p:pic>
        <p:nvPicPr>
          <p:cNvPr id="1032" name="Picture 8" descr="http://2.bp.blogspot.com/--V_YA3XF-ic/UUV0ISD4vcI/AAAAAAAAAuA/WOwXDXYsZ_I/s1600/Hat-cowboy-white-icon+mytrickytricks.blogspot.co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60640" y="2311406"/>
            <a:ext cx="471108" cy="4711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640" y="1546232"/>
            <a:ext cx="471600" cy="4716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640" y="1928819"/>
            <a:ext cx="471600" cy="4716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http://2.bp.blogspot.com/--V_YA3XF-ic/UUV0ISD4vcI/AAAAAAAAAuA/WOwXDXYsZ_I/s1600/Hat-cowboy-white-icon+mytrickytricks.blogspot.com.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3499" y="4183113"/>
            <a:ext cx="553832" cy="55383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0" descr="http://icons.iconarchive.com/icons/rob-sanders/hat/256/Hat-cowboy-black-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89274" y="3264967"/>
            <a:ext cx="595936" cy="595936"/>
          </a:xfrm>
          <a:prstGeom prst="rect">
            <a:avLst/>
          </a:prstGeom>
          <a:noFill/>
          <a:extLst>
            <a:ext uri="{909E8E84-426E-40DD-AFC4-6F175D3DCCD1}">
              <a14:hiddenFill xmlns:a14="http://schemas.microsoft.com/office/drawing/2010/main">
                <a:solidFill>
                  <a:srgbClr val="FFFFFF"/>
                </a:solidFill>
              </a14:hiddenFill>
            </a:ext>
          </a:extLst>
        </p:spPr>
      </p:pic>
      <p:sp>
        <p:nvSpPr>
          <p:cNvPr id="2" name="구름 모양 설명선 1"/>
          <p:cNvSpPr/>
          <p:nvPr/>
        </p:nvSpPr>
        <p:spPr>
          <a:xfrm>
            <a:off x="2056540" y="1628800"/>
            <a:ext cx="2161770" cy="1345089"/>
          </a:xfrm>
          <a:prstGeom prst="cloudCallout">
            <a:avLst>
              <a:gd name="adj1" fmla="val 190"/>
              <a:gd name="adj2" fmla="val 88319"/>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dirty="0">
              <a:solidFill>
                <a:schemeClr val="tx1"/>
              </a:solidFill>
            </a:endParaRPr>
          </a:p>
        </p:txBody>
      </p:sp>
      <p:pic>
        <p:nvPicPr>
          <p:cNvPr id="35" name="Picture 8" descr="http://2.bp.blogspot.com/--V_YA3XF-ic/UUV0ISD4vcI/AAAAAAAAAuA/WOwXDXYsZ_I/s1600/Hat-cowboy-white-icon+mytrickytricks.blogspot.co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1623" y="2258739"/>
            <a:ext cx="471108" cy="47110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11623" y="1876152"/>
            <a:ext cx="471600" cy="4716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직선 화살표 연결선 5"/>
          <p:cNvCxnSpPr/>
          <p:nvPr/>
        </p:nvCxnSpPr>
        <p:spPr>
          <a:xfrm>
            <a:off x="2973810" y="2049680"/>
            <a:ext cx="30204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242057" y="1841444"/>
            <a:ext cx="801823"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F1, F2</a:t>
            </a:r>
          </a:p>
        </p:txBody>
      </p:sp>
      <p:sp>
        <p:nvSpPr>
          <p:cNvPr id="46" name="TextBox 45"/>
          <p:cNvSpPr txBox="1"/>
          <p:nvPr/>
        </p:nvSpPr>
        <p:spPr>
          <a:xfrm>
            <a:off x="3227728" y="2310342"/>
            <a:ext cx="431528"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F3</a:t>
            </a:r>
          </a:p>
        </p:txBody>
      </p:sp>
      <p:sp>
        <p:nvSpPr>
          <p:cNvPr id="71" name="구름 모양 설명선 70"/>
          <p:cNvSpPr/>
          <p:nvPr/>
        </p:nvSpPr>
        <p:spPr>
          <a:xfrm>
            <a:off x="4606707" y="1257828"/>
            <a:ext cx="1364679" cy="962801"/>
          </a:xfrm>
          <a:prstGeom prst="cloudCallout">
            <a:avLst>
              <a:gd name="adj1" fmla="val -22261"/>
              <a:gd name="adj2" fmla="val 5845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dirty="0">
              <a:solidFill>
                <a:schemeClr val="tx1"/>
              </a:solidFill>
            </a:endParaRPr>
          </a:p>
        </p:txBody>
      </p:sp>
      <p:sp>
        <p:nvSpPr>
          <p:cNvPr id="72" name="TextBox 71"/>
          <p:cNvSpPr txBox="1"/>
          <p:nvPr/>
        </p:nvSpPr>
        <p:spPr>
          <a:xfrm>
            <a:off x="4745585" y="1447029"/>
            <a:ext cx="752129" cy="584775"/>
          </a:xfrm>
          <a:prstGeom prst="rect">
            <a:avLst/>
          </a:prstGeom>
          <a:noFill/>
        </p:spPr>
        <p:txBody>
          <a:bodyPr wrap="none" rtlCol="0">
            <a:spAutoFit/>
          </a:bodyPr>
          <a:lstStyle/>
          <a:p>
            <a:r>
              <a:rPr lang="en-US" altLang="ko-KR" sz="1600" b="1" dirty="0" smtClean="0">
                <a:latin typeface="Calibri" panose="020F0502020204030204" pitchFamily="34" charset="0"/>
              </a:rPr>
              <a:t>Other:</a:t>
            </a:r>
          </a:p>
          <a:p>
            <a:r>
              <a:rPr lang="en-US" altLang="ko-KR" sz="1600" b="1" dirty="0" smtClean="0">
                <a:latin typeface="Calibri" panose="020F0502020204030204" pitchFamily="34" charset="0"/>
              </a:rPr>
              <a:t>    SSH:</a:t>
            </a:r>
          </a:p>
        </p:txBody>
      </p:sp>
      <p:pic>
        <p:nvPicPr>
          <p:cNvPr id="73"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61500" y="1434997"/>
            <a:ext cx="281385" cy="24928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6" descr="http://www.clker.com/cliparts/U/J/s/I/3/P/red-x-icon-hi.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47375" y="1761228"/>
            <a:ext cx="206894" cy="266006"/>
          </a:xfrm>
          <a:prstGeom prst="rect">
            <a:avLst/>
          </a:prstGeom>
          <a:noFill/>
          <a:extLst>
            <a:ext uri="{909E8E84-426E-40DD-AFC4-6F175D3DCCD1}">
              <a14:hiddenFill xmlns:a14="http://schemas.microsoft.com/office/drawing/2010/main">
                <a:solidFill>
                  <a:srgbClr val="FFFFFF"/>
                </a:solidFill>
              </a14:hiddenFill>
            </a:ext>
          </a:extLst>
        </p:spPr>
      </p:pic>
      <p:sp>
        <p:nvSpPr>
          <p:cNvPr id="86" name="구름 모양 설명선 85"/>
          <p:cNvSpPr/>
          <p:nvPr/>
        </p:nvSpPr>
        <p:spPr>
          <a:xfrm>
            <a:off x="4606707" y="3984669"/>
            <a:ext cx="1364679" cy="962801"/>
          </a:xfrm>
          <a:prstGeom prst="cloudCallout">
            <a:avLst>
              <a:gd name="adj1" fmla="val -22261"/>
              <a:gd name="adj2" fmla="val 5845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dirty="0">
              <a:solidFill>
                <a:schemeClr val="tx1"/>
              </a:solidFill>
            </a:endParaRPr>
          </a:p>
        </p:txBody>
      </p:sp>
      <p:sp>
        <p:nvSpPr>
          <p:cNvPr id="87" name="TextBox 86"/>
          <p:cNvSpPr txBox="1"/>
          <p:nvPr/>
        </p:nvSpPr>
        <p:spPr>
          <a:xfrm>
            <a:off x="4745585" y="4292314"/>
            <a:ext cx="756426" cy="338554"/>
          </a:xfrm>
          <a:prstGeom prst="rect">
            <a:avLst/>
          </a:prstGeom>
          <a:noFill/>
        </p:spPr>
        <p:txBody>
          <a:bodyPr wrap="none" rtlCol="0">
            <a:spAutoFit/>
          </a:bodyPr>
          <a:lstStyle/>
          <a:p>
            <a:r>
              <a:rPr lang="en-US" altLang="ko-KR" sz="1600" b="1" dirty="0" smtClean="0">
                <a:latin typeface="Calibri" panose="020F0502020204030204" pitchFamily="34" charset="0"/>
              </a:rPr>
              <a:t>    Any:</a:t>
            </a:r>
          </a:p>
        </p:txBody>
      </p:sp>
      <p:pic>
        <p:nvPicPr>
          <p:cNvPr id="88"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61500" y="4280282"/>
            <a:ext cx="281385" cy="249280"/>
          </a:xfrm>
          <a:prstGeom prst="rect">
            <a:avLst/>
          </a:prstGeom>
          <a:noFill/>
          <a:extLst>
            <a:ext uri="{909E8E84-426E-40DD-AFC4-6F175D3DCCD1}">
              <a14:hiddenFill xmlns:a14="http://schemas.microsoft.com/office/drawing/2010/main">
                <a:solidFill>
                  <a:srgbClr val="FFFFFF"/>
                </a:solidFill>
              </a14:hiddenFill>
            </a:ext>
          </a:extLst>
        </p:spPr>
      </p:pic>
      <p:cxnSp>
        <p:nvCxnSpPr>
          <p:cNvPr id="89" name="직선 화살표 연결선 88"/>
          <p:cNvCxnSpPr/>
          <p:nvPr/>
        </p:nvCxnSpPr>
        <p:spPr>
          <a:xfrm>
            <a:off x="2973810" y="2492896"/>
            <a:ext cx="30204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구름 모양 설명선 89"/>
          <p:cNvSpPr/>
          <p:nvPr/>
        </p:nvSpPr>
        <p:spPr>
          <a:xfrm>
            <a:off x="4606707" y="2677229"/>
            <a:ext cx="1364679" cy="962801"/>
          </a:xfrm>
          <a:prstGeom prst="cloudCallout">
            <a:avLst>
              <a:gd name="adj1" fmla="val -22261"/>
              <a:gd name="adj2" fmla="val 5845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dirty="0">
              <a:solidFill>
                <a:schemeClr val="tx1"/>
              </a:solidFill>
            </a:endParaRPr>
          </a:p>
        </p:txBody>
      </p:sp>
      <p:sp>
        <p:nvSpPr>
          <p:cNvPr id="91" name="TextBox 90"/>
          <p:cNvSpPr txBox="1"/>
          <p:nvPr/>
        </p:nvSpPr>
        <p:spPr>
          <a:xfrm>
            <a:off x="4745585" y="2866430"/>
            <a:ext cx="752129" cy="584775"/>
          </a:xfrm>
          <a:prstGeom prst="rect">
            <a:avLst/>
          </a:prstGeom>
          <a:noFill/>
        </p:spPr>
        <p:txBody>
          <a:bodyPr wrap="none" rtlCol="0">
            <a:spAutoFit/>
          </a:bodyPr>
          <a:lstStyle/>
          <a:p>
            <a:r>
              <a:rPr lang="en-US" altLang="ko-KR" sz="1600" b="1" dirty="0" smtClean="0">
                <a:latin typeface="Calibri" panose="020F0502020204030204" pitchFamily="34" charset="0"/>
              </a:rPr>
              <a:t>Other:</a:t>
            </a:r>
          </a:p>
          <a:p>
            <a:r>
              <a:rPr lang="en-US" altLang="ko-KR" sz="1600" b="1" dirty="0" smtClean="0">
                <a:latin typeface="Calibri" panose="020F0502020204030204" pitchFamily="34" charset="0"/>
              </a:rPr>
              <a:t>    SSH:</a:t>
            </a:r>
          </a:p>
        </p:txBody>
      </p:sp>
      <p:pic>
        <p:nvPicPr>
          <p:cNvPr id="92"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61500" y="2854398"/>
            <a:ext cx="281385" cy="24928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6" descr="http://www.clker.com/cliparts/U/J/s/I/3/P/red-x-icon-hi.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47375" y="3180629"/>
            <a:ext cx="206894" cy="266006"/>
          </a:xfrm>
          <a:prstGeom prst="rect">
            <a:avLst/>
          </a:prstGeom>
          <a:noFill/>
          <a:extLst>
            <a:ext uri="{909E8E84-426E-40DD-AFC4-6F175D3DCCD1}">
              <a14:hiddenFill xmlns:a14="http://schemas.microsoft.com/office/drawing/2010/main">
                <a:solidFill>
                  <a:srgbClr val="FFFFFF"/>
                </a:solidFill>
              </a14:hiddenFill>
            </a:ext>
          </a:extLst>
        </p:spPr>
      </p:pic>
      <p:sp>
        <p:nvSpPr>
          <p:cNvPr id="94" name="TextBox 93"/>
          <p:cNvSpPr txBox="1"/>
          <p:nvPr/>
        </p:nvSpPr>
        <p:spPr>
          <a:xfrm>
            <a:off x="424355" y="275937"/>
            <a:ext cx="8612141" cy="646331"/>
          </a:xfrm>
          <a:prstGeom prst="rect">
            <a:avLst/>
          </a:prstGeom>
          <a:noFill/>
        </p:spPr>
        <p:txBody>
          <a:bodyPr wrap="square" rtlCol="0">
            <a:spAutoFit/>
          </a:bodyPr>
          <a:lstStyle/>
          <a:p>
            <a:r>
              <a:rPr lang="en-US" altLang="ko-KR" sz="3600" kern="0" spc="-30" dirty="0" smtClean="0">
                <a:latin typeface="Calibri" panose="020F0502020204030204" pitchFamily="34" charset="0"/>
                <a:ea typeface="나눔고딕" pitchFamily="50" charset="-127"/>
              </a:rPr>
              <a:t>Example: Distributed Access Control</a:t>
            </a:r>
            <a:endParaRPr lang="en-US" altLang="ko-KR" sz="3600" kern="0" spc="-30" dirty="0" smtClean="0">
              <a:latin typeface="Calibri" panose="020F0502020204030204" pitchFamily="34" charset="0"/>
              <a:ea typeface="나눔고딕 ExtraBold" pitchFamily="50" charset="-127"/>
            </a:endParaRPr>
          </a:p>
        </p:txBody>
      </p:sp>
      <p:sp>
        <p:nvSpPr>
          <p:cNvPr id="52" name="TextBox 51"/>
          <p:cNvSpPr txBox="1"/>
          <p:nvPr/>
        </p:nvSpPr>
        <p:spPr>
          <a:xfrm>
            <a:off x="32997" y="6443646"/>
            <a:ext cx="2510303" cy="338554"/>
          </a:xfrm>
          <a:prstGeom prst="rect">
            <a:avLst/>
          </a:prstGeom>
          <a:noFill/>
        </p:spPr>
        <p:txBody>
          <a:bodyPr wrap="none" rtlCol="0">
            <a:spAutoFit/>
          </a:bodyPr>
          <a:lstStyle/>
          <a:p>
            <a:r>
              <a:rPr lang="en-US" altLang="ko-KR" sz="1600" dirty="0" smtClean="0">
                <a:latin typeface="Calibri" panose="020F0502020204030204" pitchFamily="34" charset="0"/>
              </a:rPr>
              <a:t>* </a:t>
            </a:r>
            <a:r>
              <a:rPr lang="en-US" altLang="ko-KR" sz="1600" dirty="0" smtClean="0">
                <a:latin typeface="Calibri" panose="020F0502020204030204" pitchFamily="34" charset="0"/>
              </a:rPr>
              <a:t>Design from author’s slide</a:t>
            </a:r>
            <a:endParaRPr lang="en-US" altLang="ko-KR" sz="1600" dirty="0" smtClean="0">
              <a:latin typeface="Calibri" panose="020F0502020204030204" pitchFamily="34" charset="0"/>
            </a:endParaRPr>
          </a:p>
        </p:txBody>
      </p:sp>
    </p:spTree>
    <p:extLst>
      <p:ext uri="{BB962C8B-B14F-4D97-AF65-F5344CB8AC3E}">
        <p14:creationId xmlns:p14="http://schemas.microsoft.com/office/powerpoint/2010/main" val="278700930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직사각형 64"/>
          <p:cNvSpPr/>
          <p:nvPr/>
        </p:nvSpPr>
        <p:spPr>
          <a:xfrm>
            <a:off x="310088" y="241598"/>
            <a:ext cx="449162" cy="307777"/>
          </a:xfrm>
          <a:prstGeom prst="rect">
            <a:avLst/>
          </a:prstGeom>
        </p:spPr>
        <p:txBody>
          <a:bodyPr wrap="none">
            <a:spAutoFit/>
          </a:bodyPr>
          <a:lstStyle/>
          <a:p>
            <a:r>
              <a:rPr lang="en-US" altLang="ko-KR" sz="1400" b="1" spc="-50" dirty="0" smtClean="0">
                <a:solidFill>
                  <a:schemeClr val="bg1"/>
                </a:solidFill>
                <a:latin typeface="나눔고딕" pitchFamily="50" charset="-127"/>
                <a:ea typeface="나눔고딕" pitchFamily="50" charset="-127"/>
              </a:rPr>
              <a:t>1-1</a:t>
            </a:r>
          </a:p>
        </p:txBody>
      </p:sp>
      <p:cxnSp>
        <p:nvCxnSpPr>
          <p:cNvPr id="14" name="직선 연결선 13"/>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7" name="슬라이드 번호 개체 틀 16"/>
          <p:cNvSpPr>
            <a:spLocks noGrp="1"/>
          </p:cNvSpPr>
          <p:nvPr>
            <p:ph type="sldNum" sz="quarter" idx="12"/>
          </p:nvPr>
        </p:nvSpPr>
        <p:spPr/>
        <p:txBody>
          <a:bodyPr/>
          <a:lstStyle/>
          <a:p>
            <a:pPr algn="r"/>
            <a:r>
              <a:rPr lang="en-US" altLang="ko-KR" sz="2000" dirty="0" smtClean="0">
                <a:solidFill>
                  <a:srgbClr val="00B0F0"/>
                </a:solidFill>
              </a:rPr>
              <a:t>4 </a:t>
            </a:r>
            <a:r>
              <a:rPr lang="en-US" altLang="ko-KR" sz="1100" b="0" dirty="0" smtClean="0">
                <a:solidFill>
                  <a:schemeClr val="bg1">
                    <a:lumMod val="65000"/>
                  </a:schemeClr>
                </a:solidFill>
              </a:rPr>
              <a:t>/ </a:t>
            </a:r>
            <a:r>
              <a:rPr lang="en-US" altLang="ko-KR" sz="1100" b="0" dirty="0" smtClean="0">
                <a:solidFill>
                  <a:schemeClr val="bg1">
                    <a:lumMod val="65000"/>
                  </a:schemeClr>
                </a:solidFill>
              </a:rPr>
              <a:t>26</a:t>
            </a:r>
            <a:endParaRPr lang="ko-KR" altLang="en-US" sz="1100" b="0" dirty="0">
              <a:solidFill>
                <a:schemeClr val="bg1">
                  <a:lumMod val="65000"/>
                </a:schemeClr>
              </a:solidFill>
            </a:endParaRPr>
          </a:p>
        </p:txBody>
      </p:sp>
      <p:pic>
        <p:nvPicPr>
          <p:cNvPr id="1026"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4345" y="2386584"/>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4345" y="3685449"/>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4345" y="4995212"/>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4354" y="3685449"/>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6.googleusercontent.com/B-LWl-8__kEiK6DKXjCrmeZTaa_GSE9Xscri8Z79sfE2peZS4QkCOzKAq8rA8A1tE58D432vOPAMBaqTd8vY-S_K374jl5pN5sFcXrgAGlIYForOl9KbOFeVXj40R9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4335" y="3207172"/>
            <a:ext cx="1051619" cy="105161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s://lh6.googleusercontent.com/B-LWl-8__kEiK6DKXjCrmeZTaa_GSE9Xscri8Z79sfE2peZS4QkCOzKAq8rA8A1tE58D432vOPAMBaqTd8vY-S_K374jl5pN5sFcXrgAGlIYForOl9KbOFeVXj40R9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728" y="2886320"/>
            <a:ext cx="1334768" cy="13347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60963" y="896688"/>
            <a:ext cx="1727461"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Security Policy</a:t>
            </a:r>
          </a:p>
        </p:txBody>
      </p:sp>
      <p:graphicFrame>
        <p:nvGraphicFramePr>
          <p:cNvPr id="4" name="표 3"/>
          <p:cNvGraphicFramePr>
            <a:graphicFrameLocks noGrp="1"/>
          </p:cNvGraphicFramePr>
          <p:nvPr/>
        </p:nvGraphicFramePr>
        <p:xfrm>
          <a:off x="6012159" y="1314148"/>
          <a:ext cx="2976795" cy="1415079"/>
        </p:xfrm>
        <a:graphic>
          <a:graphicData uri="http://schemas.openxmlformats.org/drawingml/2006/table">
            <a:tbl>
              <a:tblPr firstRow="1" bandRow="1">
                <a:tableStyleId>{5C22544A-7EE6-4342-B048-85BDC9FD1C3A}</a:tableStyleId>
              </a:tblPr>
              <a:tblGrid>
                <a:gridCol w="992265"/>
                <a:gridCol w="992265"/>
                <a:gridCol w="992265"/>
              </a:tblGrid>
              <a:tr h="26620">
                <a:tc>
                  <a:txBody>
                    <a:bodyPr/>
                    <a:lstStyle/>
                    <a:p>
                      <a:pPr algn="ctr" latinLnBrk="1"/>
                      <a:r>
                        <a:rPr lang="en-US" altLang="ko-KR" sz="1800" dirty="0" err="1" smtClean="0">
                          <a:latin typeface="Calibri" panose="020F0502020204030204" pitchFamily="34" charset="0"/>
                        </a:rPr>
                        <a:t>Src</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Traffic</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Action</a:t>
                      </a:r>
                      <a:endParaRPr lang="ko-KR" altLang="en-US" sz="1800" dirty="0">
                        <a:latin typeface="Calibri" panose="020F0502020204030204" pitchFamily="34" charset="0"/>
                      </a:endParaRPr>
                    </a:p>
                  </a:txBody>
                  <a:tcPr marL="0" marR="0" marT="0" marB="0"/>
                </a:tc>
              </a:tr>
              <a:tr h="380253">
                <a:tc>
                  <a:txBody>
                    <a:bodyPr/>
                    <a:lstStyle/>
                    <a:p>
                      <a:pPr algn="ctr" latinLnBrk="1"/>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SSH</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Drop</a:t>
                      </a:r>
                      <a:endParaRPr lang="ko-KR" altLang="en-US" sz="1800" dirty="0">
                        <a:latin typeface="Calibri" panose="020F0502020204030204" pitchFamily="34" charset="0"/>
                      </a:endParaRPr>
                    </a:p>
                  </a:txBody>
                  <a:tcPr marL="0" marR="0" marT="0" marB="0"/>
                </a:tc>
              </a:tr>
              <a:tr h="380253">
                <a:tc>
                  <a:txBody>
                    <a:bodyPr/>
                    <a:lstStyle/>
                    <a:p>
                      <a:pPr algn="ctr" latinLnBrk="1"/>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Non-SSH</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Allow</a:t>
                      </a:r>
                      <a:endParaRPr lang="ko-KR" altLang="en-US" sz="1800" dirty="0">
                        <a:latin typeface="Calibri" panose="020F0502020204030204" pitchFamily="34" charset="0"/>
                      </a:endParaRPr>
                    </a:p>
                  </a:txBody>
                  <a:tcPr marL="0" marR="0" marT="0" marB="0"/>
                </a:tc>
              </a:tr>
              <a:tr h="380253">
                <a:tc>
                  <a:txBody>
                    <a:bodyPr/>
                    <a:lstStyle/>
                    <a:p>
                      <a:pPr algn="ctr" latinLnBrk="1"/>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Any</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Allow</a:t>
                      </a:r>
                      <a:endParaRPr lang="ko-KR" altLang="en-US" sz="1800" dirty="0">
                        <a:latin typeface="Calibri" panose="020F0502020204030204" pitchFamily="34" charset="0"/>
                      </a:endParaRPr>
                    </a:p>
                  </a:txBody>
                  <a:tcPr marL="0" marR="0" marT="0" marB="0"/>
                </a:tc>
              </a:tr>
            </a:tbl>
          </a:graphicData>
        </a:graphic>
      </p:graphicFrame>
      <p:pic>
        <p:nvPicPr>
          <p:cNvPr id="22" name="Picture 6" descr="https://lh6.googleusercontent.com/B-LWl-8__kEiK6DKXjCrmeZTaa_GSE9Xscri8Z79sfE2peZS4QkCOzKAq8rA8A1tE58D432vOPAMBaqTd8vY-S_K374jl5pN5sFcXrgAGlIYForOl9KbOFeVXj40R9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014" y="3816531"/>
            <a:ext cx="1304505" cy="130450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직선 연결선 7"/>
          <p:cNvCxnSpPr>
            <a:stCxn id="18" idx="3"/>
            <a:endCxn id="16" idx="1"/>
          </p:cNvCxnSpPr>
          <p:nvPr/>
        </p:nvCxnSpPr>
        <p:spPr>
          <a:xfrm>
            <a:off x="1967496" y="3553704"/>
            <a:ext cx="546858" cy="323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a:stCxn id="22" idx="3"/>
            <a:endCxn id="16" idx="1"/>
          </p:cNvCxnSpPr>
          <p:nvPr/>
        </p:nvCxnSpPr>
        <p:spPr>
          <a:xfrm flipV="1">
            <a:off x="1975519" y="3877433"/>
            <a:ext cx="538835" cy="591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직선 연결선 26"/>
          <p:cNvCxnSpPr>
            <a:stCxn id="13" idx="1"/>
            <a:endCxn id="16" idx="3"/>
          </p:cNvCxnSpPr>
          <p:nvPr/>
        </p:nvCxnSpPr>
        <p:spPr>
          <a:xfrm flipH="1">
            <a:off x="3426279" y="3877433"/>
            <a:ext cx="9280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직선 연결선 29"/>
          <p:cNvCxnSpPr>
            <a:stCxn id="1026" idx="1"/>
            <a:endCxn id="16" idx="3"/>
          </p:cNvCxnSpPr>
          <p:nvPr/>
        </p:nvCxnSpPr>
        <p:spPr>
          <a:xfrm flipH="1">
            <a:off x="3426279" y="2578568"/>
            <a:ext cx="928066" cy="1298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직선 연결선 32"/>
          <p:cNvCxnSpPr>
            <a:stCxn id="15" idx="1"/>
            <a:endCxn id="16" idx="3"/>
          </p:cNvCxnSpPr>
          <p:nvPr/>
        </p:nvCxnSpPr>
        <p:spPr>
          <a:xfrm flipH="1" flipV="1">
            <a:off x="3426279" y="3877433"/>
            <a:ext cx="928066" cy="1309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직선 연결선 35"/>
          <p:cNvCxnSpPr>
            <a:stCxn id="1030" idx="1"/>
            <a:endCxn id="13" idx="3"/>
          </p:cNvCxnSpPr>
          <p:nvPr/>
        </p:nvCxnSpPr>
        <p:spPr>
          <a:xfrm flipH="1">
            <a:off x="5266270" y="3732982"/>
            <a:ext cx="928065" cy="144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직선 연결선 38"/>
          <p:cNvCxnSpPr>
            <a:stCxn id="1030" idx="1"/>
            <a:endCxn id="15" idx="3"/>
          </p:cNvCxnSpPr>
          <p:nvPr/>
        </p:nvCxnSpPr>
        <p:spPr>
          <a:xfrm flipH="1">
            <a:off x="5266270" y="3732982"/>
            <a:ext cx="928065" cy="14542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직선 연결선 41"/>
          <p:cNvCxnSpPr>
            <a:stCxn id="1030" idx="1"/>
            <a:endCxn id="1026" idx="3"/>
          </p:cNvCxnSpPr>
          <p:nvPr/>
        </p:nvCxnSpPr>
        <p:spPr>
          <a:xfrm flipH="1" flipV="1">
            <a:off x="5266270" y="2578568"/>
            <a:ext cx="928065" cy="11544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509630" y="2314972"/>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F1</a:t>
            </a:r>
            <a:endParaRPr lang="ko-KR" altLang="en-US" sz="2800" b="1" dirty="0">
              <a:latin typeface="Calibri" panose="020F0502020204030204" pitchFamily="34" charset="0"/>
            </a:endParaRPr>
          </a:p>
        </p:txBody>
      </p:sp>
      <p:sp>
        <p:nvSpPr>
          <p:cNvPr id="47" name="TextBox 46"/>
          <p:cNvSpPr txBox="1"/>
          <p:nvPr/>
        </p:nvSpPr>
        <p:spPr>
          <a:xfrm>
            <a:off x="4509630" y="3614528"/>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F2</a:t>
            </a:r>
            <a:endParaRPr lang="ko-KR" altLang="en-US" sz="2800" b="1" dirty="0">
              <a:latin typeface="Calibri" panose="020F0502020204030204" pitchFamily="34" charset="0"/>
            </a:endParaRPr>
          </a:p>
        </p:txBody>
      </p:sp>
      <p:sp>
        <p:nvSpPr>
          <p:cNvPr id="48" name="TextBox 47"/>
          <p:cNvSpPr txBox="1"/>
          <p:nvPr/>
        </p:nvSpPr>
        <p:spPr>
          <a:xfrm>
            <a:off x="4509630" y="4925586"/>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F3</a:t>
            </a:r>
            <a:endParaRPr lang="ko-KR" altLang="en-US" sz="2800" b="1" dirty="0">
              <a:latin typeface="Calibri" panose="020F0502020204030204" pitchFamily="34" charset="0"/>
            </a:endParaRPr>
          </a:p>
        </p:txBody>
      </p:sp>
      <p:sp>
        <p:nvSpPr>
          <p:cNvPr id="49" name="TextBox 48"/>
          <p:cNvSpPr txBox="1"/>
          <p:nvPr/>
        </p:nvSpPr>
        <p:spPr>
          <a:xfrm>
            <a:off x="2787494" y="3614528"/>
            <a:ext cx="280846" cy="523220"/>
          </a:xfrm>
          <a:prstGeom prst="rect">
            <a:avLst/>
          </a:prstGeom>
          <a:noFill/>
        </p:spPr>
        <p:txBody>
          <a:bodyPr wrap="none" rtlCol="0">
            <a:spAutoFit/>
          </a:bodyPr>
          <a:lstStyle/>
          <a:p>
            <a:r>
              <a:rPr lang="en-US" altLang="ko-KR" sz="2800" b="1" dirty="0" smtClean="0">
                <a:latin typeface="Calibri" panose="020F0502020204030204" pitchFamily="34" charset="0"/>
              </a:rPr>
              <a:t>I</a:t>
            </a:r>
            <a:endParaRPr lang="ko-KR" altLang="en-US" sz="2800" b="1" dirty="0">
              <a:latin typeface="Calibri" panose="020F0502020204030204" pitchFamily="34" charset="0"/>
            </a:endParaRPr>
          </a:p>
        </p:txBody>
      </p:sp>
      <p:cxnSp>
        <p:nvCxnSpPr>
          <p:cNvPr id="44" name="직선 화살표 연결선 43"/>
          <p:cNvCxnSpPr/>
          <p:nvPr/>
        </p:nvCxnSpPr>
        <p:spPr>
          <a:xfrm>
            <a:off x="1778524" y="5949280"/>
            <a:ext cx="5151642"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951735" y="5701114"/>
            <a:ext cx="973215" cy="461665"/>
          </a:xfrm>
          <a:prstGeom prst="rect">
            <a:avLst/>
          </a:prstGeom>
          <a:solidFill>
            <a:schemeClr val="bg1"/>
          </a:solidFill>
        </p:spPr>
        <p:txBody>
          <a:bodyPr wrap="none" rtlCol="0">
            <a:spAutoFit/>
          </a:bodyPr>
          <a:lstStyle/>
          <a:p>
            <a:r>
              <a:rPr lang="en-US" altLang="ko-KR" sz="2400" b="1" dirty="0" smtClean="0">
                <a:solidFill>
                  <a:srgbClr val="00B050"/>
                </a:solidFill>
                <a:latin typeface="Calibri" panose="020F0502020204030204" pitchFamily="34" charset="0"/>
              </a:rPr>
              <a:t>Traffic</a:t>
            </a:r>
            <a:endParaRPr lang="ko-KR" altLang="en-US" sz="2400" b="1" dirty="0">
              <a:solidFill>
                <a:srgbClr val="00B050"/>
              </a:solidFill>
              <a:latin typeface="Calibri" panose="020F0502020204030204" pitchFamily="34" charset="0"/>
            </a:endParaRPr>
          </a:p>
        </p:txBody>
      </p:sp>
      <p:pic>
        <p:nvPicPr>
          <p:cNvPr id="1032" name="Picture 8" descr="http://2.bp.blogspot.com/--V_YA3XF-ic/UUV0ISD4vcI/AAAAAAAAAuA/WOwXDXYsZ_I/s1600/Hat-cowboy-white-icon+mytrickytricks.blogspot.co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60640" y="2311406"/>
            <a:ext cx="471108" cy="4711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640" y="1546232"/>
            <a:ext cx="471600" cy="4716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640" y="1928819"/>
            <a:ext cx="471600" cy="4716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http://2.bp.blogspot.com/--V_YA3XF-ic/UUV0ISD4vcI/AAAAAAAAAuA/WOwXDXYsZ_I/s1600/Hat-cowboy-white-icon+mytrickytricks.blogspot.com.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3499" y="4183113"/>
            <a:ext cx="553832" cy="55383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0" descr="http://icons.iconarchive.com/icons/rob-sanders/hat/256/Hat-cowboy-black-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89274" y="3264967"/>
            <a:ext cx="595936" cy="595936"/>
          </a:xfrm>
          <a:prstGeom prst="rect">
            <a:avLst/>
          </a:prstGeom>
          <a:noFill/>
          <a:extLst>
            <a:ext uri="{909E8E84-426E-40DD-AFC4-6F175D3DCCD1}">
              <a14:hiddenFill xmlns:a14="http://schemas.microsoft.com/office/drawing/2010/main">
                <a:solidFill>
                  <a:srgbClr val="FFFFFF"/>
                </a:solidFill>
              </a14:hiddenFill>
            </a:ext>
          </a:extLst>
        </p:spPr>
      </p:pic>
      <p:sp>
        <p:nvSpPr>
          <p:cNvPr id="2" name="구름 모양 설명선 1"/>
          <p:cNvSpPr/>
          <p:nvPr/>
        </p:nvSpPr>
        <p:spPr>
          <a:xfrm>
            <a:off x="480891" y="1559385"/>
            <a:ext cx="2383327" cy="1422042"/>
          </a:xfrm>
          <a:prstGeom prst="cloudCallout">
            <a:avLst>
              <a:gd name="adj1" fmla="val 43100"/>
              <a:gd name="adj2" fmla="val 93396"/>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pic>
        <p:nvPicPr>
          <p:cNvPr id="35" name="Picture 8" descr="http://2.bp.blogspot.com/--V_YA3XF-ic/UUV0ISD4vcI/AAAAAAAAAuA/WOwXDXYsZ_I/s1600/Hat-cowboy-white-icon+mytrickytricks.blogspot.co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5034" y="2258739"/>
            <a:ext cx="471108" cy="47110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5034" y="1876152"/>
            <a:ext cx="471600" cy="4716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직선 화살표 연결선 5"/>
          <p:cNvCxnSpPr/>
          <p:nvPr/>
        </p:nvCxnSpPr>
        <p:spPr>
          <a:xfrm>
            <a:off x="1457221" y="2049680"/>
            <a:ext cx="3642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직선 화살표 연결선 39"/>
          <p:cNvCxnSpPr/>
          <p:nvPr/>
        </p:nvCxnSpPr>
        <p:spPr>
          <a:xfrm>
            <a:off x="1457221" y="2481728"/>
            <a:ext cx="3642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835696" y="1841444"/>
            <a:ext cx="431528"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F1</a:t>
            </a:r>
          </a:p>
        </p:txBody>
      </p:sp>
      <p:sp>
        <p:nvSpPr>
          <p:cNvPr id="46" name="TextBox 45"/>
          <p:cNvSpPr txBox="1"/>
          <p:nvPr/>
        </p:nvSpPr>
        <p:spPr>
          <a:xfrm>
            <a:off x="1825961" y="2310342"/>
            <a:ext cx="801823"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F2, F3</a:t>
            </a:r>
          </a:p>
        </p:txBody>
      </p:sp>
      <p:grpSp>
        <p:nvGrpSpPr>
          <p:cNvPr id="11" name="그룹 10"/>
          <p:cNvGrpSpPr/>
          <p:nvPr/>
        </p:nvGrpSpPr>
        <p:grpSpPr>
          <a:xfrm>
            <a:off x="3199012" y="1257828"/>
            <a:ext cx="1364679" cy="962801"/>
            <a:chOff x="3199012" y="1257828"/>
            <a:chExt cx="1364679" cy="962801"/>
          </a:xfrm>
        </p:grpSpPr>
        <p:sp>
          <p:nvSpPr>
            <p:cNvPr id="71" name="구름 모양 설명선 70"/>
            <p:cNvSpPr/>
            <p:nvPr/>
          </p:nvSpPr>
          <p:spPr>
            <a:xfrm>
              <a:off x="3199012" y="1257828"/>
              <a:ext cx="1364679" cy="962801"/>
            </a:xfrm>
            <a:prstGeom prst="cloudCallout">
              <a:avLst>
                <a:gd name="adj1" fmla="val 40336"/>
                <a:gd name="adj2" fmla="val 5970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72" name="TextBox 71"/>
            <p:cNvSpPr txBox="1"/>
            <p:nvPr/>
          </p:nvSpPr>
          <p:spPr>
            <a:xfrm>
              <a:off x="3337890" y="1447029"/>
              <a:ext cx="752129" cy="584775"/>
            </a:xfrm>
            <a:prstGeom prst="rect">
              <a:avLst/>
            </a:prstGeom>
            <a:noFill/>
          </p:spPr>
          <p:txBody>
            <a:bodyPr wrap="none" rtlCol="0">
              <a:spAutoFit/>
            </a:bodyPr>
            <a:lstStyle/>
            <a:p>
              <a:r>
                <a:rPr lang="en-US" altLang="ko-KR" sz="1600" b="1" dirty="0" smtClean="0">
                  <a:latin typeface="Calibri" panose="020F0502020204030204" pitchFamily="34" charset="0"/>
                </a:rPr>
                <a:t>Other:</a:t>
              </a:r>
            </a:p>
            <a:p>
              <a:r>
                <a:rPr lang="en-US" altLang="ko-KR" sz="1600" b="1" dirty="0" smtClean="0">
                  <a:latin typeface="Calibri" panose="020F0502020204030204" pitchFamily="34" charset="0"/>
                </a:rPr>
                <a:t>    SSH:</a:t>
              </a:r>
            </a:p>
          </p:txBody>
        </p:sp>
        <p:pic>
          <p:nvPicPr>
            <p:cNvPr id="73"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53805" y="1434997"/>
              <a:ext cx="281385" cy="24928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6" descr="http://www.clker.com/cliparts/U/J/s/I/3/P/red-x-icon-hi.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39680" y="1761228"/>
              <a:ext cx="206894" cy="2660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0" name="그룹 79"/>
          <p:cNvGrpSpPr/>
          <p:nvPr/>
        </p:nvGrpSpPr>
        <p:grpSpPr>
          <a:xfrm>
            <a:off x="3199012" y="4037116"/>
            <a:ext cx="1364679" cy="962801"/>
            <a:chOff x="3199012" y="1257828"/>
            <a:chExt cx="1364679" cy="962801"/>
          </a:xfrm>
        </p:grpSpPr>
        <p:sp>
          <p:nvSpPr>
            <p:cNvPr id="81" name="구름 모양 설명선 80"/>
            <p:cNvSpPr/>
            <p:nvPr/>
          </p:nvSpPr>
          <p:spPr>
            <a:xfrm>
              <a:off x="3199012" y="1257828"/>
              <a:ext cx="1364679" cy="962801"/>
            </a:xfrm>
            <a:prstGeom prst="cloudCallout">
              <a:avLst>
                <a:gd name="adj1" fmla="val 40336"/>
                <a:gd name="adj2" fmla="val 5970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82" name="TextBox 81"/>
            <p:cNvSpPr txBox="1"/>
            <p:nvPr/>
          </p:nvSpPr>
          <p:spPr>
            <a:xfrm>
              <a:off x="3454804" y="1568751"/>
              <a:ext cx="570477" cy="338554"/>
            </a:xfrm>
            <a:prstGeom prst="rect">
              <a:avLst/>
            </a:prstGeom>
            <a:noFill/>
          </p:spPr>
          <p:txBody>
            <a:bodyPr wrap="none" rtlCol="0">
              <a:spAutoFit/>
            </a:bodyPr>
            <a:lstStyle/>
            <a:p>
              <a:r>
                <a:rPr lang="en-US" altLang="ko-KR" sz="1600" b="1" dirty="0" smtClean="0">
                  <a:latin typeface="Calibri" panose="020F0502020204030204" pitchFamily="34" charset="0"/>
                </a:rPr>
                <a:t>Any:</a:t>
              </a:r>
            </a:p>
          </p:txBody>
        </p:sp>
        <p:pic>
          <p:nvPicPr>
            <p:cNvPr id="83"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32216" y="1612536"/>
              <a:ext cx="281385" cy="249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5" name="그룹 84"/>
          <p:cNvGrpSpPr/>
          <p:nvPr/>
        </p:nvGrpSpPr>
        <p:grpSpPr>
          <a:xfrm>
            <a:off x="3199012" y="2763014"/>
            <a:ext cx="1364679" cy="962801"/>
            <a:chOff x="3199012" y="1257828"/>
            <a:chExt cx="1364679" cy="962801"/>
          </a:xfrm>
        </p:grpSpPr>
        <p:sp>
          <p:nvSpPr>
            <p:cNvPr id="86" name="구름 모양 설명선 85"/>
            <p:cNvSpPr/>
            <p:nvPr/>
          </p:nvSpPr>
          <p:spPr>
            <a:xfrm>
              <a:off x="3199012" y="1257828"/>
              <a:ext cx="1364679" cy="962801"/>
            </a:xfrm>
            <a:prstGeom prst="cloudCallout">
              <a:avLst>
                <a:gd name="adj1" fmla="val 40336"/>
                <a:gd name="adj2" fmla="val 5970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87" name="TextBox 86"/>
            <p:cNvSpPr txBox="1"/>
            <p:nvPr/>
          </p:nvSpPr>
          <p:spPr>
            <a:xfrm>
              <a:off x="3454804" y="1568751"/>
              <a:ext cx="570477" cy="338554"/>
            </a:xfrm>
            <a:prstGeom prst="rect">
              <a:avLst/>
            </a:prstGeom>
            <a:noFill/>
          </p:spPr>
          <p:txBody>
            <a:bodyPr wrap="none" rtlCol="0">
              <a:spAutoFit/>
            </a:bodyPr>
            <a:lstStyle/>
            <a:p>
              <a:r>
                <a:rPr lang="en-US" altLang="ko-KR" sz="1600" b="1" dirty="0" smtClean="0">
                  <a:latin typeface="Calibri" panose="020F0502020204030204" pitchFamily="34" charset="0"/>
                </a:rPr>
                <a:t>Any:</a:t>
              </a:r>
            </a:p>
          </p:txBody>
        </p:sp>
        <p:pic>
          <p:nvPicPr>
            <p:cNvPr id="88"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32216" y="1612536"/>
              <a:ext cx="281385" cy="249280"/>
            </a:xfrm>
            <a:prstGeom prst="rect">
              <a:avLst/>
            </a:prstGeom>
            <a:noFill/>
            <a:extLst>
              <a:ext uri="{909E8E84-426E-40DD-AFC4-6F175D3DCCD1}">
                <a14:hiddenFill xmlns:a14="http://schemas.microsoft.com/office/drawing/2010/main">
                  <a:solidFill>
                    <a:srgbClr val="FFFFFF"/>
                  </a:solidFill>
                </a14:hiddenFill>
              </a:ext>
            </a:extLst>
          </p:spPr>
        </p:pic>
      </p:grpSp>
      <p:sp>
        <p:nvSpPr>
          <p:cNvPr id="54" name="TextBox 53"/>
          <p:cNvSpPr txBox="1"/>
          <p:nvPr/>
        </p:nvSpPr>
        <p:spPr>
          <a:xfrm>
            <a:off x="7831793" y="4293096"/>
            <a:ext cx="805092" cy="1631216"/>
          </a:xfrm>
          <a:prstGeom prst="rect">
            <a:avLst/>
          </a:prstGeom>
          <a:noFill/>
        </p:spPr>
        <p:txBody>
          <a:bodyPr wrap="none" rtlCol="0">
            <a:spAutoFit/>
          </a:bodyPr>
          <a:lstStyle/>
          <a:p>
            <a:pPr algn="ctr"/>
            <a:r>
              <a:rPr lang="en-US" altLang="ko-KR" sz="2000" b="1" dirty="0" smtClean="0">
                <a:latin typeface="Calibri" panose="020F0502020204030204" pitchFamily="34" charset="0"/>
              </a:rPr>
              <a:t>Order</a:t>
            </a:r>
          </a:p>
          <a:p>
            <a:pPr algn="ctr"/>
            <a:r>
              <a:rPr lang="en-US" altLang="ko-KR" sz="2000" b="1" dirty="0" smtClean="0">
                <a:latin typeface="Calibri" panose="020F0502020204030204" pitchFamily="34" charset="0"/>
              </a:rPr>
              <a:t>I</a:t>
            </a:r>
          </a:p>
          <a:p>
            <a:pPr algn="ctr"/>
            <a:r>
              <a:rPr lang="en-US" altLang="ko-KR" sz="2000" b="1" dirty="0" smtClean="0">
                <a:latin typeface="Calibri" panose="020F0502020204030204" pitchFamily="34" charset="0"/>
              </a:rPr>
              <a:t>F1</a:t>
            </a:r>
          </a:p>
          <a:p>
            <a:pPr algn="ctr"/>
            <a:r>
              <a:rPr lang="en-US" altLang="ko-KR" sz="2000" b="1" dirty="0" smtClean="0">
                <a:latin typeface="Calibri" panose="020F0502020204030204" pitchFamily="34" charset="0"/>
              </a:rPr>
              <a:t>F2</a:t>
            </a:r>
          </a:p>
          <a:p>
            <a:pPr algn="ctr"/>
            <a:r>
              <a:rPr lang="en-US" altLang="ko-KR" sz="2000" b="1" dirty="0" smtClean="0">
                <a:latin typeface="Calibri" panose="020F0502020204030204" pitchFamily="34" charset="0"/>
              </a:rPr>
              <a:t>F3</a:t>
            </a:r>
          </a:p>
        </p:txBody>
      </p:sp>
      <p:sp>
        <p:nvSpPr>
          <p:cNvPr id="55" name="TextBox 54"/>
          <p:cNvSpPr txBox="1"/>
          <p:nvPr/>
        </p:nvSpPr>
        <p:spPr>
          <a:xfrm>
            <a:off x="424355" y="275937"/>
            <a:ext cx="8612141" cy="646331"/>
          </a:xfrm>
          <a:prstGeom prst="rect">
            <a:avLst/>
          </a:prstGeom>
          <a:noFill/>
        </p:spPr>
        <p:txBody>
          <a:bodyPr wrap="square" rtlCol="0">
            <a:spAutoFit/>
          </a:bodyPr>
          <a:lstStyle/>
          <a:p>
            <a:r>
              <a:rPr lang="en-US" altLang="ko-KR" sz="3600" kern="0" spc="-30" dirty="0" smtClean="0">
                <a:latin typeface="Calibri" panose="020F0502020204030204" pitchFamily="34" charset="0"/>
                <a:ea typeface="나눔고딕" pitchFamily="50" charset="-127"/>
              </a:rPr>
              <a:t>Example: Distributed Access Control</a:t>
            </a:r>
            <a:endParaRPr lang="en-US" altLang="ko-KR" sz="3600" kern="0" spc="-30" dirty="0" smtClean="0">
              <a:latin typeface="Calibri" panose="020F0502020204030204" pitchFamily="34" charset="0"/>
              <a:ea typeface="나눔고딕 ExtraBold" pitchFamily="50" charset="-127"/>
            </a:endParaRPr>
          </a:p>
        </p:txBody>
      </p:sp>
      <p:sp>
        <p:nvSpPr>
          <p:cNvPr id="56" name="TextBox 55"/>
          <p:cNvSpPr txBox="1"/>
          <p:nvPr/>
        </p:nvSpPr>
        <p:spPr>
          <a:xfrm>
            <a:off x="32997" y="6443646"/>
            <a:ext cx="2510303" cy="338554"/>
          </a:xfrm>
          <a:prstGeom prst="rect">
            <a:avLst/>
          </a:prstGeom>
          <a:noFill/>
        </p:spPr>
        <p:txBody>
          <a:bodyPr wrap="none" rtlCol="0">
            <a:spAutoFit/>
          </a:bodyPr>
          <a:lstStyle/>
          <a:p>
            <a:r>
              <a:rPr lang="en-US" altLang="ko-KR" sz="1600" dirty="0" smtClean="0">
                <a:latin typeface="Calibri" panose="020F0502020204030204" pitchFamily="34" charset="0"/>
              </a:rPr>
              <a:t>* </a:t>
            </a:r>
            <a:r>
              <a:rPr lang="en-US" altLang="ko-KR" sz="1600" dirty="0" smtClean="0">
                <a:latin typeface="Calibri" panose="020F0502020204030204" pitchFamily="34" charset="0"/>
              </a:rPr>
              <a:t>Design from author’s slide</a:t>
            </a:r>
            <a:endParaRPr lang="en-US" altLang="ko-KR" sz="1600" dirty="0" smtClean="0">
              <a:latin typeface="Calibri" panose="020F0502020204030204" pitchFamily="34" charset="0"/>
            </a:endParaRPr>
          </a:p>
        </p:txBody>
      </p:sp>
    </p:spTree>
    <p:extLst>
      <p:ext uri="{BB962C8B-B14F-4D97-AF65-F5344CB8AC3E}">
        <p14:creationId xmlns:p14="http://schemas.microsoft.com/office/powerpoint/2010/main" val="374866316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4354" y="3685449"/>
            <a:ext cx="911925" cy="383968"/>
          </a:xfrm>
          <a:prstGeom prst="rect">
            <a:avLst/>
          </a:prstGeom>
          <a:noFill/>
          <a:extLst>
            <a:ext uri="{909E8E84-426E-40DD-AFC4-6F175D3DCCD1}">
              <a14:hiddenFill xmlns:a14="http://schemas.microsoft.com/office/drawing/2010/main">
                <a:solidFill>
                  <a:srgbClr val="FFFFFF"/>
                </a:solidFill>
              </a14:hiddenFill>
            </a:ext>
          </a:extLst>
        </p:spPr>
      </p:pic>
      <p:sp>
        <p:nvSpPr>
          <p:cNvPr id="65" name="직사각형 64"/>
          <p:cNvSpPr/>
          <p:nvPr/>
        </p:nvSpPr>
        <p:spPr>
          <a:xfrm>
            <a:off x="310088" y="241598"/>
            <a:ext cx="449162" cy="307777"/>
          </a:xfrm>
          <a:prstGeom prst="rect">
            <a:avLst/>
          </a:prstGeom>
        </p:spPr>
        <p:txBody>
          <a:bodyPr wrap="none">
            <a:spAutoFit/>
          </a:bodyPr>
          <a:lstStyle/>
          <a:p>
            <a:r>
              <a:rPr lang="en-US" altLang="ko-KR" sz="1400" b="1" spc="-50" dirty="0" smtClean="0">
                <a:solidFill>
                  <a:schemeClr val="bg1"/>
                </a:solidFill>
                <a:latin typeface="나눔고딕" pitchFamily="50" charset="-127"/>
                <a:ea typeface="나눔고딕" pitchFamily="50" charset="-127"/>
              </a:rPr>
              <a:t>1-1</a:t>
            </a:r>
          </a:p>
        </p:txBody>
      </p:sp>
      <p:cxnSp>
        <p:nvCxnSpPr>
          <p:cNvPr id="14" name="직선 연결선 13"/>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7" name="슬라이드 번호 개체 틀 16"/>
          <p:cNvSpPr>
            <a:spLocks noGrp="1"/>
          </p:cNvSpPr>
          <p:nvPr>
            <p:ph type="sldNum" sz="quarter" idx="12"/>
          </p:nvPr>
        </p:nvSpPr>
        <p:spPr/>
        <p:txBody>
          <a:bodyPr/>
          <a:lstStyle/>
          <a:p>
            <a:pPr algn="r"/>
            <a:r>
              <a:rPr lang="en-US" altLang="ko-KR" sz="2000" dirty="0" smtClean="0">
                <a:solidFill>
                  <a:srgbClr val="00B0F0"/>
                </a:solidFill>
              </a:rPr>
              <a:t>4 </a:t>
            </a:r>
            <a:r>
              <a:rPr lang="en-US" altLang="ko-KR" sz="1100" b="0" dirty="0" smtClean="0">
                <a:solidFill>
                  <a:schemeClr val="bg1">
                    <a:lumMod val="65000"/>
                  </a:schemeClr>
                </a:solidFill>
              </a:rPr>
              <a:t>/ </a:t>
            </a:r>
            <a:r>
              <a:rPr lang="en-US" altLang="ko-KR" sz="1100" b="0" dirty="0" smtClean="0">
                <a:solidFill>
                  <a:schemeClr val="bg1">
                    <a:lumMod val="65000"/>
                  </a:schemeClr>
                </a:solidFill>
              </a:rPr>
              <a:t>26</a:t>
            </a:r>
            <a:endParaRPr lang="ko-KR" altLang="en-US" sz="1100" b="0" dirty="0">
              <a:solidFill>
                <a:schemeClr val="bg1">
                  <a:lumMod val="65000"/>
                </a:schemeClr>
              </a:solidFill>
            </a:endParaRPr>
          </a:p>
        </p:txBody>
      </p:sp>
      <p:pic>
        <p:nvPicPr>
          <p:cNvPr id="1026"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4345" y="2386584"/>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4345" y="3685449"/>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4345" y="4995212"/>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6.googleusercontent.com/B-LWl-8__kEiK6DKXjCrmeZTaa_GSE9Xscri8Z79sfE2peZS4QkCOzKAq8rA8A1tE58D432vOPAMBaqTd8vY-S_K374jl5pN5sFcXrgAGlIYForOl9KbOFeVXj40R9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4335" y="3207172"/>
            <a:ext cx="1051619" cy="105161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s://lh6.googleusercontent.com/B-LWl-8__kEiK6DKXjCrmeZTaa_GSE9Xscri8Z79sfE2peZS4QkCOzKAq8rA8A1tE58D432vOPAMBaqTd8vY-S_K374jl5pN5sFcXrgAGlIYForOl9KbOFeVXj40R9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728" y="2886320"/>
            <a:ext cx="1334768" cy="13347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60963" y="896688"/>
            <a:ext cx="1727461"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Security Policy</a:t>
            </a:r>
          </a:p>
        </p:txBody>
      </p:sp>
      <p:graphicFrame>
        <p:nvGraphicFramePr>
          <p:cNvPr id="4" name="표 3"/>
          <p:cNvGraphicFramePr>
            <a:graphicFrameLocks noGrp="1"/>
          </p:cNvGraphicFramePr>
          <p:nvPr/>
        </p:nvGraphicFramePr>
        <p:xfrm>
          <a:off x="6012159" y="1314148"/>
          <a:ext cx="2976795" cy="1415079"/>
        </p:xfrm>
        <a:graphic>
          <a:graphicData uri="http://schemas.openxmlformats.org/drawingml/2006/table">
            <a:tbl>
              <a:tblPr firstRow="1" bandRow="1">
                <a:tableStyleId>{5C22544A-7EE6-4342-B048-85BDC9FD1C3A}</a:tableStyleId>
              </a:tblPr>
              <a:tblGrid>
                <a:gridCol w="992265"/>
                <a:gridCol w="992265"/>
                <a:gridCol w="992265"/>
              </a:tblGrid>
              <a:tr h="26620">
                <a:tc>
                  <a:txBody>
                    <a:bodyPr/>
                    <a:lstStyle/>
                    <a:p>
                      <a:pPr algn="ctr" latinLnBrk="1"/>
                      <a:r>
                        <a:rPr lang="en-US" altLang="ko-KR" sz="1800" dirty="0" err="1" smtClean="0">
                          <a:latin typeface="Calibri" panose="020F0502020204030204" pitchFamily="34" charset="0"/>
                        </a:rPr>
                        <a:t>Src</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Traffic</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Action</a:t>
                      </a:r>
                      <a:endParaRPr lang="ko-KR" altLang="en-US" sz="1800" dirty="0">
                        <a:latin typeface="Calibri" panose="020F0502020204030204" pitchFamily="34" charset="0"/>
                      </a:endParaRPr>
                    </a:p>
                  </a:txBody>
                  <a:tcPr marL="0" marR="0" marT="0" marB="0"/>
                </a:tc>
              </a:tr>
              <a:tr h="380253">
                <a:tc>
                  <a:txBody>
                    <a:bodyPr/>
                    <a:lstStyle/>
                    <a:p>
                      <a:pPr algn="ctr" latinLnBrk="1"/>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SSH</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Drop</a:t>
                      </a:r>
                      <a:endParaRPr lang="ko-KR" altLang="en-US" sz="1800" dirty="0">
                        <a:latin typeface="Calibri" panose="020F0502020204030204" pitchFamily="34" charset="0"/>
                      </a:endParaRPr>
                    </a:p>
                  </a:txBody>
                  <a:tcPr marL="0" marR="0" marT="0" marB="0"/>
                </a:tc>
              </a:tr>
              <a:tr h="380253">
                <a:tc>
                  <a:txBody>
                    <a:bodyPr/>
                    <a:lstStyle/>
                    <a:p>
                      <a:pPr algn="ctr" latinLnBrk="1"/>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Non-SSH</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Allow</a:t>
                      </a:r>
                      <a:endParaRPr lang="ko-KR" altLang="en-US" sz="1800" dirty="0">
                        <a:latin typeface="Calibri" panose="020F0502020204030204" pitchFamily="34" charset="0"/>
                      </a:endParaRPr>
                    </a:p>
                  </a:txBody>
                  <a:tcPr marL="0" marR="0" marT="0" marB="0"/>
                </a:tc>
              </a:tr>
              <a:tr h="380253">
                <a:tc>
                  <a:txBody>
                    <a:bodyPr/>
                    <a:lstStyle/>
                    <a:p>
                      <a:pPr algn="ctr" latinLnBrk="1"/>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Any</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Allow</a:t>
                      </a:r>
                      <a:endParaRPr lang="ko-KR" altLang="en-US" sz="1800" dirty="0">
                        <a:latin typeface="Calibri" panose="020F0502020204030204" pitchFamily="34" charset="0"/>
                      </a:endParaRPr>
                    </a:p>
                  </a:txBody>
                  <a:tcPr marL="0" marR="0" marT="0" marB="0"/>
                </a:tc>
              </a:tr>
            </a:tbl>
          </a:graphicData>
        </a:graphic>
      </p:graphicFrame>
      <p:pic>
        <p:nvPicPr>
          <p:cNvPr id="22" name="Picture 6" descr="https://lh6.googleusercontent.com/B-LWl-8__kEiK6DKXjCrmeZTaa_GSE9Xscri8Z79sfE2peZS4QkCOzKAq8rA8A1tE58D432vOPAMBaqTd8vY-S_K374jl5pN5sFcXrgAGlIYForOl9KbOFeVXj40R9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014" y="3816531"/>
            <a:ext cx="1304505" cy="130450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직선 연결선 7"/>
          <p:cNvCxnSpPr>
            <a:stCxn id="18" idx="3"/>
          </p:cNvCxnSpPr>
          <p:nvPr/>
        </p:nvCxnSpPr>
        <p:spPr>
          <a:xfrm>
            <a:off x="1967496" y="3553704"/>
            <a:ext cx="546858" cy="323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a:stCxn id="22" idx="3"/>
          </p:cNvCxnSpPr>
          <p:nvPr/>
        </p:nvCxnSpPr>
        <p:spPr>
          <a:xfrm flipV="1">
            <a:off x="1975519" y="3877433"/>
            <a:ext cx="538835" cy="591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직선 연결선 26"/>
          <p:cNvCxnSpPr>
            <a:stCxn id="13" idx="1"/>
          </p:cNvCxnSpPr>
          <p:nvPr/>
        </p:nvCxnSpPr>
        <p:spPr>
          <a:xfrm flipH="1">
            <a:off x="3426279" y="3877433"/>
            <a:ext cx="9280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직선 연결선 29"/>
          <p:cNvCxnSpPr>
            <a:stCxn id="1026" idx="1"/>
          </p:cNvCxnSpPr>
          <p:nvPr/>
        </p:nvCxnSpPr>
        <p:spPr>
          <a:xfrm flipH="1">
            <a:off x="3426279" y="2578568"/>
            <a:ext cx="928066" cy="1298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직선 연결선 32"/>
          <p:cNvCxnSpPr>
            <a:stCxn id="15" idx="1"/>
          </p:cNvCxnSpPr>
          <p:nvPr/>
        </p:nvCxnSpPr>
        <p:spPr>
          <a:xfrm flipH="1" flipV="1">
            <a:off x="3426279" y="3877433"/>
            <a:ext cx="928066" cy="1309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직선 연결선 35"/>
          <p:cNvCxnSpPr>
            <a:stCxn id="1030" idx="1"/>
            <a:endCxn id="13" idx="3"/>
          </p:cNvCxnSpPr>
          <p:nvPr/>
        </p:nvCxnSpPr>
        <p:spPr>
          <a:xfrm flipH="1">
            <a:off x="5266270" y="3732982"/>
            <a:ext cx="928065" cy="144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직선 연결선 38"/>
          <p:cNvCxnSpPr>
            <a:stCxn id="1030" idx="1"/>
            <a:endCxn id="15" idx="3"/>
          </p:cNvCxnSpPr>
          <p:nvPr/>
        </p:nvCxnSpPr>
        <p:spPr>
          <a:xfrm flipH="1">
            <a:off x="5266270" y="3732982"/>
            <a:ext cx="928065" cy="14542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직선 연결선 41"/>
          <p:cNvCxnSpPr>
            <a:stCxn id="1030" idx="1"/>
            <a:endCxn id="1026" idx="3"/>
          </p:cNvCxnSpPr>
          <p:nvPr/>
        </p:nvCxnSpPr>
        <p:spPr>
          <a:xfrm flipH="1" flipV="1">
            <a:off x="5266270" y="2578568"/>
            <a:ext cx="928065" cy="11544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509630" y="2314972"/>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F1</a:t>
            </a:r>
            <a:endParaRPr lang="ko-KR" altLang="en-US" sz="2800" b="1" dirty="0">
              <a:latin typeface="Calibri" panose="020F0502020204030204" pitchFamily="34" charset="0"/>
            </a:endParaRPr>
          </a:p>
        </p:txBody>
      </p:sp>
      <p:sp>
        <p:nvSpPr>
          <p:cNvPr id="47" name="TextBox 46"/>
          <p:cNvSpPr txBox="1"/>
          <p:nvPr/>
        </p:nvSpPr>
        <p:spPr>
          <a:xfrm>
            <a:off x="4509630" y="3614528"/>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F2</a:t>
            </a:r>
            <a:endParaRPr lang="ko-KR" altLang="en-US" sz="2800" b="1" dirty="0">
              <a:latin typeface="Calibri" panose="020F0502020204030204" pitchFamily="34" charset="0"/>
            </a:endParaRPr>
          </a:p>
        </p:txBody>
      </p:sp>
      <p:sp>
        <p:nvSpPr>
          <p:cNvPr id="48" name="TextBox 47"/>
          <p:cNvSpPr txBox="1"/>
          <p:nvPr/>
        </p:nvSpPr>
        <p:spPr>
          <a:xfrm>
            <a:off x="4509630" y="4925586"/>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F3</a:t>
            </a:r>
            <a:endParaRPr lang="ko-KR" altLang="en-US" sz="2800" b="1" dirty="0">
              <a:latin typeface="Calibri" panose="020F0502020204030204" pitchFamily="34" charset="0"/>
            </a:endParaRPr>
          </a:p>
        </p:txBody>
      </p:sp>
      <p:sp>
        <p:nvSpPr>
          <p:cNvPr id="49" name="TextBox 48"/>
          <p:cNvSpPr txBox="1"/>
          <p:nvPr/>
        </p:nvSpPr>
        <p:spPr>
          <a:xfrm>
            <a:off x="2787494" y="3614528"/>
            <a:ext cx="280846" cy="523220"/>
          </a:xfrm>
          <a:prstGeom prst="rect">
            <a:avLst/>
          </a:prstGeom>
          <a:noFill/>
        </p:spPr>
        <p:txBody>
          <a:bodyPr wrap="none" rtlCol="0">
            <a:spAutoFit/>
          </a:bodyPr>
          <a:lstStyle/>
          <a:p>
            <a:r>
              <a:rPr lang="en-US" altLang="ko-KR" sz="2800" b="1" dirty="0" smtClean="0">
                <a:latin typeface="Calibri" panose="020F0502020204030204" pitchFamily="34" charset="0"/>
              </a:rPr>
              <a:t>I</a:t>
            </a:r>
            <a:endParaRPr lang="ko-KR" altLang="en-US" sz="2800" b="1" dirty="0">
              <a:latin typeface="Calibri" panose="020F0502020204030204" pitchFamily="34" charset="0"/>
            </a:endParaRPr>
          </a:p>
        </p:txBody>
      </p:sp>
      <p:cxnSp>
        <p:nvCxnSpPr>
          <p:cNvPr id="44" name="직선 화살표 연결선 43"/>
          <p:cNvCxnSpPr/>
          <p:nvPr/>
        </p:nvCxnSpPr>
        <p:spPr>
          <a:xfrm>
            <a:off x="1778524" y="5949280"/>
            <a:ext cx="5151642"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951735" y="5701114"/>
            <a:ext cx="973215" cy="461665"/>
          </a:xfrm>
          <a:prstGeom prst="rect">
            <a:avLst/>
          </a:prstGeom>
          <a:solidFill>
            <a:schemeClr val="bg1"/>
          </a:solidFill>
        </p:spPr>
        <p:txBody>
          <a:bodyPr wrap="none" rtlCol="0">
            <a:spAutoFit/>
          </a:bodyPr>
          <a:lstStyle/>
          <a:p>
            <a:r>
              <a:rPr lang="en-US" altLang="ko-KR" sz="2400" b="1" dirty="0" smtClean="0">
                <a:solidFill>
                  <a:srgbClr val="00B050"/>
                </a:solidFill>
                <a:latin typeface="Calibri" panose="020F0502020204030204" pitchFamily="34" charset="0"/>
              </a:rPr>
              <a:t>Traffic</a:t>
            </a:r>
            <a:endParaRPr lang="ko-KR" altLang="en-US" sz="2400" b="1" dirty="0">
              <a:solidFill>
                <a:srgbClr val="00B050"/>
              </a:solidFill>
              <a:latin typeface="Calibri" panose="020F0502020204030204" pitchFamily="34" charset="0"/>
            </a:endParaRPr>
          </a:p>
        </p:txBody>
      </p:sp>
      <p:pic>
        <p:nvPicPr>
          <p:cNvPr id="1032" name="Picture 8" descr="http://2.bp.blogspot.com/--V_YA3XF-ic/UUV0ISD4vcI/AAAAAAAAAuA/WOwXDXYsZ_I/s1600/Hat-cowboy-white-icon+mytrickytricks.blogspot.co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60640" y="2311406"/>
            <a:ext cx="471108" cy="4711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640" y="1546232"/>
            <a:ext cx="471600" cy="4716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640" y="1928819"/>
            <a:ext cx="471600" cy="4716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http://2.bp.blogspot.com/--V_YA3XF-ic/UUV0ISD4vcI/AAAAAAAAAuA/WOwXDXYsZ_I/s1600/Hat-cowboy-white-icon+mytrickytricks.blogspot.com.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3499" y="4183113"/>
            <a:ext cx="553832" cy="55383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0" descr="http://icons.iconarchive.com/icons/rob-sanders/hat/256/Hat-cowboy-black-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89274" y="3264967"/>
            <a:ext cx="595936" cy="59593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그룹 10"/>
          <p:cNvGrpSpPr/>
          <p:nvPr/>
        </p:nvGrpSpPr>
        <p:grpSpPr>
          <a:xfrm>
            <a:off x="3199012" y="1257828"/>
            <a:ext cx="1364679" cy="962801"/>
            <a:chOff x="3199012" y="1257828"/>
            <a:chExt cx="1364679" cy="962801"/>
          </a:xfrm>
        </p:grpSpPr>
        <p:sp>
          <p:nvSpPr>
            <p:cNvPr id="71" name="구름 모양 설명선 70"/>
            <p:cNvSpPr/>
            <p:nvPr/>
          </p:nvSpPr>
          <p:spPr>
            <a:xfrm>
              <a:off x="3199012" y="1257828"/>
              <a:ext cx="1364679" cy="962801"/>
            </a:xfrm>
            <a:prstGeom prst="cloudCallout">
              <a:avLst>
                <a:gd name="adj1" fmla="val 40336"/>
                <a:gd name="adj2" fmla="val 5970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72" name="TextBox 71"/>
            <p:cNvSpPr txBox="1"/>
            <p:nvPr/>
          </p:nvSpPr>
          <p:spPr>
            <a:xfrm>
              <a:off x="3337890" y="1447029"/>
              <a:ext cx="752129" cy="584775"/>
            </a:xfrm>
            <a:prstGeom prst="rect">
              <a:avLst/>
            </a:prstGeom>
            <a:noFill/>
          </p:spPr>
          <p:txBody>
            <a:bodyPr wrap="none" rtlCol="0">
              <a:spAutoFit/>
            </a:bodyPr>
            <a:lstStyle/>
            <a:p>
              <a:r>
                <a:rPr lang="en-US" altLang="ko-KR" sz="1600" b="1" dirty="0" smtClean="0">
                  <a:latin typeface="Calibri" panose="020F0502020204030204" pitchFamily="34" charset="0"/>
                </a:rPr>
                <a:t>Other:</a:t>
              </a:r>
            </a:p>
            <a:p>
              <a:r>
                <a:rPr lang="en-US" altLang="ko-KR" sz="1600" b="1" dirty="0" smtClean="0">
                  <a:latin typeface="Calibri" panose="020F0502020204030204" pitchFamily="34" charset="0"/>
                </a:rPr>
                <a:t>    SSH:</a:t>
              </a:r>
            </a:p>
          </p:txBody>
        </p:sp>
        <p:pic>
          <p:nvPicPr>
            <p:cNvPr id="73"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53805" y="1434997"/>
              <a:ext cx="281385" cy="24928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6" descr="http://www.clker.com/cliparts/U/J/s/I/3/P/red-x-icon-hi.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39680" y="1761228"/>
              <a:ext cx="206894" cy="2660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0" name="그룹 79"/>
          <p:cNvGrpSpPr/>
          <p:nvPr/>
        </p:nvGrpSpPr>
        <p:grpSpPr>
          <a:xfrm>
            <a:off x="3199012" y="4037116"/>
            <a:ext cx="1364679" cy="962801"/>
            <a:chOff x="3199012" y="1257828"/>
            <a:chExt cx="1364679" cy="962801"/>
          </a:xfrm>
        </p:grpSpPr>
        <p:sp>
          <p:nvSpPr>
            <p:cNvPr id="81" name="구름 모양 설명선 80"/>
            <p:cNvSpPr/>
            <p:nvPr/>
          </p:nvSpPr>
          <p:spPr>
            <a:xfrm>
              <a:off x="3199012" y="1257828"/>
              <a:ext cx="1364679" cy="962801"/>
            </a:xfrm>
            <a:prstGeom prst="cloudCallout">
              <a:avLst>
                <a:gd name="adj1" fmla="val 40336"/>
                <a:gd name="adj2" fmla="val 5970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82" name="TextBox 81"/>
            <p:cNvSpPr txBox="1"/>
            <p:nvPr/>
          </p:nvSpPr>
          <p:spPr>
            <a:xfrm>
              <a:off x="3454804" y="1568751"/>
              <a:ext cx="570477" cy="338554"/>
            </a:xfrm>
            <a:prstGeom prst="rect">
              <a:avLst/>
            </a:prstGeom>
            <a:noFill/>
          </p:spPr>
          <p:txBody>
            <a:bodyPr wrap="none" rtlCol="0">
              <a:spAutoFit/>
            </a:bodyPr>
            <a:lstStyle/>
            <a:p>
              <a:r>
                <a:rPr lang="en-US" altLang="ko-KR" sz="1600" b="1" dirty="0" smtClean="0">
                  <a:latin typeface="Calibri" panose="020F0502020204030204" pitchFamily="34" charset="0"/>
                </a:rPr>
                <a:t>Any:</a:t>
              </a:r>
            </a:p>
          </p:txBody>
        </p:sp>
        <p:pic>
          <p:nvPicPr>
            <p:cNvPr id="83"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32216" y="1612536"/>
              <a:ext cx="281385" cy="249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5" name="그룹 84"/>
          <p:cNvGrpSpPr/>
          <p:nvPr/>
        </p:nvGrpSpPr>
        <p:grpSpPr>
          <a:xfrm>
            <a:off x="3199012" y="2763014"/>
            <a:ext cx="1364679" cy="962801"/>
            <a:chOff x="3199012" y="1257828"/>
            <a:chExt cx="1364679" cy="962801"/>
          </a:xfrm>
        </p:grpSpPr>
        <p:sp>
          <p:nvSpPr>
            <p:cNvPr id="86" name="구름 모양 설명선 85"/>
            <p:cNvSpPr/>
            <p:nvPr/>
          </p:nvSpPr>
          <p:spPr>
            <a:xfrm>
              <a:off x="3199012" y="1257828"/>
              <a:ext cx="1364679" cy="962801"/>
            </a:xfrm>
            <a:prstGeom prst="cloudCallout">
              <a:avLst>
                <a:gd name="adj1" fmla="val 40336"/>
                <a:gd name="adj2" fmla="val 5970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87" name="TextBox 86"/>
            <p:cNvSpPr txBox="1"/>
            <p:nvPr/>
          </p:nvSpPr>
          <p:spPr>
            <a:xfrm>
              <a:off x="3454804" y="1568751"/>
              <a:ext cx="570477" cy="338554"/>
            </a:xfrm>
            <a:prstGeom prst="rect">
              <a:avLst/>
            </a:prstGeom>
            <a:noFill/>
          </p:spPr>
          <p:txBody>
            <a:bodyPr wrap="none" rtlCol="0">
              <a:spAutoFit/>
            </a:bodyPr>
            <a:lstStyle/>
            <a:p>
              <a:r>
                <a:rPr lang="en-US" altLang="ko-KR" sz="1600" b="1" dirty="0" smtClean="0">
                  <a:latin typeface="Calibri" panose="020F0502020204030204" pitchFamily="34" charset="0"/>
                </a:rPr>
                <a:t>Any:</a:t>
              </a:r>
            </a:p>
          </p:txBody>
        </p:sp>
        <p:pic>
          <p:nvPicPr>
            <p:cNvPr id="88"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32216" y="1612536"/>
              <a:ext cx="281385" cy="249280"/>
            </a:xfrm>
            <a:prstGeom prst="rect">
              <a:avLst/>
            </a:prstGeom>
            <a:noFill/>
            <a:extLst>
              <a:ext uri="{909E8E84-426E-40DD-AFC4-6F175D3DCCD1}">
                <a14:hiddenFill xmlns:a14="http://schemas.microsoft.com/office/drawing/2010/main">
                  <a:solidFill>
                    <a:srgbClr val="FFFFFF"/>
                  </a:solidFill>
                </a14:hiddenFill>
              </a:ext>
            </a:extLst>
          </p:spPr>
        </p:pic>
      </p:grpSp>
      <p:sp>
        <p:nvSpPr>
          <p:cNvPr id="54" name="TextBox 53"/>
          <p:cNvSpPr txBox="1"/>
          <p:nvPr/>
        </p:nvSpPr>
        <p:spPr>
          <a:xfrm>
            <a:off x="7831793" y="4293096"/>
            <a:ext cx="805092" cy="1631216"/>
          </a:xfrm>
          <a:prstGeom prst="rect">
            <a:avLst/>
          </a:prstGeom>
          <a:noFill/>
        </p:spPr>
        <p:txBody>
          <a:bodyPr wrap="none" rtlCol="0">
            <a:spAutoFit/>
          </a:bodyPr>
          <a:lstStyle/>
          <a:p>
            <a:pPr algn="ctr"/>
            <a:r>
              <a:rPr lang="en-US" altLang="ko-KR" sz="2000" b="1" dirty="0" smtClean="0">
                <a:latin typeface="Calibri" panose="020F0502020204030204" pitchFamily="34" charset="0"/>
              </a:rPr>
              <a:t>Order</a:t>
            </a:r>
          </a:p>
          <a:p>
            <a:pPr algn="ctr"/>
            <a:endParaRPr lang="en-US" altLang="ko-KR" sz="2000" b="1" dirty="0" smtClean="0">
              <a:latin typeface="Calibri" panose="020F0502020204030204" pitchFamily="34" charset="0"/>
            </a:endParaRPr>
          </a:p>
          <a:p>
            <a:pPr algn="ctr"/>
            <a:r>
              <a:rPr lang="en-US" altLang="ko-KR" sz="2000" b="1" dirty="0" smtClean="0">
                <a:latin typeface="Calibri" panose="020F0502020204030204" pitchFamily="34" charset="0"/>
              </a:rPr>
              <a:t>F1</a:t>
            </a:r>
          </a:p>
          <a:p>
            <a:pPr algn="ctr"/>
            <a:r>
              <a:rPr lang="en-US" altLang="ko-KR" sz="2000" b="1" dirty="0" smtClean="0">
                <a:latin typeface="Calibri" panose="020F0502020204030204" pitchFamily="34" charset="0"/>
              </a:rPr>
              <a:t>F2</a:t>
            </a:r>
          </a:p>
          <a:p>
            <a:pPr algn="ctr"/>
            <a:r>
              <a:rPr lang="en-US" altLang="ko-KR" sz="2000" b="1" dirty="0" smtClean="0">
                <a:latin typeface="Calibri" panose="020F0502020204030204" pitchFamily="34" charset="0"/>
              </a:rPr>
              <a:t>F3</a:t>
            </a:r>
          </a:p>
        </p:txBody>
      </p:sp>
      <p:sp>
        <p:nvSpPr>
          <p:cNvPr id="55" name="구름 모양 설명선 54"/>
          <p:cNvSpPr/>
          <p:nvPr/>
        </p:nvSpPr>
        <p:spPr>
          <a:xfrm>
            <a:off x="2056540" y="1628800"/>
            <a:ext cx="2161770" cy="1345089"/>
          </a:xfrm>
          <a:prstGeom prst="cloudCallout">
            <a:avLst>
              <a:gd name="adj1" fmla="val 190"/>
              <a:gd name="adj2" fmla="val 88319"/>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dirty="0">
              <a:solidFill>
                <a:schemeClr val="tx1"/>
              </a:solidFill>
            </a:endParaRPr>
          </a:p>
        </p:txBody>
      </p:sp>
      <p:pic>
        <p:nvPicPr>
          <p:cNvPr id="56" name="Picture 8" descr="http://2.bp.blogspot.com/--V_YA3XF-ic/UUV0ISD4vcI/AAAAAAAAAuA/WOwXDXYsZ_I/s1600/Hat-cowboy-white-icon+mytrickytricks.blogspot.co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1623" y="2258739"/>
            <a:ext cx="471108" cy="47110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11623" y="1876152"/>
            <a:ext cx="471600" cy="471600"/>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직선 화살표 연결선 60"/>
          <p:cNvCxnSpPr/>
          <p:nvPr/>
        </p:nvCxnSpPr>
        <p:spPr>
          <a:xfrm>
            <a:off x="2973810" y="2049680"/>
            <a:ext cx="30204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242057" y="1841444"/>
            <a:ext cx="801823"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F1, F2</a:t>
            </a:r>
          </a:p>
        </p:txBody>
      </p:sp>
      <p:sp>
        <p:nvSpPr>
          <p:cNvPr id="63" name="TextBox 62"/>
          <p:cNvSpPr txBox="1"/>
          <p:nvPr/>
        </p:nvSpPr>
        <p:spPr>
          <a:xfrm>
            <a:off x="3227728" y="2310342"/>
            <a:ext cx="431528"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F3</a:t>
            </a:r>
          </a:p>
        </p:txBody>
      </p:sp>
      <p:cxnSp>
        <p:nvCxnSpPr>
          <p:cNvPr id="64" name="직선 화살표 연결선 63"/>
          <p:cNvCxnSpPr/>
          <p:nvPr/>
        </p:nvCxnSpPr>
        <p:spPr>
          <a:xfrm>
            <a:off x="2973810" y="2492896"/>
            <a:ext cx="30204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24355" y="275937"/>
            <a:ext cx="8612141" cy="646331"/>
          </a:xfrm>
          <a:prstGeom prst="rect">
            <a:avLst/>
          </a:prstGeom>
          <a:noFill/>
        </p:spPr>
        <p:txBody>
          <a:bodyPr wrap="square" rtlCol="0">
            <a:spAutoFit/>
          </a:bodyPr>
          <a:lstStyle/>
          <a:p>
            <a:r>
              <a:rPr lang="en-US" altLang="ko-KR" sz="3600" kern="0" spc="-30" dirty="0" smtClean="0">
                <a:latin typeface="Calibri" panose="020F0502020204030204" pitchFamily="34" charset="0"/>
                <a:ea typeface="나눔고딕" pitchFamily="50" charset="-127"/>
              </a:rPr>
              <a:t>Example: Distributed Access Control</a:t>
            </a:r>
            <a:endParaRPr lang="en-US" altLang="ko-KR" sz="3600" kern="0" spc="-30" dirty="0" smtClean="0">
              <a:latin typeface="Calibri" panose="020F0502020204030204" pitchFamily="34" charset="0"/>
              <a:ea typeface="나눔고딕 ExtraBold" pitchFamily="50" charset="-127"/>
            </a:endParaRPr>
          </a:p>
        </p:txBody>
      </p:sp>
      <p:sp>
        <p:nvSpPr>
          <p:cNvPr id="68" name="TextBox 67"/>
          <p:cNvSpPr txBox="1"/>
          <p:nvPr/>
        </p:nvSpPr>
        <p:spPr>
          <a:xfrm>
            <a:off x="32997" y="6443646"/>
            <a:ext cx="2510303" cy="338554"/>
          </a:xfrm>
          <a:prstGeom prst="rect">
            <a:avLst/>
          </a:prstGeom>
          <a:noFill/>
        </p:spPr>
        <p:txBody>
          <a:bodyPr wrap="none" rtlCol="0">
            <a:spAutoFit/>
          </a:bodyPr>
          <a:lstStyle/>
          <a:p>
            <a:r>
              <a:rPr lang="en-US" altLang="ko-KR" sz="1600" dirty="0" smtClean="0">
                <a:latin typeface="Calibri" panose="020F0502020204030204" pitchFamily="34" charset="0"/>
              </a:rPr>
              <a:t>* </a:t>
            </a:r>
            <a:r>
              <a:rPr lang="en-US" altLang="ko-KR" sz="1600" dirty="0" smtClean="0">
                <a:latin typeface="Calibri" panose="020F0502020204030204" pitchFamily="34" charset="0"/>
              </a:rPr>
              <a:t>Design from author’s slide</a:t>
            </a:r>
            <a:endParaRPr lang="en-US" altLang="ko-KR" sz="1600" dirty="0" smtClean="0">
              <a:latin typeface="Calibri" panose="020F0502020204030204" pitchFamily="34" charset="0"/>
            </a:endParaRPr>
          </a:p>
        </p:txBody>
      </p:sp>
    </p:spTree>
    <p:extLst>
      <p:ext uri="{BB962C8B-B14F-4D97-AF65-F5344CB8AC3E}">
        <p14:creationId xmlns:p14="http://schemas.microsoft.com/office/powerpoint/2010/main" val="243868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4345" y="2386584"/>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4354" y="3685449"/>
            <a:ext cx="911925" cy="383968"/>
          </a:xfrm>
          <a:prstGeom prst="rect">
            <a:avLst/>
          </a:prstGeom>
          <a:noFill/>
          <a:extLst>
            <a:ext uri="{909E8E84-426E-40DD-AFC4-6F175D3DCCD1}">
              <a14:hiddenFill xmlns:a14="http://schemas.microsoft.com/office/drawing/2010/main">
                <a:solidFill>
                  <a:srgbClr val="FFFFFF"/>
                </a:solidFill>
              </a14:hiddenFill>
            </a:ext>
          </a:extLst>
        </p:spPr>
      </p:pic>
      <p:sp>
        <p:nvSpPr>
          <p:cNvPr id="65" name="직사각형 64"/>
          <p:cNvSpPr/>
          <p:nvPr/>
        </p:nvSpPr>
        <p:spPr>
          <a:xfrm>
            <a:off x="310088" y="241598"/>
            <a:ext cx="449162" cy="307777"/>
          </a:xfrm>
          <a:prstGeom prst="rect">
            <a:avLst/>
          </a:prstGeom>
        </p:spPr>
        <p:txBody>
          <a:bodyPr wrap="none">
            <a:spAutoFit/>
          </a:bodyPr>
          <a:lstStyle/>
          <a:p>
            <a:r>
              <a:rPr lang="en-US" altLang="ko-KR" sz="1400" b="1" spc="-50" dirty="0" smtClean="0">
                <a:solidFill>
                  <a:schemeClr val="bg1"/>
                </a:solidFill>
                <a:latin typeface="나눔고딕" pitchFamily="50" charset="-127"/>
                <a:ea typeface="나눔고딕" pitchFamily="50" charset="-127"/>
              </a:rPr>
              <a:t>1-1</a:t>
            </a:r>
          </a:p>
        </p:txBody>
      </p:sp>
      <p:cxnSp>
        <p:nvCxnSpPr>
          <p:cNvPr id="14" name="직선 연결선 13"/>
          <p:cNvCxnSpPr/>
          <p:nvPr/>
        </p:nvCxnSpPr>
        <p:spPr>
          <a:xfrm>
            <a:off x="424356" y="836712"/>
            <a:ext cx="821292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7" name="슬라이드 번호 개체 틀 16"/>
          <p:cNvSpPr>
            <a:spLocks noGrp="1"/>
          </p:cNvSpPr>
          <p:nvPr>
            <p:ph type="sldNum" sz="quarter" idx="12"/>
          </p:nvPr>
        </p:nvSpPr>
        <p:spPr/>
        <p:txBody>
          <a:bodyPr/>
          <a:lstStyle/>
          <a:p>
            <a:pPr algn="r"/>
            <a:r>
              <a:rPr lang="en-US" altLang="ko-KR" sz="2000" dirty="0" smtClean="0">
                <a:solidFill>
                  <a:srgbClr val="00B0F0"/>
                </a:solidFill>
              </a:rPr>
              <a:t>4 </a:t>
            </a:r>
            <a:r>
              <a:rPr lang="en-US" altLang="ko-KR" sz="1100" b="0" dirty="0" smtClean="0">
                <a:solidFill>
                  <a:schemeClr val="bg1">
                    <a:lumMod val="65000"/>
                  </a:schemeClr>
                </a:solidFill>
              </a:rPr>
              <a:t>/ </a:t>
            </a:r>
            <a:r>
              <a:rPr lang="en-US" altLang="ko-KR" sz="1100" b="0" dirty="0" smtClean="0">
                <a:solidFill>
                  <a:schemeClr val="bg1">
                    <a:lumMod val="65000"/>
                  </a:schemeClr>
                </a:solidFill>
              </a:rPr>
              <a:t>26</a:t>
            </a:r>
            <a:endParaRPr lang="ko-KR" altLang="en-US" sz="1100" b="0" dirty="0">
              <a:solidFill>
                <a:schemeClr val="bg1">
                  <a:lumMod val="65000"/>
                </a:schemeClr>
              </a:solidFill>
            </a:endParaRPr>
          </a:p>
        </p:txBody>
      </p:sp>
      <p:pic>
        <p:nvPicPr>
          <p:cNvPr id="13"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4345" y="3685449"/>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sysnative.com/forums/attachments/networking-tutorials/8524d1404845564t-how-does-routing-and-switching-work-the-life-of-a-packet-cisco-switch-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4345" y="4995212"/>
            <a:ext cx="911925" cy="3839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6.googleusercontent.com/B-LWl-8__kEiK6DKXjCrmeZTaa_GSE9Xscri8Z79sfE2peZS4QkCOzKAq8rA8A1tE58D432vOPAMBaqTd8vY-S_K374jl5pN5sFcXrgAGlIYForOl9KbOFeVXj40R9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4335" y="3207172"/>
            <a:ext cx="1051619" cy="105161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s://lh6.googleusercontent.com/B-LWl-8__kEiK6DKXjCrmeZTaa_GSE9Xscri8Z79sfE2peZS4QkCOzKAq8rA8A1tE58D432vOPAMBaqTd8vY-S_K374jl5pN5sFcXrgAGlIYForOl9KbOFeVXj40R9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728" y="2886320"/>
            <a:ext cx="1334768" cy="13347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60963" y="896688"/>
            <a:ext cx="1727461"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Security Policy</a:t>
            </a:r>
          </a:p>
        </p:txBody>
      </p:sp>
      <p:graphicFrame>
        <p:nvGraphicFramePr>
          <p:cNvPr id="4" name="표 3"/>
          <p:cNvGraphicFramePr>
            <a:graphicFrameLocks noGrp="1"/>
          </p:cNvGraphicFramePr>
          <p:nvPr/>
        </p:nvGraphicFramePr>
        <p:xfrm>
          <a:off x="6012159" y="1314148"/>
          <a:ext cx="2976795" cy="1415079"/>
        </p:xfrm>
        <a:graphic>
          <a:graphicData uri="http://schemas.openxmlformats.org/drawingml/2006/table">
            <a:tbl>
              <a:tblPr firstRow="1" bandRow="1">
                <a:tableStyleId>{5C22544A-7EE6-4342-B048-85BDC9FD1C3A}</a:tableStyleId>
              </a:tblPr>
              <a:tblGrid>
                <a:gridCol w="992265"/>
                <a:gridCol w="992265"/>
                <a:gridCol w="992265"/>
              </a:tblGrid>
              <a:tr h="26620">
                <a:tc>
                  <a:txBody>
                    <a:bodyPr/>
                    <a:lstStyle/>
                    <a:p>
                      <a:pPr algn="ctr" latinLnBrk="1"/>
                      <a:r>
                        <a:rPr lang="en-US" altLang="ko-KR" sz="1800" dirty="0" err="1" smtClean="0">
                          <a:latin typeface="Calibri" panose="020F0502020204030204" pitchFamily="34" charset="0"/>
                        </a:rPr>
                        <a:t>Src</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Traffic</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Action</a:t>
                      </a:r>
                      <a:endParaRPr lang="ko-KR" altLang="en-US" sz="1800" dirty="0">
                        <a:latin typeface="Calibri" panose="020F0502020204030204" pitchFamily="34" charset="0"/>
                      </a:endParaRPr>
                    </a:p>
                  </a:txBody>
                  <a:tcPr marL="0" marR="0" marT="0" marB="0"/>
                </a:tc>
              </a:tr>
              <a:tr h="380253">
                <a:tc>
                  <a:txBody>
                    <a:bodyPr/>
                    <a:lstStyle/>
                    <a:p>
                      <a:pPr algn="ctr" latinLnBrk="1"/>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SSH</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Drop</a:t>
                      </a:r>
                      <a:endParaRPr lang="ko-KR" altLang="en-US" sz="1800" dirty="0">
                        <a:latin typeface="Calibri" panose="020F0502020204030204" pitchFamily="34" charset="0"/>
                      </a:endParaRPr>
                    </a:p>
                  </a:txBody>
                  <a:tcPr marL="0" marR="0" marT="0" marB="0"/>
                </a:tc>
              </a:tr>
              <a:tr h="380253">
                <a:tc>
                  <a:txBody>
                    <a:bodyPr/>
                    <a:lstStyle/>
                    <a:p>
                      <a:pPr algn="ctr" latinLnBrk="1"/>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Non-SSH</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Allow</a:t>
                      </a:r>
                      <a:endParaRPr lang="ko-KR" altLang="en-US" sz="1800" dirty="0">
                        <a:latin typeface="Calibri" panose="020F0502020204030204" pitchFamily="34" charset="0"/>
                      </a:endParaRPr>
                    </a:p>
                  </a:txBody>
                  <a:tcPr marL="0" marR="0" marT="0" marB="0"/>
                </a:tc>
              </a:tr>
              <a:tr h="380253">
                <a:tc>
                  <a:txBody>
                    <a:bodyPr/>
                    <a:lstStyle/>
                    <a:p>
                      <a:pPr algn="ctr" latinLnBrk="1"/>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Any</a:t>
                      </a:r>
                      <a:endParaRPr lang="ko-KR" altLang="en-US" sz="1800" dirty="0">
                        <a:latin typeface="Calibri" panose="020F0502020204030204" pitchFamily="34" charset="0"/>
                      </a:endParaRPr>
                    </a:p>
                  </a:txBody>
                  <a:tcPr marL="0" marR="0" marT="0" marB="0"/>
                </a:tc>
                <a:tc>
                  <a:txBody>
                    <a:bodyPr/>
                    <a:lstStyle/>
                    <a:p>
                      <a:pPr algn="ctr" latinLnBrk="1"/>
                      <a:r>
                        <a:rPr lang="en-US" altLang="ko-KR" sz="1800" dirty="0" smtClean="0">
                          <a:latin typeface="Calibri" panose="020F0502020204030204" pitchFamily="34" charset="0"/>
                        </a:rPr>
                        <a:t>Allow</a:t>
                      </a:r>
                      <a:endParaRPr lang="ko-KR" altLang="en-US" sz="1800" dirty="0">
                        <a:latin typeface="Calibri" panose="020F0502020204030204" pitchFamily="34" charset="0"/>
                      </a:endParaRPr>
                    </a:p>
                  </a:txBody>
                  <a:tcPr marL="0" marR="0" marT="0" marB="0"/>
                </a:tc>
              </a:tr>
            </a:tbl>
          </a:graphicData>
        </a:graphic>
      </p:graphicFrame>
      <p:pic>
        <p:nvPicPr>
          <p:cNvPr id="22" name="Picture 6" descr="https://lh6.googleusercontent.com/B-LWl-8__kEiK6DKXjCrmeZTaa_GSE9Xscri8Z79sfE2peZS4QkCOzKAq8rA8A1tE58D432vOPAMBaqTd8vY-S_K374jl5pN5sFcXrgAGlIYForOl9KbOFeVXj40R9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014" y="3816531"/>
            <a:ext cx="1304505" cy="130450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직선 연결선 7"/>
          <p:cNvCxnSpPr>
            <a:stCxn id="18" idx="3"/>
          </p:cNvCxnSpPr>
          <p:nvPr/>
        </p:nvCxnSpPr>
        <p:spPr>
          <a:xfrm>
            <a:off x="1967496" y="3553704"/>
            <a:ext cx="546858" cy="323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a:stCxn id="22" idx="3"/>
          </p:cNvCxnSpPr>
          <p:nvPr/>
        </p:nvCxnSpPr>
        <p:spPr>
          <a:xfrm flipV="1">
            <a:off x="1975519" y="3877433"/>
            <a:ext cx="538835" cy="591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직선 연결선 26"/>
          <p:cNvCxnSpPr>
            <a:stCxn id="13" idx="1"/>
          </p:cNvCxnSpPr>
          <p:nvPr/>
        </p:nvCxnSpPr>
        <p:spPr>
          <a:xfrm flipH="1">
            <a:off x="3426279" y="3877433"/>
            <a:ext cx="9280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직선 연결선 29"/>
          <p:cNvCxnSpPr/>
          <p:nvPr/>
        </p:nvCxnSpPr>
        <p:spPr>
          <a:xfrm flipH="1">
            <a:off x="3426279" y="2578568"/>
            <a:ext cx="928066" cy="1298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직선 연결선 32"/>
          <p:cNvCxnSpPr>
            <a:stCxn id="15" idx="1"/>
          </p:cNvCxnSpPr>
          <p:nvPr/>
        </p:nvCxnSpPr>
        <p:spPr>
          <a:xfrm flipH="1" flipV="1">
            <a:off x="3426279" y="3877433"/>
            <a:ext cx="928066" cy="1309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직선 연결선 35"/>
          <p:cNvCxnSpPr>
            <a:stCxn id="1030" idx="1"/>
            <a:endCxn id="13" idx="3"/>
          </p:cNvCxnSpPr>
          <p:nvPr/>
        </p:nvCxnSpPr>
        <p:spPr>
          <a:xfrm flipH="1">
            <a:off x="5266270" y="3732982"/>
            <a:ext cx="928065" cy="144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직선 연결선 38"/>
          <p:cNvCxnSpPr>
            <a:stCxn id="1030" idx="1"/>
            <a:endCxn id="15" idx="3"/>
          </p:cNvCxnSpPr>
          <p:nvPr/>
        </p:nvCxnSpPr>
        <p:spPr>
          <a:xfrm flipH="1">
            <a:off x="5266270" y="3732982"/>
            <a:ext cx="928065" cy="14542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직선 연결선 41"/>
          <p:cNvCxnSpPr>
            <a:stCxn id="1030" idx="1"/>
          </p:cNvCxnSpPr>
          <p:nvPr/>
        </p:nvCxnSpPr>
        <p:spPr>
          <a:xfrm flipH="1" flipV="1">
            <a:off x="5266270" y="2578568"/>
            <a:ext cx="928065" cy="11544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509630" y="2314972"/>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F1</a:t>
            </a:r>
            <a:endParaRPr lang="ko-KR" altLang="en-US" sz="2800" b="1" dirty="0">
              <a:latin typeface="Calibri" panose="020F0502020204030204" pitchFamily="34" charset="0"/>
            </a:endParaRPr>
          </a:p>
        </p:txBody>
      </p:sp>
      <p:sp>
        <p:nvSpPr>
          <p:cNvPr id="47" name="TextBox 46"/>
          <p:cNvSpPr txBox="1"/>
          <p:nvPr/>
        </p:nvSpPr>
        <p:spPr>
          <a:xfrm>
            <a:off x="4509630" y="3614528"/>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F2</a:t>
            </a:r>
            <a:endParaRPr lang="ko-KR" altLang="en-US" sz="2800" b="1" dirty="0">
              <a:latin typeface="Calibri" panose="020F0502020204030204" pitchFamily="34" charset="0"/>
            </a:endParaRPr>
          </a:p>
        </p:txBody>
      </p:sp>
      <p:sp>
        <p:nvSpPr>
          <p:cNvPr id="48" name="TextBox 47"/>
          <p:cNvSpPr txBox="1"/>
          <p:nvPr/>
        </p:nvSpPr>
        <p:spPr>
          <a:xfrm>
            <a:off x="4509630" y="4925586"/>
            <a:ext cx="532518" cy="523220"/>
          </a:xfrm>
          <a:prstGeom prst="rect">
            <a:avLst/>
          </a:prstGeom>
          <a:noFill/>
        </p:spPr>
        <p:txBody>
          <a:bodyPr wrap="none" rtlCol="0">
            <a:spAutoFit/>
          </a:bodyPr>
          <a:lstStyle/>
          <a:p>
            <a:r>
              <a:rPr lang="en-US" altLang="ko-KR" sz="2800" b="1" dirty="0" smtClean="0">
                <a:latin typeface="Calibri" panose="020F0502020204030204" pitchFamily="34" charset="0"/>
              </a:rPr>
              <a:t>F3</a:t>
            </a:r>
            <a:endParaRPr lang="ko-KR" altLang="en-US" sz="2800" b="1" dirty="0">
              <a:latin typeface="Calibri" panose="020F0502020204030204" pitchFamily="34" charset="0"/>
            </a:endParaRPr>
          </a:p>
        </p:txBody>
      </p:sp>
      <p:sp>
        <p:nvSpPr>
          <p:cNvPr id="49" name="TextBox 48"/>
          <p:cNvSpPr txBox="1"/>
          <p:nvPr/>
        </p:nvSpPr>
        <p:spPr>
          <a:xfrm>
            <a:off x="2787494" y="3614528"/>
            <a:ext cx="280846" cy="523220"/>
          </a:xfrm>
          <a:prstGeom prst="rect">
            <a:avLst/>
          </a:prstGeom>
          <a:noFill/>
        </p:spPr>
        <p:txBody>
          <a:bodyPr wrap="none" rtlCol="0">
            <a:spAutoFit/>
          </a:bodyPr>
          <a:lstStyle/>
          <a:p>
            <a:r>
              <a:rPr lang="en-US" altLang="ko-KR" sz="2800" b="1" dirty="0" smtClean="0">
                <a:latin typeface="Calibri" panose="020F0502020204030204" pitchFamily="34" charset="0"/>
              </a:rPr>
              <a:t>I</a:t>
            </a:r>
            <a:endParaRPr lang="ko-KR" altLang="en-US" sz="2800" b="1" dirty="0">
              <a:latin typeface="Calibri" panose="020F0502020204030204" pitchFamily="34" charset="0"/>
            </a:endParaRPr>
          </a:p>
        </p:txBody>
      </p:sp>
      <p:cxnSp>
        <p:nvCxnSpPr>
          <p:cNvPr id="44" name="직선 화살표 연결선 43"/>
          <p:cNvCxnSpPr/>
          <p:nvPr/>
        </p:nvCxnSpPr>
        <p:spPr>
          <a:xfrm>
            <a:off x="1778524" y="5949280"/>
            <a:ext cx="5151642"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951735" y="5701114"/>
            <a:ext cx="973215" cy="461665"/>
          </a:xfrm>
          <a:prstGeom prst="rect">
            <a:avLst/>
          </a:prstGeom>
          <a:solidFill>
            <a:schemeClr val="bg1"/>
          </a:solidFill>
        </p:spPr>
        <p:txBody>
          <a:bodyPr wrap="none" rtlCol="0">
            <a:spAutoFit/>
          </a:bodyPr>
          <a:lstStyle/>
          <a:p>
            <a:r>
              <a:rPr lang="en-US" altLang="ko-KR" sz="2400" b="1" dirty="0" smtClean="0">
                <a:solidFill>
                  <a:srgbClr val="00B050"/>
                </a:solidFill>
                <a:latin typeface="Calibri" panose="020F0502020204030204" pitchFamily="34" charset="0"/>
              </a:rPr>
              <a:t>Traffic</a:t>
            </a:r>
            <a:endParaRPr lang="ko-KR" altLang="en-US" sz="2400" b="1" dirty="0">
              <a:solidFill>
                <a:srgbClr val="00B050"/>
              </a:solidFill>
              <a:latin typeface="Calibri" panose="020F0502020204030204" pitchFamily="34" charset="0"/>
            </a:endParaRPr>
          </a:p>
        </p:txBody>
      </p:sp>
      <p:pic>
        <p:nvPicPr>
          <p:cNvPr id="1032" name="Picture 8" descr="http://2.bp.blogspot.com/--V_YA3XF-ic/UUV0ISD4vcI/AAAAAAAAAuA/WOwXDXYsZ_I/s1600/Hat-cowboy-white-icon+mytrickytricks.blogspot.co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60640" y="2311406"/>
            <a:ext cx="471108" cy="4711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640" y="1546232"/>
            <a:ext cx="471600" cy="4716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640" y="1928819"/>
            <a:ext cx="471600" cy="4716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http://2.bp.blogspot.com/--V_YA3XF-ic/UUV0ISD4vcI/AAAAAAAAAuA/WOwXDXYsZ_I/s1600/Hat-cowboy-white-icon+mytrickytricks.blogspot.com.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3499" y="4183113"/>
            <a:ext cx="553832" cy="55383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0" descr="http://icons.iconarchive.com/icons/rob-sanders/hat/256/Hat-cowboy-black-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89274" y="3264967"/>
            <a:ext cx="595936" cy="595936"/>
          </a:xfrm>
          <a:prstGeom prst="rect">
            <a:avLst/>
          </a:prstGeom>
          <a:noFill/>
          <a:extLst>
            <a:ext uri="{909E8E84-426E-40DD-AFC4-6F175D3DCCD1}">
              <a14:hiddenFill xmlns:a14="http://schemas.microsoft.com/office/drawing/2010/main">
                <a:solidFill>
                  <a:srgbClr val="FFFFFF"/>
                </a:solidFill>
              </a14:hiddenFill>
            </a:ext>
          </a:extLst>
        </p:spPr>
      </p:pic>
      <p:grpSp>
        <p:nvGrpSpPr>
          <p:cNvPr id="80" name="그룹 79"/>
          <p:cNvGrpSpPr/>
          <p:nvPr/>
        </p:nvGrpSpPr>
        <p:grpSpPr>
          <a:xfrm>
            <a:off x="3199012" y="4037116"/>
            <a:ext cx="1364679" cy="962801"/>
            <a:chOff x="3199012" y="1257828"/>
            <a:chExt cx="1364679" cy="962801"/>
          </a:xfrm>
        </p:grpSpPr>
        <p:sp>
          <p:nvSpPr>
            <p:cNvPr id="81" name="구름 모양 설명선 80"/>
            <p:cNvSpPr/>
            <p:nvPr/>
          </p:nvSpPr>
          <p:spPr>
            <a:xfrm>
              <a:off x="3199012" y="1257828"/>
              <a:ext cx="1364679" cy="962801"/>
            </a:xfrm>
            <a:prstGeom prst="cloudCallout">
              <a:avLst>
                <a:gd name="adj1" fmla="val 40336"/>
                <a:gd name="adj2" fmla="val 5970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82" name="TextBox 81"/>
            <p:cNvSpPr txBox="1"/>
            <p:nvPr/>
          </p:nvSpPr>
          <p:spPr>
            <a:xfrm>
              <a:off x="3454804" y="1568751"/>
              <a:ext cx="570477" cy="338554"/>
            </a:xfrm>
            <a:prstGeom prst="rect">
              <a:avLst/>
            </a:prstGeom>
            <a:noFill/>
          </p:spPr>
          <p:txBody>
            <a:bodyPr wrap="none" rtlCol="0">
              <a:spAutoFit/>
            </a:bodyPr>
            <a:lstStyle/>
            <a:p>
              <a:r>
                <a:rPr lang="en-US" altLang="ko-KR" sz="1600" b="1" dirty="0" smtClean="0">
                  <a:latin typeface="Calibri" panose="020F0502020204030204" pitchFamily="34" charset="0"/>
                </a:rPr>
                <a:t>Any:</a:t>
              </a:r>
            </a:p>
          </p:txBody>
        </p:sp>
        <p:pic>
          <p:nvPicPr>
            <p:cNvPr id="83"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32216" y="1612536"/>
              <a:ext cx="281385" cy="249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5" name="그룹 84"/>
          <p:cNvGrpSpPr/>
          <p:nvPr/>
        </p:nvGrpSpPr>
        <p:grpSpPr>
          <a:xfrm>
            <a:off x="3199012" y="2763014"/>
            <a:ext cx="1364679" cy="962801"/>
            <a:chOff x="3199012" y="1257828"/>
            <a:chExt cx="1364679" cy="962801"/>
          </a:xfrm>
        </p:grpSpPr>
        <p:sp>
          <p:nvSpPr>
            <p:cNvPr id="86" name="구름 모양 설명선 85"/>
            <p:cNvSpPr/>
            <p:nvPr/>
          </p:nvSpPr>
          <p:spPr>
            <a:xfrm>
              <a:off x="3199012" y="1257828"/>
              <a:ext cx="1364679" cy="962801"/>
            </a:xfrm>
            <a:prstGeom prst="cloudCallout">
              <a:avLst>
                <a:gd name="adj1" fmla="val 40336"/>
                <a:gd name="adj2" fmla="val 5970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dirty="0">
                <a:solidFill>
                  <a:schemeClr val="tx1"/>
                </a:solidFill>
              </a:endParaRPr>
            </a:p>
          </p:txBody>
        </p:sp>
        <p:sp>
          <p:nvSpPr>
            <p:cNvPr id="87" name="TextBox 86"/>
            <p:cNvSpPr txBox="1"/>
            <p:nvPr/>
          </p:nvSpPr>
          <p:spPr>
            <a:xfrm>
              <a:off x="3454804" y="1568751"/>
              <a:ext cx="570477" cy="338554"/>
            </a:xfrm>
            <a:prstGeom prst="rect">
              <a:avLst/>
            </a:prstGeom>
            <a:noFill/>
          </p:spPr>
          <p:txBody>
            <a:bodyPr wrap="none" rtlCol="0">
              <a:spAutoFit/>
            </a:bodyPr>
            <a:lstStyle/>
            <a:p>
              <a:r>
                <a:rPr lang="en-US" altLang="ko-KR" sz="1600" b="1" dirty="0" smtClean="0">
                  <a:latin typeface="Calibri" panose="020F0502020204030204" pitchFamily="34" charset="0"/>
                </a:rPr>
                <a:t>Any:</a:t>
              </a:r>
            </a:p>
          </p:txBody>
        </p:sp>
        <p:pic>
          <p:nvPicPr>
            <p:cNvPr id="88"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32216" y="1612536"/>
              <a:ext cx="281385" cy="249280"/>
            </a:xfrm>
            <a:prstGeom prst="rect">
              <a:avLst/>
            </a:prstGeom>
            <a:noFill/>
            <a:extLst>
              <a:ext uri="{909E8E84-426E-40DD-AFC4-6F175D3DCCD1}">
                <a14:hiddenFill xmlns:a14="http://schemas.microsoft.com/office/drawing/2010/main">
                  <a:solidFill>
                    <a:srgbClr val="FFFFFF"/>
                  </a:solidFill>
                </a14:hiddenFill>
              </a:ext>
            </a:extLst>
          </p:spPr>
        </p:pic>
      </p:grpSp>
      <p:sp>
        <p:nvSpPr>
          <p:cNvPr id="54" name="TextBox 53"/>
          <p:cNvSpPr txBox="1"/>
          <p:nvPr/>
        </p:nvSpPr>
        <p:spPr>
          <a:xfrm>
            <a:off x="7831793" y="4293096"/>
            <a:ext cx="805092" cy="1631216"/>
          </a:xfrm>
          <a:prstGeom prst="rect">
            <a:avLst/>
          </a:prstGeom>
          <a:noFill/>
        </p:spPr>
        <p:txBody>
          <a:bodyPr wrap="none" rtlCol="0">
            <a:spAutoFit/>
          </a:bodyPr>
          <a:lstStyle/>
          <a:p>
            <a:pPr algn="ctr"/>
            <a:r>
              <a:rPr lang="en-US" altLang="ko-KR" sz="2000" b="1" dirty="0" smtClean="0">
                <a:latin typeface="Calibri" panose="020F0502020204030204" pitchFamily="34" charset="0"/>
              </a:rPr>
              <a:t>Order</a:t>
            </a:r>
          </a:p>
          <a:p>
            <a:pPr algn="ctr"/>
            <a:endParaRPr lang="en-US" altLang="ko-KR" sz="2000" b="1" dirty="0" smtClean="0">
              <a:latin typeface="Calibri" panose="020F0502020204030204" pitchFamily="34" charset="0"/>
            </a:endParaRPr>
          </a:p>
          <a:p>
            <a:pPr algn="ctr"/>
            <a:endParaRPr lang="en-US" altLang="ko-KR" sz="2000" b="1" dirty="0" smtClean="0">
              <a:latin typeface="Calibri" panose="020F0502020204030204" pitchFamily="34" charset="0"/>
            </a:endParaRPr>
          </a:p>
          <a:p>
            <a:pPr algn="ctr"/>
            <a:r>
              <a:rPr lang="en-US" altLang="ko-KR" sz="2000" b="1" dirty="0" smtClean="0">
                <a:latin typeface="Calibri" panose="020F0502020204030204" pitchFamily="34" charset="0"/>
              </a:rPr>
              <a:t>F2</a:t>
            </a:r>
          </a:p>
          <a:p>
            <a:pPr algn="ctr"/>
            <a:r>
              <a:rPr lang="en-US" altLang="ko-KR" sz="2000" b="1" dirty="0" smtClean="0">
                <a:latin typeface="Calibri" panose="020F0502020204030204" pitchFamily="34" charset="0"/>
              </a:rPr>
              <a:t>F3</a:t>
            </a:r>
          </a:p>
        </p:txBody>
      </p:sp>
      <p:sp>
        <p:nvSpPr>
          <p:cNvPr id="55" name="구름 모양 설명선 54"/>
          <p:cNvSpPr/>
          <p:nvPr/>
        </p:nvSpPr>
        <p:spPr>
          <a:xfrm>
            <a:off x="2056540" y="1628800"/>
            <a:ext cx="2161770" cy="1345089"/>
          </a:xfrm>
          <a:prstGeom prst="cloudCallout">
            <a:avLst>
              <a:gd name="adj1" fmla="val 190"/>
              <a:gd name="adj2" fmla="val 88319"/>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dirty="0">
              <a:solidFill>
                <a:schemeClr val="tx1"/>
              </a:solidFill>
            </a:endParaRPr>
          </a:p>
        </p:txBody>
      </p:sp>
      <p:pic>
        <p:nvPicPr>
          <p:cNvPr id="56" name="Picture 8" descr="http://2.bp.blogspot.com/--V_YA3XF-ic/UUV0ISD4vcI/AAAAAAAAAuA/WOwXDXYsZ_I/s1600/Hat-cowboy-white-icon+mytrickytricks.blogspot.co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1623" y="2258739"/>
            <a:ext cx="471108" cy="47110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0" descr="http://icons.iconarchive.com/icons/rob-sanders/hat/256/Hat-cowboy-black-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11623" y="1876152"/>
            <a:ext cx="471600" cy="471600"/>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직선 화살표 연결선 60"/>
          <p:cNvCxnSpPr/>
          <p:nvPr/>
        </p:nvCxnSpPr>
        <p:spPr>
          <a:xfrm>
            <a:off x="2973810" y="2049680"/>
            <a:ext cx="30204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242057" y="1841444"/>
            <a:ext cx="801823"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F1, F2</a:t>
            </a:r>
          </a:p>
        </p:txBody>
      </p:sp>
      <p:sp>
        <p:nvSpPr>
          <p:cNvPr id="63" name="TextBox 62"/>
          <p:cNvSpPr txBox="1"/>
          <p:nvPr/>
        </p:nvSpPr>
        <p:spPr>
          <a:xfrm>
            <a:off x="3227728" y="2310342"/>
            <a:ext cx="431528" cy="400110"/>
          </a:xfrm>
          <a:prstGeom prst="rect">
            <a:avLst/>
          </a:prstGeom>
          <a:noFill/>
        </p:spPr>
        <p:txBody>
          <a:bodyPr wrap="none" rtlCol="0">
            <a:spAutoFit/>
          </a:bodyPr>
          <a:lstStyle/>
          <a:p>
            <a:pPr algn="ctr"/>
            <a:r>
              <a:rPr lang="en-US" altLang="ko-KR" sz="2000" b="1" dirty="0" smtClean="0">
                <a:latin typeface="Calibri" panose="020F0502020204030204" pitchFamily="34" charset="0"/>
              </a:rPr>
              <a:t>F3</a:t>
            </a:r>
          </a:p>
        </p:txBody>
      </p:sp>
      <p:cxnSp>
        <p:nvCxnSpPr>
          <p:cNvPr id="64" name="직선 화살표 연결선 63"/>
          <p:cNvCxnSpPr/>
          <p:nvPr/>
        </p:nvCxnSpPr>
        <p:spPr>
          <a:xfrm>
            <a:off x="2973810" y="2492896"/>
            <a:ext cx="30204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구름 모양 설명선 65"/>
          <p:cNvSpPr/>
          <p:nvPr/>
        </p:nvSpPr>
        <p:spPr>
          <a:xfrm>
            <a:off x="4606707" y="1257828"/>
            <a:ext cx="1364679" cy="962801"/>
          </a:xfrm>
          <a:prstGeom prst="cloudCallout">
            <a:avLst>
              <a:gd name="adj1" fmla="val -22261"/>
              <a:gd name="adj2" fmla="val 5845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dirty="0">
              <a:solidFill>
                <a:schemeClr val="tx1"/>
              </a:solidFill>
            </a:endParaRPr>
          </a:p>
        </p:txBody>
      </p:sp>
      <p:sp>
        <p:nvSpPr>
          <p:cNvPr id="67" name="TextBox 66"/>
          <p:cNvSpPr txBox="1"/>
          <p:nvPr/>
        </p:nvSpPr>
        <p:spPr>
          <a:xfrm>
            <a:off x="4745585" y="1447029"/>
            <a:ext cx="752129" cy="584775"/>
          </a:xfrm>
          <a:prstGeom prst="rect">
            <a:avLst/>
          </a:prstGeom>
          <a:noFill/>
        </p:spPr>
        <p:txBody>
          <a:bodyPr wrap="none" rtlCol="0">
            <a:spAutoFit/>
          </a:bodyPr>
          <a:lstStyle/>
          <a:p>
            <a:r>
              <a:rPr lang="en-US" altLang="ko-KR" sz="1600" b="1" dirty="0" smtClean="0">
                <a:latin typeface="Calibri" panose="020F0502020204030204" pitchFamily="34" charset="0"/>
              </a:rPr>
              <a:t>Other:</a:t>
            </a:r>
          </a:p>
          <a:p>
            <a:r>
              <a:rPr lang="en-US" altLang="ko-KR" sz="1600" b="1" dirty="0" smtClean="0">
                <a:latin typeface="Calibri" panose="020F0502020204030204" pitchFamily="34" charset="0"/>
              </a:rPr>
              <a:t>    SSH:</a:t>
            </a:r>
          </a:p>
        </p:txBody>
      </p:sp>
      <p:pic>
        <p:nvPicPr>
          <p:cNvPr id="68" name="Picture 4" descr="http://www.nyanp.org/wp-content/uploads/2013/11/greenCheckMar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61500" y="1434997"/>
            <a:ext cx="281385" cy="24928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 descr="http://www.clker.com/cliparts/U/J/s/I/3/P/red-x-icon-hi.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47375" y="1761228"/>
            <a:ext cx="206894" cy="266006"/>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p:cNvSpPr txBox="1"/>
          <p:nvPr/>
        </p:nvSpPr>
        <p:spPr>
          <a:xfrm>
            <a:off x="424355" y="275937"/>
            <a:ext cx="8612141" cy="646331"/>
          </a:xfrm>
          <a:prstGeom prst="rect">
            <a:avLst/>
          </a:prstGeom>
          <a:noFill/>
        </p:spPr>
        <p:txBody>
          <a:bodyPr wrap="square" rtlCol="0">
            <a:spAutoFit/>
          </a:bodyPr>
          <a:lstStyle/>
          <a:p>
            <a:r>
              <a:rPr lang="en-US" altLang="ko-KR" sz="3600" kern="0" spc="-30" dirty="0" smtClean="0">
                <a:latin typeface="Calibri" panose="020F0502020204030204" pitchFamily="34" charset="0"/>
                <a:ea typeface="나눔고딕" pitchFamily="50" charset="-127"/>
              </a:rPr>
              <a:t>Example: Distributed Access Control</a:t>
            </a:r>
            <a:endParaRPr lang="en-US" altLang="ko-KR" sz="3600" kern="0" spc="-30" dirty="0" smtClean="0">
              <a:latin typeface="Calibri" panose="020F0502020204030204" pitchFamily="34" charset="0"/>
              <a:ea typeface="나눔고딕 ExtraBold" pitchFamily="50" charset="-127"/>
            </a:endParaRPr>
          </a:p>
        </p:txBody>
      </p:sp>
      <p:sp>
        <p:nvSpPr>
          <p:cNvPr id="71" name="TextBox 70"/>
          <p:cNvSpPr txBox="1"/>
          <p:nvPr/>
        </p:nvSpPr>
        <p:spPr>
          <a:xfrm>
            <a:off x="32997" y="6443646"/>
            <a:ext cx="2510303" cy="338554"/>
          </a:xfrm>
          <a:prstGeom prst="rect">
            <a:avLst/>
          </a:prstGeom>
          <a:noFill/>
        </p:spPr>
        <p:txBody>
          <a:bodyPr wrap="none" rtlCol="0">
            <a:spAutoFit/>
          </a:bodyPr>
          <a:lstStyle/>
          <a:p>
            <a:r>
              <a:rPr lang="en-US" altLang="ko-KR" sz="1600" dirty="0" smtClean="0">
                <a:latin typeface="Calibri" panose="020F0502020204030204" pitchFamily="34" charset="0"/>
              </a:rPr>
              <a:t>* </a:t>
            </a:r>
            <a:r>
              <a:rPr lang="en-US" altLang="ko-KR" sz="1600" dirty="0" smtClean="0">
                <a:latin typeface="Calibri" panose="020F0502020204030204" pitchFamily="34" charset="0"/>
              </a:rPr>
              <a:t>Design from author’s slide</a:t>
            </a:r>
            <a:endParaRPr lang="en-US" altLang="ko-KR" sz="1600" dirty="0" smtClean="0">
              <a:latin typeface="Calibri" panose="020F0502020204030204" pitchFamily="34" charset="0"/>
            </a:endParaRPr>
          </a:p>
        </p:txBody>
      </p:sp>
    </p:spTree>
    <p:extLst>
      <p:ext uri="{BB962C8B-B14F-4D97-AF65-F5344CB8AC3E}">
        <p14:creationId xmlns:p14="http://schemas.microsoft.com/office/powerpoint/2010/main" val="336275374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테마">
  <a:themeElements>
    <a:clrScheme name="사용자 지정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B0F0"/>
      </a:hlink>
      <a:folHlink>
        <a:srgbClr val="595959"/>
      </a:folHlink>
    </a:clrScheme>
    <a:fontScheme name="나눔명조 ExtraBold">
      <a:majorFont>
        <a:latin typeface="나눔명조 ExtraBold"/>
        <a:ea typeface="나눔명조 ExtraBold"/>
        <a:cs typeface=""/>
      </a:majorFont>
      <a:minorFont>
        <a:latin typeface="나눔명조 ExtraBold"/>
        <a:ea typeface="나눔명조 ExtraBold"/>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1000">
              <a:srgbClr val="78DCF0"/>
            </a:gs>
            <a:gs pos="5000">
              <a:srgbClr val="30C9E8"/>
            </a:gs>
            <a:gs pos="70000">
              <a:srgbClr val="0D515F"/>
            </a:gs>
          </a:gsLst>
          <a:lin ang="2700000" scaled="1"/>
          <a:tileRect/>
        </a:gradFill>
        <a:ln>
          <a:noFill/>
        </a:ln>
        <a:effectLst>
          <a:outerShdw blurRad="101600" dist="76200" algn="tl" rotWithShape="0">
            <a:prstClr val="black">
              <a:alpha val="55000"/>
            </a:prstClr>
          </a:outerShdw>
        </a:effectLst>
      </a:spPr>
      <a:bodyPr rtlCol="0" anchor="ct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10363</TotalTime>
  <Words>4220</Words>
  <Application>Microsoft Office PowerPoint</Application>
  <PresentationFormat>화면 슬라이드 쇼(4:3)</PresentationFormat>
  <Paragraphs>881</Paragraphs>
  <Slides>47</Slides>
  <Notes>47</Notes>
  <HiddenSlides>0</HiddenSlides>
  <MMClips>0</MMClips>
  <ScaleCrop>false</ScaleCrop>
  <HeadingPairs>
    <vt:vector size="6" baseType="variant">
      <vt:variant>
        <vt:lpstr>사용한 글꼴</vt:lpstr>
      </vt:variant>
      <vt:variant>
        <vt:i4>9</vt:i4>
      </vt:variant>
      <vt:variant>
        <vt:lpstr>테마</vt:lpstr>
      </vt:variant>
      <vt:variant>
        <vt:i4>3</vt:i4>
      </vt:variant>
      <vt:variant>
        <vt:lpstr>슬라이드 제목</vt:lpstr>
      </vt:variant>
      <vt:variant>
        <vt:i4>47</vt:i4>
      </vt:variant>
    </vt:vector>
  </HeadingPairs>
  <TitlesOfParts>
    <vt:vector size="59" baseType="lpstr">
      <vt:lpstr>나눔명조 ExtraBold</vt:lpstr>
      <vt:lpstr>맑은 고딕</vt:lpstr>
      <vt:lpstr>Calibri</vt:lpstr>
      <vt:lpstr>나눔고딕</vt:lpstr>
      <vt:lpstr>Wingdings</vt:lpstr>
      <vt:lpstr>나눔고딕 ExtraBold</vt:lpstr>
      <vt:lpstr>Arial</vt:lpstr>
      <vt:lpstr>宋体</vt:lpstr>
      <vt:lpstr>Calibri Light</vt:lpstr>
      <vt:lpstr>Office 테마</vt:lpstr>
      <vt:lpstr>Office Theme</vt:lpstr>
      <vt:lpstr>1_Office Theme</vt:lpstr>
      <vt:lpstr>Abstractions for Network Update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네이버 한글캠페인</dc:creator>
  <cp:lastModifiedBy>PANDORA</cp:lastModifiedBy>
  <cp:revision>582</cp:revision>
  <dcterms:created xsi:type="dcterms:W3CDTF">2011-08-23T09:45:48Z</dcterms:created>
  <dcterms:modified xsi:type="dcterms:W3CDTF">2014-09-28T11:47:28Z</dcterms:modified>
</cp:coreProperties>
</file>