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72" r:id="rId10"/>
    <p:sldId id="274" r:id="rId11"/>
    <p:sldId id="273" r:id="rId12"/>
    <p:sldId id="276" r:id="rId13"/>
    <p:sldId id="275" r:id="rId14"/>
    <p:sldId id="265" r:id="rId15"/>
    <p:sldId id="267" r:id="rId16"/>
    <p:sldId id="278" r:id="rId17"/>
    <p:sldId id="279" r:id="rId18"/>
    <p:sldId id="277" r:id="rId19"/>
    <p:sldId id="308" r:id="rId20"/>
    <p:sldId id="280" r:id="rId21"/>
    <p:sldId id="309" r:id="rId22"/>
    <p:sldId id="307" r:id="rId23"/>
    <p:sldId id="282" r:id="rId24"/>
    <p:sldId id="306" r:id="rId25"/>
    <p:sldId id="281" r:id="rId26"/>
    <p:sldId id="310" r:id="rId27"/>
    <p:sldId id="284" r:id="rId28"/>
    <p:sldId id="286" r:id="rId29"/>
    <p:sldId id="289" r:id="rId30"/>
    <p:sldId id="288" r:id="rId31"/>
    <p:sldId id="287" r:id="rId32"/>
    <p:sldId id="290" r:id="rId33"/>
    <p:sldId id="295" r:id="rId34"/>
    <p:sldId id="292" r:id="rId35"/>
    <p:sldId id="293" r:id="rId36"/>
    <p:sldId id="294" r:id="rId37"/>
    <p:sldId id="304" r:id="rId38"/>
    <p:sldId id="303" r:id="rId39"/>
    <p:sldId id="311" r:id="rId40"/>
    <p:sldId id="312" r:id="rId41"/>
    <p:sldId id="297" r:id="rId42"/>
    <p:sldId id="298" r:id="rId43"/>
    <p:sldId id="270" r:id="rId44"/>
    <p:sldId id="269" r:id="rId45"/>
    <p:sldId id="299" r:id="rId46"/>
    <p:sldId id="301" r:id="rId47"/>
    <p:sldId id="302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EE8C"/>
    <a:srgbClr val="32E236"/>
    <a:srgbClr val="7DFFB8"/>
    <a:srgbClr val="ECD420"/>
    <a:srgbClr val="F1E655"/>
    <a:srgbClr val="F7F19F"/>
    <a:srgbClr val="CCDDAB"/>
    <a:srgbClr val="85A644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8134" autoAdjust="0"/>
  </p:normalViewPr>
  <p:slideViewPr>
    <p:cSldViewPr>
      <p:cViewPr varScale="1">
        <p:scale>
          <a:sx n="90" d="100"/>
          <a:sy n="90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3E317-DCFF-4E9C-9730-EE451D5EB792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EFD80-4569-43C9-AC93-433212A0E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65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27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11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71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77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05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6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17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17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60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20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98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948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980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147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223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652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3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649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990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00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217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88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224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191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191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83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83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83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642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723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050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0509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49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34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92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6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6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15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9F3CC83-E3A6-45C1-A594-924680059E40}" type="datetime1">
              <a:rPr lang="ko-KR" altLang="en-US" smtClean="0"/>
              <a:pPr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BC05E3F-A220-4875-BEEF-3FD8BD08B3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18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9F3B-D253-4405-B926-FF46F4B65F41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0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E64-7DBA-4067-A16C-BA0645FC8995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F0E2-D9DC-49C3-87DC-F58805FF93BB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4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486-E75A-4736-893A-5DDC6CC4D19C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75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C42-BCF7-49E1-BA9D-1441BA07FF87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3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24B6-22E6-4DFF-85C4-00E0DBFBA803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9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3D99-B6C0-4692-996A-083CDCFEA37B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8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F71-FA7F-4DEE-A138-7CCC5CE2F6C2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02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222A-4399-4D2F-9EA3-C100DD058E2F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3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D12-0C93-4801-AEA7-001C428444C9}" type="datetime1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03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C77DCB2-CA40-4F36-B2C6-AE37F00588D0}" type="datetime1">
              <a:rPr lang="ko-KR" altLang="en-US" smtClean="0"/>
              <a:pPr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BC05E3F-A220-4875-BEEF-3FD8BD08B3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85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rvalproject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err="1" smtClean="0"/>
              <a:t>Serval</a:t>
            </a:r>
            <a:r>
              <a:rPr lang="en-US" altLang="ko-KR" sz="4800" dirty="0" smtClean="0"/>
              <a:t>: An End-Host Stack for Service-Centric Networking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560840" cy="108012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Erik </a:t>
            </a:r>
            <a:r>
              <a:rPr lang="en-US" altLang="ko-KR" dirty="0" smtClean="0"/>
              <a:t>Nordstr</a:t>
            </a:r>
            <a:r>
              <a:rPr lang="en-US" altLang="ko-KR" dirty="0"/>
              <a:t>o</a:t>
            </a:r>
            <a:r>
              <a:rPr lang="en-US" altLang="ko-KR" dirty="0" smtClean="0"/>
              <a:t>m</a:t>
            </a:r>
            <a:r>
              <a:rPr lang="en-US" altLang="ko-KR" dirty="0"/>
              <a:t>, David </a:t>
            </a:r>
            <a:r>
              <a:rPr lang="en-US" altLang="ko-KR" dirty="0" err="1"/>
              <a:t>Shue</a:t>
            </a:r>
            <a:r>
              <a:rPr lang="en-US" altLang="ko-KR" dirty="0"/>
              <a:t>, </a:t>
            </a:r>
            <a:r>
              <a:rPr lang="en-US" altLang="ko-KR" dirty="0" err="1"/>
              <a:t>Prem</a:t>
            </a:r>
            <a:r>
              <a:rPr lang="en-US" altLang="ko-KR" dirty="0"/>
              <a:t> </a:t>
            </a:r>
            <a:r>
              <a:rPr lang="en-US" altLang="ko-KR" dirty="0" err="1"/>
              <a:t>Gopalan</a:t>
            </a:r>
            <a:r>
              <a:rPr lang="en-US" altLang="ko-KR" dirty="0"/>
              <a:t>, Robert </a:t>
            </a:r>
            <a:r>
              <a:rPr lang="en-US" altLang="ko-KR" dirty="0" smtClean="0"/>
              <a:t>Kiefer, </a:t>
            </a:r>
            <a:r>
              <a:rPr lang="en-US" altLang="ko-KR" dirty="0" err="1" smtClean="0"/>
              <a:t>Matvey</a:t>
            </a:r>
            <a:r>
              <a:rPr lang="en-US" altLang="ko-KR" dirty="0" smtClean="0"/>
              <a:t> </a:t>
            </a:r>
            <a:r>
              <a:rPr lang="en-US" altLang="ko-KR" dirty="0" err="1"/>
              <a:t>Arye</a:t>
            </a:r>
            <a:r>
              <a:rPr lang="en-US" altLang="ko-KR" dirty="0"/>
              <a:t>, Steven Y. </a:t>
            </a:r>
            <a:r>
              <a:rPr lang="en-US" altLang="ko-KR" dirty="0" err="1"/>
              <a:t>Ko</a:t>
            </a:r>
            <a:r>
              <a:rPr lang="en-US" altLang="ko-KR" dirty="0"/>
              <a:t>, Jennifer Rexford, Michael J. </a:t>
            </a:r>
            <a:r>
              <a:rPr lang="en-US" altLang="ko-KR" dirty="0" smtClean="0"/>
              <a:t>Freedman</a:t>
            </a:r>
          </a:p>
          <a:p>
            <a:r>
              <a:rPr lang="en-US" altLang="ko-KR" dirty="0" smtClean="0"/>
              <a:t>Princeton University</a:t>
            </a:r>
          </a:p>
          <a:p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11760" y="5559623"/>
            <a:ext cx="40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</a:rPr>
              <a:t>Presenter : </a:t>
            </a:r>
            <a:r>
              <a:rPr lang="en-US" altLang="ko-KR" sz="2400" b="1" dirty="0" err="1" smtClean="0">
                <a:latin typeface="Calibri" panose="020F0502020204030204" pitchFamily="34" charset="0"/>
              </a:rPr>
              <a:t>YoungGyoun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 Moon</a:t>
            </a:r>
            <a:endParaRPr lang="en-US" altLang="ko-KR" sz="2400" b="1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698" y="0"/>
            <a:ext cx="62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</a:rPr>
              <a:t>EE807 - Software-defined Networked Computing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691680" y="6309320"/>
            <a:ext cx="610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Some slides are brought from the authors’ presentation.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99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4932040" y="3666540"/>
            <a:ext cx="3960440" cy="936104"/>
          </a:xfrm>
          <a:prstGeom prst="rect">
            <a:avLst/>
          </a:prstGeom>
          <a:solidFill>
            <a:srgbClr val="FEF4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Serval</a:t>
            </a:r>
            <a:r>
              <a:rPr lang="en-US" altLang="ko-KR" dirty="0" smtClean="0"/>
              <a:t> Abstractions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" y="1600200"/>
            <a:ext cx="5338936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Service = </a:t>
            </a:r>
            <a:r>
              <a:rPr lang="en-US" altLang="ko-KR" dirty="0" err="1" smtClean="0"/>
              <a:t>ServiceID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Group of processes with identical functionality</a:t>
            </a:r>
          </a:p>
          <a:p>
            <a:r>
              <a:rPr lang="en-US" altLang="ko-KR" dirty="0" smtClean="0"/>
              <a:t>Flow = </a:t>
            </a:r>
            <a:r>
              <a:rPr lang="en-US" altLang="ko-KR" dirty="0" err="1" smtClean="0"/>
              <a:t>FlowID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Invariant </a:t>
            </a:r>
            <a:r>
              <a:rPr lang="en-US" altLang="ko-KR" dirty="0" err="1" smtClean="0"/>
              <a:t>demux</a:t>
            </a:r>
            <a:r>
              <a:rPr lang="en-US" altLang="ko-KR" dirty="0" smtClean="0"/>
              <a:t> key</a:t>
            </a:r>
          </a:p>
          <a:p>
            <a:r>
              <a:rPr lang="en-US" altLang="ko-KR" dirty="0" smtClean="0"/>
              <a:t>Location = IP address</a:t>
            </a:r>
          </a:p>
          <a:p>
            <a:pPr lvl="1"/>
            <a:r>
              <a:rPr lang="en-US" altLang="ko-KR" dirty="0" smtClean="0"/>
              <a:t>Location, interface</a:t>
            </a:r>
            <a:br>
              <a:rPr lang="en-US" altLang="ko-KR" dirty="0" smtClean="0"/>
            </a:br>
            <a:r>
              <a:rPr lang="en-US" altLang="ko-KR" dirty="0" smtClean="0"/>
              <a:t>(can change dynamically)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68895" y="3007366"/>
            <a:ext cx="137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Transport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77831" y="2148825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Application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14343" y="3747698"/>
            <a:ext cx="133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Service Access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95320" y="483354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Network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76056" y="1988840"/>
            <a:ext cx="259462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connect (</a:t>
            </a:r>
            <a:r>
              <a:rPr lang="en-US" altLang="ko-K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serviceID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76056" y="2861320"/>
            <a:ext cx="259462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73724" y="4683100"/>
            <a:ext cx="259462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orward (IP)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83416" y="3733800"/>
            <a:ext cx="259462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demux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                  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28184" y="3730749"/>
            <a:ext cx="1230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serviceID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72200" y="4028306"/>
            <a:ext cx="1130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flowID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 Clean Role Separation in the Stack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What you access (</a:t>
            </a:r>
            <a:r>
              <a:rPr lang="en-US" altLang="ko-KR" sz="2800" b="1" dirty="0" err="1" smtClean="0">
                <a:solidFill>
                  <a:srgbClr val="C00000"/>
                </a:solidFill>
              </a:rPr>
              <a:t>serviceID</a:t>
            </a:r>
            <a:r>
              <a:rPr lang="en-US" altLang="ko-KR" sz="2800" dirty="0" smtClean="0"/>
              <a:t>), over which flows (</a:t>
            </a:r>
            <a:r>
              <a:rPr lang="en-US" altLang="ko-KR" sz="2800" b="1" dirty="0" err="1" smtClean="0">
                <a:solidFill>
                  <a:schemeClr val="accent6"/>
                </a:solidFill>
              </a:rPr>
              <a:t>flowID</a:t>
            </a:r>
            <a:r>
              <a:rPr lang="en-US" altLang="ko-KR" sz="2800" dirty="0" smtClean="0"/>
              <a:t>), and at which service instance (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IP address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4201538"/>
            <a:ext cx="137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Transport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64512" y="3342997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Application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1024" y="4941870"/>
            <a:ext cx="133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Service Access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82001" y="6027712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Network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591380" y="3183012"/>
            <a:ext cx="259462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connect (</a:t>
            </a:r>
            <a:r>
              <a:rPr lang="en-US" altLang="ko-K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serviceID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91380" y="4055492"/>
            <a:ext cx="259462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89048" y="5877272"/>
            <a:ext cx="259462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orward (IP)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98740" y="4927972"/>
            <a:ext cx="259462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demux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                  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743508" y="4924921"/>
            <a:ext cx="1230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serviceID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87524" y="5222478"/>
            <a:ext cx="1130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flowID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58108" y="3183012"/>
            <a:ext cx="259462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connect (IP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 port)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558108" y="4055492"/>
            <a:ext cx="259462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demux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(IP + port)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55776" y="5877272"/>
            <a:ext cx="259462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orward (IP)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360763" y="2714961"/>
            <a:ext cx="98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TCP/IP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01395" y="2714962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 smtClean="0">
                <a:latin typeface="Calibri" panose="020F0502020204030204" pitchFamily="34" charset="0"/>
              </a:rPr>
              <a:t>Serval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Service-Aware Network Stack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4732" y="2636913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connect (sock, </a:t>
            </a:r>
            <a:r>
              <a:rPr lang="en-US" altLang="ko-KR" b="1" dirty="0" err="1" smtClean="0">
                <a:solidFill>
                  <a:srgbClr val="C00000"/>
                </a:solidFill>
              </a:rPr>
              <a:t>serviceID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860032" y="2492896"/>
            <a:ext cx="4474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 smtClean="0"/>
              <a:t>bind(sock, </a:t>
            </a:r>
            <a:r>
              <a:rPr lang="en-US" altLang="ko-KR" b="1" dirty="0" err="1" smtClean="0">
                <a:solidFill>
                  <a:srgbClr val="C00000"/>
                </a:solidFill>
              </a:rPr>
              <a:t>serviceID</a:t>
            </a:r>
            <a:r>
              <a:rPr lang="en-US" altLang="ko-KR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 smtClean="0"/>
              <a:t>listen(sock)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36828" y="1836113"/>
            <a:ext cx="1953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Calibri" panose="020F0502020204030204" pitchFamily="34" charset="0"/>
              </a:rPr>
              <a:t>Client side</a:t>
            </a:r>
            <a:endParaRPr lang="ko-KR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36096" y="1836112"/>
            <a:ext cx="2061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Calibri" panose="020F0502020204030204" pitchFamily="34" charset="0"/>
              </a:rPr>
              <a:t>Server side</a:t>
            </a:r>
            <a:endParaRPr lang="ko-KR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4797152"/>
            <a:ext cx="4248472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Calibri" panose="020F0502020204030204" pitchFamily="34" charset="0"/>
              </a:rPr>
              <a:t>Network stack must </a:t>
            </a:r>
            <a:r>
              <a:rPr lang="en-US" altLang="ko-KR" sz="2800" b="1" i="1" dirty="0" smtClean="0">
                <a:latin typeface="Calibri" panose="020F0502020204030204" pitchFamily="34" charset="0"/>
              </a:rPr>
              <a:t>resolve</a:t>
            </a:r>
            <a:r>
              <a:rPr lang="en-US" altLang="ko-KR" sz="2800" dirty="0" smtClean="0">
                <a:latin typeface="Calibri" panose="020F0502020204030204" pitchFamily="34" charset="0"/>
              </a:rPr>
              <a:t> service to instance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04048" y="4869160"/>
            <a:ext cx="3816424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Calibri" panose="020F0502020204030204" pitchFamily="34" charset="0"/>
              </a:rPr>
              <a:t>Network stack must </a:t>
            </a:r>
            <a:r>
              <a:rPr lang="en-US" altLang="ko-KR" sz="2800" b="1" i="1" dirty="0" smtClean="0">
                <a:latin typeface="Calibri" panose="020F0502020204030204" pitchFamily="34" charset="0"/>
              </a:rPr>
              <a:t>advertise</a:t>
            </a:r>
            <a:r>
              <a:rPr lang="en-US" altLang="ko-KR" sz="2800" dirty="0" smtClean="0">
                <a:latin typeface="Calibri" panose="020F0502020204030204" pitchFamily="34" charset="0"/>
              </a:rPr>
              <a:t> service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447764" y="3789040"/>
            <a:ext cx="0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6804248" y="3825044"/>
            <a:ext cx="0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Names (</a:t>
            </a:r>
            <a:r>
              <a:rPr lang="en-US" altLang="ko-KR" dirty="0" err="1" smtClean="0"/>
              <a:t>ServiceIDs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4036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ServiceIDs</a:t>
            </a:r>
            <a:r>
              <a:rPr lang="en-US" altLang="ko-KR" dirty="0" smtClean="0"/>
              <a:t> allocated in blocks</a:t>
            </a:r>
          </a:p>
          <a:p>
            <a:pPr lvl="1"/>
            <a:r>
              <a:rPr lang="en-US" altLang="ko-KR" dirty="0" smtClean="0"/>
              <a:t>Prefix ensures global uniqueness</a:t>
            </a:r>
          </a:p>
          <a:p>
            <a:pPr lvl="1"/>
            <a:r>
              <a:rPr lang="en-US" altLang="ko-KR" dirty="0" smtClean="0"/>
              <a:t>Enables prefix-based matching/aggregation</a:t>
            </a:r>
          </a:p>
          <a:p>
            <a:r>
              <a:rPr lang="en-US" altLang="ko-KR" dirty="0" smtClean="0"/>
              <a:t>A </a:t>
            </a:r>
            <a:r>
              <a:rPr lang="en-US" altLang="ko-KR" dirty="0" err="1" smtClean="0"/>
              <a:t>ServiceID</a:t>
            </a:r>
            <a:r>
              <a:rPr lang="en-US" altLang="ko-KR" dirty="0" smtClean="0"/>
              <a:t> late binds to service instance</a:t>
            </a:r>
          </a:p>
          <a:p>
            <a:pPr lvl="1"/>
            <a:r>
              <a:rPr lang="en-US" altLang="ko-KR" dirty="0" err="1" smtClean="0"/>
              <a:t>ServiceID</a:t>
            </a:r>
            <a:r>
              <a:rPr lang="en-US" altLang="ko-KR" dirty="0" smtClean="0"/>
              <a:t> in </a:t>
            </a:r>
            <a:r>
              <a:rPr lang="en-US" altLang="ko-KR" b="1" i="1" dirty="0" smtClean="0"/>
              <a:t>first</a:t>
            </a:r>
            <a:r>
              <a:rPr lang="en-US" altLang="ko-KR" dirty="0" smtClean="0"/>
              <a:t> packet of connection</a:t>
            </a:r>
          </a:p>
          <a:p>
            <a:pPr lvl="1"/>
            <a:r>
              <a:rPr lang="en-US" altLang="ko-KR" dirty="0" smtClean="0"/>
              <a:t>Service-level routing and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41536" y="1628800"/>
            <a:ext cx="2592288" cy="864096"/>
          </a:xfrm>
          <a:prstGeom prst="rect">
            <a:avLst/>
          </a:prstGeom>
          <a:solidFill>
            <a:srgbClr val="85A64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Calibri" panose="020F0502020204030204" pitchFamily="34" charset="0"/>
              </a:rPr>
              <a:t>Provider prefix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33824" y="1628800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Calibri" panose="020F0502020204030204" pitchFamily="34" charset="0"/>
              </a:rPr>
              <a:t>Provider-specific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2136" y="1628800"/>
            <a:ext cx="2664296" cy="864096"/>
          </a:xfrm>
          <a:prstGeom prst="rect">
            <a:avLst/>
          </a:prstGeom>
          <a:solidFill>
            <a:srgbClr val="CCDDA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Self-certifying</a:t>
            </a:r>
            <a:endParaRPr lang="ko-KR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Naming abstractions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Services, flows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Clean role separation in the network stack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Software architecture for services (</a:t>
            </a:r>
            <a:r>
              <a:rPr lang="en-US" altLang="ko-KR" dirty="0" err="1" smtClean="0"/>
              <a:t>Serval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How network stack </a:t>
            </a:r>
            <a:r>
              <a:rPr lang="en-US" altLang="ko-KR" b="1" i="1" dirty="0" smtClean="0"/>
              <a:t>resolves/advertises </a:t>
            </a:r>
            <a:r>
              <a:rPr lang="en-US" altLang="ko-KR" dirty="0" smtClean="0"/>
              <a:t>service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2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ko-KR" dirty="0" err="1" smtClean="0"/>
              <a:t>Serval</a:t>
            </a:r>
            <a:r>
              <a:rPr lang="en-US" altLang="ko-KR" dirty="0" smtClean="0"/>
              <a:t> End-host Architecture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67544" y="1196752"/>
            <a:ext cx="8306941" cy="5517250"/>
            <a:chOff x="467544" y="1196752"/>
            <a:chExt cx="8306941" cy="5517250"/>
          </a:xfrm>
        </p:grpSpPr>
        <p:grpSp>
          <p:nvGrpSpPr>
            <p:cNvPr id="11" name="그룹 10"/>
            <p:cNvGrpSpPr/>
            <p:nvPr/>
          </p:nvGrpSpPr>
          <p:grpSpPr>
            <a:xfrm>
              <a:off x="467544" y="1196752"/>
              <a:ext cx="8306941" cy="5517250"/>
              <a:chOff x="467544" y="1196752"/>
              <a:chExt cx="8306941" cy="55172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196752"/>
                <a:ext cx="8306941" cy="551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직사각형 9"/>
              <p:cNvSpPr/>
              <p:nvPr/>
            </p:nvSpPr>
            <p:spPr>
              <a:xfrm>
                <a:off x="467544" y="3645024"/>
                <a:ext cx="1224136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3396878" y="1196752"/>
              <a:ext cx="122413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323528" y="2780928"/>
            <a:ext cx="8450957" cy="849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ko-KR" sz="4000" b="1" dirty="0">
                <a:latin typeface="Calibri" panose="020F0502020204030204" pitchFamily="34" charset="0"/>
              </a:rPr>
              <a:t>Service-level control/data plane split</a:t>
            </a:r>
            <a:endParaRPr lang="ko-KR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9512" y="980728"/>
            <a:ext cx="4896544" cy="17856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23527" y="4855874"/>
            <a:ext cx="8450957" cy="17856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6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Adding a Service Instance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67544" y="3392996"/>
            <a:ext cx="8208912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Service Access</a:t>
            </a:r>
            <a:b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Layer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8573" y="5193196"/>
            <a:ext cx="8208912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7544" y="2816931"/>
            <a:ext cx="8208912" cy="567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5148"/>
              </p:ext>
            </p:extLst>
          </p:nvPr>
        </p:nvGraphicFramePr>
        <p:xfrm>
          <a:off x="3923929" y="3645024"/>
          <a:ext cx="4392487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4996"/>
                <a:gridCol w="1058903"/>
                <a:gridCol w="207858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ServiceID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Action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Rule state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DEMUX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Send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to socket s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67544" y="1700808"/>
            <a:ext cx="2376264" cy="625986"/>
          </a:xfrm>
          <a:prstGeom prst="rect">
            <a:avLst/>
          </a:prstGeom>
          <a:gradFill flip="none" rotWithShape="1">
            <a:gsLst>
              <a:gs pos="0">
                <a:srgbClr val="F1E655">
                  <a:tint val="66000"/>
                  <a:satMod val="160000"/>
                </a:srgbClr>
              </a:gs>
              <a:gs pos="50000">
                <a:srgbClr val="F1E655">
                  <a:tint val="44500"/>
                  <a:satMod val="160000"/>
                </a:srgbClr>
              </a:gs>
              <a:gs pos="100000">
                <a:srgbClr val="F1E655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ECD4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</a:t>
            </a:r>
            <a:endParaRPr lang="ko-KR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04048" y="2636912"/>
            <a:ext cx="504056" cy="4639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>
            <a:off x="5123191" y="2348879"/>
            <a:ext cx="252028" cy="1296145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 rot="5400000">
            <a:off x="6426206" y="1520788"/>
            <a:ext cx="252028" cy="792087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826272" y="1484784"/>
            <a:ext cx="163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Register Service X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0" name="원통 19"/>
          <p:cNvSpPr/>
          <p:nvPr/>
        </p:nvSpPr>
        <p:spPr>
          <a:xfrm>
            <a:off x="1567393" y="2244356"/>
            <a:ext cx="162018" cy="785111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403648" y="2708920"/>
            <a:ext cx="432048" cy="391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s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11960" y="1412775"/>
            <a:ext cx="1942478" cy="936103"/>
          </a:xfrm>
          <a:prstGeom prst="rect">
            <a:avLst/>
          </a:prstGeom>
          <a:gradFill flip="none" rotWithShape="1">
            <a:gsLst>
              <a:gs pos="0">
                <a:srgbClr val="F1E655">
                  <a:tint val="66000"/>
                  <a:satMod val="160000"/>
                </a:srgbClr>
              </a:gs>
              <a:gs pos="50000">
                <a:srgbClr val="F1E655">
                  <a:tint val="44500"/>
                  <a:satMod val="160000"/>
                </a:srgbClr>
              </a:gs>
              <a:gs pos="100000">
                <a:srgbClr val="F1E655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ECD4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Service Controller</a:t>
            </a:r>
            <a:endParaRPr lang="ko-KR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079244" y="2489406"/>
            <a:ext cx="15566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bind(X)</a:t>
            </a:r>
          </a:p>
          <a:p>
            <a:pPr algn="ctr"/>
            <a:r>
              <a:rPr lang="en-US" altLang="ko-K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listen()</a:t>
            </a:r>
            <a:endParaRPr lang="ko-KR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67544" y="3392996"/>
            <a:ext cx="8208912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Service Access</a:t>
            </a:r>
            <a:b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Layer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26357"/>
              </p:ext>
            </p:extLst>
          </p:nvPr>
        </p:nvGraphicFramePr>
        <p:xfrm>
          <a:off x="3923928" y="3645024"/>
          <a:ext cx="4392487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4996"/>
                <a:gridCol w="1058903"/>
                <a:gridCol w="207858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ServiceID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Action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Rule state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DEMUX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Send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to socket s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Removing a Service Instance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73" y="5193196"/>
            <a:ext cx="8208912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7544" y="2816931"/>
            <a:ext cx="8208912" cy="567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28798"/>
              </p:ext>
            </p:extLst>
          </p:nvPr>
        </p:nvGraphicFramePr>
        <p:xfrm>
          <a:off x="3923929" y="3645024"/>
          <a:ext cx="4392487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4996"/>
                <a:gridCol w="1058903"/>
                <a:gridCol w="207858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ServiceID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Action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Rule state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67544" y="1700808"/>
            <a:ext cx="2376264" cy="625986"/>
          </a:xfrm>
          <a:prstGeom prst="rect">
            <a:avLst/>
          </a:prstGeom>
          <a:gradFill flip="none" rotWithShape="1">
            <a:gsLst>
              <a:gs pos="0">
                <a:srgbClr val="F1E655">
                  <a:tint val="66000"/>
                  <a:satMod val="160000"/>
                </a:srgbClr>
              </a:gs>
              <a:gs pos="50000">
                <a:srgbClr val="F1E655">
                  <a:tint val="44500"/>
                  <a:satMod val="160000"/>
                </a:srgbClr>
              </a:gs>
              <a:gs pos="100000">
                <a:srgbClr val="F1E655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ECD4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</a:t>
            </a:r>
            <a:endParaRPr lang="ko-KR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04048" y="2636912"/>
            <a:ext cx="504056" cy="4639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>
            <a:off x="5123191" y="2348879"/>
            <a:ext cx="252028" cy="1296145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 rot="5400000">
            <a:off x="6426206" y="1520788"/>
            <a:ext cx="252028" cy="792087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826272" y="1484784"/>
            <a:ext cx="163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Unregister Service X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0" name="원통 19"/>
          <p:cNvSpPr/>
          <p:nvPr/>
        </p:nvSpPr>
        <p:spPr>
          <a:xfrm>
            <a:off x="1567393" y="2244356"/>
            <a:ext cx="162018" cy="785111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403648" y="2708920"/>
            <a:ext cx="432048" cy="391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s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11960" y="1412775"/>
            <a:ext cx="1942478" cy="936103"/>
          </a:xfrm>
          <a:prstGeom prst="rect">
            <a:avLst/>
          </a:prstGeom>
          <a:gradFill flip="none" rotWithShape="1">
            <a:gsLst>
              <a:gs pos="0">
                <a:srgbClr val="F1E655">
                  <a:tint val="66000"/>
                  <a:satMod val="160000"/>
                </a:srgbClr>
              </a:gs>
              <a:gs pos="50000">
                <a:srgbClr val="F1E655">
                  <a:tint val="44500"/>
                  <a:satMod val="160000"/>
                </a:srgbClr>
              </a:gs>
              <a:gs pos="100000">
                <a:srgbClr val="F1E655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ECD4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Service Controller</a:t>
            </a:r>
            <a:endParaRPr lang="ko-KR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051720" y="2708920"/>
            <a:ext cx="15566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44008" y="4365104"/>
            <a:ext cx="29993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Removed DEMUX Rule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30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/>
      <p:bldP spid="20" grpId="0" animBg="1"/>
      <p:bldP spid="21" grpId="0" animBg="1"/>
      <p:bldP spid="2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Plane: The Service Table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04042"/>
              </p:ext>
            </p:extLst>
          </p:nvPr>
        </p:nvGraphicFramePr>
        <p:xfrm>
          <a:off x="539552" y="1484783"/>
          <a:ext cx="8064897" cy="5018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944216"/>
                <a:gridCol w="3816425"/>
              </a:tblGrid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 smtClean="0">
                          <a:latin typeface="Calibri" panose="020F0502020204030204" pitchFamily="34" charset="0"/>
                        </a:rPr>
                        <a:t>ServiceID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Action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Rule State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Prefix A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FORWARD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Send</a:t>
                      </a:r>
                      <a: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  <a:t> to address A1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Prefix B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FORWARD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Send</a:t>
                      </a:r>
                      <a: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  <a:t> to [A2, A3, A4]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Prefix C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DEMUX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Send to listening sock </a:t>
                      </a:r>
                      <a:r>
                        <a:rPr lang="en-US" altLang="ko-KR" sz="2800" i="1" dirty="0" smtClean="0">
                          <a:latin typeface="Calibri" panose="020F0502020204030204" pitchFamily="34" charset="0"/>
                        </a:rPr>
                        <a:t>s</a:t>
                      </a:r>
                      <a:endParaRPr lang="ko-KR" altLang="en-US" sz="280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Prefix D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DELAY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Queue and notify</a:t>
                      </a:r>
                      <a: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</a:br>
                      <a: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  <a:t>service controller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Prefix E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DROP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8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default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FORWARD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Send</a:t>
                      </a:r>
                      <a:r>
                        <a:rPr lang="en-US" altLang="ko-KR" sz="2800" baseline="0" dirty="0" smtClean="0">
                          <a:latin typeface="Calibri" panose="020F0502020204030204" pitchFamily="34" charset="0"/>
                        </a:rPr>
                        <a:t> to A5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" y="1196752"/>
            <a:ext cx="865203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Router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Internet of the </a:t>
            </a:r>
            <a:r>
              <a:rPr lang="en-US" altLang="ko-KR" dirty="0" smtClean="0"/>
              <a:t>1970s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altLang="ko-KR" dirty="0" smtClean="0"/>
              <a:t>Network designed only for accessing hosts</a:t>
            </a:r>
          </a:p>
          <a:p>
            <a:pPr lvl="1"/>
            <a:r>
              <a:rPr lang="en-US" altLang="ko-KR" dirty="0" smtClean="0"/>
              <a:t>Killer apps = telnet, ftp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026" name="Picture 2" descr="ARPANET topology April 1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6" y="2896592"/>
            <a:ext cx="56408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619672" y="2780928"/>
            <a:ext cx="6120680" cy="35730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0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1851" r="4111"/>
          <a:stretch/>
        </p:blipFill>
        <p:spPr bwMode="auto">
          <a:xfrm>
            <a:off x="395536" y="1336080"/>
            <a:ext cx="8391174" cy="54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 – Connecting to Service 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/>
        </p:blipFill>
        <p:spPr bwMode="auto">
          <a:xfrm>
            <a:off x="345234" y="1280007"/>
            <a:ext cx="847523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 – Connecting to Service 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2" y="1534884"/>
            <a:ext cx="8597750" cy="526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Router – Load Balancing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43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Server – Providing </a:t>
            </a:r>
            <a:r>
              <a:rPr lang="en-US" altLang="ko-KR" dirty="0"/>
              <a:t>Service 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1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" y="1431825"/>
            <a:ext cx="8568952" cy="52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Server – Providing Service 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0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8" y="1251349"/>
            <a:ext cx="8770168" cy="55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Service Access with </a:t>
            </a:r>
            <a:r>
              <a:rPr lang="en-US" altLang="ko-KR" dirty="0" err="1" smtClean="0"/>
              <a:t>Serval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1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Requirements for Service </a:t>
            </a:r>
            <a:r>
              <a:rPr lang="en-US" altLang="ko-KR" dirty="0" smtClean="0"/>
              <a:t>Access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Finding a Service Location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Map service name to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location</a:t>
            </a:r>
          </a:p>
          <a:p>
            <a:pPr lvl="1"/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Connecting to Service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Load balance between pool of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replicas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Maintaining Connectivity to Service</a:t>
            </a:r>
          </a:p>
          <a:p>
            <a:pPr lvl="1"/>
            <a:r>
              <a:rPr lang="en-US" altLang="ko-KR" dirty="0"/>
              <a:t>Migrate between interfaces and </a:t>
            </a:r>
            <a:r>
              <a:rPr lang="en-US" altLang="ko-KR" dirty="0" smtClean="0"/>
              <a:t>networks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/>
          <a:stretch/>
        </p:blipFill>
        <p:spPr bwMode="auto">
          <a:xfrm>
            <a:off x="323528" y="1244600"/>
            <a:ext cx="8585994" cy="54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Migration of Flows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1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Serval</a:t>
            </a:r>
            <a:r>
              <a:rPr lang="en-US" altLang="ko-KR" dirty="0" smtClean="0"/>
              <a:t> Prototype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End-host network stack (28,000 LOC)</a:t>
            </a:r>
          </a:p>
          <a:p>
            <a:pPr lvl="1"/>
            <a:r>
              <a:rPr lang="en-US" altLang="ko-KR" dirty="0" smtClean="0"/>
              <a:t>Linux kernel module</a:t>
            </a:r>
          </a:p>
          <a:p>
            <a:pPr lvl="1"/>
            <a:r>
              <a:rPr lang="en-US" altLang="ko-KR" dirty="0" smtClean="0"/>
              <a:t>BSD sockets with AF_SERVAL protocol </a:t>
            </a:r>
            <a:r>
              <a:rPr lang="en-US" altLang="ko-KR" dirty="0" err="1" smtClean="0"/>
              <a:t>familiy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AF_INET sockets can be used simultaneously</a:t>
            </a:r>
          </a:p>
          <a:p>
            <a:pPr lvl="2"/>
            <a:endParaRPr lang="en-US" altLang="ko-KR" sz="1200" dirty="0" smtClean="0"/>
          </a:p>
          <a:p>
            <a:r>
              <a:rPr lang="en-US" altLang="ko-KR" dirty="0" smtClean="0"/>
              <a:t>Legacy </a:t>
            </a:r>
            <a:r>
              <a:rPr lang="en-US" altLang="ko-KR" dirty="0" err="1" smtClean="0"/>
              <a:t>middleboxes</a:t>
            </a:r>
            <a:r>
              <a:rPr lang="en-US" altLang="ko-KR" dirty="0" smtClean="0"/>
              <a:t> / NATs handled via </a:t>
            </a:r>
            <a:r>
              <a:rPr lang="en-US" altLang="ko-KR" dirty="0" err="1" smtClean="0"/>
              <a:t>encap</a:t>
            </a:r>
            <a:r>
              <a:rPr lang="en-US" altLang="ko-KR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dirty="0" smtClean="0"/>
              <a:t>Translator for incremental deployment</a:t>
            </a:r>
          </a:p>
          <a:p>
            <a:pPr lvl="1"/>
            <a:r>
              <a:rPr lang="en-US" altLang="ko-KR" dirty="0" smtClean="0"/>
              <a:t>Unmodified apps and end-hosts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28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322381" y="5621542"/>
            <a:ext cx="3136557" cy="1080120"/>
            <a:chOff x="418356" y="5733256"/>
            <a:chExt cx="2996166" cy="1080120"/>
          </a:xfrm>
        </p:grpSpPr>
        <p:sp>
          <p:nvSpPr>
            <p:cNvPr id="7" name="직사각형 6"/>
            <p:cNvSpPr/>
            <p:nvPr/>
          </p:nvSpPr>
          <p:spPr>
            <a:xfrm>
              <a:off x="418356" y="5733256"/>
              <a:ext cx="2880320" cy="10801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74" name="Picture 2" descr="Serv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22" y="5877272"/>
              <a:ext cx="2857500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직사각형 7"/>
          <p:cNvSpPr/>
          <p:nvPr/>
        </p:nvSpPr>
        <p:spPr>
          <a:xfrm>
            <a:off x="3377878" y="5897038"/>
            <a:ext cx="5251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Calibri" panose="020F0502020204030204" pitchFamily="34" charset="0"/>
              </a:rPr>
              <a:t>Available at </a:t>
            </a:r>
            <a:r>
              <a:rPr lang="en-US" altLang="ko-KR" sz="2800" dirty="0" smtClean="0">
                <a:latin typeface="Calibri" panose="020F0502020204030204" pitchFamily="34" charset="0"/>
                <a:hlinkClick r:id="rId4"/>
              </a:rPr>
              <a:t>www.servalproject.org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 Performance Benchmark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/>
              <a:t>TCP Throughput</a:t>
            </a:r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 smtClean="0"/>
              <a:t>Service Table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29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49073"/>
              </p:ext>
            </p:extLst>
          </p:nvPr>
        </p:nvGraphicFramePr>
        <p:xfrm>
          <a:off x="2051720" y="2089448"/>
          <a:ext cx="511256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88032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Mean (Mbit/s)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TCP/IP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934.5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 smtClean="0">
                          <a:latin typeface="Calibri" panose="020F0502020204030204" pitchFamily="34" charset="0"/>
                        </a:rPr>
                        <a:t>Serval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933.8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Translator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932.1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95060"/>
              </p:ext>
            </p:extLst>
          </p:nvPr>
        </p:nvGraphicFramePr>
        <p:xfrm>
          <a:off x="2051720" y="4969768"/>
          <a:ext cx="50405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Mbit/s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IP forwarding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987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 smtClean="0">
                          <a:latin typeface="Calibri" panose="020F0502020204030204" pitchFamily="34" charset="0"/>
                        </a:rPr>
                        <a:t>Serval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alibri" panose="020F0502020204030204" pitchFamily="34" charset="0"/>
                        </a:rPr>
                        <a:t>872</a:t>
                      </a:r>
                      <a:endParaRPr lang="ko-KR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zdnet.de/wp-content/uploads/2013/11/amazo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93" y="4385376"/>
            <a:ext cx="1942465" cy="14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구름 5"/>
          <p:cNvSpPr/>
          <p:nvPr/>
        </p:nvSpPr>
        <p:spPr>
          <a:xfrm>
            <a:off x="3902296" y="3045332"/>
            <a:ext cx="5040560" cy="310703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Datacenter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Internet of the 2000s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Users require accessing “services”</a:t>
            </a:r>
          </a:p>
          <a:p>
            <a:pPr lvl="1"/>
            <a:r>
              <a:rPr lang="en-US" altLang="ko-KR" dirty="0" smtClean="0"/>
              <a:t>Agnostic of actual service location and host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2050" name="Picture 2" descr="http://ctoblogdotorg.files.wordpress.com/2012/09/server_farm_1600_clr_13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5014864" cy="29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4/40/Youtube_icon.svg/256px-Youtube_ic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9" y="29881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ainyfrog.com/wp-content/uploads/2014/04/Facebook-Icon-102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65" y="3045332"/>
            <a:ext cx="1129150" cy="11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-o-s.ru/upload/2014/October/14_Tuesday/ceac9bb18ce6d7f2f0383687b0256b9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1" y="4503215"/>
            <a:ext cx="1484204" cy="13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Applications are Easy to Port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9" y="1412776"/>
            <a:ext cx="8389565" cy="48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Incremental Deployment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31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3" y="1313430"/>
            <a:ext cx="7884368" cy="499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Case Studies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Replicated Web Services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Please refer to the paper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Back-End Distributed Storage</a:t>
            </a:r>
          </a:p>
          <a:p>
            <a:endParaRPr lang="en-US" altLang="ko-KR" dirty="0"/>
          </a:p>
          <a:p>
            <a:r>
              <a:rPr lang="en-US" altLang="ko-KR" dirty="0" smtClean="0"/>
              <a:t>Use of Migration on Clients/Servers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0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535281" cy="40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Back-end Distributed Storage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56185"/>
            <a:ext cx="8939336" cy="1180727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Dynamic partitioning mapping over 4 </a:t>
            </a:r>
            <a:r>
              <a:rPr lang="en-US" altLang="ko-KR" dirty="0" err="1" smtClean="0"/>
              <a:t>Memcached</a:t>
            </a:r>
            <a:r>
              <a:rPr lang="en-US" altLang="ko-KR" dirty="0" smtClean="0"/>
              <a:t> servers</a:t>
            </a:r>
          </a:p>
          <a:p>
            <a:pPr lvl="1"/>
            <a:r>
              <a:rPr lang="en-US" altLang="ko-KR" dirty="0" smtClean="0"/>
              <a:t>1 service </a:t>
            </a:r>
            <a:r>
              <a:rPr lang="en-US" altLang="ko-KR" dirty="0"/>
              <a:t>router distributes </a:t>
            </a:r>
            <a:r>
              <a:rPr lang="en-US" altLang="ko-KR" dirty="0" smtClean="0"/>
              <a:t>queries over the four back-end servers</a:t>
            </a:r>
          </a:p>
          <a:p>
            <a:pPr lvl="1"/>
            <a:r>
              <a:rPr lang="en-US" altLang="ko-KR" sz="2900" dirty="0" smtClean="0"/>
              <a:t>Each has </a:t>
            </a:r>
            <a:r>
              <a:rPr lang="en-US" altLang="ko-KR" sz="2900" dirty="0"/>
              <a:t>t</a:t>
            </a:r>
            <a:r>
              <a:rPr lang="en-US" altLang="ko-KR" sz="2900" dirty="0" smtClean="0"/>
              <a:t>wo 2.4 </a:t>
            </a:r>
            <a:r>
              <a:rPr lang="en-US" altLang="ko-KR" sz="2900" dirty="0"/>
              <a:t>GHz AMD Opteron 2376 </a:t>
            </a:r>
            <a:r>
              <a:rPr lang="en-US" altLang="ko-KR" sz="2900" dirty="0" smtClean="0"/>
              <a:t>quad-core CPUs with GigE interface</a:t>
            </a:r>
            <a:endParaRPr lang="ko-KR" altLang="en-US" sz="2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035449" y="5085184"/>
            <a:ext cx="143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Server 3 leaves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92386" y="5085184"/>
            <a:ext cx="143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Server 2 leaves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12991" y="5085184"/>
            <a:ext cx="1311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Server 3 joins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00118" y="5085184"/>
            <a:ext cx="1311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Server 2 joins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" y="1240160"/>
            <a:ext cx="8900455" cy="56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of Migration on Client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115616" y="1772816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타원 6"/>
          <p:cNvSpPr/>
          <p:nvPr/>
        </p:nvSpPr>
        <p:spPr>
          <a:xfrm>
            <a:off x="1115616" y="2331988"/>
            <a:ext cx="504056" cy="50405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66444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Calibri" panose="020F0502020204030204" pitchFamily="34" charset="0"/>
              </a:rPr>
              <a:t>Wi-Fi</a:t>
            </a:r>
            <a:endParaRPr lang="ko-KR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3580" y="22387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Calibri" panose="020F0502020204030204" pitchFamily="34" charset="0"/>
              </a:rPr>
              <a:t>Cellular</a:t>
            </a:r>
            <a:endParaRPr lang="ko-KR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941168"/>
            <a:ext cx="551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Calibri" panose="020F0502020204030204" pitchFamily="34" charset="0"/>
              </a:rPr>
              <a:t>Single </a:t>
            </a:r>
            <a:r>
              <a:rPr lang="en-US" altLang="ko-KR" sz="3600" dirty="0" err="1" smtClean="0">
                <a:latin typeface="Calibri" panose="020F0502020204030204" pitchFamily="34" charset="0"/>
              </a:rPr>
              <a:t>Serval</a:t>
            </a:r>
            <a:r>
              <a:rPr lang="en-US" altLang="ko-KR" sz="3600" dirty="0" smtClean="0">
                <a:latin typeface="Calibri" panose="020F0502020204030204" pitchFamily="34" charset="0"/>
              </a:rPr>
              <a:t> TCP connection that never breaks</a:t>
            </a:r>
            <a:endParaRPr lang="ko-KR" alt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262317" cy="461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of Migration on Servers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8904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/>
              <a:t>Load balancing across NICs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113384" y="4293096"/>
            <a:ext cx="4114800" cy="54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 smtClean="0"/>
              <a:t>Both flows use eth0</a:t>
            </a:r>
            <a:endParaRPr lang="ko-KR" altLang="en-US" sz="2400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281736" y="2811685"/>
            <a:ext cx="4114800" cy="54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 smtClean="0"/>
              <a:t>Flow 1 moved to eth 1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02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" y="2053952"/>
            <a:ext cx="8527622" cy="47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of Migration on Servers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8904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/>
              <a:t>Migrating VMs across subnets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1866901" y="4221088"/>
            <a:ext cx="2705100" cy="1087512"/>
          </a:xfrm>
          <a:prstGeom prst="wedgeRoundRectCallout">
            <a:avLst>
              <a:gd name="adj1" fmla="val 51447"/>
              <a:gd name="adj2" fmla="val -71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825352" y="4280791"/>
            <a:ext cx="2746648" cy="110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 is assigned a new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946248" y="4434656"/>
            <a:ext cx="2705100" cy="1087512"/>
          </a:xfrm>
          <a:prstGeom prst="wedgeRoundRectCallout">
            <a:avLst>
              <a:gd name="adj1" fmla="val -63107"/>
              <a:gd name="adj2" fmla="val 61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904699" y="4475309"/>
            <a:ext cx="2746648" cy="110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 stalls due to RSYN handshake</a:t>
            </a:r>
          </a:p>
        </p:txBody>
      </p:sp>
    </p:spTree>
    <p:extLst>
      <p:ext uri="{BB962C8B-B14F-4D97-AF65-F5344CB8AC3E}">
        <p14:creationId xmlns:p14="http://schemas.microsoft.com/office/powerpoint/2010/main" val="26799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Locator/identifier separation</a:t>
            </a:r>
          </a:p>
          <a:p>
            <a:pPr lvl="1"/>
            <a:r>
              <a:rPr lang="en-US" altLang="ko-KR" dirty="0" smtClean="0"/>
              <a:t>HIP, i3, LISP, DOA, LNA</a:t>
            </a:r>
          </a:p>
          <a:p>
            <a:r>
              <a:rPr lang="en-US" altLang="ko-KR" dirty="0" smtClean="0"/>
              <a:t>Data-oriented networking</a:t>
            </a:r>
          </a:p>
          <a:p>
            <a:pPr lvl="1"/>
            <a:r>
              <a:rPr lang="en-US" altLang="ko-KR" dirty="0" smtClean="0"/>
              <a:t>DONA, </a:t>
            </a:r>
            <a:r>
              <a:rPr lang="en-US" altLang="ko-KR" dirty="0" err="1" smtClean="0"/>
              <a:t>CCNx</a:t>
            </a:r>
            <a:endParaRPr lang="en-US" altLang="ko-KR" dirty="0" smtClean="0"/>
          </a:p>
          <a:p>
            <a:r>
              <a:rPr lang="en-US" altLang="ko-KR" dirty="0" smtClean="0"/>
              <a:t>Support for mobility and migration</a:t>
            </a:r>
          </a:p>
          <a:p>
            <a:pPr lvl="1"/>
            <a:r>
              <a:rPr lang="en-US" altLang="ko-KR" dirty="0" smtClean="0"/>
              <a:t>TCP Migrate, Mobile IP, DTP, ROAM</a:t>
            </a:r>
          </a:p>
          <a:p>
            <a:r>
              <a:rPr lang="en-US" altLang="ko-KR" dirty="0" smtClean="0"/>
              <a:t>Multipath and multi-homing</a:t>
            </a:r>
          </a:p>
          <a:p>
            <a:pPr lvl="1"/>
            <a:r>
              <a:rPr lang="en-US" altLang="ko-KR" dirty="0" smtClean="0"/>
              <a:t>MPTCP, SCTP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New naming abstractions</a:t>
            </a:r>
          </a:p>
          <a:p>
            <a:pPr lvl="1"/>
            <a:r>
              <a:rPr lang="en-US" altLang="ko-KR" dirty="0" smtClean="0"/>
              <a:t>Clean role separation in the stack</a:t>
            </a:r>
          </a:p>
          <a:p>
            <a:pPr lvl="1"/>
            <a:r>
              <a:rPr lang="en-US" altLang="ko-KR" dirty="0" smtClean="0"/>
              <a:t>Makes it easier to build and manage services</a:t>
            </a:r>
          </a:p>
          <a:p>
            <a:pPr lvl="1"/>
            <a:endParaRPr lang="en-US" altLang="ko-KR" sz="1400" dirty="0" smtClean="0"/>
          </a:p>
          <a:p>
            <a:r>
              <a:rPr lang="en-US" altLang="ko-KR" dirty="0" smtClean="0"/>
              <a:t>Software architecture for services</a:t>
            </a:r>
          </a:p>
          <a:p>
            <a:pPr lvl="1"/>
            <a:r>
              <a:rPr lang="en-US" altLang="ko-KR" dirty="0" smtClean="0"/>
              <a:t>Flexible service resolution and discovery</a:t>
            </a:r>
          </a:p>
          <a:p>
            <a:pPr lvl="1"/>
            <a:r>
              <a:rPr lang="en-US" altLang="ko-KR" dirty="0" smtClean="0"/>
              <a:t>Maintains robust connectivity</a:t>
            </a:r>
          </a:p>
          <a:p>
            <a:pPr lvl="1"/>
            <a:r>
              <a:rPr lang="en-US" altLang="ko-KR" dirty="0" smtClean="0"/>
              <a:t>Joint service and network management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4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XIA : </a:t>
            </a:r>
            <a:r>
              <a:rPr lang="en-US" altLang="ko-KR" dirty="0" err="1"/>
              <a:t>eXpressive</a:t>
            </a:r>
            <a:r>
              <a:rPr lang="en-US" altLang="ko-KR" dirty="0"/>
              <a:t> Internet Architecture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Efficient support </a:t>
            </a:r>
            <a:r>
              <a:rPr lang="en-US" altLang="ko-KR" sz="2800" dirty="0"/>
              <a:t>for </a:t>
            </a:r>
            <a:r>
              <a:rPr lang="en-US" altLang="ko-KR" sz="2800" dirty="0" smtClean="0"/>
              <a:t>evolvable internetworking</a:t>
            </a:r>
          </a:p>
          <a:p>
            <a:r>
              <a:rPr lang="en-US" altLang="ko-KR" sz="2800" dirty="0" smtClean="0"/>
              <a:t>Define your own communication model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39</a:t>
            </a:fld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76083" cy="41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756" y="6568082"/>
            <a:ext cx="385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Calibri" panose="020F0502020204030204" pitchFamily="34" charset="0"/>
              </a:rPr>
              <a:t>[Source: brought from the authors’ NSDI 12 slide]</a:t>
            </a:r>
            <a:endParaRPr lang="en-US" altLang="ko-KR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Requirements for Service </a:t>
            </a:r>
            <a:r>
              <a:rPr lang="en-US" altLang="ko-KR" dirty="0" smtClean="0"/>
              <a:t>Access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Finding a Service Location</a:t>
            </a:r>
          </a:p>
          <a:p>
            <a:pPr lvl="1"/>
            <a:r>
              <a:rPr lang="en-US" altLang="ko-KR" dirty="0"/>
              <a:t>Map service name to </a:t>
            </a:r>
            <a:r>
              <a:rPr lang="en-US" altLang="ko-KR" dirty="0" smtClean="0"/>
              <a:t>location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Connecting to Service</a:t>
            </a:r>
          </a:p>
          <a:p>
            <a:pPr lvl="1"/>
            <a:r>
              <a:rPr lang="en-US" altLang="ko-KR" dirty="0"/>
              <a:t>Load balance between pool of </a:t>
            </a:r>
            <a:r>
              <a:rPr lang="en-US" altLang="ko-KR" dirty="0" smtClean="0"/>
              <a:t>replicas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Maintaining Connectivity to Service</a:t>
            </a:r>
          </a:p>
          <a:p>
            <a:pPr lvl="1"/>
            <a:r>
              <a:rPr lang="en-US" altLang="ko-KR" dirty="0"/>
              <a:t>Migrate between interfaces and </a:t>
            </a:r>
            <a:r>
              <a:rPr lang="en-US" altLang="ko-KR" dirty="0" smtClean="0"/>
              <a:t>networks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XIA : </a:t>
            </a:r>
            <a:r>
              <a:rPr lang="en-US" altLang="ko-KR" dirty="0" err="1"/>
              <a:t>eXpressive</a:t>
            </a:r>
            <a:r>
              <a:rPr lang="en-US" altLang="ko-KR" dirty="0"/>
              <a:t> Internet Architecture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40</a:t>
            </a:fld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6" y="1628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756" y="6568082"/>
            <a:ext cx="385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Calibri" panose="020F0502020204030204" pitchFamily="34" charset="0"/>
              </a:rPr>
              <a:t>[Source: brought from the authors’ NSDI 12 slide]</a:t>
            </a:r>
            <a:endParaRPr lang="en-US" altLang="ko-KR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9" b="21596"/>
          <a:stretch/>
        </p:blipFill>
        <p:spPr bwMode="auto">
          <a:xfrm>
            <a:off x="2123728" y="3948956"/>
            <a:ext cx="5517627" cy="29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9506" cy="922114"/>
          </a:xfrm>
        </p:spPr>
        <p:txBody>
          <a:bodyPr>
            <a:normAutofit/>
          </a:bodyPr>
          <a:lstStyle/>
          <a:p>
            <a:r>
              <a:rPr lang="en-US" altLang="ko-KR" dirty="0"/>
              <a:t>Breaking Up the Transport </a:t>
            </a:r>
            <a:r>
              <a:rPr lang="en-US" altLang="ko-KR" b="1" i="1" dirty="0"/>
              <a:t>Logjam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4016" y="1412776"/>
            <a:ext cx="9180512" cy="4896544"/>
          </a:xfrm>
        </p:spPr>
        <p:txBody>
          <a:bodyPr/>
          <a:lstStyle/>
          <a:p>
            <a:r>
              <a:rPr lang="en-US" altLang="ko-KR" sz="3000" dirty="0" smtClean="0"/>
              <a:t>Incremental rollout of new or improved transports</a:t>
            </a:r>
          </a:p>
          <a:p>
            <a:r>
              <a:rPr lang="en-US" altLang="ko-KR" sz="3000" dirty="0" smtClean="0"/>
              <a:t>Architecture</a:t>
            </a:r>
          </a:p>
          <a:p>
            <a:pPr lvl="1"/>
            <a:r>
              <a:rPr lang="en-US" altLang="ko-KR" sz="2600" dirty="0" smtClean="0"/>
              <a:t>Endpoint layer : intra-host addressing/routing via port </a:t>
            </a:r>
            <a:r>
              <a:rPr lang="en-US" altLang="ko-KR" sz="2600" dirty="0" err="1" smtClean="0"/>
              <a:t>num</a:t>
            </a:r>
            <a:endParaRPr lang="en-US" altLang="ko-KR" sz="2600" dirty="0" smtClean="0"/>
          </a:p>
          <a:p>
            <a:pPr lvl="1"/>
            <a:r>
              <a:rPr lang="en-US" altLang="ko-KR" sz="2600" dirty="0" smtClean="0"/>
              <a:t>Flow Layer : manages end-to-end performance of flows</a:t>
            </a:r>
          </a:p>
          <a:p>
            <a:pPr lvl="1"/>
            <a:r>
              <a:rPr lang="en-US" altLang="ko-KR" sz="2600" dirty="0" smtClean="0"/>
              <a:t>Transport Layer : communication abstractions</a:t>
            </a:r>
          </a:p>
          <a:p>
            <a:pPr lvl="2"/>
            <a:r>
              <a:rPr lang="en-US" altLang="ko-KR" sz="2200" dirty="0" smtClean="0"/>
              <a:t>Ex) reliable byte stream / multi-stream (</a:t>
            </a:r>
            <a:r>
              <a:rPr lang="en-US" altLang="ko-KR" sz="2200" dirty="0"/>
              <a:t>SCTP) / media frame (RTP</a:t>
            </a:r>
            <a:r>
              <a:rPr lang="en-US" altLang="ko-KR" sz="2200" dirty="0" smtClean="0"/>
              <a:t>)</a:t>
            </a:r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582868" cy="34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9506" cy="922114"/>
          </a:xfrm>
        </p:spPr>
        <p:txBody>
          <a:bodyPr>
            <a:normAutofit/>
          </a:bodyPr>
          <a:lstStyle/>
          <a:p>
            <a:r>
              <a:rPr lang="en-US" altLang="ko-KR" dirty="0"/>
              <a:t>Breaking Up the Transport </a:t>
            </a:r>
            <a:r>
              <a:rPr lang="en-US" altLang="ko-KR" b="1" i="1" dirty="0"/>
              <a:t>Logjam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4016" y="1412776"/>
            <a:ext cx="9180512" cy="489654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Benefits</a:t>
            </a:r>
          </a:p>
          <a:p>
            <a:pPr lvl="1"/>
            <a:r>
              <a:rPr lang="en-US" altLang="ko-KR" sz="2400" dirty="0" smtClean="0"/>
              <a:t>Transport Implementation Flexibility</a:t>
            </a:r>
          </a:p>
          <a:p>
            <a:pPr lvl="1"/>
            <a:r>
              <a:rPr lang="en-US" altLang="ko-KR" sz="2400" dirty="0" smtClean="0"/>
              <a:t>Transport-Independent </a:t>
            </a:r>
            <a:r>
              <a:rPr lang="en-US" altLang="ko-KR" sz="2400" dirty="0" err="1"/>
              <a:t>Middlebox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Traversal</a:t>
            </a:r>
          </a:p>
          <a:p>
            <a:pPr lvl="1"/>
            <a:r>
              <a:rPr lang="en-US" altLang="ko-KR" sz="2400" dirty="0"/>
              <a:t>Negotiation of Alternative Transports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15816" y="39767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RTSP</a:t>
            </a:r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320" y="39769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TCP</a:t>
            </a:r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9767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RTMP</a:t>
            </a:r>
            <a:endParaRPr lang="en-US" altLang="ko-K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Discussion</a:t>
            </a:r>
            <a:endParaRPr lang="ko-KR" altLang="en-US" sz="4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5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Serval</a:t>
            </a:r>
            <a:r>
              <a:rPr lang="en-US" altLang="ko-KR" dirty="0" smtClean="0"/>
              <a:t> extends SDN to the edges</a:t>
            </a:r>
          </a:p>
          <a:p>
            <a:pPr lvl="1"/>
            <a:r>
              <a:rPr lang="en-US" altLang="ko-KR" dirty="0" smtClean="0"/>
              <a:t>SDN allows network-wide control on L2/L3</a:t>
            </a:r>
          </a:p>
          <a:p>
            <a:pPr lvl="1"/>
            <a:r>
              <a:rPr lang="en-US" altLang="ko-KR" dirty="0" err="1" smtClean="0"/>
              <a:t>Serval</a:t>
            </a:r>
            <a:r>
              <a:rPr lang="en-US" altLang="ko-KR" dirty="0" smtClean="0"/>
              <a:t> provides </a:t>
            </a:r>
            <a:r>
              <a:rPr lang="en-US" altLang="ko-KR" b="1" i="1" dirty="0" smtClean="0"/>
              <a:t>service-level </a:t>
            </a:r>
            <a:r>
              <a:rPr lang="en-US" altLang="ko-KR" dirty="0" smtClean="0"/>
              <a:t>control plane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What’s different with CCN?</a:t>
            </a:r>
          </a:p>
          <a:p>
            <a:pPr lvl="1"/>
            <a:r>
              <a:rPr lang="en-US" altLang="ko-KR" dirty="0" smtClean="0"/>
              <a:t>In </a:t>
            </a:r>
            <a:r>
              <a:rPr lang="en-US" altLang="ko-KR" dirty="0"/>
              <a:t>line </a:t>
            </a:r>
            <a:r>
              <a:rPr lang="en-US" altLang="ko-KR" dirty="0" smtClean="0"/>
              <a:t>with CCN philosophy</a:t>
            </a:r>
          </a:p>
          <a:p>
            <a:pPr lvl="1"/>
            <a:r>
              <a:rPr lang="en-US" altLang="ko-KR" dirty="0"/>
              <a:t>CCN </a:t>
            </a:r>
            <a:r>
              <a:rPr lang="en-US" altLang="ko-KR" dirty="0" smtClean="0"/>
              <a:t>has </a:t>
            </a:r>
            <a:r>
              <a:rPr lang="en-US" altLang="ko-KR" dirty="0"/>
              <a:t>no notion of host </a:t>
            </a:r>
            <a:r>
              <a:rPr lang="en-US" altLang="ko-KR" dirty="0" smtClean="0"/>
              <a:t>even at </a:t>
            </a:r>
            <a:r>
              <a:rPr lang="en-US" altLang="ko-KR" dirty="0"/>
              <a:t>its lowest </a:t>
            </a:r>
            <a:r>
              <a:rPr lang="en-US" altLang="ko-KR" dirty="0" smtClean="0"/>
              <a:t>level</a:t>
            </a:r>
          </a:p>
          <a:p>
            <a:pPr lvl="1"/>
            <a:r>
              <a:rPr lang="en-US" altLang="ko-KR" dirty="0" smtClean="0"/>
              <a:t>No existing CCN-based architecture clearly separates between service-level </a:t>
            </a:r>
            <a:r>
              <a:rPr lang="en-US" altLang="ko-KR" dirty="0"/>
              <a:t>control/data </a:t>
            </a:r>
            <a:r>
              <a:rPr lang="en-US" altLang="ko-KR" dirty="0" smtClean="0"/>
              <a:t>plane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9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ko-KR" dirty="0" smtClean="0"/>
              <a:t>Deployment overhead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ervice controllers</a:t>
            </a:r>
          </a:p>
          <a:p>
            <a:pPr lvl="2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Additional cost to maintain globally unique provider ID</a:t>
            </a:r>
          </a:p>
          <a:p>
            <a:pPr marL="914400" lvl="2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     (Professor) We can use hash of domain name.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Additional cost to communicate between the controllers</a:t>
            </a:r>
          </a:p>
          <a:p>
            <a:pPr lvl="1"/>
            <a:r>
              <a:rPr lang="en-US" altLang="ko-KR" dirty="0" smtClean="0"/>
              <a:t>Service routers</a:t>
            </a:r>
          </a:p>
          <a:p>
            <a:pPr lvl="2"/>
            <a:r>
              <a:rPr lang="en-US" altLang="ko-KR" dirty="0" smtClean="0"/>
              <a:t>Higher computation, </a:t>
            </a:r>
            <a:r>
              <a:rPr lang="en-US" altLang="ko-KR" dirty="0"/>
              <a:t>i</a:t>
            </a:r>
            <a:r>
              <a:rPr lang="en-US" altLang="ko-KR" dirty="0" smtClean="0"/>
              <a:t>ncreased latency, installation cost</a:t>
            </a:r>
          </a:p>
          <a:p>
            <a:pPr lvl="1"/>
            <a:r>
              <a:rPr lang="en-US" altLang="ko-KR" dirty="0" err="1" smtClean="0"/>
              <a:t>Serval</a:t>
            </a:r>
            <a:r>
              <a:rPr lang="en-US" altLang="ko-KR" dirty="0" smtClean="0"/>
              <a:t> Translator</a:t>
            </a:r>
          </a:p>
          <a:p>
            <a:pPr lvl="2"/>
            <a:r>
              <a:rPr lang="en-US" altLang="ko-KR" dirty="0" smtClean="0"/>
              <a:t>Increased latency due to proxy</a:t>
            </a:r>
            <a:r>
              <a:rPr lang="en-US" altLang="ko-KR" dirty="0"/>
              <a:t>, installation cost</a:t>
            </a:r>
          </a:p>
          <a:p>
            <a:pPr lvl="2"/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1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FlowID</a:t>
            </a:r>
            <a:r>
              <a:rPr lang="en-US" altLang="ko-KR" dirty="0" smtClean="0"/>
              <a:t> security</a:t>
            </a:r>
          </a:p>
          <a:p>
            <a:pPr lvl="1"/>
            <a:r>
              <a:rPr lang="en-US" altLang="ko-KR" dirty="0" err="1" smtClean="0"/>
              <a:t>Serval</a:t>
            </a:r>
            <a:r>
              <a:rPr lang="en-US" altLang="ko-KR" dirty="0" smtClean="0"/>
              <a:t> RSYN process done without authentication</a:t>
            </a:r>
          </a:p>
          <a:p>
            <a:pPr lvl="1"/>
            <a:r>
              <a:rPr lang="en-US" altLang="ko-KR" dirty="0" smtClean="0"/>
              <a:t>Can </a:t>
            </a:r>
            <a:r>
              <a:rPr lang="en-US" altLang="ko-KR" dirty="0" err="1" smtClean="0"/>
              <a:t>Serval</a:t>
            </a:r>
            <a:r>
              <a:rPr lang="en-US" altLang="ko-KR" dirty="0" smtClean="0"/>
              <a:t> protect against connection hijacking?</a:t>
            </a:r>
          </a:p>
          <a:p>
            <a:endParaRPr lang="en-US" altLang="ko-KR" dirty="0"/>
          </a:p>
          <a:p>
            <a:r>
              <a:rPr lang="en-US" altLang="ko-KR" dirty="0" smtClean="0"/>
              <a:t>Some utilities from DNS are not supported</a:t>
            </a:r>
          </a:p>
          <a:p>
            <a:pPr lvl="1"/>
            <a:r>
              <a:rPr lang="en-US" altLang="ko-KR" dirty="0" smtClean="0"/>
              <a:t>DNS caching is useful for many short-lived flows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Thanks for listening </a:t>
            </a:r>
            <a:r>
              <a:rPr lang="en-US" altLang="ko-KR" sz="4800" dirty="0" smtClean="0">
                <a:sym typeface="Wingdings" panose="05000000000000000000" pitchFamily="2" charset="2"/>
              </a:rPr>
              <a:t>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98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구름 8"/>
          <p:cNvSpPr/>
          <p:nvPr/>
        </p:nvSpPr>
        <p:spPr>
          <a:xfrm>
            <a:off x="3635896" y="1268760"/>
            <a:ext cx="2016224" cy="134414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Finding a Service </a:t>
            </a:r>
            <a:r>
              <a:rPr lang="en-US" altLang="ko-KR" dirty="0" smtClean="0"/>
              <a:t>Location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980309"/>
            <a:ext cx="8229600" cy="1329011"/>
          </a:xfrm>
        </p:spPr>
        <p:txBody>
          <a:bodyPr/>
          <a:lstStyle/>
          <a:p>
            <a:r>
              <a:rPr lang="en-US" altLang="ko-KR" sz="2800" dirty="0" smtClean="0"/>
              <a:t>DNS binds service to location at client (</a:t>
            </a:r>
            <a:r>
              <a:rPr lang="en-US" altLang="ko-KR" sz="2800" b="1" dirty="0" smtClean="0"/>
              <a:t>early binding</a:t>
            </a:r>
            <a:r>
              <a:rPr lang="en-US" altLang="ko-KR" sz="2800" dirty="0" smtClean="0"/>
              <a:t>)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Problem</a:t>
            </a:r>
            <a:r>
              <a:rPr lang="en-US" altLang="ko-KR" dirty="0" smtClean="0"/>
              <a:t>: caching and ignoring TTL / slow failover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47664" y="2340496"/>
            <a:ext cx="1224136" cy="6924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Calibri" panose="020F0502020204030204" pitchFamily="34" charset="0"/>
              </a:rPr>
              <a:t>DNS</a:t>
            </a:r>
            <a:endParaRPr lang="ko-KR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19972" y="1520788"/>
            <a:ext cx="972108" cy="6756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Service Node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5120444" y="2304234"/>
            <a:ext cx="2016224" cy="134414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04520" y="2556262"/>
            <a:ext cx="972108" cy="6756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Service Node 2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구름 13"/>
          <p:cNvSpPr/>
          <p:nvPr/>
        </p:nvSpPr>
        <p:spPr>
          <a:xfrm>
            <a:off x="3275856" y="3384354"/>
            <a:ext cx="2016224" cy="134414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9932" y="3636382"/>
            <a:ext cx="972108" cy="6756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Service Node 3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17" name="직선 화살표 연결선 16"/>
          <p:cNvCxnSpPr>
            <a:stCxn id="5" idx="3"/>
          </p:cNvCxnSpPr>
          <p:nvPr/>
        </p:nvCxnSpPr>
        <p:spPr>
          <a:xfrm flipV="1">
            <a:off x="2771800" y="1858634"/>
            <a:ext cx="1512168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5" idx="3"/>
            <a:endCxn id="13" idx="1"/>
          </p:cNvCxnSpPr>
          <p:nvPr/>
        </p:nvCxnSpPr>
        <p:spPr>
          <a:xfrm>
            <a:off x="2771800" y="2686726"/>
            <a:ext cx="3032720" cy="20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5" idx="3"/>
            <a:endCxn id="15" idx="1"/>
          </p:cNvCxnSpPr>
          <p:nvPr/>
        </p:nvCxnSpPr>
        <p:spPr>
          <a:xfrm>
            <a:off x="2771800" y="2686726"/>
            <a:ext cx="1188132" cy="1287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60132" y="1671191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Load balancing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곱셈 기호 23"/>
          <p:cNvSpPr/>
          <p:nvPr/>
        </p:nvSpPr>
        <p:spPr>
          <a:xfrm>
            <a:off x="2956651" y="2894108"/>
            <a:ext cx="576064" cy="6069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곱셈 기호 24"/>
          <p:cNvSpPr/>
          <p:nvPr/>
        </p:nvSpPr>
        <p:spPr>
          <a:xfrm>
            <a:off x="3852826" y="3384354"/>
            <a:ext cx="1186319" cy="124982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364088" y="3974228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Fault tolerance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28" name="구부러진 연결선 27"/>
          <p:cNvCxnSpPr>
            <a:endCxn id="5" idx="2"/>
          </p:cNvCxnSpPr>
          <p:nvPr/>
        </p:nvCxnSpPr>
        <p:spPr>
          <a:xfrm rot="10800000">
            <a:off x="2159732" y="3032956"/>
            <a:ext cx="1693094" cy="1023472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636" y="3563724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DNS update</a:t>
            </a:r>
            <a:endParaRPr lang="ko-KR" alt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구름 5"/>
          <p:cNvSpPr/>
          <p:nvPr/>
        </p:nvSpPr>
        <p:spPr>
          <a:xfrm>
            <a:off x="1187624" y="2051984"/>
            <a:ext cx="2016224" cy="134414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Connecting to Service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4285"/>
            <a:ext cx="8229600" cy="147302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Datacenter LB maps a single IP to multiple servers</a:t>
            </a:r>
          </a:p>
          <a:p>
            <a:pPr lvl="1"/>
            <a:r>
              <a:rPr lang="en-US" altLang="ko-KR" sz="2400" dirty="0">
                <a:solidFill>
                  <a:srgbClr val="FF0000"/>
                </a:solidFill>
              </a:rPr>
              <a:t>Problem</a:t>
            </a:r>
            <a:r>
              <a:rPr lang="en-US" altLang="ko-KR" sz="2400" dirty="0"/>
              <a:t>: m</a:t>
            </a:r>
            <a:r>
              <a:rPr lang="en-US" altLang="ko-KR" sz="2400" dirty="0" smtClean="0"/>
              <a:t>ust repeat this for every packet </a:t>
            </a:r>
            <a:r>
              <a:rPr lang="en-US" altLang="ko-KR" sz="2400" dirty="0" smtClean="0">
                <a:sym typeface="Wingdings" panose="05000000000000000000" pitchFamily="2" charset="2"/>
              </a:rPr>
              <a:t> fate sharing</a:t>
            </a:r>
            <a:endParaRPr lang="en-US" altLang="ko-KR" sz="2400" dirty="0" smtClean="0"/>
          </a:p>
          <a:p>
            <a:pPr lvl="1"/>
            <a:r>
              <a:rPr lang="en-US" altLang="ko-KR" sz="2400" dirty="0">
                <a:solidFill>
                  <a:srgbClr val="FF0000"/>
                </a:solidFill>
              </a:rPr>
              <a:t>Problem</a:t>
            </a:r>
            <a:r>
              <a:rPr lang="en-US" altLang="ko-KR" sz="2400" dirty="0"/>
              <a:t>: i</a:t>
            </a:r>
            <a:r>
              <a:rPr lang="en-US" altLang="ko-KR" sz="2400" dirty="0" smtClean="0"/>
              <a:t>ncreases complexity and cost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9682" y="2337463"/>
            <a:ext cx="972108" cy="6756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Service Node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7" name="등호 6"/>
          <p:cNvSpPr/>
          <p:nvPr/>
        </p:nvSpPr>
        <p:spPr>
          <a:xfrm>
            <a:off x="3281403" y="2388021"/>
            <a:ext cx="1008112" cy="64807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74366" y="1379909"/>
            <a:ext cx="3816424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9" idx="0"/>
            <a:endCxn id="12" idx="1"/>
          </p:cNvCxnSpPr>
          <p:nvPr/>
        </p:nvCxnSpPr>
        <p:spPr>
          <a:xfrm flipV="1">
            <a:off x="5578489" y="2437485"/>
            <a:ext cx="1200133" cy="790630"/>
          </a:xfrm>
          <a:prstGeom prst="line">
            <a:avLst/>
          </a:prstGeom>
          <a:ln w="76200" cmpd="db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9" idx="0"/>
            <a:endCxn id="13" idx="1"/>
          </p:cNvCxnSpPr>
          <p:nvPr/>
        </p:nvCxnSpPr>
        <p:spPr>
          <a:xfrm>
            <a:off x="5578489" y="3228115"/>
            <a:ext cx="1200133" cy="1093"/>
          </a:xfrm>
          <a:prstGeom prst="line">
            <a:avLst/>
          </a:prstGeom>
          <a:ln w="76200" cmpd="db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endCxn id="14" idx="1"/>
          </p:cNvCxnSpPr>
          <p:nvPr/>
        </p:nvCxnSpPr>
        <p:spPr>
          <a:xfrm>
            <a:off x="5578489" y="3269679"/>
            <a:ext cx="1200133" cy="751253"/>
          </a:xfrm>
          <a:prstGeom prst="line">
            <a:avLst/>
          </a:prstGeom>
          <a:ln w="76200" cmpd="db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순서도: 수동 연산 8"/>
          <p:cNvSpPr/>
          <p:nvPr/>
        </p:nvSpPr>
        <p:spPr>
          <a:xfrm rot="5400000">
            <a:off x="4522371" y="2964085"/>
            <a:ext cx="1584176" cy="528059"/>
          </a:xfrm>
          <a:prstGeom prst="flowChartManualOpe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778622" y="2173455"/>
            <a:ext cx="576064" cy="5280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778622" y="2965178"/>
            <a:ext cx="576064" cy="5280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778622" y="3756902"/>
            <a:ext cx="576064" cy="5280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418582" y="2027981"/>
            <a:ext cx="1296144" cy="244827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538556" y="1414973"/>
            <a:ext cx="377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Load-balanced Web Service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Maintaining Connectivity to Service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74" y="5157936"/>
            <a:ext cx="4880090" cy="1440160"/>
          </a:xfrm>
        </p:spPr>
        <p:txBody>
          <a:bodyPr>
            <a:normAutofit/>
          </a:bodyPr>
          <a:lstStyle/>
          <a:p>
            <a:r>
              <a:rPr lang="en-US" altLang="ko-KR" sz="2600" dirty="0" smtClean="0">
                <a:solidFill>
                  <a:srgbClr val="FF0000"/>
                </a:solidFill>
              </a:rPr>
              <a:t>Problem: </a:t>
            </a:r>
            <a:r>
              <a:rPr lang="en-US" altLang="ko-KR" sz="2600" dirty="0"/>
              <a:t>f</a:t>
            </a:r>
            <a:r>
              <a:rPr lang="en-US" altLang="ko-KR" sz="2600" dirty="0" smtClean="0"/>
              <a:t>lows break when switching networks/interfaces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79512" y="1484784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(a) Mobile client hosts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722090" y="1492699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(b) VM Migration</a:t>
            </a:r>
          </a:p>
        </p:txBody>
      </p:sp>
      <p:sp>
        <p:nvSpPr>
          <p:cNvPr id="7" name="구름 6"/>
          <p:cNvSpPr/>
          <p:nvPr/>
        </p:nvSpPr>
        <p:spPr>
          <a:xfrm>
            <a:off x="164363" y="2276872"/>
            <a:ext cx="2016224" cy="134414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Fixed Network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구름 7"/>
          <p:cNvSpPr/>
          <p:nvPr/>
        </p:nvSpPr>
        <p:spPr>
          <a:xfrm>
            <a:off x="2351002" y="2283443"/>
            <a:ext cx="2016224" cy="134414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Cellular Network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99520" y="5146816"/>
            <a:ext cx="44644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dirty="0" smtClean="0">
                <a:solidFill>
                  <a:srgbClr val="FF0000"/>
                </a:solidFill>
              </a:rPr>
              <a:t>Problem: </a:t>
            </a:r>
            <a:r>
              <a:rPr lang="en-US" altLang="ko-KR" sz="2600" dirty="0"/>
              <a:t>r</a:t>
            </a:r>
            <a:r>
              <a:rPr lang="en-US" altLang="ko-KR" sz="2600" dirty="0" smtClean="0"/>
              <a:t>equires flat addressing or tunneling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618184" y="1417638"/>
            <a:ext cx="0" cy="51077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www.clker.com/cliparts/p/J/4/h/8/Y/cell-tower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17" y="3578204"/>
            <a:ext cx="351976" cy="4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gpht.com/bT7mMim6jdC73TewRnN_knmQxSO69-BlZULzmup5rjt74tHJvjucYGvaptIPU_nkeww=w1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564793"/>
            <a:ext cx="445777" cy="4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직선 화살표 연결선 16"/>
          <p:cNvCxnSpPr/>
          <p:nvPr/>
        </p:nvCxnSpPr>
        <p:spPr>
          <a:xfrm flipH="1" flipV="1">
            <a:off x="1187624" y="3429744"/>
            <a:ext cx="648072" cy="733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2606577" y="3429744"/>
            <a:ext cx="517809" cy="733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1943708" y="3954511"/>
            <a:ext cx="540060" cy="850463"/>
            <a:chOff x="1910557" y="3809751"/>
            <a:chExt cx="540060" cy="850463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910557" y="3809751"/>
              <a:ext cx="540060" cy="8504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960924" y="3865811"/>
              <a:ext cx="440445" cy="6480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2" name="Picture 8" descr="http://www.v3.co.uk/IMG/331/193331/google-android-logo-green-black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9" r="19434"/>
            <a:stretch/>
          </p:blipFill>
          <p:spPr bwMode="auto">
            <a:xfrm>
              <a:off x="1960923" y="3958105"/>
              <a:ext cx="440445" cy="44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구름 28"/>
          <p:cNvSpPr/>
          <p:nvPr/>
        </p:nvSpPr>
        <p:spPr>
          <a:xfrm>
            <a:off x="4707560" y="2319671"/>
            <a:ext cx="4112911" cy="24853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Datacenter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원통 23"/>
          <p:cNvSpPr/>
          <p:nvPr/>
        </p:nvSpPr>
        <p:spPr>
          <a:xfrm>
            <a:off x="5652120" y="3213720"/>
            <a:ext cx="792088" cy="648072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원통 30"/>
          <p:cNvSpPr/>
          <p:nvPr/>
        </p:nvSpPr>
        <p:spPr>
          <a:xfrm>
            <a:off x="6967480" y="3213720"/>
            <a:ext cx="792088" cy="6480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로 구부러진 화살표 24"/>
          <p:cNvSpPr/>
          <p:nvPr/>
        </p:nvSpPr>
        <p:spPr>
          <a:xfrm>
            <a:off x="6048164" y="3861792"/>
            <a:ext cx="1404156" cy="3016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658371" y="3380127"/>
            <a:ext cx="80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Host A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967480" y="3396621"/>
            <a:ext cx="79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Calibri" panose="020F0502020204030204" pitchFamily="34" charset="0"/>
              </a:rPr>
              <a:t>Host B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Today’s Abstractions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Service is IP + port</a:t>
            </a:r>
          </a:p>
          <a:p>
            <a:pPr lvl="1"/>
            <a:r>
              <a:rPr lang="en-US" altLang="ko-KR" dirty="0" smtClean="0"/>
              <a:t>Exposes location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pecifies app. </a:t>
            </a:r>
            <a:r>
              <a:rPr lang="en-US" altLang="ko-KR" dirty="0"/>
              <a:t>p</a:t>
            </a:r>
            <a:r>
              <a:rPr lang="en-US" altLang="ko-KR" dirty="0" smtClean="0"/>
              <a:t>rotocol</a:t>
            </a:r>
          </a:p>
          <a:p>
            <a:pPr lvl="1"/>
            <a:r>
              <a:rPr lang="en-US" altLang="ko-KR" dirty="0" smtClean="0"/>
              <a:t>One service per IP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Flow is “five tuple”</a:t>
            </a:r>
          </a:p>
          <a:p>
            <a:pPr lvl="1"/>
            <a:r>
              <a:rPr lang="en-US" altLang="ko-KR" dirty="0" smtClean="0"/>
              <a:t>Binds flow to location</a:t>
            </a:r>
          </a:p>
          <a:p>
            <a:pPr lvl="1"/>
            <a:r>
              <a:rPr lang="en-US" altLang="ko-KR" dirty="0" smtClean="0"/>
              <a:t>Cannot migrate between interfaces or networks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078388" y="2946177"/>
            <a:ext cx="259228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connect (IP + port)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78388" y="3818657"/>
            <a:ext cx="259228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demux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(IP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 port)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76056" y="4704333"/>
            <a:ext cx="2592288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orward (IP)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78388" y="1772816"/>
            <a:ext cx="2786340" cy="830997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ex) KAIST web server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400" dirty="0" smtClean="0">
                <a:latin typeface="Calibri" panose="020F0502020204030204" pitchFamily="34" charset="0"/>
              </a:rPr>
              <a:t>143.248.5.130:80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68344" y="3986592"/>
            <a:ext cx="137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Transport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677280" y="3128051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Application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86816" y="4842776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Network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932040" y="3666540"/>
            <a:ext cx="3960440" cy="936104"/>
          </a:xfrm>
          <a:prstGeom prst="rect">
            <a:avLst/>
          </a:prstGeom>
          <a:solidFill>
            <a:srgbClr val="FEF4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Serval</a:t>
            </a:r>
            <a:r>
              <a:rPr lang="en-US" altLang="ko-KR" dirty="0" smtClean="0"/>
              <a:t> Abstractions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Cleans the slate</a:t>
            </a:r>
          </a:p>
          <a:p>
            <a:pPr lvl="1"/>
            <a:r>
              <a:rPr lang="en-US" altLang="ko-KR" dirty="0" smtClean="0"/>
              <a:t>Network layer unmodified</a:t>
            </a:r>
          </a:p>
          <a:p>
            <a:endParaRPr lang="en-US" altLang="ko-KR" dirty="0"/>
          </a:p>
          <a:p>
            <a:r>
              <a:rPr lang="en-US" altLang="ko-KR" dirty="0" smtClean="0"/>
              <a:t>Service Access Layer</a:t>
            </a:r>
            <a:endParaRPr lang="en-US" altLang="ko-KR" sz="3000" dirty="0"/>
          </a:p>
          <a:p>
            <a:pPr lvl="1"/>
            <a:r>
              <a:rPr lang="en-US" altLang="ko-KR" sz="2600" dirty="0" smtClean="0"/>
              <a:t>Connects to services</a:t>
            </a:r>
          </a:p>
          <a:p>
            <a:pPr lvl="1"/>
            <a:r>
              <a:rPr lang="en-US" altLang="ko-KR" sz="2600" dirty="0" smtClean="0"/>
              <a:t>Maintains connectivity</a:t>
            </a:r>
            <a:endParaRPr lang="ko-KR" altLang="en-US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5E3F-A220-4875-BEEF-3FD8BD08B327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68895" y="3007366"/>
            <a:ext cx="137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Transport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77831" y="2148825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Application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14343" y="3747698"/>
            <a:ext cx="133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Service Access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95320" y="483354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Network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76056" y="1988840"/>
            <a:ext cx="259462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76056" y="2861320"/>
            <a:ext cx="259462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73724" y="4683100"/>
            <a:ext cx="259462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orward (IP)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1306</Words>
  <Application>Microsoft Office PowerPoint</Application>
  <PresentationFormat>화면 슬라이드 쇼(4:3)</PresentationFormat>
  <Paragraphs>416</Paragraphs>
  <Slides>47</Slides>
  <Notes>39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3" baseType="lpstr">
      <vt:lpstr>맑은 고딕</vt:lpstr>
      <vt:lpstr>Arial</vt:lpstr>
      <vt:lpstr>Calibri</vt:lpstr>
      <vt:lpstr>Courier New</vt:lpstr>
      <vt:lpstr>Wingdings</vt:lpstr>
      <vt:lpstr>Office 테마</vt:lpstr>
      <vt:lpstr>Serval: An End-Host Stack for Service-Centric Networking</vt:lpstr>
      <vt:lpstr>The Internet of the 1970s</vt:lpstr>
      <vt:lpstr>The Internet of the 2000s</vt:lpstr>
      <vt:lpstr>Requirements for Service Access</vt:lpstr>
      <vt:lpstr>Finding a Service Location</vt:lpstr>
      <vt:lpstr>Connecting to Service</vt:lpstr>
      <vt:lpstr>Maintaining Connectivity to Service</vt:lpstr>
      <vt:lpstr>Today’s Abstractions</vt:lpstr>
      <vt:lpstr>Serval Abstractions</vt:lpstr>
      <vt:lpstr>Serval Abstractions</vt:lpstr>
      <vt:lpstr>A Clean Role Separation in the Stack</vt:lpstr>
      <vt:lpstr>A Service-Aware Network Stack</vt:lpstr>
      <vt:lpstr>Service Names (ServiceIDs)</vt:lpstr>
      <vt:lpstr>Contributions</vt:lpstr>
      <vt:lpstr>Serval End-host Architecture </vt:lpstr>
      <vt:lpstr>Adding a Service Instance</vt:lpstr>
      <vt:lpstr>Removing a Service Instance</vt:lpstr>
      <vt:lpstr>Data Plane: The Service Table</vt:lpstr>
      <vt:lpstr>Service Router</vt:lpstr>
      <vt:lpstr>Client – Connecting to Service X</vt:lpstr>
      <vt:lpstr>Client – Connecting to Service X</vt:lpstr>
      <vt:lpstr>Service Router – Load Balancing</vt:lpstr>
      <vt:lpstr>Server – Providing Service X</vt:lpstr>
      <vt:lpstr>Server – Providing Service X</vt:lpstr>
      <vt:lpstr>Service Access with Serval</vt:lpstr>
      <vt:lpstr>Requirements for Service Access</vt:lpstr>
      <vt:lpstr>Migration of Flows</vt:lpstr>
      <vt:lpstr>Serval Prototype</vt:lpstr>
      <vt:lpstr>Base Performance Benchmark</vt:lpstr>
      <vt:lpstr>Applications are Easy to Port</vt:lpstr>
      <vt:lpstr>Incremental Deployment</vt:lpstr>
      <vt:lpstr>Experimental Case Studies</vt:lpstr>
      <vt:lpstr>Back-end Distributed Storage</vt:lpstr>
      <vt:lpstr>Use of Migration on Client</vt:lpstr>
      <vt:lpstr>Use of Migration on Servers</vt:lpstr>
      <vt:lpstr>Use of Migration on Servers</vt:lpstr>
      <vt:lpstr>Related Work</vt:lpstr>
      <vt:lpstr>Conclusion</vt:lpstr>
      <vt:lpstr>XIA : eXpressive Internet Architecture</vt:lpstr>
      <vt:lpstr>XIA : eXpressive Internet Architecture</vt:lpstr>
      <vt:lpstr>Breaking Up the Transport Logjam</vt:lpstr>
      <vt:lpstr>Breaking Up the Transport Logjam</vt:lpstr>
      <vt:lpstr>Discussion</vt:lpstr>
      <vt:lpstr>Discussion</vt:lpstr>
      <vt:lpstr>Discussion</vt:lpstr>
      <vt:lpstr>Discussion</vt:lpstr>
      <vt:lpstr>Thanks for listening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Kick-Ass: Enabling Router-Assisted Congestion Control on the Internet</dc:title>
  <dc:creator>MOON</dc:creator>
  <cp:lastModifiedBy>KyoungSoo</cp:lastModifiedBy>
  <cp:revision>108</cp:revision>
  <dcterms:created xsi:type="dcterms:W3CDTF">2014-10-22T20:47:21Z</dcterms:created>
  <dcterms:modified xsi:type="dcterms:W3CDTF">2014-11-03T04:54:31Z</dcterms:modified>
</cp:coreProperties>
</file>