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0" r:id="rId6"/>
    <p:sldId id="260" r:id="rId7"/>
    <p:sldId id="279" r:id="rId8"/>
    <p:sldId id="28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6" r:id="rId22"/>
    <p:sldId id="274" r:id="rId23"/>
    <p:sldId id="277" r:id="rId24"/>
    <p:sldId id="278" r:id="rId25"/>
    <p:sldId id="275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1076" autoAdjust="0"/>
  </p:normalViewPr>
  <p:slideViewPr>
    <p:cSldViewPr snapToGrid="0">
      <p:cViewPr varScale="1">
        <p:scale>
          <a:sx n="62" d="100"/>
          <a:sy n="62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0988F-0904-45FF-913D-8797F23699B0}" type="datetimeFigureOut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912DB-722B-4F01-BF49-A2B58AAC24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34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08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Data</a:t>
            </a:r>
            <a:r>
              <a:rPr lang="en-US" altLang="ko-KR" baseline="0" dirty="0" smtClean="0"/>
              <a:t> structures should expose well-known interfaces that are easily verifiable.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13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Finally we are done with the path explosion problem.</a:t>
            </a:r>
            <a:r>
              <a:rPr lang="en-US" altLang="ko-KR" baseline="0" dirty="0" smtClean="0"/>
              <a:t> But there is another problem.</a:t>
            </a:r>
          </a:p>
          <a:p>
            <a:r>
              <a:rPr lang="en-US" altLang="ko-KR" dirty="0" smtClean="0"/>
              <a:t>In</a:t>
            </a:r>
            <a:r>
              <a:rPr lang="en-US" altLang="ko-KR" baseline="0" dirty="0" smtClean="0"/>
              <a:t> some cases, there are elements that own a mutable state to itself but not pass to other elements.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11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Table</a:t>
            </a:r>
            <a:r>
              <a:rPr lang="en-US" altLang="ko-KR" baseline="0" dirty="0" smtClean="0"/>
              <a:t> indicates origin of each element.</a:t>
            </a:r>
          </a:p>
          <a:p>
            <a:r>
              <a:rPr lang="en-US" altLang="ko-KR" baseline="0" dirty="0" smtClean="0"/>
              <a:t>Modifications consisted of loop rewriting and replacing data structures with verifiable ones.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70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Network gateway: generic fails when we add either loop or data structure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692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Pipeline Microbenchmark: generic executes all feasible paths of the</a:t>
            </a:r>
            <a:r>
              <a:rPr lang="en-US" altLang="ko-KR" baseline="0" dirty="0" smtClean="0"/>
              <a:t> pipeline. Dataplane executes all feasible segments of each element in isolation.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Loop Microbenchmark: generic executes all feasible paths of the entire loop. Dataplane executes all feasible segments of one loop iteration.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381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97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67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98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So SE sounds like a great tool to use.</a:t>
            </a:r>
            <a:r>
              <a:rPr lang="en-US" altLang="ko-KR" baseline="0" dirty="0" smtClean="0"/>
              <a:t> Then can we simply apply this to any application? Like network in our case?</a:t>
            </a:r>
          </a:p>
          <a:p>
            <a:r>
              <a:rPr lang="en-US" altLang="ko-KR" baseline="0" dirty="0" smtClean="0"/>
              <a:t>No. We can’t. </a:t>
            </a:r>
            <a:endParaRPr lang="en-US" altLang="ko-KR" baseline="0" dirty="0" smtClean="0"/>
          </a:p>
          <a:p>
            <a:r>
              <a:rPr lang="en-US" altLang="ko-KR" baseline="0" dirty="0" smtClean="0"/>
              <a:t>Assume element = each network application to install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34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this paper, we solve this challenge with a</a:t>
            </a:r>
            <a:r>
              <a:rPr lang="en-US" altLang="ko-KR" baseline="0" dirty="0" smtClean="0"/>
              <a:t> key assumption that most packet-processing applications follow a pipeline structure.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39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Let me give you an example</a:t>
            </a:r>
            <a:r>
              <a:rPr lang="en-US" altLang="ko-KR" baseline="0" dirty="0" smtClean="0"/>
              <a:t> on how we decompose a pipeline.</a:t>
            </a:r>
          </a:p>
          <a:p>
            <a:r>
              <a:rPr lang="en-US" altLang="ko-KR" baseline="0" dirty="0" smtClean="0"/>
              <a:t>…</a:t>
            </a:r>
          </a:p>
          <a:p>
            <a:r>
              <a:rPr lang="en-US" altLang="ko-KR" dirty="0" smtClean="0"/>
              <a:t>Great.</a:t>
            </a:r>
            <a:r>
              <a:rPr lang="en-US" altLang="ko-KR" baseline="0" dirty="0" smtClean="0"/>
              <a:t> So we finally solved the path explosion problem with pipeline decomposition…</a:t>
            </a:r>
          </a:p>
          <a:p>
            <a:r>
              <a:rPr lang="en-US" altLang="ko-KR" baseline="0" dirty="0" smtClean="0"/>
              <a:t>No we did not. There’s another functionality that we use very often that causes path explosion.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71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Let’s say we have “m” number of IP options in</a:t>
            </a:r>
            <a:r>
              <a:rPr lang="en-US" altLang="ko-KR" baseline="0" dirty="0" smtClean="0"/>
              <a:t> a packet. And there are total of “n” different IP options.</a:t>
            </a:r>
          </a:p>
          <a:p>
            <a:r>
              <a:rPr lang="en-US" altLang="ko-KR" baseline="0" dirty="0" smtClean="0"/>
              <a:t>…</a:t>
            </a:r>
          </a:p>
          <a:p>
            <a:r>
              <a:rPr lang="en-US" altLang="ko-KR" baseline="0" dirty="0" smtClean="0"/>
              <a:t>How is this possible? Because if we actually look at each iteration in a loop, there isn’t much state shared except values like loop counter or index.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54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brings to one condition rule. </a:t>
            </a:r>
          </a:p>
          <a:p>
            <a:r>
              <a:rPr lang="en-US" altLang="ko-KR" baseline="0" dirty="0" smtClean="0"/>
              <a:t>Since we started out with a packet as the only possible mutable state, we say that any shared mutable state is part of packet metadata.</a:t>
            </a:r>
          </a:p>
          <a:p>
            <a:r>
              <a:rPr lang="en-US" altLang="ko-KR" baseline="0" dirty="0" smtClean="0"/>
              <a:t>Simply, it just means that any variable shared between iterations should become symbolic.</a:t>
            </a:r>
          </a:p>
          <a:p>
            <a:r>
              <a:rPr lang="en-US" altLang="ko-KR" baseline="0" dirty="0" smtClean="0"/>
              <a:t>…</a:t>
            </a:r>
          </a:p>
          <a:p>
            <a:r>
              <a:rPr lang="en-US" altLang="ko-KR" baseline="0" dirty="0" smtClean="0"/>
              <a:t>Now… are we finally free of path explosion problem? No…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09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Data structures can become the</a:t>
            </a:r>
            <a:r>
              <a:rPr lang="en-US" altLang="ko-KR" baseline="0" dirty="0" smtClean="0"/>
              <a:t> source of path explosion.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12DB-722B-4F01-BF49-A2B58AAC245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3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8D0C-B91E-4004-B9AD-9566E7239867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60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4B09-0EEF-4D1D-B8FC-6A92F6C25316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02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DEAB-6489-44E8-ADDD-D77C385A3C41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3980-48F8-4743-A529-8AA1BE0CE5CA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4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3D44-C5A8-47B4-9E66-52DC5406F960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94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2FE5-4455-47FE-A46C-A26CB33E7B54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45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CC7D-4DE4-499F-993E-2797D892B664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13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3321-94D9-49D8-B8F9-6BEDA0AA4849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28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3C6-57AA-4BC8-A7CA-3D72E3FEF3D6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7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EB2C-BA30-4FC3-931B-6568FF768810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80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BC1B-FADA-4416-9617-A702949B1FF7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61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3D92-FB58-47D5-9407-FCCF4A000EC7}" type="datetime1">
              <a:rPr lang="ko-KR" altLang="en-US" smtClean="0"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07E8-5CF0-4EE8-B724-4F7D05F92F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9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tmp"/><Relationship Id="rId7" Type="http://schemas.openxmlformats.org/officeDocument/2006/relationships/image" Target="../media/image12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Software Dataplane Verification</a:t>
            </a:r>
            <a:br>
              <a:rPr lang="en-US" altLang="ko-KR" sz="4800" dirty="0" smtClean="0"/>
            </a:b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6910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Mihai </a:t>
            </a:r>
            <a:r>
              <a:rPr lang="en-US" altLang="ko-KR" dirty="0" err="1" smtClean="0"/>
              <a:t>Dobrescu</a:t>
            </a:r>
            <a:r>
              <a:rPr lang="en-US" altLang="ko-KR" dirty="0" smtClean="0"/>
              <a:t> and Katerina </a:t>
            </a:r>
            <a:r>
              <a:rPr lang="en-US" altLang="ko-KR" dirty="0" err="1" smtClean="0"/>
              <a:t>Argyraki</a:t>
            </a:r>
            <a:endParaRPr lang="en-US" altLang="ko-KR" dirty="0" smtClean="0"/>
          </a:p>
          <a:p>
            <a:r>
              <a:rPr lang="en-US" altLang="ko-KR" dirty="0" smtClean="0"/>
              <a:t>EPFL, Switzerland</a:t>
            </a:r>
          </a:p>
          <a:p>
            <a:r>
              <a:rPr lang="en-US" altLang="ko-KR" dirty="0" smtClean="0"/>
              <a:t>Awarded Best Paper @ NSDI, 2014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Presented by YH</a:t>
            </a:r>
          </a:p>
        </p:txBody>
      </p:sp>
    </p:spTree>
    <p:extLst>
      <p:ext uri="{BB962C8B-B14F-4D97-AF65-F5344CB8AC3E}">
        <p14:creationId xmlns:p14="http://schemas.microsoft.com/office/powerpoint/2010/main" val="22807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Domain-specific Verification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04756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Packet-processing follows a pipeline structure</a:t>
                </a:r>
              </a:p>
              <a:p>
                <a:pPr lvl="1"/>
                <a:r>
                  <a:rPr lang="en-US" altLang="ko-KR" dirty="0" smtClean="0"/>
                  <a:t>Each element does not share a mutable state</a:t>
                </a:r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ko-KR" sz="2800" dirty="0" smtClean="0"/>
                  <a:t>Decompose pipeline into independent elements</a:t>
                </a:r>
              </a:p>
              <a:p>
                <a:pPr lvl="1"/>
                <a:r>
                  <a:rPr lang="en-US" altLang="ko-KR" dirty="0" smtClean="0"/>
                  <a:t>Domain = network element</a:t>
                </a: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sz="2400" dirty="0" smtClean="0"/>
                  <a:t> paths </a:t>
                </a:r>
                <a:r>
                  <a:rPr lang="en-US" altLang="ko-KR" sz="2400" dirty="0" smtClean="0">
                    <a:sym typeface="Wingdings" panose="05000000000000000000" pitchFamily="2" charset="2"/>
                  </a:rPr>
                  <a:t> ~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sz="2400" dirty="0" smtClean="0"/>
                  <a:t> paths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04756" cy="4351338"/>
              </a:xfrm>
              <a:blipFill rotWithShape="0">
                <a:blip r:embed="rId3"/>
                <a:stretch>
                  <a:fillRect l="-988" t="-2381" b="-1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171721" y="2822710"/>
            <a:ext cx="1448813" cy="70077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Classifier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620534" y="2968907"/>
            <a:ext cx="554935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197772" y="2822710"/>
            <a:ext cx="1448813" cy="700770"/>
          </a:xfrm>
          <a:prstGeom prst="round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Check </a:t>
            </a:r>
          </a:p>
          <a:p>
            <a:pPr algn="ctr"/>
            <a:r>
              <a:rPr lang="en-US" altLang="ko-KR" dirty="0" smtClean="0"/>
              <a:t>IP Header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4646585" y="2968907"/>
            <a:ext cx="554935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201520" y="2822710"/>
            <a:ext cx="1448813" cy="700770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Check </a:t>
            </a:r>
          </a:p>
          <a:p>
            <a:pPr algn="ctr"/>
            <a:r>
              <a:rPr lang="en-US" altLang="ko-KR" dirty="0" smtClean="0"/>
              <a:t>IP Option</a:t>
            </a:r>
            <a:endParaRPr lang="ko-KR" altLang="en-US" dirty="0"/>
          </a:p>
        </p:txBody>
      </p:sp>
      <p:sp>
        <p:nvSpPr>
          <p:cNvPr id="10" name="오른쪽 화살표 9"/>
          <p:cNvSpPr/>
          <p:nvPr/>
        </p:nvSpPr>
        <p:spPr>
          <a:xfrm>
            <a:off x="6650333" y="2968907"/>
            <a:ext cx="554935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205268" y="2822710"/>
            <a:ext cx="1448813" cy="70077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Lookup</a:t>
            </a:r>
            <a:endParaRPr lang="ko-KR" altLang="en-US" dirty="0"/>
          </a:p>
        </p:txBody>
      </p:sp>
      <p:sp>
        <p:nvSpPr>
          <p:cNvPr id="12" name="오른쪽 화살표 11"/>
          <p:cNvSpPr/>
          <p:nvPr/>
        </p:nvSpPr>
        <p:spPr>
          <a:xfrm>
            <a:off x="8654081" y="2968907"/>
            <a:ext cx="554935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209016" y="2822710"/>
            <a:ext cx="1448813" cy="700770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…</a:t>
            </a:r>
            <a:endParaRPr lang="ko-KR" altLang="en-US" dirty="0"/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1310250" y="3798138"/>
            <a:ext cx="908843" cy="2920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>
            <a:off x="1179026" y="3980588"/>
            <a:ext cx="262449" cy="261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1310250" y="4111368"/>
            <a:ext cx="908843" cy="277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2085735" y="3664342"/>
            <a:ext cx="262449" cy="26156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2085736" y="4257798"/>
            <a:ext cx="262449" cy="26156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연결선 46"/>
          <p:cNvCxnSpPr/>
          <p:nvPr/>
        </p:nvCxnSpPr>
        <p:spPr>
          <a:xfrm flipV="1">
            <a:off x="3293044" y="3798138"/>
            <a:ext cx="908843" cy="2920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/>
          <p:cNvSpPr/>
          <p:nvPr/>
        </p:nvSpPr>
        <p:spPr>
          <a:xfrm>
            <a:off x="3161820" y="3980588"/>
            <a:ext cx="262449" cy="261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>
            <a:off x="3293044" y="4111368"/>
            <a:ext cx="908843" cy="277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/>
          <p:cNvSpPr/>
          <p:nvPr/>
        </p:nvSpPr>
        <p:spPr>
          <a:xfrm>
            <a:off x="4068529" y="3664342"/>
            <a:ext cx="262449" cy="2615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4068530" y="4257798"/>
            <a:ext cx="262449" cy="2615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직선 연결선 51"/>
          <p:cNvCxnSpPr/>
          <p:nvPr/>
        </p:nvCxnSpPr>
        <p:spPr>
          <a:xfrm flipV="1">
            <a:off x="5387869" y="3816726"/>
            <a:ext cx="908843" cy="2920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/>
          <p:cNvSpPr/>
          <p:nvPr/>
        </p:nvSpPr>
        <p:spPr>
          <a:xfrm>
            <a:off x="5256645" y="3999176"/>
            <a:ext cx="262449" cy="261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4" name="직선 연결선 53"/>
          <p:cNvCxnSpPr/>
          <p:nvPr/>
        </p:nvCxnSpPr>
        <p:spPr>
          <a:xfrm>
            <a:off x="5387869" y="4129956"/>
            <a:ext cx="908843" cy="277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타원 54"/>
          <p:cNvSpPr/>
          <p:nvPr/>
        </p:nvSpPr>
        <p:spPr>
          <a:xfrm>
            <a:off x="6163354" y="3682930"/>
            <a:ext cx="262449" cy="2615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6163355" y="4276386"/>
            <a:ext cx="262449" cy="2615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직선 연결선 56"/>
          <p:cNvCxnSpPr/>
          <p:nvPr/>
        </p:nvCxnSpPr>
        <p:spPr>
          <a:xfrm flipV="1">
            <a:off x="7337210" y="3816726"/>
            <a:ext cx="908843" cy="2920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57"/>
          <p:cNvSpPr/>
          <p:nvPr/>
        </p:nvSpPr>
        <p:spPr>
          <a:xfrm>
            <a:off x="7205986" y="3999176"/>
            <a:ext cx="262449" cy="261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직선 연결선 58"/>
          <p:cNvCxnSpPr/>
          <p:nvPr/>
        </p:nvCxnSpPr>
        <p:spPr>
          <a:xfrm>
            <a:off x="7337210" y="4129956"/>
            <a:ext cx="908843" cy="277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8112695" y="3682930"/>
            <a:ext cx="262449" cy="2615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8112696" y="4276386"/>
            <a:ext cx="262449" cy="2615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직선 연결선 61"/>
          <p:cNvCxnSpPr/>
          <p:nvPr/>
        </p:nvCxnSpPr>
        <p:spPr>
          <a:xfrm flipV="1">
            <a:off x="9412382" y="3816726"/>
            <a:ext cx="908843" cy="2920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타원 62"/>
          <p:cNvSpPr/>
          <p:nvPr/>
        </p:nvSpPr>
        <p:spPr>
          <a:xfrm>
            <a:off x="9281158" y="3999176"/>
            <a:ext cx="262449" cy="261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4" name="직선 연결선 63"/>
          <p:cNvCxnSpPr/>
          <p:nvPr/>
        </p:nvCxnSpPr>
        <p:spPr>
          <a:xfrm>
            <a:off x="9412382" y="4129956"/>
            <a:ext cx="908843" cy="277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타원 64"/>
          <p:cNvSpPr/>
          <p:nvPr/>
        </p:nvSpPr>
        <p:spPr>
          <a:xfrm>
            <a:off x="10187867" y="3682930"/>
            <a:ext cx="262449" cy="2615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10187868" y="4276386"/>
            <a:ext cx="262449" cy="2615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8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 animBg="1"/>
      <p:bldP spid="48" grpId="0" animBg="1"/>
      <p:bldP spid="50" grpId="0" animBg="1"/>
      <p:bldP spid="51" grpId="0" animBg="1"/>
      <p:bldP spid="53" grpId="0" animBg="1"/>
      <p:bldP spid="55" grpId="0" animBg="1"/>
      <p:bldP spid="56" grpId="0" animBg="1"/>
      <p:bldP spid="58" grpId="0" animBg="1"/>
      <p:bldP spid="60" grpId="0" animBg="1"/>
      <p:bldP spid="61" grpId="0" animBg="1"/>
      <p:bldP spid="63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5919728" y="4643113"/>
            <a:ext cx="4263097" cy="2078362"/>
            <a:chOff x="1490549" y="4694619"/>
            <a:chExt cx="4263097" cy="2078362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0549" y="4694619"/>
              <a:ext cx="4263097" cy="2078362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576329" y="4694619"/>
              <a:ext cx="1288055" cy="132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Pipeline Decomposition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Identify “suspect segments” from independent elements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en-US" altLang="ko-KR" dirty="0" smtClean="0"/>
              <a:t>Suspect segment = e3</a:t>
            </a:r>
          </a:p>
          <a:p>
            <a:r>
              <a:rPr lang="en-US" altLang="ko-KR" dirty="0" smtClean="0"/>
              <a:t>Assemble elements and determine target violation</a:t>
            </a:r>
          </a:p>
          <a:p>
            <a:pPr lvl="1"/>
            <a:r>
              <a:rPr lang="en-US" altLang="ko-KR" dirty="0" smtClean="0"/>
              <a:t>Suspect segments = p1, p4</a:t>
            </a:r>
          </a:p>
          <a:p>
            <a:pPr lvl="1"/>
            <a:r>
              <a:rPr lang="en-US" altLang="ko-KR" dirty="0" smtClean="0"/>
              <a:t>Paths are never executed</a:t>
            </a:r>
          </a:p>
          <a:p>
            <a:pPr lvl="1"/>
            <a:r>
              <a:rPr lang="en-US" altLang="ko-KR" dirty="0" smtClean="0"/>
              <a:t>Crash-freedom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549" y="2350770"/>
            <a:ext cx="1105729" cy="13622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454" y="2361788"/>
            <a:ext cx="2054934" cy="136225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013" y="2336076"/>
            <a:ext cx="1156731" cy="16211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213" y="2328736"/>
            <a:ext cx="2275164" cy="1846657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7131132" y="130583"/>
            <a:ext cx="2760759" cy="1695042"/>
            <a:chOff x="7131132" y="130583"/>
            <a:chExt cx="2760759" cy="1695042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29308" y="130583"/>
              <a:ext cx="2562583" cy="1695042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131132" y="423977"/>
              <a:ext cx="324862" cy="651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293563" y="484527"/>
              <a:ext cx="324862" cy="265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타원 18"/>
          <p:cNvSpPr/>
          <p:nvPr/>
        </p:nvSpPr>
        <p:spPr>
          <a:xfrm>
            <a:off x="7662493" y="166014"/>
            <a:ext cx="1514557" cy="6498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7131132" y="580143"/>
            <a:ext cx="2949302" cy="12079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3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Loops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Iteration dependent on input causes path explosion</a:t>
                </a:r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Total IP option types: </a:t>
                </a:r>
                <a:r>
                  <a:rPr lang="en-US" altLang="ko-KR" i="1" dirty="0" smtClean="0"/>
                  <a:t>n</a:t>
                </a:r>
              </a:p>
              <a:p>
                <a:pPr lvl="1"/>
                <a:r>
                  <a:rPr lang="en-US" altLang="ko-KR" dirty="0" smtClean="0"/>
                  <a:t>Verification time: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Decompose packet processing loop 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ko-KR" i="1" dirty="0" smtClean="0">
                    <a:sym typeface="Wingdings" panose="05000000000000000000" pitchFamily="2" charset="2"/>
                  </a:rPr>
                  <a:t>m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ko-KR" dirty="0" smtClean="0"/>
                  <a:t>option elements</a:t>
                </a:r>
              </a:p>
              <a:p>
                <a:pPr lvl="1"/>
                <a:r>
                  <a:rPr lang="en-US" altLang="ko-KR" dirty="0" smtClean="0"/>
                  <a:t>Little state shared across iterations (e.g., loop counter, index)</a:t>
                </a:r>
              </a:p>
              <a:p>
                <a:pPr lvl="1"/>
                <a:r>
                  <a:rPr lang="en-US" altLang="ko-KR" dirty="0" smtClean="0"/>
                  <a:t>Verification time: ~m*n</a:t>
                </a:r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225890" y="2473862"/>
            <a:ext cx="8568102" cy="77611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317497" y="2571057"/>
            <a:ext cx="1690110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Option #1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29583" y="2571057"/>
            <a:ext cx="1690110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Option #2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158855" y="2571057"/>
            <a:ext cx="1690110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Option #3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7977334" y="2571057"/>
            <a:ext cx="1690110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Option #</a:t>
            </a:r>
            <a:r>
              <a:rPr lang="en-US" altLang="ko-KR" i="1" dirty="0" smtClean="0"/>
              <a:t>m</a:t>
            </a:r>
            <a:endParaRPr lang="ko-KR" altLang="en-US" i="1" dirty="0"/>
          </a:p>
        </p:txBody>
      </p:sp>
      <p:sp>
        <p:nvSpPr>
          <p:cNvPr id="10" name="직사각형 9"/>
          <p:cNvSpPr/>
          <p:nvPr/>
        </p:nvSpPr>
        <p:spPr>
          <a:xfrm>
            <a:off x="7090100" y="2473862"/>
            <a:ext cx="54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/>
              <a:t>…</a:t>
            </a:r>
            <a:endParaRPr lang="ko-KR" altLang="en-US" sz="3200" b="1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317497" y="5765565"/>
            <a:ext cx="1690110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Option #1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29583" y="5765565"/>
            <a:ext cx="1690110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Option #2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158855" y="5765565"/>
            <a:ext cx="1690110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Option #3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977334" y="5765565"/>
            <a:ext cx="1690110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Option #</a:t>
            </a:r>
            <a:r>
              <a:rPr lang="en-US" altLang="ko-KR" i="1" dirty="0" smtClean="0"/>
              <a:t>m</a:t>
            </a:r>
            <a:endParaRPr lang="ko-KR" altLang="en-US" i="1" dirty="0"/>
          </a:p>
        </p:txBody>
      </p:sp>
      <p:sp>
        <p:nvSpPr>
          <p:cNvPr id="15" name="직사각형 14"/>
          <p:cNvSpPr/>
          <p:nvPr/>
        </p:nvSpPr>
        <p:spPr>
          <a:xfrm>
            <a:off x="7090100" y="5668370"/>
            <a:ext cx="54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/>
              <a:t>…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46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Loop Decomposition Condition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Any shared mutable state is part of packet metadata</a:t>
            </a:r>
            <a:endParaRPr lang="en-US" altLang="ko-KR" i="1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Move local variables into packet metadata</a:t>
            </a:r>
          </a:p>
          <a:p>
            <a:pPr lvl="1"/>
            <a:r>
              <a:rPr lang="en-US" altLang="ko-KR" i="1" dirty="0" smtClean="0"/>
              <a:t>index</a:t>
            </a:r>
            <a:r>
              <a:rPr lang="en-US" altLang="ko-KR" dirty="0" smtClean="0"/>
              <a:t>: location of next IP option to read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en-US" altLang="ko-KR" i="1" dirty="0" smtClean="0">
                <a:sym typeface="Wingdings" panose="05000000000000000000" pitchFamily="2" charset="2"/>
              </a:rPr>
              <a:t>index</a:t>
            </a:r>
            <a:r>
              <a:rPr lang="en-US" altLang="ko-KR" dirty="0" smtClean="0">
                <a:sym typeface="Wingdings" panose="05000000000000000000" pitchFamily="2" charset="2"/>
              </a:rPr>
              <a:t> is now symbolic and unconstrained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ko-KR" dirty="0" smtClean="0"/>
              <a:t> start of IP option may start from anywhere on IP header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Modification from existing code</a:t>
            </a:r>
          </a:p>
          <a:p>
            <a:pPr lvl="1"/>
            <a:r>
              <a:rPr lang="en-US" altLang="ko-KR" dirty="0" smtClean="0"/>
              <a:t>Click IP-options: 26 </a:t>
            </a:r>
            <a:r>
              <a:rPr lang="en-US" altLang="ko-KR" dirty="0" err="1" smtClean="0"/>
              <a:t>LoC</a:t>
            </a:r>
            <a:r>
              <a:rPr lang="en-US" altLang="ko-KR" dirty="0" smtClean="0"/>
              <a:t> (16%)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1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Structures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Symbolically executing data structure causes path explosion</a:t>
                </a:r>
              </a:p>
              <a:p>
                <a:pPr lvl="1"/>
                <a:r>
                  <a:rPr lang="en-US" altLang="ko-KR" dirty="0" smtClean="0"/>
                  <a:t>IP lookup with </a:t>
                </a:r>
                <a:r>
                  <a:rPr lang="en-US" altLang="ko-KR" i="1" dirty="0" smtClean="0"/>
                  <a:t>n</a:t>
                </a:r>
                <a:r>
                  <a:rPr lang="en-US" altLang="ko-KR" dirty="0" smtClean="0"/>
                  <a:t> possible destination addresses</a:t>
                </a:r>
              </a:p>
              <a:p>
                <a:pPr lvl="1"/>
                <a:r>
                  <a:rPr lang="en-US" altLang="ko-KR" dirty="0" smtClean="0"/>
                  <a:t>Forwarding table with </a:t>
                </a:r>
                <a:r>
                  <a:rPr lang="en-US" altLang="ko-KR" i="1" dirty="0"/>
                  <a:t>m</a:t>
                </a:r>
                <a:r>
                  <a:rPr lang="en-US" altLang="ko-KR" dirty="0" smtClean="0"/>
                  <a:t> entries</a:t>
                </a:r>
              </a:p>
              <a:p>
                <a:pPr lvl="1"/>
                <a:r>
                  <a:rPr lang="en-US" altLang="ko-KR" dirty="0" smtClean="0"/>
                  <a:t>Verification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r>
                  <a:rPr lang="en-US" altLang="ko-KR" dirty="0" smtClean="0"/>
                  <a:t>Abstract implementation of data structures</a:t>
                </a:r>
              </a:p>
              <a:p>
                <a:pPr lvl="1"/>
                <a:r>
                  <a:rPr lang="en-US" altLang="ko-KR" dirty="0" smtClean="0"/>
                  <a:t>Manually or statically verify data structure implementation</a:t>
                </a:r>
              </a:p>
              <a:p>
                <a:pPr lvl="1"/>
                <a:r>
                  <a:rPr lang="en-US" altLang="ko-KR" dirty="0" smtClean="0"/>
                  <a:t>Do not symbolically execute data structures</a:t>
                </a:r>
              </a:p>
              <a:p>
                <a:pPr lvl="2"/>
                <a:r>
                  <a:rPr lang="en-US" altLang="ko-KR" dirty="0" smtClean="0"/>
                  <a:t>If implementation is verified, simply use returned value from data structure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9197" y="5622356"/>
            <a:ext cx="3551959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out_port</a:t>
            </a:r>
            <a:r>
              <a:rPr lang="en-US" altLang="ko-KR" dirty="0" smtClean="0"/>
              <a:t> = table[</a:t>
            </a:r>
            <a:r>
              <a:rPr lang="en-US" altLang="ko-KR" dirty="0" err="1" smtClean="0"/>
              <a:t>dest_prefix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863092" y="5622355"/>
            <a:ext cx="3906334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out_port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table.read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dest_prefix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4164656" y="5714210"/>
            <a:ext cx="554935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8912927" y="5622353"/>
            <a:ext cx="2826682" cy="5907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Table Implementation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39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Structures Conditions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Data structures should expose well-known interfaces</a:t>
            </a:r>
          </a:p>
          <a:p>
            <a:pPr lvl="1"/>
            <a:r>
              <a:rPr lang="en-US" altLang="ko-KR" dirty="0" smtClean="0"/>
              <a:t>Our method: key-value store</a:t>
            </a:r>
          </a:p>
          <a:p>
            <a:pPr marL="457200" lvl="1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 API: </a:t>
            </a:r>
            <a:r>
              <a:rPr lang="en-US" altLang="ko-KR" dirty="0" smtClean="0"/>
              <a:t>read, write, membership test, expiration</a:t>
            </a:r>
          </a:p>
          <a:p>
            <a:r>
              <a:rPr lang="en-US" altLang="ko-KR" dirty="0" smtClean="0"/>
              <a:t>Elements should only use verified data structures</a:t>
            </a:r>
          </a:p>
          <a:p>
            <a:pPr lvl="1"/>
            <a:r>
              <a:rPr lang="en-US" altLang="ko-KR" dirty="0" smtClean="0"/>
              <a:t>Our method: pre-allocated arrays (no dynamic)</a:t>
            </a:r>
          </a:p>
          <a:p>
            <a:pPr marL="457200" lvl="1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 hash table, longest prefix match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Tradeoff</a:t>
            </a:r>
          </a:p>
          <a:p>
            <a:pPr lvl="1"/>
            <a:r>
              <a:rPr lang="en-US" altLang="ko-KR" dirty="0" smtClean="0"/>
              <a:t>Rewrite existing code (Click IP lookup: 20%, Click NAT: 100%)</a:t>
            </a:r>
          </a:p>
          <a:p>
            <a:pPr lvl="1"/>
            <a:r>
              <a:rPr lang="en-US" altLang="ko-KR" dirty="0" smtClean="0"/>
              <a:t>Consume more memory for pre-allocated arrays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6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Mutable Private State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4764" cy="4351338"/>
          </a:xfrm>
        </p:spPr>
        <p:txBody>
          <a:bodyPr/>
          <a:lstStyle/>
          <a:p>
            <a:r>
              <a:rPr lang="en-US" altLang="ko-KR" dirty="0" smtClean="0"/>
              <a:t>Mutable state owned by only one element</a:t>
            </a:r>
          </a:p>
          <a:p>
            <a:pPr lvl="1"/>
            <a:r>
              <a:rPr lang="en-US" altLang="ko-KR" dirty="0" smtClean="0"/>
              <a:t>E.g., NAT </a:t>
            </a:r>
            <a:r>
              <a:rPr lang="en-US" altLang="ko-KR" dirty="0" smtClean="0"/>
              <a:t>(per-connection state), traffic monitor (per-flow statistics)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State is dependent on sequence of packets, not just one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Break-up “suspect segment” analysis into 2 steps</a:t>
            </a:r>
          </a:p>
          <a:p>
            <a:pPr lvl="1"/>
            <a:r>
              <a:rPr lang="en-US" altLang="ko-KR" dirty="0" smtClean="0"/>
              <a:t>1. Search for “suspect values” that violates target property</a:t>
            </a:r>
          </a:p>
          <a:p>
            <a:pPr lvl="2"/>
            <a:r>
              <a:rPr lang="en-US" altLang="ko-KR" dirty="0" smtClean="0"/>
              <a:t>Take any value allowed by its type</a:t>
            </a:r>
          </a:p>
          <a:p>
            <a:pPr lvl="1"/>
            <a:r>
              <a:rPr lang="en-US" altLang="ko-KR" dirty="0" smtClean="0"/>
              <a:t>2. Determine whether violation holds given the logic of entire element</a:t>
            </a:r>
          </a:p>
          <a:p>
            <a:pPr lvl="2"/>
            <a:r>
              <a:rPr lang="en-US" altLang="ko-KR" dirty="0" smtClean="0"/>
              <a:t>Restrict value by the particular type of state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6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Mutable Private State 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3437263"/>
            <a:ext cx="10515600" cy="27397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ko-KR" dirty="0" smtClean="0"/>
              <a:t>Make everything symbolic (packet, metadata, </a:t>
            </a:r>
            <a:r>
              <a:rPr lang="en-US" altLang="ko-KR" dirty="0" err="1" smtClean="0"/>
              <a:t>pktCnt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If </a:t>
            </a:r>
            <a:r>
              <a:rPr lang="en-US" altLang="ko-KR" dirty="0" err="1" smtClean="0"/>
              <a:t>pktCnt</a:t>
            </a:r>
            <a:r>
              <a:rPr lang="en-US" altLang="ko-KR" dirty="0" smtClean="0"/>
              <a:t> = </a:t>
            </a:r>
            <a:r>
              <a:rPr lang="en-US" altLang="ko-KR" i="1" dirty="0" smtClean="0"/>
              <a:t>max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newPktCnt</a:t>
            </a:r>
            <a:r>
              <a:rPr lang="en-US" altLang="ko-KR" dirty="0"/>
              <a:t> </a:t>
            </a:r>
            <a:r>
              <a:rPr lang="en-US" altLang="ko-KR" dirty="0" smtClean="0"/>
              <a:t>overflow!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Check feasibility of the suspect value</a:t>
            </a:r>
          </a:p>
          <a:p>
            <a:pPr lvl="1"/>
            <a:r>
              <a:rPr lang="en-US" altLang="ko-KR" dirty="0" smtClean="0"/>
              <a:t>Prove by induction that </a:t>
            </a:r>
            <a:r>
              <a:rPr lang="en-US" altLang="ko-KR" i="1" dirty="0" smtClean="0"/>
              <a:t>max</a:t>
            </a:r>
            <a:r>
              <a:rPr lang="en-US" altLang="ko-KR" dirty="0" smtClean="0"/>
              <a:t> is a feasible value of </a:t>
            </a:r>
            <a:r>
              <a:rPr lang="en-US" altLang="ko-KR" dirty="0" err="1" smtClean="0"/>
              <a:t>pktCnt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0370"/>
            <a:ext cx="3524480" cy="1597030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715218" y="1868030"/>
            <a:ext cx="6638581" cy="1389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Collect per-flow packet counters</a:t>
            </a:r>
          </a:p>
          <a:p>
            <a:r>
              <a:rPr lang="en-US" altLang="ko-KR" dirty="0" smtClean="0"/>
              <a:t>map: private data structure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48" y="3949780"/>
            <a:ext cx="4427223" cy="6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Test on pipelines created with Click</a:t>
            </a:r>
          </a:p>
          <a:p>
            <a:pPr lvl="1"/>
            <a:r>
              <a:rPr lang="en-US" altLang="ko-KR" dirty="0" smtClean="0"/>
              <a:t>Can we perform complete and sound verification of software dataplanes?</a:t>
            </a:r>
          </a:p>
          <a:p>
            <a:pPr lvl="1"/>
            <a:r>
              <a:rPr lang="en-US" altLang="ko-KR" dirty="0" smtClean="0"/>
              <a:t>How does verification time increase with pipeline length?</a:t>
            </a:r>
          </a:p>
          <a:p>
            <a:pPr lvl="1"/>
            <a:r>
              <a:rPr lang="en-US" altLang="ko-KR" dirty="0" smtClean="0"/>
              <a:t>Can we use our tool to uncover bugs, useful performance characteristics, or unintended dataplane behavior?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Feasibility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Verified packet-processing elements</a:t>
            </a:r>
          </a:p>
          <a:p>
            <a:pPr lvl="1"/>
            <a:r>
              <a:rPr lang="en-US" altLang="ko-KR" dirty="0" smtClean="0"/>
              <a:t>Crash-freedom, bounded-execution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041" y="2779963"/>
            <a:ext cx="4605339" cy="34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Emergence of Software Dataplanes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Software dataplanes</a:t>
            </a:r>
          </a:p>
          <a:p>
            <a:pPr lvl="1"/>
            <a:r>
              <a:rPr lang="en-US" altLang="ko-KR" dirty="0" smtClean="0"/>
              <a:t>Network devices that perform packet processing functionalities via software (e.g., in general-purpose machines)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Flexible compared to traditional hardware switches/routers</a:t>
            </a:r>
          </a:p>
          <a:p>
            <a:pPr lvl="1"/>
            <a:r>
              <a:rPr lang="en-US" altLang="ko-KR" dirty="0" smtClean="0"/>
              <a:t>Easily upgrade obsolete software</a:t>
            </a:r>
          </a:p>
          <a:p>
            <a:pPr lvl="1"/>
            <a:r>
              <a:rPr lang="en-US" altLang="ko-KR" dirty="0" smtClean="0"/>
              <a:t>Quickly add patch to fix bugs, security vulnerabilities</a:t>
            </a:r>
          </a:p>
          <a:p>
            <a:pPr lvl="1"/>
            <a:r>
              <a:rPr lang="en-US" altLang="ko-KR" dirty="0" smtClean="0"/>
              <a:t>Add new functionalities (e.g., traffic monitoring, sampling, etc.)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777907" y="5585554"/>
            <a:ext cx="2302527" cy="85931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Forwarding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867618" y="5585553"/>
            <a:ext cx="2302527" cy="85931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Application Acceleration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957329" y="5585552"/>
            <a:ext cx="2302527" cy="85931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Intrusion </a:t>
            </a:r>
          </a:p>
          <a:p>
            <a:pPr algn="ctr"/>
            <a:r>
              <a:rPr lang="en-US" altLang="ko-KR" dirty="0" smtClean="0"/>
              <a:t>Detection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0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Scalability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6862590" cy="435133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IP router with forwarding table</a:t>
            </a:r>
          </a:p>
          <a:p>
            <a:pPr lvl="1"/>
            <a:r>
              <a:rPr lang="en-US" altLang="ko-KR" i="1" dirty="0" smtClean="0"/>
              <a:t>core:</a:t>
            </a:r>
            <a:r>
              <a:rPr lang="en-US" altLang="ko-KR" dirty="0" smtClean="0"/>
              <a:t> 100,000 entries, </a:t>
            </a:r>
            <a:r>
              <a:rPr lang="en-US" altLang="ko-KR" i="1" dirty="0" smtClean="0"/>
              <a:t>edge:</a:t>
            </a:r>
            <a:r>
              <a:rPr lang="en-US" altLang="ko-KR" dirty="0" smtClean="0"/>
              <a:t> 10 entries</a:t>
            </a:r>
          </a:p>
          <a:p>
            <a:pPr lvl="1"/>
            <a:r>
              <a:rPr lang="en-US" altLang="ko-KR" i="1" dirty="0"/>
              <a:t>c</a:t>
            </a:r>
            <a:r>
              <a:rPr lang="en-US" altLang="ko-KR" i="1" dirty="0" smtClean="0"/>
              <a:t>ore</a:t>
            </a:r>
            <a:r>
              <a:rPr lang="en-US" altLang="ko-KR" dirty="0" smtClean="0"/>
              <a:t> fails with large forwarding table</a:t>
            </a:r>
          </a:p>
          <a:p>
            <a:pPr lvl="1"/>
            <a:r>
              <a:rPr lang="en-US" altLang="ko-KR" i="1" dirty="0"/>
              <a:t>e</a:t>
            </a:r>
            <a:r>
              <a:rPr lang="en-US" altLang="ko-KR" i="1" dirty="0" smtClean="0"/>
              <a:t>dge</a:t>
            </a:r>
            <a:r>
              <a:rPr lang="en-US" altLang="ko-KR" dirty="0" smtClean="0"/>
              <a:t> fails with IP options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Network gateway</a:t>
            </a:r>
          </a:p>
          <a:p>
            <a:pPr lvl="1"/>
            <a:r>
              <a:rPr lang="en-US" altLang="ko-KR" dirty="0" smtClean="0"/>
              <a:t>Traffic monitor: loop</a:t>
            </a:r>
          </a:p>
          <a:p>
            <a:pPr lvl="1"/>
            <a:r>
              <a:rPr lang="en-US" altLang="ko-KR" dirty="0" smtClean="0"/>
              <a:t>NAT: data structure</a:t>
            </a:r>
          </a:p>
          <a:p>
            <a:pPr lvl="1"/>
            <a:r>
              <a:rPr lang="en-US" altLang="ko-KR" dirty="0" err="1" smtClean="0"/>
              <a:t>EthEncap</a:t>
            </a:r>
            <a:r>
              <a:rPr lang="en-US" altLang="ko-KR" dirty="0" smtClean="0"/>
              <a:t>: mutable private state</a:t>
            </a:r>
          </a:p>
          <a:p>
            <a:pPr lvl="1"/>
            <a:r>
              <a:rPr lang="en-US" altLang="ko-KR" i="1" dirty="0" smtClean="0"/>
              <a:t>generic</a:t>
            </a:r>
            <a:r>
              <a:rPr lang="en-US" altLang="ko-KR" dirty="0" smtClean="0"/>
              <a:t> fails with loop &amp; data structure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b="20034"/>
          <a:stretch/>
        </p:blipFill>
        <p:spPr>
          <a:xfrm>
            <a:off x="7293167" y="1742451"/>
            <a:ext cx="4297499" cy="20693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b="11428"/>
          <a:stretch/>
        </p:blipFill>
        <p:spPr>
          <a:xfrm>
            <a:off x="7370286" y="4077059"/>
            <a:ext cx="4181820" cy="21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Microbenchmark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793954" cy="435133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Pipeline </a:t>
            </a:r>
            <a:r>
              <a:rPr lang="en-US" altLang="ko-KR" dirty="0" err="1" smtClean="0"/>
              <a:t>microbenchmark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Sequence of simple filtering</a:t>
            </a:r>
          </a:p>
          <a:p>
            <a:pPr lvl="1"/>
            <a:r>
              <a:rPr lang="en-US" altLang="ko-KR" dirty="0" smtClean="0"/>
              <a:t>Add filtering elements</a:t>
            </a:r>
          </a:p>
          <a:p>
            <a:pPr lvl="1"/>
            <a:r>
              <a:rPr lang="en-US" altLang="ko-KR" i="1" dirty="0" smtClean="0"/>
              <a:t>generic</a:t>
            </a:r>
            <a:r>
              <a:rPr lang="en-US" altLang="ko-KR" dirty="0" smtClean="0"/>
              <a:t> fails with increasing paths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Loop </a:t>
            </a:r>
            <a:r>
              <a:rPr lang="en-US" altLang="ko-KR" dirty="0" err="1" smtClean="0"/>
              <a:t>microbenchmark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Simple IP options processing loop</a:t>
            </a:r>
          </a:p>
          <a:p>
            <a:pPr lvl="1"/>
            <a:r>
              <a:rPr lang="en-US" altLang="ko-KR" dirty="0" smtClean="0"/>
              <a:t>Add loop iterations</a:t>
            </a:r>
          </a:p>
          <a:p>
            <a:pPr lvl="1"/>
            <a:r>
              <a:rPr lang="en-US" altLang="ko-KR" i="1" dirty="0" smtClean="0"/>
              <a:t>generic</a:t>
            </a:r>
            <a:r>
              <a:rPr lang="en-US" altLang="ko-KR" dirty="0" smtClean="0"/>
              <a:t> fails with exponential increase of execution paths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477" y="1457539"/>
            <a:ext cx="4484324" cy="237053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477" y="3900057"/>
            <a:ext cx="4668254" cy="24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Usefulness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Found number of bugs in Click elements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80" y="2417305"/>
            <a:ext cx="7753982" cy="41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Dataplane-specific Verification</a:t>
            </a:r>
          </a:p>
          <a:p>
            <a:pPr lvl="1"/>
            <a:r>
              <a:rPr lang="en-US" altLang="ko-KR" dirty="0" smtClean="0"/>
              <a:t>Symbolic execution + composition</a:t>
            </a:r>
          </a:p>
          <a:p>
            <a:pPr lvl="1"/>
            <a:r>
              <a:rPr lang="en-US" altLang="ko-KR" dirty="0" smtClean="0"/>
              <a:t>Pipeline structure </a:t>
            </a:r>
            <a:r>
              <a:rPr lang="en-US" altLang="ko-KR" dirty="0" smtClean="0">
                <a:sym typeface="Wingdings" panose="05000000000000000000" pitchFamily="2" charset="2"/>
              </a:rPr>
              <a:t> separate elements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Loops </a:t>
            </a:r>
            <a:r>
              <a:rPr lang="en-US" altLang="ko-KR" dirty="0" smtClean="0">
                <a:sym typeface="Wingdings" panose="05000000000000000000" pitchFamily="2" charset="2"/>
              </a:rPr>
              <a:t> separate iterations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Data structures </a:t>
            </a:r>
            <a:r>
              <a:rPr lang="en-US" altLang="ko-KR" dirty="0" smtClean="0"/>
              <a:t> pre-allocated key/value stores</a:t>
            </a:r>
          </a:p>
          <a:p>
            <a:endParaRPr lang="en-US" altLang="ko-KR" dirty="0"/>
          </a:p>
          <a:p>
            <a:r>
              <a:rPr lang="en-US" altLang="ko-KR" dirty="0" smtClean="0"/>
              <a:t>Enable efficient software dataplane verification</a:t>
            </a:r>
          </a:p>
          <a:p>
            <a:pPr lvl="1"/>
            <a:r>
              <a:rPr lang="en-US" altLang="ko-KR" dirty="0" smtClean="0"/>
              <a:t>Complete and sound analysis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KLEE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S2E uses KLEE as a base tool</a:t>
            </a:r>
          </a:p>
          <a:p>
            <a:pPr lvl="1"/>
            <a:r>
              <a:rPr lang="en-US" altLang="ko-KR" dirty="0" smtClean="0"/>
              <a:t>Limitation of KLEE: requires source code to interpret</a:t>
            </a:r>
          </a:p>
          <a:p>
            <a:r>
              <a:rPr lang="en-US" altLang="ko-KR" dirty="0" smtClean="0"/>
              <a:t>Minimize memory usage</a:t>
            </a:r>
          </a:p>
          <a:p>
            <a:pPr lvl="1"/>
            <a:r>
              <a:rPr lang="en-US" altLang="ko-KR" dirty="0" smtClean="0"/>
              <a:t>Keep track of all memory objects </a:t>
            </a:r>
            <a:r>
              <a:rPr lang="en-US" altLang="ko-KR" dirty="0" smtClean="0">
                <a:sym typeface="Wingdings" panose="05000000000000000000" pitchFamily="2" charset="2"/>
              </a:rPr>
              <a:t> object level copy-on-write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Share objects between multiple states vs. fork at every branch</a:t>
            </a:r>
            <a:endParaRPr lang="en-US" altLang="ko-KR" dirty="0" smtClean="0"/>
          </a:p>
          <a:p>
            <a:r>
              <a:rPr lang="en-US" altLang="ko-KR" dirty="0" smtClean="0"/>
              <a:t>Minimize constraint solver overhead</a:t>
            </a:r>
          </a:p>
          <a:p>
            <a:pPr lvl="1"/>
            <a:r>
              <a:rPr lang="en-US" altLang="ko-KR" dirty="0" smtClean="0"/>
              <a:t>Reduce query as much as possible before passing to solver</a:t>
            </a:r>
          </a:p>
          <a:p>
            <a:pPr lvl="1"/>
            <a:r>
              <a:rPr lang="en-US" altLang="ko-KR" dirty="0" smtClean="0"/>
              <a:t>Expression rewriting, constraint set simplification, implied value concretization, constraint independence, counter-example cache</a:t>
            </a:r>
          </a:p>
          <a:p>
            <a:r>
              <a:rPr lang="en-US" altLang="ko-KR" dirty="0" smtClean="0"/>
              <a:t>Handle environment variables</a:t>
            </a:r>
          </a:p>
          <a:p>
            <a:pPr lvl="1"/>
            <a:r>
              <a:rPr lang="en-US" altLang="ko-KR" dirty="0" smtClean="0"/>
              <a:t>File I/O, system calls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0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3692"/>
            <a:ext cx="10515600" cy="657778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Limitations (from paper)</a:t>
            </a:r>
          </a:p>
          <a:p>
            <a:pPr lvl="1"/>
            <a:r>
              <a:rPr lang="en-US" altLang="ko-KR" dirty="0" smtClean="0"/>
              <a:t>Conditions for loops and data structures either require modification or complete rewrite of code. This is not negligible for more complex applications (e.g., IDS). Any way to bypass this condition?</a:t>
            </a:r>
          </a:p>
          <a:p>
            <a:pPr lvl="1"/>
            <a:r>
              <a:rPr lang="en-US" altLang="ko-KR" dirty="0" smtClean="0"/>
              <a:t>Having pre-allocated array results in memory overhead. Minimizing memory usage is crucial for SE. Is this the right way?</a:t>
            </a:r>
          </a:p>
          <a:p>
            <a:pPr lvl="1"/>
            <a:r>
              <a:rPr lang="en-US" altLang="ko-KR" dirty="0" smtClean="0"/>
              <a:t>Authors provide only two specific examples for mutable private state (NAT, flow table). Is there a fundamental way to solve this problem?</a:t>
            </a:r>
          </a:p>
          <a:p>
            <a:r>
              <a:rPr lang="en-US" altLang="ko-KR" dirty="0" smtClean="0"/>
              <a:t>Other points</a:t>
            </a:r>
          </a:p>
          <a:p>
            <a:pPr lvl="1"/>
            <a:r>
              <a:rPr lang="en-US" altLang="ko-KR" dirty="0" smtClean="0"/>
              <a:t>Can we really apply pipeline structure on all applications?</a:t>
            </a:r>
          </a:p>
          <a:p>
            <a:pPr lvl="1"/>
            <a:r>
              <a:rPr lang="en-US" altLang="ko-KR" dirty="0" smtClean="0"/>
              <a:t>Since it is developer’s job to </a:t>
            </a:r>
            <a:r>
              <a:rPr lang="en-US" altLang="ko-KR" dirty="0" smtClean="0"/>
              <a:t>write </a:t>
            </a:r>
            <a:r>
              <a:rPr lang="en-US" altLang="ko-KR" smtClean="0"/>
              <a:t>a verifiable </a:t>
            </a:r>
            <a:r>
              <a:rPr lang="en-US" altLang="ko-KR" dirty="0" smtClean="0"/>
              <a:t>code, can’t we use tools that provide richer features by interpreting source code directly?</a:t>
            </a:r>
          </a:p>
          <a:p>
            <a:pPr lvl="1"/>
            <a:r>
              <a:rPr lang="en-US" altLang="ko-KR" dirty="0" smtClean="0"/>
              <a:t>How do we determine appropriate size for pre-allocated arrays?</a:t>
            </a:r>
          </a:p>
          <a:p>
            <a:pPr lvl="1"/>
            <a:r>
              <a:rPr lang="en-US" altLang="ko-KR" dirty="0" smtClean="0"/>
              <a:t>Over-approximation (pipeline decomposition, mutable private state) may be an overkill on performance</a:t>
            </a:r>
          </a:p>
          <a:p>
            <a:pPr lvl="1"/>
            <a:r>
              <a:rPr lang="en-US" altLang="ko-KR" dirty="0" smtClean="0"/>
              <a:t>Evaluations are only done on toy applications. Is this really applicable to practical, complex applications?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5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Frequent Reprogramming = Bugs!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Add more “cool” functionalities into software dataplanes</a:t>
            </a:r>
          </a:p>
          <a:p>
            <a:pPr lvl="1"/>
            <a:r>
              <a:rPr lang="en-US" altLang="ko-KR" dirty="0" smtClean="0"/>
              <a:t>Code becomes more complex </a:t>
            </a:r>
            <a:r>
              <a:rPr lang="en-US" altLang="ko-KR" dirty="0" smtClean="0">
                <a:sym typeface="Wingdings" panose="05000000000000000000" pitchFamily="2" charset="2"/>
              </a:rPr>
              <a:t> bugs, bugs, bugs!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Crash, infinite loop, performance degradation, etc.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486103" y="3421312"/>
            <a:ext cx="8568102" cy="149192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8567070" y="3737616"/>
            <a:ext cx="2302527" cy="85931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 Forwarding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2731944" y="3738716"/>
            <a:ext cx="2302527" cy="85931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Intrusion </a:t>
            </a:r>
          </a:p>
          <a:p>
            <a:pPr algn="ctr"/>
            <a:r>
              <a:rPr lang="en-US" altLang="ko-KR" dirty="0" smtClean="0"/>
              <a:t>Detection</a:t>
            </a:r>
            <a:endParaRPr lang="ko-KR" altLang="en-US" dirty="0"/>
          </a:p>
        </p:txBody>
      </p:sp>
      <p:sp>
        <p:nvSpPr>
          <p:cNvPr id="7" name="U자형 화살표 6"/>
          <p:cNvSpPr/>
          <p:nvPr/>
        </p:nvSpPr>
        <p:spPr>
          <a:xfrm rot="5400000">
            <a:off x="7790138" y="3843901"/>
            <a:ext cx="696872" cy="71025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24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519216" y="3737615"/>
            <a:ext cx="2302527" cy="85931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Application Acceleration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930623" y="3949745"/>
            <a:ext cx="1105696" cy="506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Packet</a:t>
            </a:r>
            <a:endParaRPr lang="ko-KR" altLang="en-US" dirty="0"/>
          </a:p>
        </p:txBody>
      </p:sp>
      <p:sp>
        <p:nvSpPr>
          <p:cNvPr id="11" name="오른쪽 화살표 10"/>
          <p:cNvSpPr/>
          <p:nvPr/>
        </p:nvSpPr>
        <p:spPr>
          <a:xfrm>
            <a:off x="2033419" y="3952026"/>
            <a:ext cx="698525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052510" y="3932163"/>
            <a:ext cx="466706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482858" y="5385185"/>
            <a:ext cx="8568102" cy="761459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How do we guarantee that new software is bug-free?</a:t>
            </a:r>
            <a:endParaRPr lang="ko-KR" altLang="en-US" sz="2400" dirty="0"/>
          </a:p>
        </p:txBody>
      </p:sp>
      <p:pic>
        <p:nvPicPr>
          <p:cNvPr id="16" name="Picture 2" descr="http://upload.wikimedia.org/wikipedia/commons/thumb/5/55/Bug_blank.svg/256px-Bug_blan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944" y="4459355"/>
            <a:ext cx="1814636" cy="17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타원형 설명선 16"/>
          <p:cNvSpPr/>
          <p:nvPr/>
        </p:nvSpPr>
        <p:spPr>
          <a:xfrm>
            <a:off x="9856929" y="3529799"/>
            <a:ext cx="1988283" cy="797355"/>
          </a:xfrm>
          <a:prstGeom prst="wedgeEllipse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Impact" panose="020B0806030902050204" pitchFamily="34" charset="0"/>
              </a:rPr>
              <a:t>ALL YOUR BUGS BELONG TO ME!</a:t>
            </a:r>
            <a:endParaRPr lang="ko-KR" altLang="en-US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Software Dataplane Verification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Check whether software satisfies a target property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2054" name="Picture 6" descr="http://www.clker.com/cliparts/d/r/Y/h/b/K/programmer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79" y="2821287"/>
            <a:ext cx="1308227" cy="15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1183584" y="4246795"/>
            <a:ext cx="1707615" cy="6148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IDS</a:t>
            </a:r>
          </a:p>
          <a:p>
            <a:pPr algn="ctr"/>
            <a:r>
              <a:rPr lang="en-US" altLang="ko-KR" dirty="0" smtClean="0"/>
              <a:t>Source Code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15203" y="2406395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Developer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4793009" y="4108910"/>
            <a:ext cx="956603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435986" y="3368026"/>
            <a:ext cx="160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Administrator</a:t>
            </a:r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71311" y="2602078"/>
            <a:ext cx="1475946" cy="37539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Software Dataplane Verification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91" y="3458178"/>
            <a:ext cx="1305074" cy="1841043"/>
          </a:xfrm>
          <a:prstGeom prst="rect">
            <a:avLst/>
          </a:prstGeom>
        </p:spPr>
      </p:pic>
      <p:pic>
        <p:nvPicPr>
          <p:cNvPr id="2052" name="Picture 4" descr="https://encrypted-tbn0.gstatic.com/images?q=tbn:ANd9GcSTRleSMgHFn17rAi6-vSbqxPN89bawkJS5jXzWrUf1TlFl2n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23" y="5434651"/>
            <a:ext cx="1135936" cy="9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encrypted-tbn0.gstatic.com/images?q=tbn:ANd9GcSTRleSMgHFn17rAi6-vSbqxPN89bawkJS5jXzWrUf1TlFl2n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25" y="5356548"/>
            <a:ext cx="1039883" cy="8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타원형 설명선 11"/>
          <p:cNvSpPr/>
          <p:nvPr/>
        </p:nvSpPr>
        <p:spPr>
          <a:xfrm>
            <a:off x="6727778" y="2591061"/>
            <a:ext cx="2032926" cy="1071669"/>
          </a:xfrm>
          <a:prstGeom prst="wedgeEllipseCallout">
            <a:avLst>
              <a:gd name="adj1" fmla="val -45382"/>
              <a:gd name="adj2" fmla="val 82032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 trust you since </a:t>
            </a:r>
            <a:r>
              <a:rPr lang="en-US" altLang="ko-KR" dirty="0" smtClean="0"/>
              <a:t>it is</a:t>
            </a:r>
            <a:r>
              <a:rPr lang="en-US" altLang="ko-KR" dirty="0" smtClean="0"/>
              <a:t> verified </a:t>
            </a:r>
            <a:r>
              <a:rPr lang="en-US" altLang="ko-KR" dirty="0" smtClean="0">
                <a:sym typeface="Wingdings" panose="05000000000000000000" pitchFamily="2" charset="2"/>
              </a:rPr>
              <a:t></a:t>
            </a:r>
            <a:endParaRPr lang="ko-KR" altLang="en-US" dirty="0"/>
          </a:p>
        </p:txBody>
      </p:sp>
      <p:sp>
        <p:nvSpPr>
          <p:cNvPr id="25" name="오른쪽 화살표 24"/>
          <p:cNvSpPr/>
          <p:nvPr/>
        </p:nvSpPr>
        <p:spPr>
          <a:xfrm rot="5400000">
            <a:off x="1759922" y="4953648"/>
            <a:ext cx="554935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2605359" y="5712956"/>
            <a:ext cx="554935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306229" y="3841140"/>
            <a:ext cx="122594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Target Property </a:t>
            </a:r>
            <a:r>
              <a:rPr lang="en-US" altLang="ko-KR" i="1" dirty="0" smtClean="0"/>
              <a:t>P</a:t>
            </a:r>
            <a:endParaRPr lang="ko-KR" altLang="en-US" i="1" dirty="0"/>
          </a:p>
        </p:txBody>
      </p:sp>
      <p:sp>
        <p:nvSpPr>
          <p:cNvPr id="29" name="오른쪽 화살표 28"/>
          <p:cNvSpPr/>
          <p:nvPr/>
        </p:nvSpPr>
        <p:spPr>
          <a:xfrm rot="5400000">
            <a:off x="3631816" y="4840488"/>
            <a:ext cx="554935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폭발 1 15"/>
          <p:cNvSpPr/>
          <p:nvPr/>
        </p:nvSpPr>
        <p:spPr>
          <a:xfrm>
            <a:off x="2982070" y="5058047"/>
            <a:ext cx="1854426" cy="137637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</a:rPr>
              <a:t>P </a:t>
            </a:r>
            <a:r>
              <a:rPr lang="en-US" altLang="ko-KR" dirty="0" smtClean="0">
                <a:solidFill>
                  <a:schemeClr val="tx1"/>
                </a:solidFill>
              </a:rPr>
              <a:t>satisfied!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오른쪽 화살표 30"/>
          <p:cNvSpPr/>
          <p:nvPr/>
        </p:nvSpPr>
        <p:spPr>
          <a:xfrm>
            <a:off x="7058934" y="4088038"/>
            <a:ext cx="1616535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8736319" y="3010066"/>
            <a:ext cx="163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Switch/Router</a:t>
            </a:r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530680" y="4782128"/>
            <a:ext cx="1674650" cy="139483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Software </a:t>
            </a:r>
            <a:r>
              <a:rPr lang="en-US" altLang="ko-KR" dirty="0" smtClean="0"/>
              <a:t>Dataplane </a:t>
            </a:r>
            <a:r>
              <a:rPr lang="en-US" altLang="ko-KR" dirty="0" smtClean="0"/>
              <a:t>Verification</a:t>
            </a:r>
            <a:endParaRPr lang="ko-KR" altLang="en-US" dirty="0"/>
          </a:p>
        </p:txBody>
      </p:sp>
      <p:pic>
        <p:nvPicPr>
          <p:cNvPr id="2056" name="Picture 8" descr="http://www.primaveterina.cz/fotky32533/Loga/adm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02" y="3567492"/>
            <a:ext cx="2530967" cy="16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694 L -0.00026 -0.1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Target Property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Crash-freedom</a:t>
                </a:r>
              </a:p>
              <a:p>
                <a:pPr lvl="1"/>
                <a:r>
                  <a:rPr lang="en-US" altLang="ko-KR" dirty="0" smtClean="0"/>
                  <a:t>Guarantee no abnormal termination</a:t>
                </a:r>
              </a:p>
              <a:p>
                <a:pPr lvl="2"/>
                <a:r>
                  <a:rPr lang="en-US" altLang="ko-KR" dirty="0" smtClean="0"/>
                  <a:t>Assertion with </a:t>
                </a:r>
                <a:r>
                  <a:rPr lang="en-US" altLang="ko-KR" i="1" dirty="0" smtClean="0"/>
                  <a:t>false</a:t>
                </a:r>
                <a:r>
                  <a:rPr lang="en-US" altLang="ko-KR" dirty="0" smtClean="0"/>
                  <a:t>, division by zero</a:t>
                </a:r>
              </a:p>
              <a:p>
                <a:pPr lvl="2"/>
                <a:r>
                  <a:rPr lang="en-US" altLang="ko-KR" dirty="0" smtClean="0"/>
                  <a:t>Click: receipt of a signal (e.g., SIGSEGV, SIGABRT, SIGFPE)</a:t>
                </a:r>
              </a:p>
              <a:p>
                <a:r>
                  <a:rPr lang="en-US" altLang="ko-KR" dirty="0" smtClean="0"/>
                  <a:t>Bounded-execution</a:t>
                </a:r>
              </a:p>
              <a:p>
                <a:pPr lvl="1"/>
                <a:r>
                  <a:rPr lang="en-US" altLang="ko-KR" dirty="0" smtClean="0"/>
                  <a:t>Guarantee execution of no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ko-KR" dirty="0" smtClean="0"/>
                  <a:t> instructions per packet</a:t>
                </a:r>
              </a:p>
              <a:p>
                <a:pPr lvl="2"/>
                <a:r>
                  <a:rPr lang="en-US" altLang="ko-KR" dirty="0" smtClean="0"/>
                  <a:t>Exit within a bounded amount of time</a:t>
                </a:r>
              </a:p>
              <a:p>
                <a:r>
                  <a:rPr lang="en-US" altLang="ko-KR" dirty="0" smtClean="0"/>
                  <a:t>Filtering</a:t>
                </a:r>
              </a:p>
              <a:p>
                <a:pPr lvl="1"/>
                <a:r>
                  <a:rPr lang="en-US" altLang="ko-KR" dirty="0" smtClean="0"/>
                  <a:t>Guarantee that a packet follows specific configuration state</a:t>
                </a:r>
              </a:p>
              <a:p>
                <a:pPr lvl="2"/>
                <a:r>
                  <a:rPr lang="en-US" altLang="ko-KR" dirty="0" smtClean="0"/>
                  <a:t>Map input packet header to an output port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3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Verification by Symbolic Execution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Symbolic Execution (SE)</a:t>
            </a:r>
          </a:p>
          <a:p>
            <a:pPr lvl="1"/>
            <a:r>
              <a:rPr lang="en-US" altLang="ko-KR" dirty="0" smtClean="0"/>
              <a:t>Analyze program assuming input as a symbolic value</a:t>
            </a:r>
          </a:p>
          <a:p>
            <a:pPr lvl="1"/>
            <a:r>
              <a:rPr lang="en-US" altLang="ko-KR" dirty="0" smtClean="0"/>
              <a:t>Opposite of static analysis (run with a fixed input value)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5" name="내용 개체 틀 3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1" y="3147968"/>
            <a:ext cx="4873687" cy="3520473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43" y="3147968"/>
            <a:ext cx="3297945" cy="3542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86157" y="5758049"/>
                <a:ext cx="22927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ko-K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ko-KR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57" y="5758049"/>
                <a:ext cx="2292703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07213" y="4078459"/>
                <a:ext cx="31981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ko-K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→2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ko-KR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13" y="4078459"/>
                <a:ext cx="3198130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86465" y="3956165"/>
                <a:ext cx="14059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≠2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ko-KR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465" y="3956165"/>
                <a:ext cx="140590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0664" y="5393843"/>
                <a:ext cx="30628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70C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)⋀ (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+10) </m:t>
                    </m:r>
                  </m:oMath>
                </a14:m>
                <a:endParaRPr lang="ko-KR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64" y="5393843"/>
                <a:ext cx="3062880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87348" y="3953994"/>
                <a:ext cx="13614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ko-KR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348" y="3953994"/>
                <a:ext cx="1361483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63284" y="5045997"/>
                <a:ext cx="31041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70C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 ⋀ (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+10) </m:t>
                    </m:r>
                  </m:oMath>
                </a14:m>
                <a:endParaRPr lang="ko-KR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284" y="5045997"/>
                <a:ext cx="3104104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오른쪽 화살표 12"/>
          <p:cNvSpPr/>
          <p:nvPr/>
        </p:nvSpPr>
        <p:spPr>
          <a:xfrm>
            <a:off x="5341492" y="4551950"/>
            <a:ext cx="1444973" cy="7069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9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Symbolic Execution Framework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Interpret LLVM </a:t>
            </a:r>
            <a:r>
              <a:rPr lang="en-US" altLang="ko-KR" dirty="0" err="1" smtClean="0"/>
              <a:t>bitcode</a:t>
            </a:r>
            <a:r>
              <a:rPr lang="en-US" altLang="ko-KR" dirty="0" smtClean="0"/>
              <a:t> (Intermediate Representation, IR)</a:t>
            </a:r>
          </a:p>
          <a:p>
            <a:pPr lvl="1"/>
            <a:r>
              <a:rPr lang="en-US" altLang="ko-KR" dirty="0" smtClean="0"/>
              <a:t>%</a:t>
            </a:r>
            <a:r>
              <a:rPr lang="en-US" altLang="ko-KR" dirty="0" err="1" smtClean="0"/>
              <a:t>dst</a:t>
            </a:r>
            <a:r>
              <a:rPr lang="en-US" altLang="ko-KR" dirty="0" smtClean="0"/>
              <a:t> = add i32 %src0, %src1</a:t>
            </a:r>
          </a:p>
          <a:p>
            <a:r>
              <a:rPr lang="en-US" altLang="ko-KR" dirty="0" smtClean="0"/>
              <a:t>Find counter-example for given constraints</a:t>
            </a:r>
          </a:p>
          <a:p>
            <a:pPr lvl="1"/>
            <a:r>
              <a:rPr lang="en-US" altLang="ko-KR" dirty="0" smtClean="0"/>
              <a:t>{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 &lt; 10, j &gt; 8}:</a:t>
            </a:r>
            <a:r>
              <a:rPr lang="en-US" altLang="ko-KR" dirty="0" smtClean="0">
                <a:sym typeface="Wingdings" panose="05000000000000000000" pitchFamily="2" charset="2"/>
              </a:rPr>
              <a:t> satisfiable with </a:t>
            </a:r>
            <a:r>
              <a:rPr lang="en-US" altLang="ko-KR" dirty="0" err="1" smtClean="0">
                <a:sym typeface="Wingdings" panose="05000000000000000000" pitchFamily="2" charset="2"/>
              </a:rPr>
              <a:t>i</a:t>
            </a:r>
            <a:r>
              <a:rPr lang="en-US" altLang="ko-KR" dirty="0" smtClean="0">
                <a:sym typeface="Wingdings" panose="05000000000000000000" pitchFamily="2" charset="2"/>
              </a:rPr>
              <a:t>  5, j  9</a:t>
            </a:r>
            <a:endParaRPr lang="en-US" altLang="ko-KR" dirty="0" smtClean="0"/>
          </a:p>
          <a:p>
            <a:r>
              <a:rPr lang="en-US" altLang="ko-KR" dirty="0" smtClean="0"/>
              <a:t>Process flow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256825" y="4201881"/>
            <a:ext cx="1439014" cy="85931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LLVM</a:t>
            </a:r>
          </a:p>
          <a:p>
            <a:pPr algn="ctr"/>
            <a:r>
              <a:rPr lang="en-US" altLang="ko-KR" dirty="0" err="1" smtClean="0"/>
              <a:t>bitcode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6481" y="5156942"/>
            <a:ext cx="274299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1. Initialize SE engine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Load engine modules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Install IR interpreter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Load LLVM </a:t>
            </a:r>
            <a:r>
              <a:rPr lang="en-US" altLang="ko-KR" dirty="0" err="1" smtClean="0"/>
              <a:t>bitcode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2820901" y="4428002"/>
            <a:ext cx="861482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859697" y="4201881"/>
            <a:ext cx="1439014" cy="859317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Interpreter</a:t>
            </a:r>
          </a:p>
          <a:p>
            <a:pPr algn="ctr"/>
            <a:r>
              <a:rPr lang="en-US" altLang="ko-KR" dirty="0" smtClean="0"/>
              <a:t>(Executor)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71424" y="5156942"/>
            <a:ext cx="254524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2. Run interpreter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Select </a:t>
            </a:r>
            <a:r>
              <a:rPr lang="en-US" altLang="ko-KR" dirty="0" smtClean="0"/>
              <a:t>path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Load instructions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Execute instructions</a:t>
            </a: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11" name="오른쪽 화살표 10"/>
          <p:cNvSpPr/>
          <p:nvPr/>
        </p:nvSpPr>
        <p:spPr>
          <a:xfrm>
            <a:off x="5498289" y="4428002"/>
            <a:ext cx="861482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576274" y="4201881"/>
            <a:ext cx="1439014" cy="859317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Branch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05568" y="5156942"/>
            <a:ext cx="192232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3</a:t>
            </a:r>
            <a:r>
              <a:rPr lang="en-US" altLang="ko-KR" sz="2000" dirty="0" smtClean="0"/>
              <a:t>. Branch code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switch, if/else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Create query</a:t>
            </a: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14" name="오른쪽 화살표 13"/>
          <p:cNvSpPr/>
          <p:nvPr/>
        </p:nvSpPr>
        <p:spPr>
          <a:xfrm>
            <a:off x="8234029" y="4428001"/>
            <a:ext cx="861482" cy="407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9292851" y="4201878"/>
            <a:ext cx="1439014" cy="85931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Constraint</a:t>
            </a:r>
          </a:p>
          <a:p>
            <a:pPr algn="ctr"/>
            <a:r>
              <a:rPr lang="en-US" altLang="ko-KR" dirty="0" smtClean="0"/>
              <a:t>Solver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51258" y="5156941"/>
            <a:ext cx="308603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4. Solve constraint query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Does branch result in </a:t>
            </a:r>
            <a:br>
              <a:rPr lang="en-US" altLang="ko-KR" dirty="0" smtClean="0"/>
            </a:br>
            <a:r>
              <a:rPr lang="en-US" altLang="ko-KR" dirty="0" smtClean="0"/>
              <a:t>true/false/unknown?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Get counter-example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00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Symbolic Execution Usage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At start: validate that a program is bug-free automatically</a:t>
            </a:r>
          </a:p>
          <a:p>
            <a:pPr lvl="1"/>
            <a:r>
              <a:rPr lang="en-US" altLang="ko-KR" dirty="0" smtClean="0"/>
              <a:t>Cover as much code as possible</a:t>
            </a:r>
          </a:p>
          <a:p>
            <a:pPr lvl="1"/>
            <a:r>
              <a:rPr lang="en-US" altLang="ko-KR" dirty="0" smtClean="0"/>
              <a:t>Error check: division by zero, buffer overflow</a:t>
            </a:r>
          </a:p>
          <a:p>
            <a:r>
              <a:rPr lang="en-US" altLang="ko-KR" dirty="0" smtClean="0"/>
              <a:t>Security concerns</a:t>
            </a:r>
          </a:p>
          <a:p>
            <a:pPr lvl="1"/>
            <a:r>
              <a:rPr lang="en-US" altLang="ko-KR" dirty="0" smtClean="0"/>
              <a:t>Identify malware by automatically searching for any code path that results in malicious behaviors</a:t>
            </a:r>
          </a:p>
          <a:p>
            <a:pPr lvl="1"/>
            <a:r>
              <a:rPr lang="en-US" altLang="ko-KR" dirty="0" smtClean="0"/>
              <a:t>MAYHEM [IEEE S&amp;P’12]</a:t>
            </a:r>
          </a:p>
          <a:p>
            <a:r>
              <a:rPr lang="en-US" altLang="ko-KR" dirty="0" smtClean="0"/>
              <a:t>Other applications</a:t>
            </a:r>
          </a:p>
          <a:p>
            <a:pPr lvl="1"/>
            <a:r>
              <a:rPr lang="en-US" altLang="ko-KR" dirty="0" smtClean="0"/>
              <a:t>Validate complex programs: Cloud9 [EuroSys’11], S2E [ASPLOS’12]</a:t>
            </a:r>
          </a:p>
          <a:p>
            <a:pPr lvl="1"/>
            <a:r>
              <a:rPr lang="en-US" altLang="ko-KR" dirty="0" smtClean="0"/>
              <a:t>Validate network programs </a:t>
            </a:r>
            <a:r>
              <a:rPr lang="en-US" altLang="ko-KR" dirty="0" smtClean="0"/>
              <a:t>for all </a:t>
            </a:r>
            <a:r>
              <a:rPr lang="en-US" altLang="ko-KR" dirty="0" smtClean="0"/>
              <a:t>possible paths: [NSDI’14]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7E8-5CF0-4EE8-B724-4F7D05F92FF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3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0993" cy="1325563"/>
          </a:xfrm>
        </p:spPr>
        <p:txBody>
          <a:bodyPr/>
          <a:lstStyle/>
          <a:p>
            <a:r>
              <a:rPr lang="en-US" altLang="ko-KR" dirty="0" smtClean="0"/>
              <a:t>Limitation in Applying Symbolic Execution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Path explosion</a:t>
                </a:r>
              </a:p>
              <a:p>
                <a:pPr lvl="1"/>
                <a:r>
                  <a:rPr lang="en-US" altLang="ko-KR" dirty="0" smtClean="0"/>
                  <a:t>Number of paths to explore increases exponentially</a:t>
                </a:r>
              </a:p>
              <a:p>
                <a:pPr lvl="1"/>
                <a:r>
                  <a:rPr lang="en-US" altLang="ko-KR" i="1" dirty="0" smtClean="0"/>
                  <a:t>N</a:t>
                </a:r>
                <a:r>
                  <a:rPr lang="en-US" altLang="ko-KR" dirty="0" smtClean="0"/>
                  <a:t> branches per element 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 paths</a:t>
                </a:r>
              </a:p>
              <a:p>
                <a:pPr lvl="1"/>
                <a:r>
                  <a:rPr lang="en-US" altLang="ko-KR" i="1" dirty="0" smtClean="0"/>
                  <a:t>M</a:t>
                </a:r>
                <a:r>
                  <a:rPr lang="en-US" altLang="ko-KR" dirty="0" smtClean="0"/>
                  <a:t> elements 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 paths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40886" y="6356350"/>
            <a:ext cx="2743200" cy="365125"/>
          </a:xfrm>
        </p:spPr>
        <p:txBody>
          <a:bodyPr/>
          <a:lstStyle/>
          <a:p>
            <a:fld id="{9CC607E8-5CF0-4EE8-B724-4F7D05F92FF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741163" y="3649816"/>
            <a:ext cx="1893005" cy="127778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/>
              <a:t>if (</a:t>
            </a:r>
            <a:r>
              <a:rPr lang="en-US" altLang="ko-KR" dirty="0" err="1" smtClean="0"/>
              <a:t>in.x</a:t>
            </a:r>
            <a:r>
              <a:rPr lang="en-US" altLang="ko-KR" dirty="0" smtClean="0"/>
              <a:t> &lt; 0)</a:t>
            </a:r>
          </a:p>
          <a:p>
            <a:r>
              <a:rPr lang="en-US" altLang="ko-KR" dirty="0" smtClean="0"/>
              <a:t>    out = 0;</a:t>
            </a:r>
          </a:p>
          <a:p>
            <a:r>
              <a:rPr lang="en-US" altLang="ko-KR" dirty="0" smtClean="0"/>
              <a:t>else</a:t>
            </a:r>
          </a:p>
          <a:p>
            <a:r>
              <a:rPr lang="en-US" altLang="ko-KR" dirty="0" smtClean="0"/>
              <a:t>    out = in;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269435" y="4253195"/>
            <a:ext cx="897195" cy="671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5138211" y="4814661"/>
            <a:ext cx="262449" cy="261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5269435" y="4945441"/>
            <a:ext cx="811446" cy="5403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741162" y="5172832"/>
            <a:ext cx="1893005" cy="127778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/>
              <a:t>if (</a:t>
            </a:r>
            <a:r>
              <a:rPr lang="en-US" altLang="ko-KR" dirty="0" err="1" smtClean="0"/>
              <a:t>in.y</a:t>
            </a:r>
            <a:r>
              <a:rPr lang="en-US" altLang="ko-KR" dirty="0" smtClean="0"/>
              <a:t> &lt; 10)</a:t>
            </a:r>
          </a:p>
          <a:p>
            <a:r>
              <a:rPr lang="en-US" altLang="ko-KR" dirty="0" smtClean="0"/>
              <a:t>    out = 4;</a:t>
            </a:r>
          </a:p>
          <a:p>
            <a:r>
              <a:rPr lang="en-US" altLang="ko-KR" dirty="0" smtClean="0"/>
              <a:t>else</a:t>
            </a:r>
          </a:p>
          <a:p>
            <a:r>
              <a:rPr lang="en-US" altLang="ko-KR" dirty="0" smtClean="0"/>
              <a:t>    out = in;</a:t>
            </a:r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2924255" y="3649816"/>
            <a:ext cx="1893005" cy="127778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/>
              <a:t>if (</a:t>
            </a:r>
            <a:r>
              <a:rPr lang="en-US" altLang="ko-KR" dirty="0" err="1" smtClean="0"/>
              <a:t>in.z</a:t>
            </a:r>
            <a:r>
              <a:rPr lang="en-US" altLang="ko-KR" dirty="0" smtClean="0"/>
              <a:t> &gt; 2)</a:t>
            </a:r>
          </a:p>
          <a:p>
            <a:r>
              <a:rPr lang="en-US" altLang="ko-KR" dirty="0" smtClean="0"/>
              <a:t>    out = 3;</a:t>
            </a:r>
          </a:p>
          <a:p>
            <a:r>
              <a:rPr lang="en-US" altLang="ko-KR" dirty="0" smtClean="0"/>
              <a:t>else</a:t>
            </a:r>
          </a:p>
          <a:p>
            <a:r>
              <a:rPr lang="en-US" altLang="ko-KR" dirty="0" smtClean="0"/>
              <a:t>    out = in;</a:t>
            </a: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920422" y="5172832"/>
            <a:ext cx="1893005" cy="1277784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…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6224282" y="3550185"/>
            <a:ext cx="906710" cy="6791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6224282" y="4250529"/>
            <a:ext cx="906710" cy="4127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6044921" y="4098467"/>
            <a:ext cx="262449" cy="26156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/>
          <p:cNvCxnSpPr/>
          <p:nvPr/>
        </p:nvCxnSpPr>
        <p:spPr>
          <a:xfrm>
            <a:off x="6176145" y="5587415"/>
            <a:ext cx="906710" cy="5888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>
            <a:stCxn id="18" idx="3"/>
          </p:cNvCxnSpPr>
          <p:nvPr/>
        </p:nvCxnSpPr>
        <p:spPr>
          <a:xfrm flipV="1">
            <a:off x="6089325" y="5290070"/>
            <a:ext cx="1041666" cy="3439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6050890" y="5410720"/>
            <a:ext cx="262449" cy="26156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/>
          <p:cNvCxnSpPr/>
          <p:nvPr/>
        </p:nvCxnSpPr>
        <p:spPr>
          <a:xfrm flipV="1">
            <a:off x="7130991" y="3057605"/>
            <a:ext cx="888600" cy="4557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7130993" y="3533687"/>
            <a:ext cx="964360" cy="1326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7119023" y="4135633"/>
            <a:ext cx="961944" cy="5000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7149392" y="4635684"/>
            <a:ext cx="964362" cy="916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7964130" y="2904620"/>
            <a:ext cx="262449" cy="261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6999768" y="3403555"/>
            <a:ext cx="262449" cy="261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6999768" y="4504904"/>
            <a:ext cx="262449" cy="261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7964130" y="3528819"/>
            <a:ext cx="262449" cy="261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7964130" y="3996495"/>
            <a:ext cx="262449" cy="261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7982530" y="4603309"/>
            <a:ext cx="262449" cy="261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3" name="직선 연결선 62"/>
          <p:cNvCxnSpPr>
            <a:stCxn id="35" idx="6"/>
          </p:cNvCxnSpPr>
          <p:nvPr/>
        </p:nvCxnSpPr>
        <p:spPr>
          <a:xfrm flipV="1">
            <a:off x="7262216" y="5102244"/>
            <a:ext cx="787661" cy="1820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35" idx="6"/>
          </p:cNvCxnSpPr>
          <p:nvPr/>
        </p:nvCxnSpPr>
        <p:spPr>
          <a:xfrm>
            <a:off x="7262216" y="5284248"/>
            <a:ext cx="779217" cy="2528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stCxn id="34" idx="2"/>
          </p:cNvCxnSpPr>
          <p:nvPr/>
        </p:nvCxnSpPr>
        <p:spPr>
          <a:xfrm flipV="1">
            <a:off x="6999767" y="5948585"/>
            <a:ext cx="1140337" cy="2277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endCxn id="81" idx="6"/>
          </p:cNvCxnSpPr>
          <p:nvPr/>
        </p:nvCxnSpPr>
        <p:spPr>
          <a:xfrm>
            <a:off x="7161277" y="6176287"/>
            <a:ext cx="1110052" cy="3442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>
          <a:xfrm>
            <a:off x="6999767" y="6045507"/>
            <a:ext cx="262449" cy="261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6999767" y="5153468"/>
            <a:ext cx="262449" cy="261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7986752" y="4978196"/>
            <a:ext cx="262449" cy="261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7993297" y="5408296"/>
            <a:ext cx="262449" cy="261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7993297" y="5819109"/>
            <a:ext cx="262449" cy="261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8008880" y="6389803"/>
            <a:ext cx="262449" cy="261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8512773" y="2895884"/>
            <a:ext cx="54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/>
              <a:t>…</a:t>
            </a:r>
            <a:endParaRPr lang="ko-KR" altLang="en-US" sz="3200" b="1" dirty="0"/>
          </a:p>
        </p:txBody>
      </p:sp>
      <p:sp>
        <p:nvSpPr>
          <p:cNvPr id="89" name="직사각형 88"/>
          <p:cNvSpPr/>
          <p:nvPr/>
        </p:nvSpPr>
        <p:spPr>
          <a:xfrm>
            <a:off x="8512772" y="3936859"/>
            <a:ext cx="54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/>
              <a:t>…</a:t>
            </a:r>
            <a:endParaRPr lang="ko-KR" altLang="en-US" sz="3200" b="1" dirty="0"/>
          </a:p>
        </p:txBody>
      </p:sp>
      <p:sp>
        <p:nvSpPr>
          <p:cNvPr id="90" name="직사각형 89"/>
          <p:cNvSpPr/>
          <p:nvPr/>
        </p:nvSpPr>
        <p:spPr>
          <a:xfrm>
            <a:off x="8512045" y="4802101"/>
            <a:ext cx="54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/>
              <a:t>…</a:t>
            </a:r>
            <a:endParaRPr lang="ko-KR" altLang="en-US" sz="3200" b="1" dirty="0"/>
          </a:p>
        </p:txBody>
      </p:sp>
      <p:sp>
        <p:nvSpPr>
          <p:cNvPr id="91" name="직사각형 90"/>
          <p:cNvSpPr/>
          <p:nvPr/>
        </p:nvSpPr>
        <p:spPr>
          <a:xfrm>
            <a:off x="8512044" y="5843076"/>
            <a:ext cx="54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/>
              <a:t>…</a:t>
            </a:r>
            <a:endParaRPr lang="ko-KR" altLang="en-US" sz="3200" b="1" dirty="0"/>
          </a:p>
        </p:txBody>
      </p:sp>
      <p:pic>
        <p:nvPicPr>
          <p:cNvPr id="3076" name="Picture 4" descr="http://img3.wikia.nocookie.net/__cb20100104151357/uncyclopedia/images/e/eb/Nuclear-explo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67" y="3139411"/>
            <a:ext cx="2395661" cy="29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ersonalcomputerfixes.com/wp-content/uploads/2009/12/phy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81" y="2946852"/>
            <a:ext cx="4939348" cy="37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54" grpId="0" animBg="1"/>
      <p:bldP spid="27" grpId="0" animBg="1"/>
      <p:bldP spid="28" grpId="0" animBg="1"/>
      <p:bldP spid="56" grpId="0" animBg="1"/>
      <p:bldP spid="57" grpId="0" animBg="1"/>
      <p:bldP spid="60" grpId="0" animBg="1"/>
      <p:bldP spid="34" grpId="0" animBg="1"/>
      <p:bldP spid="35" grpId="0" animBg="1"/>
      <p:bldP spid="78" grpId="0" animBg="1"/>
      <p:bldP spid="79" grpId="0" animBg="1"/>
      <p:bldP spid="80" grpId="0" animBg="1"/>
      <p:bldP spid="81" grpId="0" animBg="1"/>
      <p:bldP spid="88" grpId="0"/>
      <p:bldP spid="89" grpId="0"/>
      <p:bldP spid="90" grpId="0"/>
      <p:bldP spid="9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1743</Words>
  <Application>Microsoft Office PowerPoint</Application>
  <PresentationFormat>와이드스크린</PresentationFormat>
  <Paragraphs>355</Paragraphs>
  <Slides>25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Cambria Math</vt:lpstr>
      <vt:lpstr>Impact</vt:lpstr>
      <vt:lpstr>Wingdings</vt:lpstr>
      <vt:lpstr>Office 테마</vt:lpstr>
      <vt:lpstr>Software Dataplane Verification </vt:lpstr>
      <vt:lpstr>Emergence of Software Dataplanes</vt:lpstr>
      <vt:lpstr>Frequent Reprogramming = Bugs!</vt:lpstr>
      <vt:lpstr>Software Dataplane Verification</vt:lpstr>
      <vt:lpstr>Target Property</vt:lpstr>
      <vt:lpstr>Verification by Symbolic Execution</vt:lpstr>
      <vt:lpstr>Symbolic Execution Framework</vt:lpstr>
      <vt:lpstr>Symbolic Execution Usage</vt:lpstr>
      <vt:lpstr>Limitation in Applying Symbolic Execution</vt:lpstr>
      <vt:lpstr>Domain-specific Verification</vt:lpstr>
      <vt:lpstr>Pipeline Decomposition</vt:lpstr>
      <vt:lpstr>Loops</vt:lpstr>
      <vt:lpstr>Loop Decomposition Condition</vt:lpstr>
      <vt:lpstr>Data Structures</vt:lpstr>
      <vt:lpstr>Data Structures Conditions</vt:lpstr>
      <vt:lpstr>Mutable Private State</vt:lpstr>
      <vt:lpstr>Mutable Private State Example</vt:lpstr>
      <vt:lpstr>Evaluation</vt:lpstr>
      <vt:lpstr>Feasibility</vt:lpstr>
      <vt:lpstr>Scalability</vt:lpstr>
      <vt:lpstr>Microbenchmark</vt:lpstr>
      <vt:lpstr>Usefulness</vt:lpstr>
      <vt:lpstr>Conclusion</vt:lpstr>
      <vt:lpstr>KLEE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Dataplane Verification</dc:title>
  <dc:creator>yhwan</dc:creator>
  <cp:lastModifiedBy>yhwan</cp:lastModifiedBy>
  <cp:revision>326</cp:revision>
  <dcterms:created xsi:type="dcterms:W3CDTF">2014-10-06T04:48:19Z</dcterms:created>
  <dcterms:modified xsi:type="dcterms:W3CDTF">2014-10-08T01:16:03Z</dcterms:modified>
</cp:coreProperties>
</file>