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61" r:id="rId4"/>
    <p:sldId id="262" r:id="rId5"/>
    <p:sldId id="258" r:id="rId6"/>
    <p:sldId id="263" r:id="rId7"/>
    <p:sldId id="267" r:id="rId8"/>
    <p:sldId id="268" r:id="rId9"/>
    <p:sldId id="301" r:id="rId10"/>
    <p:sldId id="264" r:id="rId11"/>
    <p:sldId id="276" r:id="rId12"/>
    <p:sldId id="295" r:id="rId13"/>
    <p:sldId id="300" r:id="rId14"/>
    <p:sldId id="280" r:id="rId15"/>
    <p:sldId id="277" r:id="rId16"/>
    <p:sldId id="279" r:id="rId17"/>
    <p:sldId id="278" r:id="rId18"/>
    <p:sldId id="266" r:id="rId19"/>
    <p:sldId id="281" r:id="rId20"/>
    <p:sldId id="285" r:id="rId21"/>
    <p:sldId id="286" r:id="rId22"/>
    <p:sldId id="289" r:id="rId23"/>
    <p:sldId id="290" r:id="rId24"/>
    <p:sldId id="287" r:id="rId25"/>
    <p:sldId id="292" r:id="rId26"/>
    <p:sldId id="293" r:id="rId27"/>
    <p:sldId id="294" r:id="rId28"/>
    <p:sldId id="291" r:id="rId29"/>
    <p:sldId id="284" r:id="rId30"/>
    <p:sldId id="299" r:id="rId31"/>
    <p:sldId id="283" r:id="rId32"/>
    <p:sldId id="296" r:id="rId33"/>
    <p:sldId id="288" r:id="rId34"/>
    <p:sldId id="297" r:id="rId35"/>
    <p:sldId id="274" r:id="rId36"/>
    <p:sldId id="275" r:id="rId3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7315" autoAdjust="0"/>
  </p:normalViewPr>
  <p:slideViewPr>
    <p:cSldViewPr snapToGrid="0">
      <p:cViewPr varScale="1">
        <p:scale>
          <a:sx n="101" d="100"/>
          <a:sy n="101" d="100"/>
        </p:scale>
        <p:origin x="11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9E499-0B0C-4BE0-AD18-FDCF950B2264}" type="datetimeFigureOut">
              <a:rPr lang="ko-KR" altLang="en-US" smtClean="0"/>
              <a:t>2014-10-12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0DA04-87D1-4907-8BDE-82B306D38B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883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Software</a:t>
            </a:r>
            <a:r>
              <a:rPr lang="en-US" altLang="ko-KR" baseline="0" dirty="0" smtClean="0"/>
              <a:t> defined network makes revolution in todays network.</a:t>
            </a:r>
            <a:endParaRPr lang="en-US" altLang="ko-KR" dirty="0" smtClean="0"/>
          </a:p>
          <a:p>
            <a:r>
              <a:rPr lang="en-US" altLang="ko-KR" dirty="0" smtClean="0"/>
              <a:t>Programmable </a:t>
            </a:r>
            <a:r>
              <a:rPr lang="en-US" altLang="ko-KR" dirty="0" smtClean="0"/>
              <a:t>network: Wider</a:t>
            </a:r>
            <a:r>
              <a:rPr lang="en-US" altLang="ko-KR" baseline="0" dirty="0" smtClean="0"/>
              <a:t> range of functionality, raises the risk of the bugs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0DA04-87D1-4907-8BDE-82B306D38B56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5992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Branch</a:t>
            </a:r>
            <a:r>
              <a:rPr lang="ko-KR" altLang="en-US" baseline="0" dirty="0" smtClean="0"/>
              <a:t>에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오면 </a:t>
            </a:r>
            <a:r>
              <a:rPr lang="en-US" altLang="ko-KR" baseline="0" dirty="0" smtClean="0"/>
              <a:t>2</a:t>
            </a:r>
            <a:r>
              <a:rPr lang="ko-KR" altLang="en-US" baseline="0" dirty="0" smtClean="0"/>
              <a:t>개의 </a:t>
            </a:r>
            <a:r>
              <a:rPr lang="en-US" altLang="ko-KR" baseline="0" dirty="0" smtClean="0"/>
              <a:t>query</a:t>
            </a:r>
            <a:r>
              <a:rPr lang="ko-KR" altLang="en-US" baseline="0" dirty="0" smtClean="0"/>
              <a:t>를 받아 두 가지 경우로 나누어진다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모든 경우를 </a:t>
            </a:r>
            <a:r>
              <a:rPr lang="en-US" altLang="ko-KR" baseline="0" dirty="0" smtClean="0"/>
              <a:t>cover </a:t>
            </a:r>
            <a:r>
              <a:rPr lang="ko-KR" altLang="en-US" baseline="0" dirty="0" smtClean="0"/>
              <a:t>할 때 까지 </a:t>
            </a:r>
            <a:r>
              <a:rPr lang="en-US" altLang="ko-KR" baseline="0" dirty="0" smtClean="0"/>
              <a:t>fork </a:t>
            </a:r>
            <a:r>
              <a:rPr lang="ko-KR" altLang="en-US" baseline="0" dirty="0" smtClean="0"/>
              <a:t>한다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같은 경로를 가지는 모든 </a:t>
            </a:r>
            <a:r>
              <a:rPr lang="en-US" altLang="ko-KR" baseline="0" dirty="0" smtClean="0"/>
              <a:t>packet</a:t>
            </a:r>
            <a:r>
              <a:rPr lang="ko-KR" altLang="en-US" baseline="0" dirty="0" smtClean="0"/>
              <a:t>을 한 </a:t>
            </a:r>
            <a:r>
              <a:rPr lang="en-US" altLang="ko-KR" baseline="0" dirty="0" smtClean="0"/>
              <a:t>equivalence class of packet</a:t>
            </a:r>
            <a:r>
              <a:rPr lang="ko-KR" altLang="en-US" baseline="0" dirty="0" smtClean="0"/>
              <a:t>으로 묶을 수 있다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SE</a:t>
            </a:r>
            <a:r>
              <a:rPr lang="ko-KR" altLang="en-US" baseline="0" dirty="0" smtClean="0"/>
              <a:t>만 쓰지 않는 이유</a:t>
            </a:r>
            <a:r>
              <a:rPr lang="en-US" altLang="ko-KR" baseline="0" dirty="0" smtClean="0"/>
              <a:t>: All code path</a:t>
            </a:r>
            <a:r>
              <a:rPr lang="ko-KR" altLang="en-US" baseline="0" dirty="0" smtClean="0"/>
              <a:t>를 </a:t>
            </a:r>
            <a:r>
              <a:rPr lang="en-US" altLang="ko-KR" baseline="0" dirty="0" smtClean="0"/>
              <a:t>visit </a:t>
            </a:r>
            <a:r>
              <a:rPr lang="ko-KR" altLang="en-US" baseline="0" dirty="0" smtClean="0"/>
              <a:t>하지만</a:t>
            </a:r>
            <a:r>
              <a:rPr lang="en-US" altLang="ko-KR" baseline="0" dirty="0" smtClean="0"/>
              <a:t>, Does not execute all system execution paths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(Infeasible from initial state)</a:t>
            </a:r>
          </a:p>
          <a:p>
            <a:r>
              <a:rPr lang="en-US" altLang="ko-KR" baseline="0" dirty="0" smtClean="0"/>
              <a:t>Controller</a:t>
            </a:r>
            <a:r>
              <a:rPr lang="ko-KR" altLang="en-US" baseline="0" dirty="0" smtClean="0"/>
              <a:t>의 </a:t>
            </a:r>
            <a:r>
              <a:rPr lang="en-US" altLang="ko-KR" baseline="0" dirty="0" smtClean="0"/>
              <a:t>path </a:t>
            </a:r>
            <a:r>
              <a:rPr lang="ko-KR" altLang="en-US" baseline="0" dirty="0" smtClean="0"/>
              <a:t>뿐만이 아닌 모든 </a:t>
            </a:r>
            <a:r>
              <a:rPr lang="en-US" altLang="ko-KR" baseline="0" dirty="0" smtClean="0"/>
              <a:t>state</a:t>
            </a:r>
            <a:r>
              <a:rPr lang="ko-KR" altLang="en-US" baseline="0" dirty="0" smtClean="0"/>
              <a:t>를 체크하고 싶다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0DA04-87D1-4907-8BDE-82B306D38B56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7817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At any given</a:t>
            </a:r>
            <a:r>
              <a:rPr lang="en-US" altLang="ko-KR" baseline="0" dirty="0" smtClean="0"/>
              <a:t> controller state, we want 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identify the packets that each client should send.</a:t>
            </a:r>
          </a:p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we create a special client transition called discover packets that symbolically executes the packet in handler.</a:t>
            </a:r>
          </a:p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Symbolic execution of the handler starts from the initial state defined by the concrete controller state (</a:t>
            </a:r>
            <a:r>
              <a:rPr lang="en-US" altLang="ko-K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e.g.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State 0 in Figure 4) and a concrete “context” (</a:t>
            </a:r>
            <a:r>
              <a:rPr lang="en-US" altLang="ko-K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i.e.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switch and input port that identify the client’s location)</a:t>
            </a:r>
          </a:p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every feasible code path in the handler, the symbolic-execution engine finds an equivalence class of packets that exercise it.</a:t>
            </a:r>
          </a:p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each equivalence class, we instantiate one </a:t>
            </a:r>
            <a:r>
              <a:rPr lang="en-US" altLang="ko-K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concrete packet 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(referred to as the relevant packet) and enable a corresponding send transition for the client.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0DA04-87D1-4907-8BDE-82B306D38B56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651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NO-DELAY:</a:t>
            </a:r>
            <a:r>
              <a:rPr lang="en-US" altLang="ko-KR" baseline="0" dirty="0" smtClean="0"/>
              <a:t> Basic design error, no race conditions</a:t>
            </a:r>
            <a:endParaRPr lang="en-US" altLang="ko-KR" dirty="0" smtClean="0"/>
          </a:p>
          <a:p>
            <a:r>
              <a:rPr lang="en-US" altLang="ko-KR" dirty="0" smtClean="0"/>
              <a:t>Flow</a:t>
            </a:r>
            <a:r>
              <a:rPr lang="en-US" altLang="ko-KR" baseline="0" dirty="0" smtClean="0"/>
              <a:t> independence reduction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0DA04-87D1-4907-8BDE-82B306D38B56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8262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r>
              <a:rPr lang="en-US" baseline="0" dirty="0" smtClean="0"/>
              <a:t> property: Something bad never happens</a:t>
            </a:r>
          </a:p>
          <a:p>
            <a:r>
              <a:rPr lang="en-US" baseline="0" dirty="0" err="1" smtClean="0"/>
              <a:t>Liveness</a:t>
            </a:r>
            <a:r>
              <a:rPr lang="en-US" baseline="0" dirty="0" smtClean="0"/>
              <a:t> property: Eventually something good </a:t>
            </a:r>
            <a:r>
              <a:rPr lang="en-US" baseline="0" dirty="0" err="1" smtClean="0"/>
              <a:t>happnes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DP</a:t>
            </a:r>
            <a:r>
              <a:rPr lang="en-US" dirty="0" smtClean="0"/>
              <a:t>:</a:t>
            </a:r>
            <a:r>
              <a:rPr lang="en-US" baseline="0" dirty="0" smtClean="0"/>
              <a:t> future packets of the same flow do not go to the controller</a:t>
            </a:r>
          </a:p>
          <a:p>
            <a:r>
              <a:rPr lang="en-US" baseline="0" dirty="0" smtClean="0"/>
              <a:t>SDP: two hosts have successfully delivered at least one packet of a flow in each direction, so successive packets reach the controller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0DA04-87D1-4907-8BDE-82B306D38B56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274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 smtClean="0"/>
              <a:t>Concolic</a:t>
            </a:r>
            <a:r>
              <a:rPr lang="en-US" altLang="ko-KR" baseline="0" dirty="0" smtClean="0"/>
              <a:t>: concrete + </a:t>
            </a:r>
            <a:r>
              <a:rPr lang="en-US" altLang="ko-KR" baseline="0" dirty="0" smtClean="0"/>
              <a:t>symbolic – Not symbolic input but concrete input(Variable</a:t>
            </a:r>
            <a:r>
              <a:rPr lang="ko-KR" altLang="en-US" baseline="0" dirty="0" smtClean="0"/>
              <a:t>이</a:t>
            </a:r>
            <a:r>
              <a:rPr lang="en-US" altLang="ko-KR" baseline="0" dirty="0" smtClean="0"/>
              <a:t> concrete </a:t>
            </a:r>
            <a:r>
              <a:rPr lang="ko-KR" altLang="en-US" baseline="0" dirty="0" smtClean="0"/>
              <a:t>하게 상수로 주어짐</a:t>
            </a:r>
            <a:r>
              <a:rPr lang="en-US" altLang="ko-KR" baseline="0" dirty="0" smtClean="0"/>
              <a:t>)</a:t>
            </a:r>
          </a:p>
          <a:p>
            <a:r>
              <a:rPr lang="en-US" altLang="ko-KR" baseline="0" dirty="0" smtClean="0"/>
              <a:t>- FROM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CUTE: A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concolic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unit testing engine for C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0DA04-87D1-4907-8BDE-82B306D38B56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7842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0DA04-87D1-4907-8BDE-82B306D38B56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5922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Flow</a:t>
            </a:r>
            <a:r>
              <a:rPr lang="en-US" altLang="ko-KR" baseline="0" dirty="0" smtClean="0"/>
              <a:t> independence reduction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%</a:t>
            </a:r>
            <a:r>
              <a:rPr lang="ko-KR" altLang="en-US" dirty="0" smtClean="0"/>
              <a:t>가 사실은 </a:t>
            </a:r>
            <a:r>
              <a:rPr lang="en-US" altLang="ko-KR" dirty="0" smtClean="0"/>
              <a:t>lambda</a:t>
            </a:r>
            <a:r>
              <a:rPr lang="ko-KR" altLang="en-US" dirty="0" smtClean="0"/>
              <a:t>인 듯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0DA04-87D1-4907-8BDE-82B306D38B56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6931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Webserver load balancer:</a:t>
            </a:r>
            <a:r>
              <a:rPr lang="en-US" altLang="ko-KR" baseline="0" dirty="0" smtClean="0"/>
              <a:t> All packets of same request go to same server replica</a:t>
            </a:r>
          </a:p>
          <a:p>
            <a:r>
              <a:rPr lang="en-US" altLang="ko-KR" baseline="0" dirty="0" smtClean="0"/>
              <a:t>TE: USE appropriate path based on network load. </a:t>
            </a:r>
            <a:r>
              <a:rPr lang="en-US" altLang="ko-KR" baseline="0" dirty="0" smtClean="0"/>
              <a:t>Dynamically on-off.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0DA04-87D1-4907-8BDE-82B306D38B56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07340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Soft timeout</a:t>
            </a:r>
            <a:r>
              <a:rPr lang="ko-KR" altLang="en-US" dirty="0" smtClean="0"/>
              <a:t>이면 영원히 보낼 수 없음</a:t>
            </a:r>
            <a:r>
              <a:rPr lang="en-US" altLang="ko-KR" dirty="0" smtClean="0"/>
              <a:t>. No</a:t>
            </a:r>
            <a:r>
              <a:rPr lang="en-US" altLang="ko-KR" baseline="0" dirty="0" smtClean="0"/>
              <a:t> Black Holes property </a:t>
            </a:r>
            <a:r>
              <a:rPr lang="ko-KR" altLang="en-US" baseline="0" dirty="0" smtClean="0"/>
              <a:t>위반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C3D87-4C2C-4E38-A02E-37F072E6C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600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Strict Direct Paths</a:t>
            </a:r>
            <a:r>
              <a:rPr lang="en-US" baseline="0" dirty="0" smtClean="0"/>
              <a:t> property </a:t>
            </a:r>
            <a:r>
              <a:rPr lang="ko-KR" altLang="en-US" baseline="0" dirty="0" smtClean="0"/>
              <a:t>위반</a:t>
            </a:r>
            <a:endParaRPr lang="en-US" altLang="ko-KR" baseline="0" dirty="0" smtClean="0"/>
          </a:p>
          <a:p>
            <a:r>
              <a:rPr lang="ko-KR" altLang="en-US" baseline="0" dirty="0" smtClean="0"/>
              <a:t>반대방향 설정을 하지 않아서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C3D87-4C2C-4E38-A02E-37F072E6C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52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baseline="0" dirty="0" smtClean="0"/>
              <a:t> application without bug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C3D87-4C2C-4E38-A02E-37F072E6C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122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Forwarding Loops property </a:t>
            </a:r>
            <a:r>
              <a:rPr lang="ko-KR" altLang="en-US" dirty="0" smtClean="0"/>
              <a:t>위반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C3D87-4C2C-4E38-A02E-37F072E6C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154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Postcard:</a:t>
            </a:r>
            <a:r>
              <a:rPr lang="en-US" altLang="ko-KR" baseline="0" dirty="0" smtClean="0"/>
              <a:t> Truncated copy of the packet’s header, matching flow entry, switch and output port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0DA04-87D1-4907-8BDE-82B306D38B56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4185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application with a bug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C3D87-4C2C-4E38-A02E-37F072E6C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8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Scalability</a:t>
            </a:r>
            <a:r>
              <a:rPr lang="en-US" altLang="ko-KR" baseline="0" dirty="0" smtClean="0"/>
              <a:t> challenges</a:t>
            </a:r>
            <a:endParaRPr lang="en-US" altLang="ko-KR" dirty="0" smtClean="0"/>
          </a:p>
          <a:p>
            <a:pPr marL="228600" indent="-228600">
              <a:buAutoNum type="arabicPeriod"/>
            </a:pPr>
            <a:r>
              <a:rPr lang="en-US" altLang="ko-KR" dirty="0" smtClean="0"/>
              <a:t>Program run their</a:t>
            </a:r>
            <a:r>
              <a:rPr lang="en-US" altLang="ko-KR" baseline="0" dirty="0" smtClean="0"/>
              <a:t> program that maintain state</a:t>
            </a:r>
          </a:p>
          <a:p>
            <a:pPr marL="228600" indent="-228600">
              <a:buAutoNum type="arabicPeriod"/>
            </a:pPr>
            <a:r>
              <a:rPr lang="en-US" altLang="ko-KR" dirty="0" smtClean="0"/>
              <a:t>Data plane driven, react to</a:t>
            </a:r>
            <a:r>
              <a:rPr lang="en-US" altLang="ko-KR" baseline="0" dirty="0" smtClean="0"/>
              <a:t> a huge space of possible packets</a:t>
            </a:r>
          </a:p>
          <a:p>
            <a:pPr marL="228600" indent="-228600">
              <a:buAutoNum type="arabicPeriod"/>
            </a:pPr>
            <a:r>
              <a:rPr lang="en-US" altLang="ko-KR" baseline="0" dirty="0" smtClean="0"/>
              <a:t>Communication delay, rules may not be installed in order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0DA04-87D1-4907-8BDE-82B306D38B56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4051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Correctness</a:t>
            </a:r>
            <a:r>
              <a:rPr lang="en-US" altLang="ko-KR" baseline="0" dirty="0" smtClean="0"/>
              <a:t> properties(No loop, No </a:t>
            </a:r>
            <a:r>
              <a:rPr lang="en-US" altLang="ko-KR" baseline="0" dirty="0" err="1" smtClean="0"/>
              <a:t>blackholes</a:t>
            </a:r>
            <a:r>
              <a:rPr lang="en-US" altLang="ko-KR" baseline="0" dirty="0" smtClean="0"/>
              <a:t>)</a:t>
            </a:r>
            <a:endParaRPr lang="en-US" altLang="ko-KR" dirty="0" smtClean="0"/>
          </a:p>
          <a:p>
            <a:r>
              <a:rPr lang="en-US" altLang="ko-KR" dirty="0" smtClean="0"/>
              <a:t>NICE </a:t>
            </a:r>
            <a:r>
              <a:rPr lang="en-US" altLang="ko-KR" baseline="0" dirty="0" smtClean="0"/>
              <a:t>systematically explores the space of possible system behaviors -&gt; Find property violation</a:t>
            </a:r>
          </a:p>
          <a:p>
            <a:r>
              <a:rPr lang="en-US" altLang="ko-KR" baseline="0" dirty="0" smtClean="0"/>
              <a:t>Model checking: explore system execution path</a:t>
            </a:r>
          </a:p>
          <a:p>
            <a:r>
              <a:rPr lang="en-US" altLang="ko-KR" baseline="0" dirty="0" smtClean="0"/>
              <a:t>Symbolic execution: reduce the space of inputs</a:t>
            </a:r>
          </a:p>
          <a:p>
            <a:r>
              <a:rPr lang="en-US" altLang="ko-KR" baseline="0" dirty="0" smtClean="0"/>
              <a:t>Search strategies: reduce the space of event orderings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0DA04-87D1-4907-8BDE-82B306D38B56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4583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Model</a:t>
            </a:r>
            <a:r>
              <a:rPr lang="en-US" altLang="ko-KR" baseline="0" dirty="0" smtClean="0"/>
              <a:t> checker initializes a stack of states with the initial state of the system</a:t>
            </a:r>
          </a:p>
          <a:p>
            <a:r>
              <a:rPr lang="en-US" altLang="ko-KR" baseline="0" dirty="0" smtClean="0"/>
              <a:t>checker chooses one state from the stack and one of its enabled transitions</a:t>
            </a:r>
          </a:p>
          <a:p>
            <a:r>
              <a:rPr lang="en-US" altLang="ko-KR" dirty="0" smtClean="0"/>
              <a:t>checker tests the correctness properties on the newly reached state</a:t>
            </a:r>
          </a:p>
          <a:p>
            <a:r>
              <a:rPr lang="en-US" altLang="ko-KR" dirty="0" smtClean="0"/>
              <a:t>new state violates a correctness property, the checker saves the error and the execution trace</a:t>
            </a:r>
          </a:p>
          <a:p>
            <a:r>
              <a:rPr lang="en-US" altLang="ko-KR" dirty="0" smtClean="0"/>
              <a:t>the checker adds the new state to the set of explored and schedules the execution of all transitions enabled in this state</a:t>
            </a:r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0DA04-87D1-4907-8BDE-82B306D38B56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8923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0DA04-87D1-4907-8BDE-82B306D38B56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9356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Runs</a:t>
            </a:r>
            <a:r>
              <a:rPr lang="en-US" altLang="ko-KR" baseline="0" dirty="0" smtClean="0"/>
              <a:t> a program with symbolic variables as inputs</a:t>
            </a:r>
          </a:p>
          <a:p>
            <a:r>
              <a:rPr lang="en-US" altLang="ko-KR" baseline="0" dirty="0" smtClean="0"/>
              <a:t>At any branch, logically forks the execution to follow the feasible path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0DA04-87D1-4907-8BDE-82B306D38B56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722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ko-KR" dirty="0" smtClean="0"/>
              <a:t>The number of code paths grows exponentially as the number of branches and the size of inputs </a:t>
            </a:r>
          </a:p>
          <a:p>
            <a:pPr marL="228600" indent="-228600">
              <a:buAutoNum type="arabicPeriod"/>
            </a:pPr>
            <a:r>
              <a:rPr lang="en-US" altLang="ko-KR" dirty="0" smtClean="0"/>
              <a:t>Cause</a:t>
            </a:r>
            <a:r>
              <a:rPr lang="en-US" altLang="ko-KR" baseline="0" dirty="0" smtClean="0"/>
              <a:t> repeated exploration of the same state</a:t>
            </a:r>
          </a:p>
          <a:p>
            <a:pPr marL="228600" indent="-228600">
              <a:buAutoNum type="arabicPeriod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0DA04-87D1-4907-8BDE-82B306D38B56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0612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77D8-C051-48BB-AC01-9742FDA715A2}" type="datetime1">
              <a:rPr lang="ko-KR" altLang="en-US" smtClean="0"/>
              <a:t>2014-10-12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DF6B-EE4B-4634-8F58-11A73EB8F9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4216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8F3F-CB5E-4CFE-B521-59945A548448}" type="datetime1">
              <a:rPr lang="ko-KR" altLang="en-US" smtClean="0"/>
              <a:t>2014-10-12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DF6B-EE4B-4634-8F58-11A73EB8F9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1842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07E3-06C2-4883-A633-08C4D46A734A}" type="datetime1">
              <a:rPr lang="ko-KR" altLang="en-US" smtClean="0"/>
              <a:t>2014-10-12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DF6B-EE4B-4634-8F58-11A73EB8F9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474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1F17B-8C12-498B-9EC1-C14748E57B78}" type="datetime1">
              <a:rPr lang="ko-KR" altLang="en-US" smtClean="0"/>
              <a:t>2014-10-12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DF6B-EE4B-4634-8F58-11A73EB8F9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4270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613F-F0BC-42BB-A681-A046937EA515}" type="datetime1">
              <a:rPr lang="ko-KR" altLang="en-US" smtClean="0"/>
              <a:t>2014-10-12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DF6B-EE4B-4634-8F58-11A73EB8F9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151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17F6-F1EE-4467-BA0B-D319302A1B63}" type="datetime1">
              <a:rPr lang="ko-KR" altLang="en-US" smtClean="0"/>
              <a:t>2014-10-12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DF6B-EE4B-4634-8F58-11A73EB8F9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5428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5C9E-BF65-4210-91B0-588E8324D03C}" type="datetime1">
              <a:rPr lang="ko-KR" altLang="en-US" smtClean="0"/>
              <a:t>2014-10-12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DF6B-EE4B-4634-8F58-11A73EB8F9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3243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F3455-9ACC-466B-996E-705C27FA8D1A}" type="datetime1">
              <a:rPr lang="ko-KR" altLang="en-US" smtClean="0"/>
              <a:t>2014-10-12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DF6B-EE4B-4634-8F58-11A73EB8F9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407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7C81-982E-4698-A377-18ABDBDC5B3C}" type="datetime1">
              <a:rPr lang="ko-KR" altLang="en-US" smtClean="0"/>
              <a:t>2014-10-12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DF6B-EE4B-4634-8F58-11A73EB8F9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7372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4D2A-BC0E-4AC5-B280-ED95F578A607}" type="datetime1">
              <a:rPr lang="ko-KR" altLang="en-US" smtClean="0"/>
              <a:t>2014-10-12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DF6B-EE4B-4634-8F58-11A73EB8F9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7208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25C1-F0C0-461F-AAB7-3812A8A9D716}" type="datetime1">
              <a:rPr lang="ko-KR" altLang="en-US" smtClean="0"/>
              <a:t>2014-10-12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DF6B-EE4B-4634-8F58-11A73EB8F9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4401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A621D-E068-42E4-90ED-BE17F6C40F51}" type="datetime1">
              <a:rPr lang="ko-KR" altLang="en-US" smtClean="0"/>
              <a:t>2014-10-12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4DF6B-EE4B-4634-8F58-11A73EB8F9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784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 NICE Way to Test </a:t>
            </a:r>
            <a:r>
              <a:rPr lang="en-US" altLang="ko-KR" dirty="0" err="1" smtClean="0"/>
              <a:t>OpenFlow</a:t>
            </a:r>
            <a:r>
              <a:rPr lang="en-US" altLang="ko-KR" dirty="0" smtClean="0"/>
              <a:t> Applications</a:t>
            </a:r>
            <a:br>
              <a:rPr lang="en-US" altLang="ko-KR" dirty="0" smtClean="0"/>
            </a:br>
            <a:r>
              <a:rPr lang="en-US" altLang="ko-KR" sz="2700" dirty="0" smtClean="0"/>
              <a:t>(NSDI’12)</a:t>
            </a:r>
            <a:endParaRPr lang="ko-KR" altLang="en-US" sz="27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altLang="ko-KR" dirty="0"/>
              <a:t>Marco Canini, Daniele Venzano, Peter Peresini, Dejan Kostic, and Jennifer Rexford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81775" y="6488668"/>
            <a:ext cx="2562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Presenter: </a:t>
            </a:r>
            <a:r>
              <a:rPr lang="en-US" altLang="ko-KR" dirty="0" err="1" smtClean="0"/>
              <a:t>Changjun</a:t>
            </a:r>
            <a:r>
              <a:rPr lang="en-US" altLang="ko-KR" dirty="0" smtClean="0"/>
              <a:t> Kim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324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Model Checking in NICE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DF6B-EE4B-4634-8F58-11A73EB8F930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1527492" y="3380485"/>
            <a:ext cx="941464" cy="9319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State 0</a:t>
            </a:r>
            <a:endParaRPr lang="ko-KR" altLang="en-US" dirty="0"/>
          </a:p>
        </p:txBody>
      </p:sp>
      <p:grpSp>
        <p:nvGrpSpPr>
          <p:cNvPr id="19" name="그룹 18"/>
          <p:cNvGrpSpPr/>
          <p:nvPr/>
        </p:nvGrpSpPr>
        <p:grpSpPr>
          <a:xfrm>
            <a:off x="2468956" y="2767536"/>
            <a:ext cx="738285" cy="1105320"/>
            <a:chOff x="2468956" y="2767536"/>
            <a:chExt cx="738285" cy="1105320"/>
          </a:xfrm>
        </p:grpSpPr>
        <p:sp>
          <p:nvSpPr>
            <p:cNvPr id="57" name="TextBox 56"/>
            <p:cNvSpPr txBox="1"/>
            <p:nvPr/>
          </p:nvSpPr>
          <p:spPr>
            <a:xfrm rot="18772476">
              <a:off x="2238095" y="3135530"/>
              <a:ext cx="1105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transition</a:t>
              </a:r>
              <a:endParaRPr lang="ko-KR" altLang="en-US" dirty="0"/>
            </a:p>
          </p:txBody>
        </p:sp>
        <p:cxnSp>
          <p:nvCxnSpPr>
            <p:cNvPr id="23" name="직선 화살표 연결선 22"/>
            <p:cNvCxnSpPr>
              <a:stCxn id="6" idx="6"/>
              <a:endCxn id="7" idx="2"/>
            </p:cNvCxnSpPr>
            <p:nvPr/>
          </p:nvCxnSpPr>
          <p:spPr>
            <a:xfrm flipV="1">
              <a:off x="2468956" y="3061843"/>
              <a:ext cx="738285" cy="7846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그룹 15"/>
          <p:cNvGrpSpPr/>
          <p:nvPr/>
        </p:nvGrpSpPr>
        <p:grpSpPr>
          <a:xfrm>
            <a:off x="2468956" y="1441985"/>
            <a:ext cx="5147553" cy="5279491"/>
            <a:chOff x="2468956" y="1441985"/>
            <a:chExt cx="5147553" cy="5279491"/>
          </a:xfrm>
        </p:grpSpPr>
        <p:sp>
          <p:nvSpPr>
            <p:cNvPr id="7" name="타원 6"/>
            <p:cNvSpPr/>
            <p:nvPr/>
          </p:nvSpPr>
          <p:spPr>
            <a:xfrm>
              <a:off x="3207241" y="2595877"/>
              <a:ext cx="941464" cy="93193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State 1</a:t>
              </a:r>
              <a:endParaRPr lang="ko-KR" altLang="en-US" dirty="0"/>
            </a:p>
          </p:txBody>
        </p:sp>
        <p:sp>
          <p:nvSpPr>
            <p:cNvPr id="8" name="타원 7"/>
            <p:cNvSpPr/>
            <p:nvPr/>
          </p:nvSpPr>
          <p:spPr>
            <a:xfrm>
              <a:off x="3207241" y="4165094"/>
              <a:ext cx="941464" cy="93193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State 2</a:t>
              </a:r>
              <a:endParaRPr lang="ko-KR" altLang="en-US" dirty="0"/>
            </a:p>
          </p:txBody>
        </p:sp>
        <p:sp>
          <p:nvSpPr>
            <p:cNvPr id="9" name="타원 8"/>
            <p:cNvSpPr/>
            <p:nvPr/>
          </p:nvSpPr>
          <p:spPr>
            <a:xfrm>
              <a:off x="4886990" y="1811268"/>
              <a:ext cx="941464" cy="93193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State 3</a:t>
              </a:r>
              <a:endParaRPr lang="ko-KR" altLang="en-US" dirty="0"/>
            </a:p>
          </p:txBody>
        </p:sp>
        <p:sp>
          <p:nvSpPr>
            <p:cNvPr id="10" name="타원 9"/>
            <p:cNvSpPr/>
            <p:nvPr/>
          </p:nvSpPr>
          <p:spPr>
            <a:xfrm>
              <a:off x="4886990" y="3380485"/>
              <a:ext cx="941464" cy="93193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State 4</a:t>
              </a:r>
              <a:endParaRPr lang="ko-KR" altLang="en-US" dirty="0"/>
            </a:p>
          </p:txBody>
        </p:sp>
        <p:sp>
          <p:nvSpPr>
            <p:cNvPr id="11" name="타원 10"/>
            <p:cNvSpPr/>
            <p:nvPr/>
          </p:nvSpPr>
          <p:spPr>
            <a:xfrm>
              <a:off x="4886990" y="4949702"/>
              <a:ext cx="941464" cy="93193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State 5</a:t>
              </a:r>
              <a:endParaRPr lang="ko-KR" altLang="en-US" dirty="0"/>
            </a:p>
          </p:txBody>
        </p:sp>
        <p:sp>
          <p:nvSpPr>
            <p:cNvPr id="13" name="타원 12"/>
            <p:cNvSpPr/>
            <p:nvPr/>
          </p:nvSpPr>
          <p:spPr>
            <a:xfrm>
              <a:off x="6675045" y="1441985"/>
              <a:ext cx="941464" cy="93193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State 6</a:t>
              </a:r>
              <a:endParaRPr lang="ko-KR" altLang="en-US" dirty="0"/>
            </a:p>
          </p:txBody>
        </p:sp>
        <p:sp>
          <p:nvSpPr>
            <p:cNvPr id="14" name="타원 13"/>
            <p:cNvSpPr/>
            <p:nvPr/>
          </p:nvSpPr>
          <p:spPr>
            <a:xfrm>
              <a:off x="6675045" y="2528875"/>
              <a:ext cx="941464" cy="93193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State 7</a:t>
              </a:r>
              <a:endParaRPr lang="ko-KR" altLang="en-US" dirty="0"/>
            </a:p>
          </p:txBody>
        </p:sp>
        <p:sp>
          <p:nvSpPr>
            <p:cNvPr id="15" name="타원 14"/>
            <p:cNvSpPr/>
            <p:nvPr/>
          </p:nvSpPr>
          <p:spPr>
            <a:xfrm>
              <a:off x="6675045" y="4702655"/>
              <a:ext cx="941464" cy="93193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State 9</a:t>
              </a:r>
              <a:endParaRPr lang="ko-KR" altLang="en-US" dirty="0"/>
            </a:p>
          </p:txBody>
        </p:sp>
        <p:sp>
          <p:nvSpPr>
            <p:cNvPr id="17" name="타원 16"/>
            <p:cNvSpPr/>
            <p:nvPr/>
          </p:nvSpPr>
          <p:spPr>
            <a:xfrm>
              <a:off x="6675045" y="3615765"/>
              <a:ext cx="941464" cy="93193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State 8</a:t>
              </a:r>
              <a:endParaRPr lang="ko-KR" altLang="en-US" dirty="0"/>
            </a:p>
          </p:txBody>
        </p:sp>
        <p:sp>
          <p:nvSpPr>
            <p:cNvPr id="18" name="타원 17"/>
            <p:cNvSpPr/>
            <p:nvPr/>
          </p:nvSpPr>
          <p:spPr>
            <a:xfrm>
              <a:off x="6675045" y="5789544"/>
              <a:ext cx="941464" cy="931932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State 10</a:t>
              </a:r>
              <a:endParaRPr lang="ko-KR" altLang="en-US" dirty="0"/>
            </a:p>
          </p:txBody>
        </p:sp>
        <p:cxnSp>
          <p:nvCxnSpPr>
            <p:cNvPr id="27" name="직선 화살표 연결선 26"/>
            <p:cNvCxnSpPr>
              <a:stCxn id="6" idx="6"/>
              <a:endCxn id="8" idx="2"/>
            </p:cNvCxnSpPr>
            <p:nvPr/>
          </p:nvCxnSpPr>
          <p:spPr>
            <a:xfrm>
              <a:off x="2468956" y="3846451"/>
              <a:ext cx="738285" cy="7846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직선 화살표 연결선 29"/>
            <p:cNvCxnSpPr>
              <a:stCxn id="8" idx="6"/>
              <a:endCxn id="11" idx="2"/>
            </p:cNvCxnSpPr>
            <p:nvPr/>
          </p:nvCxnSpPr>
          <p:spPr>
            <a:xfrm>
              <a:off x="4148705" y="4631060"/>
              <a:ext cx="738285" cy="7846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직선 화살표 연결선 33"/>
            <p:cNvCxnSpPr>
              <a:stCxn id="7" idx="6"/>
              <a:endCxn id="10" idx="2"/>
            </p:cNvCxnSpPr>
            <p:nvPr/>
          </p:nvCxnSpPr>
          <p:spPr>
            <a:xfrm>
              <a:off x="4148705" y="3061843"/>
              <a:ext cx="738285" cy="7846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직선 화살표 연결선 36"/>
            <p:cNvCxnSpPr>
              <a:stCxn id="7" idx="6"/>
              <a:endCxn id="9" idx="2"/>
            </p:cNvCxnSpPr>
            <p:nvPr/>
          </p:nvCxnSpPr>
          <p:spPr>
            <a:xfrm flipV="1">
              <a:off x="4148705" y="2277234"/>
              <a:ext cx="738285" cy="7846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직선 화살표 연결선 40"/>
            <p:cNvCxnSpPr>
              <a:stCxn id="9" idx="6"/>
              <a:endCxn id="13" idx="2"/>
            </p:cNvCxnSpPr>
            <p:nvPr/>
          </p:nvCxnSpPr>
          <p:spPr>
            <a:xfrm flipV="1">
              <a:off x="5828454" y="1907951"/>
              <a:ext cx="846591" cy="3692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직선 화살표 연결선 43"/>
            <p:cNvCxnSpPr>
              <a:stCxn id="9" idx="6"/>
              <a:endCxn id="14" idx="2"/>
            </p:cNvCxnSpPr>
            <p:nvPr/>
          </p:nvCxnSpPr>
          <p:spPr>
            <a:xfrm>
              <a:off x="5828454" y="2277234"/>
              <a:ext cx="846591" cy="71760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직선 화살표 연결선 46"/>
            <p:cNvCxnSpPr>
              <a:stCxn id="10" idx="6"/>
              <a:endCxn id="17" idx="2"/>
            </p:cNvCxnSpPr>
            <p:nvPr/>
          </p:nvCxnSpPr>
          <p:spPr>
            <a:xfrm>
              <a:off x="5828454" y="3846451"/>
              <a:ext cx="846591" cy="2352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직선 화살표 연결선 49"/>
            <p:cNvCxnSpPr>
              <a:stCxn id="11" idx="6"/>
              <a:endCxn id="15" idx="2"/>
            </p:cNvCxnSpPr>
            <p:nvPr/>
          </p:nvCxnSpPr>
          <p:spPr>
            <a:xfrm flipV="1">
              <a:off x="5828454" y="5168621"/>
              <a:ext cx="846591" cy="2470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직선 화살표 연결선 52"/>
            <p:cNvCxnSpPr>
              <a:stCxn id="11" idx="6"/>
              <a:endCxn id="18" idx="2"/>
            </p:cNvCxnSpPr>
            <p:nvPr/>
          </p:nvCxnSpPr>
          <p:spPr>
            <a:xfrm>
              <a:off x="5828454" y="5415668"/>
              <a:ext cx="846591" cy="8398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 rot="2802140">
              <a:off x="2236046" y="4152134"/>
              <a:ext cx="1105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transition</a:t>
              </a:r>
              <a:endParaRPr lang="ko-KR" alt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658517" y="2620964"/>
            <a:ext cx="5276550" cy="24929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accent1"/>
                </a:solidFill>
              </a:rPr>
              <a:t>Controller program</a:t>
            </a:r>
          </a:p>
          <a:p>
            <a:r>
              <a:rPr lang="en-US" altLang="ko-KR" dirty="0" smtClean="0"/>
              <a:t>Set of event </a:t>
            </a:r>
            <a:r>
              <a:rPr lang="en-US" altLang="ko-KR" dirty="0" smtClean="0"/>
              <a:t>handlers</a:t>
            </a:r>
            <a:endParaRPr lang="en-US" altLang="ko-KR" dirty="0" smtClean="0"/>
          </a:p>
          <a:p>
            <a:r>
              <a:rPr lang="en-US" altLang="ko-KR" sz="2800" dirty="0" err="1" smtClean="0">
                <a:solidFill>
                  <a:schemeClr val="accent1"/>
                </a:solidFill>
              </a:rPr>
              <a:t>OpenFlow</a:t>
            </a:r>
            <a:r>
              <a:rPr lang="en-US" altLang="ko-KR" sz="2800" dirty="0" smtClean="0">
                <a:solidFill>
                  <a:schemeClr val="accent1"/>
                </a:solidFill>
              </a:rPr>
              <a:t> Switches</a:t>
            </a:r>
          </a:p>
          <a:p>
            <a:r>
              <a:rPr lang="en-US" altLang="ko-KR" dirty="0" smtClean="0"/>
              <a:t>Simplified model with communication channels, transitions and a flow table</a:t>
            </a:r>
          </a:p>
          <a:p>
            <a:r>
              <a:rPr lang="en-US" altLang="ko-KR" sz="2800" dirty="0" smtClean="0">
                <a:solidFill>
                  <a:schemeClr val="accent1"/>
                </a:solidFill>
              </a:rPr>
              <a:t>End hosts</a:t>
            </a:r>
          </a:p>
          <a:p>
            <a:r>
              <a:rPr lang="en-US" altLang="ko-KR" dirty="0" smtClean="0"/>
              <a:t>Simplified program as clients or server</a:t>
            </a:r>
            <a:endParaRPr lang="ko-KR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346218" y="2753949"/>
            <a:ext cx="4957992" cy="138499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tx1"/>
                </a:solidFill>
              </a:rPr>
              <a:t>Ctrl: </a:t>
            </a:r>
            <a:r>
              <a:rPr lang="en-US" altLang="ko-KR" sz="2800" dirty="0" err="1" smtClean="0">
                <a:solidFill>
                  <a:schemeClr val="tx1"/>
                </a:solidFill>
              </a:rPr>
              <a:t>Packet_in</a:t>
            </a:r>
            <a:endParaRPr lang="en-US" altLang="ko-KR" sz="2800" dirty="0" smtClean="0">
              <a:solidFill>
                <a:schemeClr val="tx1"/>
              </a:solidFill>
            </a:endParaRPr>
          </a:p>
          <a:p>
            <a:r>
              <a:rPr lang="en-US" altLang="ko-KR" sz="2800" dirty="0" smtClean="0">
                <a:solidFill>
                  <a:schemeClr val="tx1"/>
                </a:solidFill>
              </a:rPr>
              <a:t>Switch: </a:t>
            </a:r>
            <a:r>
              <a:rPr lang="en-US" altLang="ko-KR" sz="2800" dirty="0" err="1" smtClean="0">
                <a:solidFill>
                  <a:schemeClr val="tx1"/>
                </a:solidFill>
              </a:rPr>
              <a:t>Process_pkt</a:t>
            </a:r>
            <a:r>
              <a:rPr lang="en-US" altLang="ko-KR" sz="2800" dirty="0" smtClean="0">
                <a:solidFill>
                  <a:schemeClr val="tx1"/>
                </a:solidFill>
              </a:rPr>
              <a:t>, </a:t>
            </a:r>
            <a:r>
              <a:rPr lang="en-US" altLang="ko-KR" sz="2800" dirty="0" err="1" smtClean="0">
                <a:solidFill>
                  <a:schemeClr val="tx1"/>
                </a:solidFill>
              </a:rPr>
              <a:t>Process_of</a:t>
            </a:r>
            <a:endParaRPr lang="en-US" altLang="ko-KR" sz="2800" dirty="0" smtClean="0">
              <a:solidFill>
                <a:schemeClr val="tx1"/>
              </a:solidFill>
            </a:endParaRPr>
          </a:p>
          <a:p>
            <a:r>
              <a:rPr lang="en-US" altLang="ko-KR" sz="2800" dirty="0" smtClean="0">
                <a:solidFill>
                  <a:schemeClr val="tx1"/>
                </a:solidFill>
              </a:rPr>
              <a:t>Host: Send, receive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1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4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uiExpand="1" build="allAtOnce" animBg="1"/>
      <p:bldP spid="12" grpId="1" build="allAtOnce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NICE: MC, SE &amp; Strategies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2"/>
                </a:solidFill>
              </a:rPr>
              <a:t>Model checking</a:t>
            </a:r>
          </a:p>
          <a:p>
            <a:pPr lvl="1"/>
            <a:endParaRPr lang="en-US" altLang="ko-KR" dirty="0">
              <a:solidFill>
                <a:schemeClr val="bg2"/>
              </a:solidFill>
            </a:endParaRPr>
          </a:p>
          <a:p>
            <a:pPr lvl="1"/>
            <a:endParaRPr lang="en-US" altLang="ko-KR" dirty="0" smtClean="0">
              <a:solidFill>
                <a:schemeClr val="bg2"/>
              </a:solidFill>
            </a:endParaRPr>
          </a:p>
          <a:p>
            <a:r>
              <a:rPr lang="en-US" altLang="ko-KR" dirty="0" smtClean="0"/>
              <a:t>Symbolic execution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r>
              <a:rPr lang="en-US" altLang="ko-KR" dirty="0" smtClean="0">
                <a:solidFill>
                  <a:schemeClr val="bg2"/>
                </a:solidFill>
              </a:rPr>
              <a:t>Search strategies</a:t>
            </a:r>
            <a:endParaRPr lang="ko-KR" altLang="en-US" dirty="0">
              <a:solidFill>
                <a:schemeClr val="bg2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DF6B-EE4B-4634-8F58-11A73EB8F930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517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Symbolic Execution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At any branch engine queries for </a:t>
            </a:r>
            <a:r>
              <a:rPr lang="en-US" altLang="ko-KR" dirty="0" smtClean="0">
                <a:solidFill>
                  <a:schemeClr val="accent1"/>
                </a:solidFill>
              </a:rPr>
              <a:t>two assignment</a:t>
            </a:r>
            <a:r>
              <a:rPr lang="en-US" altLang="ko-KR" dirty="0" smtClean="0"/>
              <a:t> of </a:t>
            </a:r>
            <a:r>
              <a:rPr lang="en-US" altLang="ko-KR" dirty="0" smtClean="0">
                <a:solidFill>
                  <a:schemeClr val="accent1"/>
                </a:solidFill>
              </a:rPr>
              <a:t>symbolic inputs</a:t>
            </a:r>
          </a:p>
          <a:p>
            <a:r>
              <a:rPr lang="en-US" altLang="ko-KR" dirty="0" smtClean="0"/>
              <a:t>Logically forks the execution and follow the </a:t>
            </a:r>
            <a:r>
              <a:rPr lang="en-US" altLang="ko-KR" dirty="0" smtClean="0">
                <a:solidFill>
                  <a:schemeClr val="accent1"/>
                </a:solidFill>
              </a:rPr>
              <a:t>feasible paths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DF6B-EE4B-4634-8F58-11A73EB8F930}" type="slidenum">
              <a:rPr lang="ko-KR" altLang="en-US" smtClean="0"/>
              <a:t>12</a:t>
            </a:fld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323" y="3670550"/>
            <a:ext cx="5207354" cy="2506413"/>
          </a:xfrm>
          <a:prstGeom prst="rect">
            <a:avLst/>
          </a:prstGeom>
        </p:spPr>
      </p:pic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209674" y="6414566"/>
            <a:ext cx="2603864" cy="365125"/>
          </a:xfrm>
        </p:spPr>
        <p:txBody>
          <a:bodyPr/>
          <a:lstStyle/>
          <a:p>
            <a:r>
              <a:rPr lang="en-US" dirty="0" smtClean="0"/>
              <a:t>From Software </a:t>
            </a:r>
            <a:r>
              <a:rPr lang="en-US" dirty="0" err="1" smtClean="0"/>
              <a:t>Dataplane</a:t>
            </a:r>
            <a:r>
              <a:rPr lang="en-US" dirty="0" smtClean="0"/>
              <a:t> Verification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Symbolic Execution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not scale well</a:t>
            </a:r>
          </a:p>
          <a:p>
            <a:r>
              <a:rPr lang="en-US" dirty="0" smtClean="0"/>
              <a:t>Does not explicitly model the state space</a:t>
            </a:r>
          </a:p>
          <a:p>
            <a:r>
              <a:rPr lang="en-US" dirty="0" smtClean="0"/>
              <a:t>Does not explore all system execution paths</a:t>
            </a:r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DF6B-EE4B-4634-8F58-11A73EB8F930}" type="slidenum">
              <a:rPr lang="ko-KR" altLang="en-US" smtClean="0"/>
              <a:t>13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323" y="3670550"/>
            <a:ext cx="5207354" cy="250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Symbolic Execution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DF6B-EE4B-4634-8F58-11A73EB8F930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5" name="Rectangle 24"/>
          <p:cNvSpPr/>
          <p:nvPr/>
        </p:nvSpPr>
        <p:spPr>
          <a:xfrm rot="5400000">
            <a:off x="6278251" y="3928898"/>
            <a:ext cx="4635245" cy="2900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Packet arrival handler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Arrow Connector 13"/>
          <p:cNvCxnSpPr>
            <a:endCxn id="8" idx="0"/>
          </p:cNvCxnSpPr>
          <p:nvPr/>
        </p:nvCxnSpPr>
        <p:spPr>
          <a:xfrm>
            <a:off x="4330147" y="1981413"/>
            <a:ext cx="0" cy="229550"/>
          </a:xfrm>
          <a:prstGeom prst="straightConnector1">
            <a:avLst/>
          </a:pr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7" name="Group 27"/>
          <p:cNvGrpSpPr/>
          <p:nvPr/>
        </p:nvGrpSpPr>
        <p:grpSpPr>
          <a:xfrm>
            <a:off x="3122988" y="2210963"/>
            <a:ext cx="2382954" cy="1271016"/>
            <a:chOff x="3012629" y="2132750"/>
            <a:chExt cx="2382954" cy="1271016"/>
          </a:xfrm>
        </p:grpSpPr>
        <p:sp>
          <p:nvSpPr>
            <p:cNvPr id="8" name="Flowchart: Decision 6"/>
            <p:cNvSpPr/>
            <p:nvPr/>
          </p:nvSpPr>
          <p:spPr>
            <a:xfrm>
              <a:off x="3268812" y="2132750"/>
              <a:ext cx="1901952" cy="1271016"/>
            </a:xfrm>
            <a:prstGeom prst="flowChartDecis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rIns="36000"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is </a:t>
              </a:r>
              <a:r>
                <a:rPr lang="el-GR" sz="2000" b="1" dirty="0" smtClean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rPr>
                <a:t>λ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.</a:t>
              </a:r>
              <a:r>
                <a:rPr lang="en-US" sz="2000" b="1" dirty="0" err="1" smtClean="0">
                  <a:solidFill>
                    <a:schemeClr val="tx1"/>
                  </a:solidFill>
                </a:rPr>
                <a:t>dst</a:t>
              </a:r>
              <a:r>
                <a:rPr lang="en-US" sz="2000" b="1" dirty="0" smtClean="0">
                  <a:solidFill>
                    <a:schemeClr val="tx1"/>
                  </a:solidFill>
                </a:rPr>
                <a:t/>
              </a:r>
              <a:br>
                <a:rPr lang="en-US" sz="2000" b="1" dirty="0" smtClean="0">
                  <a:solidFill>
                    <a:schemeClr val="tx1"/>
                  </a:solidFill>
                </a:rPr>
              </a:br>
              <a:r>
                <a:rPr lang="en-US" sz="2000" b="1" dirty="0" smtClean="0">
                  <a:solidFill>
                    <a:schemeClr val="tx1"/>
                  </a:solidFill>
                </a:rPr>
                <a:t>broadcast?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12629" y="2784796"/>
              <a:ext cx="4578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yes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94511" y="2784796"/>
              <a:ext cx="4010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044731" y="1541570"/>
            <a:ext cx="2489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ea typeface="Cambria Math" pitchFamily="18" charset="0"/>
              </a:rPr>
              <a:t>Symbolic packet </a:t>
            </a:r>
            <a:r>
              <a:rPr lang="el-GR" sz="2400" b="1" dirty="0" smtClean="0">
                <a:latin typeface="Cambria Math" pitchFamily="18" charset="0"/>
                <a:ea typeface="Cambria Math" pitchFamily="18" charset="0"/>
              </a:rPr>
              <a:t>λ</a:t>
            </a:r>
            <a:endParaRPr lang="en-US" sz="2400" b="1" dirty="0"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12" name="Group 32"/>
          <p:cNvGrpSpPr/>
          <p:nvPr/>
        </p:nvGrpSpPr>
        <p:grpSpPr>
          <a:xfrm>
            <a:off x="1558159" y="2406659"/>
            <a:ext cx="2514600" cy="3949692"/>
            <a:chOff x="1447800" y="2328446"/>
            <a:chExt cx="2514600" cy="3949692"/>
          </a:xfrm>
        </p:grpSpPr>
        <p:sp>
          <p:nvSpPr>
            <p:cNvPr id="13" name="Flowchart: Process 7"/>
            <p:cNvSpPr/>
            <p:nvPr/>
          </p:nvSpPr>
          <p:spPr>
            <a:xfrm>
              <a:off x="2587387" y="5638800"/>
              <a:ext cx="1375013" cy="639338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Flood packet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Elbow Connector 11"/>
            <p:cNvCxnSpPr>
              <a:stCxn id="8" idx="1"/>
            </p:cNvCxnSpPr>
            <p:nvPr/>
          </p:nvCxnSpPr>
          <p:spPr>
            <a:xfrm rot="10800000" flipV="1">
              <a:off x="3012630" y="2768257"/>
              <a:ext cx="256183" cy="2870541"/>
            </a:xfrm>
            <a:prstGeom prst="bentConnector2">
              <a:avLst/>
            </a:prstGeom>
            <a:noFill/>
            <a:ln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447800" y="2328446"/>
              <a:ext cx="18712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b="1" dirty="0" smtClean="0">
                  <a:latin typeface="Cambria Math" pitchFamily="18" charset="0"/>
                  <a:ea typeface="Cambria Math" pitchFamily="18" charset="0"/>
                </a:rPr>
                <a:t>λ</a:t>
              </a:r>
              <a:r>
                <a:rPr lang="en-GB" b="1" dirty="0" smtClean="0">
                  <a:latin typeface="Cambria Math" pitchFamily="18" charset="0"/>
                  <a:ea typeface="Cambria Math" pitchFamily="18" charset="0"/>
                </a:rPr>
                <a:t> .</a:t>
              </a:r>
              <a:r>
                <a:rPr lang="en-GB" b="1" dirty="0" err="1" smtClean="0">
                  <a:latin typeface="Cambria Math" pitchFamily="18" charset="0"/>
                  <a:ea typeface="Cambria Math" pitchFamily="18" charset="0"/>
                </a:rPr>
                <a:t>dst</a:t>
              </a:r>
              <a:r>
                <a:rPr lang="en-GB" b="1" dirty="0" smtClean="0">
                  <a:latin typeface="Cambria Math" pitchFamily="18" charset="0"/>
                  <a:ea typeface="Cambria Math" pitchFamily="18" charset="0"/>
                </a:rPr>
                <a:t> ∈ {Broadcast}</a:t>
              </a:r>
              <a:endParaRPr lang="en-US" b="1" dirty="0">
                <a:latin typeface="Cambria Math" pitchFamily="18" charset="0"/>
                <a:ea typeface="Cambria Math" pitchFamily="18" charset="0"/>
              </a:endParaRPr>
            </a:p>
          </p:txBody>
        </p:sp>
      </p:grpSp>
      <p:grpSp>
        <p:nvGrpSpPr>
          <p:cNvPr id="16" name="Group 33"/>
          <p:cNvGrpSpPr/>
          <p:nvPr/>
        </p:nvGrpSpPr>
        <p:grpSpPr>
          <a:xfrm>
            <a:off x="4779998" y="2406659"/>
            <a:ext cx="2386384" cy="2581258"/>
            <a:chOff x="4669639" y="2328446"/>
            <a:chExt cx="2386384" cy="2581258"/>
          </a:xfrm>
        </p:grpSpPr>
        <p:sp>
          <p:nvSpPr>
            <p:cNvPr id="17" name="Flowchart: Decision 9"/>
            <p:cNvSpPr/>
            <p:nvPr/>
          </p:nvSpPr>
          <p:spPr>
            <a:xfrm>
              <a:off x="4918311" y="3351950"/>
              <a:ext cx="1898178" cy="1271778"/>
            </a:xfrm>
            <a:prstGeom prst="flowChartDecis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l-GR" sz="2000" b="1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rPr>
                <a:t>λ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.</a:t>
              </a:r>
              <a:r>
                <a:rPr lang="en-US" sz="2000" b="1" dirty="0" err="1" smtClean="0">
                  <a:solidFill>
                    <a:schemeClr val="tx1"/>
                  </a:solidFill>
                </a:rPr>
                <a:t>dst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 in</a:t>
              </a:r>
              <a:br>
                <a:rPr lang="en-US" sz="2000" b="1" dirty="0" smtClean="0">
                  <a:solidFill>
                    <a:schemeClr val="tx1"/>
                  </a:solidFill>
                </a:rPr>
              </a:br>
              <a:r>
                <a:rPr lang="en-US" sz="2000" b="1" dirty="0" err="1" smtClean="0">
                  <a:solidFill>
                    <a:schemeClr val="tx1"/>
                  </a:solidFill>
                </a:rPr>
                <a:t>mactable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?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Elbow Connector 10"/>
            <p:cNvCxnSpPr>
              <a:stCxn id="8" idx="3"/>
              <a:endCxn id="17" idx="0"/>
            </p:cNvCxnSpPr>
            <p:nvPr/>
          </p:nvCxnSpPr>
          <p:spPr>
            <a:xfrm>
              <a:off x="5170764" y="2768258"/>
              <a:ext cx="696636" cy="583692"/>
            </a:xfrm>
            <a:prstGeom prst="bentConnector2">
              <a:avLst/>
            </a:prstGeom>
            <a:noFill/>
            <a:ln>
              <a:solidFill>
                <a:srgbClr val="0070C0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669639" y="3990187"/>
              <a:ext cx="4010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08964" y="4571150"/>
              <a:ext cx="4578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yes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81600" y="2328446"/>
              <a:ext cx="18744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b="1" dirty="0" smtClean="0">
                  <a:latin typeface="Cambria Math" pitchFamily="18" charset="0"/>
                  <a:ea typeface="Cambria Math" pitchFamily="18" charset="0"/>
                </a:rPr>
                <a:t>λ</a:t>
              </a:r>
              <a:r>
                <a:rPr lang="en-GB" b="1" dirty="0" smtClean="0">
                  <a:latin typeface="Cambria Math" pitchFamily="18" charset="0"/>
                  <a:ea typeface="Cambria Math" pitchFamily="18" charset="0"/>
                </a:rPr>
                <a:t> .</a:t>
              </a:r>
              <a:r>
                <a:rPr lang="en-GB" b="1" dirty="0" err="1" smtClean="0">
                  <a:latin typeface="Cambria Math" pitchFamily="18" charset="0"/>
                  <a:ea typeface="Cambria Math" pitchFamily="18" charset="0"/>
                </a:rPr>
                <a:t>dst</a:t>
              </a:r>
              <a:r>
                <a:rPr lang="en-GB" b="1" dirty="0" smtClean="0"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en-GB" b="1" dirty="0" smtClean="0">
                  <a:latin typeface="Cambria Math"/>
                  <a:ea typeface="Cambria Math"/>
                </a:rPr>
                <a:t>∉</a:t>
              </a:r>
              <a:r>
                <a:rPr lang="en-GB" b="1" dirty="0" smtClean="0">
                  <a:latin typeface="Cambria Math" pitchFamily="18" charset="0"/>
                  <a:ea typeface="Cambria Math" pitchFamily="18" charset="0"/>
                </a:rPr>
                <a:t> {Broadcast}</a:t>
              </a:r>
              <a:endParaRPr lang="en-US" b="1" dirty="0">
                <a:latin typeface="Cambria Math" pitchFamily="18" charset="0"/>
                <a:ea typeface="Cambria Math" pitchFamily="18" charset="0"/>
              </a:endParaRPr>
            </a:p>
          </p:txBody>
        </p:sp>
      </p:grpSp>
      <p:grpSp>
        <p:nvGrpSpPr>
          <p:cNvPr id="22" name="Group 34"/>
          <p:cNvGrpSpPr/>
          <p:nvPr/>
        </p:nvGrpSpPr>
        <p:grpSpPr>
          <a:xfrm>
            <a:off x="3505200" y="4066051"/>
            <a:ext cx="4402881" cy="2290300"/>
            <a:chOff x="3394841" y="3987838"/>
            <a:chExt cx="4402881" cy="2290300"/>
          </a:xfrm>
        </p:grpSpPr>
        <p:sp>
          <p:nvSpPr>
            <p:cNvPr id="23" name="Flowchart: Process 8"/>
            <p:cNvSpPr/>
            <p:nvPr/>
          </p:nvSpPr>
          <p:spPr>
            <a:xfrm>
              <a:off x="5103694" y="5638800"/>
              <a:ext cx="1527413" cy="639338"/>
            </a:xfrm>
            <a:prstGeom prst="flowChartProcess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Install rule and forward packet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Elbow Connector 12"/>
            <p:cNvCxnSpPr>
              <a:stCxn id="17" idx="2"/>
              <a:endCxn id="23" idx="0"/>
            </p:cNvCxnSpPr>
            <p:nvPr/>
          </p:nvCxnSpPr>
          <p:spPr>
            <a:xfrm rot="16200000" flipH="1">
              <a:off x="5359864" y="5131263"/>
              <a:ext cx="1015072" cy="1"/>
            </a:xfrm>
            <a:prstGeom prst="bentConnector3">
              <a:avLst>
                <a:gd name="adj1" fmla="val 50000"/>
              </a:avLst>
            </a:prstGeom>
            <a:noFill/>
            <a:ln>
              <a:solidFill>
                <a:srgbClr val="0070C0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Straight Arrow Connector 14"/>
            <p:cNvCxnSpPr>
              <a:stCxn id="17" idx="1"/>
            </p:cNvCxnSpPr>
            <p:nvPr/>
          </p:nvCxnSpPr>
          <p:spPr>
            <a:xfrm rot="10800000" flipV="1">
              <a:off x="3394841" y="3987838"/>
              <a:ext cx="1523470" cy="1650959"/>
            </a:xfrm>
            <a:prstGeom prst="bentConnector2">
              <a:avLst/>
            </a:prstGeom>
            <a:noFill/>
            <a:ln>
              <a:solidFill>
                <a:srgbClr val="7030A0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478643" y="4351453"/>
              <a:ext cx="187442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b="1" dirty="0" smtClean="0">
                  <a:latin typeface="Cambria Math" pitchFamily="18" charset="0"/>
                  <a:ea typeface="Cambria Math" pitchFamily="18" charset="0"/>
                </a:rPr>
                <a:t>λ</a:t>
              </a:r>
              <a:r>
                <a:rPr lang="en-GB" b="1" dirty="0" smtClean="0"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en-GB" b="1" dirty="0">
                  <a:latin typeface="Cambria Math" pitchFamily="18" charset="0"/>
                  <a:ea typeface="Cambria Math" pitchFamily="18" charset="0"/>
                </a:rPr>
                <a:t>.</a:t>
              </a:r>
              <a:r>
                <a:rPr lang="en-GB" b="1" dirty="0" err="1">
                  <a:latin typeface="Cambria Math" pitchFamily="18" charset="0"/>
                  <a:ea typeface="Cambria Math" pitchFamily="18" charset="0"/>
                </a:rPr>
                <a:t>dst</a:t>
              </a:r>
              <a:r>
                <a:rPr lang="en-GB" b="1" dirty="0"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en-GB" b="1" dirty="0">
                  <a:latin typeface="Cambria Math"/>
                  <a:ea typeface="Cambria Math"/>
                </a:rPr>
                <a:t>∉</a:t>
              </a:r>
              <a:r>
                <a:rPr lang="en-GB" b="1" dirty="0">
                  <a:latin typeface="Cambria Math" pitchFamily="18" charset="0"/>
                  <a:ea typeface="Cambria Math" pitchFamily="18" charset="0"/>
                </a:rPr>
                <a:t> {Broadcast</a:t>
              </a:r>
              <a:r>
                <a:rPr lang="en-GB" b="1" dirty="0" smtClean="0">
                  <a:latin typeface="Cambria Math" pitchFamily="18" charset="0"/>
                  <a:ea typeface="Cambria Math" pitchFamily="18" charset="0"/>
                </a:rPr>
                <a:t>}</a:t>
              </a:r>
              <a:br>
                <a:rPr lang="en-GB" b="1" dirty="0" smtClean="0">
                  <a:latin typeface="Cambria Math" pitchFamily="18" charset="0"/>
                  <a:ea typeface="Cambria Math" pitchFamily="18" charset="0"/>
                </a:rPr>
              </a:br>
              <a:r>
                <a:rPr lang="en-GB" b="1" dirty="0">
                  <a:latin typeface="Cambria Math"/>
                  <a:ea typeface="Cambria Math"/>
                </a:rPr>
                <a:t>∧</a:t>
              </a:r>
              <a:r>
                <a:rPr lang="en-GB" b="1" dirty="0" smtClean="0">
                  <a:latin typeface="Cambria Math" pitchFamily="18" charset="0"/>
                  <a:ea typeface="Cambria Math" pitchFamily="18" charset="0"/>
                </a:rPr>
                <a:t/>
              </a:r>
              <a:br>
                <a:rPr lang="en-GB" b="1" dirty="0" smtClean="0">
                  <a:latin typeface="Cambria Math" pitchFamily="18" charset="0"/>
                  <a:ea typeface="Cambria Math" pitchFamily="18" charset="0"/>
                </a:rPr>
              </a:br>
              <a:r>
                <a:rPr lang="el-GR" b="1" dirty="0">
                  <a:latin typeface="Cambria Math" pitchFamily="18" charset="0"/>
                  <a:ea typeface="Cambria Math" pitchFamily="18" charset="0"/>
                </a:rPr>
                <a:t>λ</a:t>
              </a:r>
              <a:r>
                <a:rPr lang="en-GB" b="1" dirty="0">
                  <a:latin typeface="Cambria Math" pitchFamily="18" charset="0"/>
                  <a:ea typeface="Cambria Math" pitchFamily="18" charset="0"/>
                </a:rPr>
                <a:t> .</a:t>
              </a:r>
              <a:r>
                <a:rPr lang="en-GB" b="1" dirty="0" err="1">
                  <a:latin typeface="Cambria Math" pitchFamily="18" charset="0"/>
                  <a:ea typeface="Cambria Math" pitchFamily="18" charset="0"/>
                </a:rPr>
                <a:t>dst</a:t>
              </a:r>
              <a:r>
                <a:rPr lang="en-GB" b="1" dirty="0"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en-GB" b="1" dirty="0">
                  <a:latin typeface="Cambria Math"/>
                  <a:ea typeface="Cambria Math"/>
                </a:rPr>
                <a:t>∉</a:t>
              </a:r>
              <a:r>
                <a:rPr lang="en-GB" b="1" dirty="0"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en-GB" b="1" dirty="0" err="1" smtClean="0">
                  <a:latin typeface="Cambria Math" pitchFamily="18" charset="0"/>
                  <a:ea typeface="Cambria Math" pitchFamily="18" charset="0"/>
                </a:rPr>
                <a:t>mactable</a:t>
              </a:r>
              <a:endParaRPr lang="en-US" b="1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23298" y="4668982"/>
              <a:ext cx="187442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b="1" dirty="0">
                  <a:latin typeface="Cambria Math" pitchFamily="18" charset="0"/>
                  <a:ea typeface="Cambria Math" pitchFamily="18" charset="0"/>
                </a:rPr>
                <a:t>λ</a:t>
              </a:r>
              <a:r>
                <a:rPr lang="en-GB" b="1" dirty="0">
                  <a:latin typeface="Cambria Math" pitchFamily="18" charset="0"/>
                  <a:ea typeface="Cambria Math" pitchFamily="18" charset="0"/>
                </a:rPr>
                <a:t> .</a:t>
              </a:r>
              <a:r>
                <a:rPr lang="en-GB" b="1" dirty="0" err="1">
                  <a:latin typeface="Cambria Math" pitchFamily="18" charset="0"/>
                  <a:ea typeface="Cambria Math" pitchFamily="18" charset="0"/>
                </a:rPr>
                <a:t>dst</a:t>
              </a:r>
              <a:r>
                <a:rPr lang="en-GB" b="1" dirty="0">
                  <a:latin typeface="Cambria Math" pitchFamily="18" charset="0"/>
                  <a:ea typeface="Cambria Math" pitchFamily="18" charset="0"/>
                </a:rPr>
                <a:t> </a:t>
              </a:r>
              <a:r>
                <a:rPr lang="en-GB" b="1" dirty="0">
                  <a:latin typeface="Cambria Math"/>
                  <a:ea typeface="Cambria Math"/>
                </a:rPr>
                <a:t>∉</a:t>
              </a:r>
              <a:r>
                <a:rPr lang="en-GB" b="1" dirty="0">
                  <a:latin typeface="Cambria Math" pitchFamily="18" charset="0"/>
                  <a:ea typeface="Cambria Math" pitchFamily="18" charset="0"/>
                </a:rPr>
                <a:t> {Broadcast}</a:t>
              </a:r>
              <a:endParaRPr lang="en-US" b="1" dirty="0">
                <a:latin typeface="Cambria Math" pitchFamily="18" charset="0"/>
                <a:ea typeface="Cambria Math" pitchFamily="18" charset="0"/>
              </a:endParaRPr>
            </a:p>
            <a:p>
              <a:pPr algn="ctr"/>
              <a:r>
                <a:rPr lang="en-GB" b="1" dirty="0">
                  <a:latin typeface="Cambria Math"/>
                  <a:ea typeface="Cambria Math"/>
                </a:rPr>
                <a:t>∧</a:t>
              </a:r>
              <a:r>
                <a:rPr lang="en-GB" b="1" dirty="0" smtClean="0">
                  <a:latin typeface="Cambria Math" pitchFamily="18" charset="0"/>
                  <a:ea typeface="Cambria Math" pitchFamily="18" charset="0"/>
                </a:rPr>
                <a:t/>
              </a:r>
              <a:br>
                <a:rPr lang="en-GB" b="1" dirty="0" smtClean="0">
                  <a:latin typeface="Cambria Math" pitchFamily="18" charset="0"/>
                  <a:ea typeface="Cambria Math" pitchFamily="18" charset="0"/>
                </a:rPr>
              </a:br>
              <a:r>
                <a:rPr lang="el-GR" b="1" dirty="0" smtClean="0">
                  <a:latin typeface="Cambria Math" pitchFamily="18" charset="0"/>
                  <a:ea typeface="Cambria Math" pitchFamily="18" charset="0"/>
                </a:rPr>
                <a:t>λ</a:t>
              </a:r>
              <a:r>
                <a:rPr lang="en-GB" b="1" dirty="0" smtClean="0">
                  <a:latin typeface="Cambria Math" pitchFamily="18" charset="0"/>
                  <a:ea typeface="Cambria Math" pitchFamily="18" charset="0"/>
                </a:rPr>
                <a:t> .</a:t>
              </a:r>
              <a:r>
                <a:rPr lang="en-GB" b="1" dirty="0" err="1" smtClean="0">
                  <a:latin typeface="Cambria Math" pitchFamily="18" charset="0"/>
                  <a:ea typeface="Cambria Math" pitchFamily="18" charset="0"/>
                </a:rPr>
                <a:t>dst</a:t>
              </a:r>
              <a:r>
                <a:rPr lang="en-GB" b="1" dirty="0" smtClean="0">
                  <a:latin typeface="Cambria Math" pitchFamily="18" charset="0"/>
                  <a:ea typeface="Cambria Math" pitchFamily="18" charset="0"/>
                </a:rPr>
                <a:t> ∈ </a:t>
              </a:r>
              <a:r>
                <a:rPr lang="en-GB" b="1" dirty="0" err="1" smtClean="0">
                  <a:latin typeface="Cambria Math" pitchFamily="18" charset="0"/>
                  <a:ea typeface="Cambria Math" pitchFamily="18" charset="0"/>
                </a:rPr>
                <a:t>mactable</a:t>
              </a:r>
              <a:r>
                <a:rPr lang="en-GB" b="1" dirty="0" smtClean="0">
                  <a:latin typeface="Cambria Math" pitchFamily="18" charset="0"/>
                  <a:ea typeface="Cambria Math" pitchFamily="18" charset="0"/>
                </a:rPr>
                <a:t> </a:t>
              </a:r>
              <a:endParaRPr lang="en-US" b="1" dirty="0">
                <a:latin typeface="Cambria Math" pitchFamily="18" charset="0"/>
                <a:ea typeface="Cambria Math" pitchFamily="18" charset="0"/>
              </a:endParaRPr>
            </a:p>
          </p:txBody>
        </p:sp>
      </p:grpSp>
      <p:sp>
        <p:nvSpPr>
          <p:cNvPr id="28" name="Oval 43"/>
          <p:cNvSpPr/>
          <p:nvPr/>
        </p:nvSpPr>
        <p:spPr>
          <a:xfrm>
            <a:off x="3383071" y="4295221"/>
            <a:ext cx="2279520" cy="1173170"/>
          </a:xfrm>
          <a:prstGeom prst="ellipse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8894" y="2088411"/>
            <a:ext cx="3187192" cy="2009061"/>
          </a:xfrm>
          <a:prstGeom prst="wedgeRoundRectCallout">
            <a:avLst>
              <a:gd name="adj1" fmla="val 49640"/>
              <a:gd name="adj2" fmla="val 7716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800"/>
            </a:lvl1pPr>
          </a:lstStyle>
          <a:p>
            <a:r>
              <a:rPr lang="en-US" dirty="0"/>
              <a:t>1 path =</a:t>
            </a:r>
          </a:p>
          <a:p>
            <a:r>
              <a:rPr lang="en-US" dirty="0"/>
              <a:t>1 equivalence class of packets =</a:t>
            </a:r>
          </a:p>
          <a:p>
            <a:r>
              <a:rPr lang="en-US" dirty="0"/>
              <a:t>1 packet to inject</a:t>
            </a:r>
          </a:p>
        </p:txBody>
      </p:sp>
      <p:sp>
        <p:nvSpPr>
          <p:cNvPr id="30" name="Oval 36"/>
          <p:cNvSpPr/>
          <p:nvPr/>
        </p:nvSpPr>
        <p:spPr>
          <a:xfrm>
            <a:off x="5861755" y="4622891"/>
            <a:ext cx="2279520" cy="117317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48037" y="2010198"/>
            <a:ext cx="3369840" cy="1055608"/>
          </a:xfrm>
          <a:prstGeom prst="wedgeRoundRectCallout">
            <a:avLst>
              <a:gd name="adj1" fmla="val 1014"/>
              <a:gd name="adj2" fmla="val 19607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3200"/>
            </a:lvl1pPr>
          </a:lstStyle>
          <a:p>
            <a:r>
              <a:rPr lang="en-US" sz="2800" dirty="0" smtClean="0">
                <a:solidFill>
                  <a:srgbClr val="C00000"/>
                </a:solidFill>
              </a:rPr>
              <a:t>Infeasible from initial state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2" name="Date Placeholder 2"/>
          <p:cNvSpPr>
            <a:spLocks noGrp="1"/>
          </p:cNvSpPr>
          <p:nvPr>
            <p:ph type="dt" sz="half" idx="10"/>
          </p:nvPr>
        </p:nvSpPr>
        <p:spPr>
          <a:xfrm>
            <a:off x="209674" y="6414566"/>
            <a:ext cx="2057400" cy="365125"/>
          </a:xfrm>
        </p:spPr>
        <p:txBody>
          <a:bodyPr/>
          <a:lstStyle/>
          <a:p>
            <a:r>
              <a:rPr lang="en-US" dirty="0" smtClean="0"/>
              <a:t>From presenter’s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83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NICE: MC, SE &amp; Strategies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Model checking</a:t>
            </a:r>
          </a:p>
          <a:p>
            <a:pPr lvl="1"/>
            <a:r>
              <a:rPr lang="en-US" altLang="ko-KR" dirty="0" smtClean="0"/>
              <a:t>Explore the system execution paths</a:t>
            </a:r>
            <a:endParaRPr lang="en-US" altLang="ko-KR" dirty="0"/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Symbolic execution</a:t>
            </a:r>
          </a:p>
          <a:p>
            <a:pPr lvl="1"/>
            <a:r>
              <a:rPr lang="en-US" altLang="ko-KR" dirty="0" smtClean="0"/>
              <a:t>Determine the inputs for state transition</a:t>
            </a:r>
            <a:endParaRPr lang="en-US" altLang="ko-KR" dirty="0">
              <a:solidFill>
                <a:schemeClr val="bg2"/>
              </a:solidFill>
            </a:endParaRPr>
          </a:p>
          <a:p>
            <a:pPr lvl="1"/>
            <a:endParaRPr lang="en-US" altLang="ko-KR" dirty="0" smtClean="0">
              <a:solidFill>
                <a:schemeClr val="bg2"/>
              </a:solidFill>
            </a:endParaRPr>
          </a:p>
          <a:p>
            <a:r>
              <a:rPr lang="en-US" altLang="ko-KR" dirty="0" smtClean="0">
                <a:solidFill>
                  <a:schemeClr val="bg2"/>
                </a:solidFill>
              </a:rPr>
              <a:t>Search strategies</a:t>
            </a:r>
            <a:endParaRPr lang="ko-KR" altLang="en-US" dirty="0">
              <a:solidFill>
                <a:schemeClr val="bg2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DF6B-EE4B-4634-8F58-11A73EB8F930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382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rcRect r="61594" b="81935"/>
          <a:stretch/>
        </p:blipFill>
        <p:spPr>
          <a:xfrm>
            <a:off x="628650" y="1642073"/>
            <a:ext cx="3028950" cy="85347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1642073"/>
            <a:ext cx="7886700" cy="4724400"/>
          </a:xfrm>
          <a:prstGeom prst="rect">
            <a:avLst/>
          </a:prstGeom>
        </p:spPr>
      </p:pic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8651" y="1642073"/>
            <a:ext cx="7886699" cy="4718441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Combining SE with MC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DF6B-EE4B-4634-8F58-11A73EB8F930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254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NICE: MC, SE &amp; Strategies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2"/>
                </a:solidFill>
              </a:rPr>
              <a:t>Model checking</a:t>
            </a:r>
          </a:p>
          <a:p>
            <a:pPr lvl="1"/>
            <a:endParaRPr lang="en-US" altLang="ko-KR" dirty="0">
              <a:solidFill>
                <a:schemeClr val="bg2"/>
              </a:solidFill>
            </a:endParaRPr>
          </a:p>
          <a:p>
            <a:pPr lvl="1"/>
            <a:endParaRPr lang="en-US" altLang="ko-KR" dirty="0" smtClean="0">
              <a:solidFill>
                <a:schemeClr val="bg2"/>
              </a:solidFill>
            </a:endParaRPr>
          </a:p>
          <a:p>
            <a:r>
              <a:rPr lang="en-US" altLang="ko-KR" dirty="0" smtClean="0">
                <a:solidFill>
                  <a:schemeClr val="bg2"/>
                </a:solidFill>
              </a:rPr>
              <a:t>Symbolic execution</a:t>
            </a:r>
          </a:p>
          <a:p>
            <a:pPr lvl="1"/>
            <a:endParaRPr lang="en-US" altLang="ko-KR" dirty="0">
              <a:solidFill>
                <a:schemeClr val="bg2"/>
              </a:solidFill>
            </a:endParaRPr>
          </a:p>
          <a:p>
            <a:pPr lvl="1"/>
            <a:endParaRPr lang="en-US" altLang="ko-KR" dirty="0" smtClean="0">
              <a:solidFill>
                <a:schemeClr val="bg2"/>
              </a:solidFill>
            </a:endParaRPr>
          </a:p>
          <a:p>
            <a:r>
              <a:rPr lang="en-US" altLang="ko-KR" dirty="0" smtClean="0"/>
              <a:t>Search strategies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DF6B-EE4B-4634-8F58-11A73EB8F930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338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Search strategies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>
                <a:solidFill>
                  <a:schemeClr val="accent1"/>
                </a:solidFill>
              </a:rPr>
              <a:t>PKT-SEQ</a:t>
            </a:r>
          </a:p>
          <a:p>
            <a:pPr lvl="1"/>
            <a:r>
              <a:rPr lang="en-US" altLang="ko-KR" dirty="0" smtClean="0"/>
              <a:t>Bound the possible end host transitions</a:t>
            </a:r>
          </a:p>
          <a:p>
            <a:r>
              <a:rPr lang="en-US" altLang="ko-KR" dirty="0" smtClean="0">
                <a:solidFill>
                  <a:schemeClr val="accent1"/>
                </a:solidFill>
              </a:rPr>
              <a:t>NO-DELAY</a:t>
            </a:r>
          </a:p>
          <a:p>
            <a:pPr lvl="1"/>
            <a:r>
              <a:rPr lang="en-US" altLang="ko-KR" dirty="0" smtClean="0"/>
              <a:t>Each communication between a switch and the controller </a:t>
            </a:r>
            <a:r>
              <a:rPr lang="en-US" altLang="ko-KR" dirty="0" smtClean="0"/>
              <a:t>is done as </a:t>
            </a:r>
            <a:r>
              <a:rPr lang="en-US" altLang="ko-KR" dirty="0" smtClean="0"/>
              <a:t>a single atomic action</a:t>
            </a:r>
          </a:p>
          <a:p>
            <a:r>
              <a:rPr lang="en-US" altLang="ko-KR" dirty="0" smtClean="0">
                <a:solidFill>
                  <a:schemeClr val="accent1"/>
                </a:solidFill>
              </a:rPr>
              <a:t>UNUSUAL</a:t>
            </a:r>
          </a:p>
          <a:p>
            <a:pPr lvl="1"/>
            <a:r>
              <a:rPr lang="en-US" altLang="ko-KR" dirty="0" smtClean="0"/>
              <a:t>Only explores event orderings with unusual and unexpected delays</a:t>
            </a:r>
          </a:p>
          <a:p>
            <a:r>
              <a:rPr lang="en-US" altLang="ko-KR" dirty="0" smtClean="0">
                <a:solidFill>
                  <a:schemeClr val="accent1"/>
                </a:solidFill>
              </a:rPr>
              <a:t>FLOW-IR</a:t>
            </a:r>
          </a:p>
          <a:p>
            <a:pPr lvl="1"/>
            <a:r>
              <a:rPr lang="en-US" altLang="ko-KR" dirty="0" smtClean="0"/>
              <a:t>Exploring only the relative between the events affecting each group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DF6B-EE4B-4634-8F58-11A73EB8F930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826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Application correctness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Safety properties &amp; </a:t>
            </a:r>
            <a:r>
              <a:rPr lang="en-US" altLang="ko-KR" dirty="0" err="1" smtClean="0"/>
              <a:t>liveness</a:t>
            </a:r>
            <a:r>
              <a:rPr lang="en-US" altLang="ko-KR" dirty="0" smtClean="0"/>
              <a:t> </a:t>
            </a:r>
            <a:r>
              <a:rPr lang="en-US" altLang="ko-KR" dirty="0" smtClean="0"/>
              <a:t>properties</a:t>
            </a:r>
          </a:p>
          <a:p>
            <a:r>
              <a:rPr lang="en-US" altLang="ko-KR" dirty="0" smtClean="0"/>
              <a:t>Library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No forwarding loops</a:t>
            </a:r>
          </a:p>
          <a:p>
            <a:pPr lvl="1"/>
            <a:r>
              <a:rPr lang="en-US" altLang="ko-KR" dirty="0" smtClean="0"/>
              <a:t>No black holes</a:t>
            </a:r>
          </a:p>
          <a:p>
            <a:pPr lvl="1"/>
            <a:r>
              <a:rPr lang="en-US" altLang="ko-KR" dirty="0" smtClean="0"/>
              <a:t>Direct paths</a:t>
            </a:r>
          </a:p>
          <a:p>
            <a:pPr lvl="1"/>
            <a:r>
              <a:rPr lang="en-US" altLang="ko-KR" dirty="0" smtClean="0"/>
              <a:t>Strict direct paths</a:t>
            </a:r>
          </a:p>
          <a:p>
            <a:pPr lvl="1"/>
            <a:r>
              <a:rPr lang="en-US" altLang="ko-KR" dirty="0" smtClean="0"/>
              <a:t>No forgetting packets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DF6B-EE4B-4634-8F58-11A73EB8F930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133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DF6B-EE4B-4634-8F58-11A73EB8F930}" type="slidenum">
              <a:rPr lang="ko-KR" altLang="en-US" smtClean="0"/>
              <a:t>2</a:t>
            </a:fld>
            <a:endParaRPr lang="ko-KR" altLang="en-US"/>
          </a:p>
        </p:txBody>
      </p:sp>
      <p:grpSp>
        <p:nvGrpSpPr>
          <p:cNvPr id="55" name="그룹 54"/>
          <p:cNvGrpSpPr/>
          <p:nvPr/>
        </p:nvGrpSpPr>
        <p:grpSpPr>
          <a:xfrm>
            <a:off x="2084070" y="3527528"/>
            <a:ext cx="4975860" cy="2354746"/>
            <a:chOff x="1482090" y="3414342"/>
            <a:chExt cx="4975860" cy="2354746"/>
          </a:xfrm>
        </p:grpSpPr>
        <p:grpSp>
          <p:nvGrpSpPr>
            <p:cNvPr id="14" name="그룹 13"/>
            <p:cNvGrpSpPr/>
            <p:nvPr/>
          </p:nvGrpSpPr>
          <p:grpSpPr>
            <a:xfrm>
              <a:off x="1482090" y="3414342"/>
              <a:ext cx="1089807" cy="800607"/>
              <a:chOff x="1299210" y="3414342"/>
              <a:chExt cx="1089807" cy="800607"/>
            </a:xfrm>
          </p:grpSpPr>
          <p:pic>
            <p:nvPicPr>
              <p:cNvPr id="1026" name="Picture 2" descr="http://blog.advantech.com/tech-blogs/ntg/wp-content/uploads/2014/04/openflowlogo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210" y="3414342"/>
                <a:ext cx="478778" cy="461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Router Icon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6829" y="3712858"/>
                <a:ext cx="762188" cy="5020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" name="그룹 16"/>
            <p:cNvGrpSpPr/>
            <p:nvPr/>
          </p:nvGrpSpPr>
          <p:grpSpPr>
            <a:xfrm>
              <a:off x="5368143" y="3419239"/>
              <a:ext cx="1089807" cy="800607"/>
              <a:chOff x="1299210" y="3414342"/>
              <a:chExt cx="1089807" cy="800607"/>
            </a:xfrm>
          </p:grpSpPr>
          <p:pic>
            <p:nvPicPr>
              <p:cNvPr id="18" name="Picture 2" descr="http://blog.advantech.com/tech-blogs/ntg/wp-content/uploads/2014/04/openflowlogo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210" y="3414342"/>
                <a:ext cx="478778" cy="461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4" descr="Router Icon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6829" y="3712858"/>
                <a:ext cx="762188" cy="5020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그룹 19"/>
            <p:cNvGrpSpPr/>
            <p:nvPr/>
          </p:nvGrpSpPr>
          <p:grpSpPr>
            <a:xfrm>
              <a:off x="3482193" y="3981698"/>
              <a:ext cx="1089807" cy="800607"/>
              <a:chOff x="1299210" y="3414342"/>
              <a:chExt cx="1089807" cy="800607"/>
            </a:xfrm>
          </p:grpSpPr>
          <p:pic>
            <p:nvPicPr>
              <p:cNvPr id="21" name="Picture 2" descr="http://blog.advantech.com/tech-blogs/ntg/wp-content/uploads/2014/04/openflowlogo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210" y="3414342"/>
                <a:ext cx="478778" cy="461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4" descr="Router Icon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6829" y="3712858"/>
                <a:ext cx="762188" cy="5020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6" name="직선 연결선 15"/>
            <p:cNvCxnSpPr>
              <a:stCxn id="1028" idx="3"/>
              <a:endCxn id="25" idx="3"/>
            </p:cNvCxnSpPr>
            <p:nvPr/>
          </p:nvCxnSpPr>
          <p:spPr>
            <a:xfrm>
              <a:off x="2571897" y="3963904"/>
              <a:ext cx="1089807" cy="15541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>
              <a:stCxn id="1028" idx="3"/>
              <a:endCxn id="22" idx="1"/>
            </p:cNvCxnSpPr>
            <p:nvPr/>
          </p:nvCxnSpPr>
          <p:spPr>
            <a:xfrm>
              <a:off x="2571897" y="3963904"/>
              <a:ext cx="1237915" cy="5673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>
              <a:stCxn id="1028" idx="3"/>
              <a:endCxn id="19" idx="1"/>
            </p:cNvCxnSpPr>
            <p:nvPr/>
          </p:nvCxnSpPr>
          <p:spPr>
            <a:xfrm>
              <a:off x="2571897" y="3963904"/>
              <a:ext cx="3123865" cy="48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>
              <a:stCxn id="22" idx="2"/>
              <a:endCxn id="25" idx="3"/>
            </p:cNvCxnSpPr>
            <p:nvPr/>
          </p:nvCxnSpPr>
          <p:spPr>
            <a:xfrm flipH="1">
              <a:off x="3661704" y="4782305"/>
              <a:ext cx="529202" cy="73573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>
              <a:stCxn id="28" idx="1"/>
              <a:endCxn id="25" idx="3"/>
            </p:cNvCxnSpPr>
            <p:nvPr/>
          </p:nvCxnSpPr>
          <p:spPr>
            <a:xfrm flipH="1">
              <a:off x="3661704" y="5518043"/>
              <a:ext cx="123791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직선 연결선 42"/>
            <p:cNvCxnSpPr>
              <a:stCxn id="28" idx="1"/>
              <a:endCxn id="19" idx="1"/>
            </p:cNvCxnSpPr>
            <p:nvPr/>
          </p:nvCxnSpPr>
          <p:spPr>
            <a:xfrm flipV="1">
              <a:off x="4899619" y="3968801"/>
              <a:ext cx="796143" cy="15492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직선 연결선 45"/>
            <p:cNvCxnSpPr>
              <a:stCxn id="22" idx="3"/>
              <a:endCxn id="19" idx="1"/>
            </p:cNvCxnSpPr>
            <p:nvPr/>
          </p:nvCxnSpPr>
          <p:spPr>
            <a:xfrm flipV="1">
              <a:off x="4572000" y="3968801"/>
              <a:ext cx="1123762" cy="56245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3" name="그룹 22"/>
            <p:cNvGrpSpPr/>
            <p:nvPr/>
          </p:nvGrpSpPr>
          <p:grpSpPr>
            <a:xfrm>
              <a:off x="2571897" y="4968481"/>
              <a:ext cx="1089807" cy="800607"/>
              <a:chOff x="1299210" y="3414342"/>
              <a:chExt cx="1089807" cy="800607"/>
            </a:xfrm>
          </p:grpSpPr>
          <p:pic>
            <p:nvPicPr>
              <p:cNvPr id="24" name="Picture 2" descr="http://blog.advantech.com/tech-blogs/ntg/wp-content/uploads/2014/04/openflowlogo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210" y="3414342"/>
                <a:ext cx="478778" cy="461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4" descr="Router Icon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6829" y="3712858"/>
                <a:ext cx="762188" cy="5020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" name="그룹 25"/>
            <p:cNvGrpSpPr/>
            <p:nvPr/>
          </p:nvGrpSpPr>
          <p:grpSpPr>
            <a:xfrm>
              <a:off x="4572000" y="4968481"/>
              <a:ext cx="1089807" cy="800607"/>
              <a:chOff x="1299210" y="3414342"/>
              <a:chExt cx="1089807" cy="800607"/>
            </a:xfrm>
          </p:grpSpPr>
          <p:pic>
            <p:nvPicPr>
              <p:cNvPr id="27" name="Picture 2" descr="http://blog.advantech.com/tech-blogs/ntg/wp-content/uploads/2014/04/openflowlogo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210" y="3414342"/>
                <a:ext cx="478778" cy="461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4" descr="Router Icon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6829" y="3712858"/>
                <a:ext cx="762188" cy="5020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57" name="직선 화살표 연결선 56"/>
          <p:cNvCxnSpPr>
            <a:endCxn id="1028" idx="0"/>
          </p:cNvCxnSpPr>
          <p:nvPr/>
        </p:nvCxnSpPr>
        <p:spPr>
          <a:xfrm flipH="1">
            <a:off x="2792783" y="2934455"/>
            <a:ext cx="1831112" cy="891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>
            <a:endCxn id="19" idx="0"/>
          </p:cNvCxnSpPr>
          <p:nvPr/>
        </p:nvCxnSpPr>
        <p:spPr>
          <a:xfrm>
            <a:off x="4623895" y="2932006"/>
            <a:ext cx="2054941" cy="898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>
            <a:endCxn id="22" idx="0"/>
          </p:cNvCxnSpPr>
          <p:nvPr/>
        </p:nvCxnSpPr>
        <p:spPr>
          <a:xfrm>
            <a:off x="4623895" y="2934455"/>
            <a:ext cx="168991" cy="1458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>
            <a:endCxn id="25" idx="0"/>
          </p:cNvCxnSpPr>
          <p:nvPr/>
        </p:nvCxnSpPr>
        <p:spPr>
          <a:xfrm flipH="1">
            <a:off x="3882590" y="2932006"/>
            <a:ext cx="741305" cy="2448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>
            <a:endCxn id="28" idx="0"/>
          </p:cNvCxnSpPr>
          <p:nvPr/>
        </p:nvCxnSpPr>
        <p:spPr>
          <a:xfrm>
            <a:off x="4623895" y="2932006"/>
            <a:ext cx="1258798" cy="2448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42" y="2007088"/>
            <a:ext cx="1761134" cy="143926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724816" y="2014569"/>
            <a:ext cx="1908037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solidFill>
                  <a:srgbClr val="FF0000"/>
                </a:solidFill>
              </a:rPr>
              <a:t>Third-party Software</a:t>
            </a:r>
            <a:endParaRPr lang="ko-KR" altLang="en-US" sz="2800" dirty="0">
              <a:solidFill>
                <a:srgbClr val="FF0000"/>
              </a:solidFill>
            </a:endParaRPr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834" y="1882238"/>
            <a:ext cx="1417156" cy="1417156"/>
          </a:xfrm>
          <a:prstGeom prst="rect">
            <a:avLst/>
          </a:prstGeom>
        </p:spPr>
      </p:pic>
      <p:pic>
        <p:nvPicPr>
          <p:cNvPr id="58" name="Picture 4" descr="Router Icon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0" y="3827129"/>
            <a:ext cx="762188" cy="50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altLang="ko-KR" dirty="0" smtClean="0"/>
              <a:t>Software-Defined Networking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775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Implementation highlights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Written in Python for </a:t>
            </a:r>
            <a:r>
              <a:rPr lang="en-US" altLang="ko-KR" dirty="0" err="1" smtClean="0"/>
              <a:t>OpenFlow</a:t>
            </a:r>
            <a:r>
              <a:rPr lang="en-US" altLang="ko-KR" dirty="0" smtClean="0"/>
              <a:t> controller program on NOX platform</a:t>
            </a:r>
          </a:p>
          <a:p>
            <a:r>
              <a:rPr lang="en-US" altLang="ko-KR" dirty="0" smtClean="0"/>
              <a:t>Model checker</a:t>
            </a:r>
          </a:p>
          <a:p>
            <a:pPr lvl="1"/>
            <a:r>
              <a:rPr lang="en-US" altLang="ko-KR" dirty="0" smtClean="0"/>
              <a:t>Remember the sequence of transitions</a:t>
            </a:r>
          </a:p>
          <a:p>
            <a:pPr lvl="1"/>
            <a:r>
              <a:rPr lang="en-US" altLang="ko-KR" dirty="0" smtClean="0"/>
              <a:t>Restore it by replaying such sequence</a:t>
            </a:r>
          </a:p>
          <a:p>
            <a:r>
              <a:rPr lang="en-US" altLang="ko-KR" dirty="0" smtClean="0"/>
              <a:t>“</a:t>
            </a:r>
            <a:r>
              <a:rPr lang="en-US" altLang="ko-KR" dirty="0" err="1" smtClean="0"/>
              <a:t>Concolic</a:t>
            </a:r>
            <a:r>
              <a:rPr lang="en-US" altLang="ko-KR" dirty="0" smtClean="0"/>
              <a:t>” execution engine</a:t>
            </a:r>
          </a:p>
          <a:p>
            <a:pPr lvl="1"/>
            <a:r>
              <a:rPr lang="en-US" altLang="ko-KR" dirty="0" smtClean="0"/>
              <a:t>Track the constraints on symbolic variables during code execution</a:t>
            </a:r>
          </a:p>
          <a:p>
            <a:r>
              <a:rPr lang="en-US" altLang="ko-KR" dirty="0" smtClean="0"/>
              <a:t>Collection of models</a:t>
            </a:r>
          </a:p>
          <a:p>
            <a:pPr lvl="1"/>
            <a:r>
              <a:rPr lang="en-US" altLang="ko-KR" dirty="0" smtClean="0"/>
              <a:t>Including switch and hosts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DF6B-EE4B-4634-8F58-11A73EB8F930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631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Performance Evaluation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Experimental setup</a:t>
            </a:r>
          </a:p>
          <a:p>
            <a:pPr lvl="1"/>
            <a:r>
              <a:rPr lang="en-US" altLang="ko-KR" dirty="0" smtClean="0"/>
              <a:t>Layer-2 ping from host A to host B</a:t>
            </a:r>
          </a:p>
          <a:p>
            <a:pPr lvl="1"/>
            <a:r>
              <a:rPr lang="en-US" altLang="ko-KR" dirty="0" smtClean="0"/>
              <a:t>MAC-learning switch program on controller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DF6B-EE4B-4634-8F58-11A73EB8F930}" type="slidenum">
              <a:rPr lang="ko-KR" altLang="en-US" smtClean="0"/>
              <a:t>21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3321399"/>
            <a:ext cx="65722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7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Performance </a:t>
            </a:r>
            <a:r>
              <a:rPr lang="en-US" altLang="ko-KR" dirty="0" smtClean="0"/>
              <a:t>Evaluation(2)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NICE-MC(</a:t>
                </a:r>
                <a:r>
                  <a:rPr lang="en-US" altLang="ko-KR" dirty="0" err="1" smtClean="0"/>
                  <a:t>w.o</a:t>
                </a:r>
                <a:r>
                  <a:rPr lang="en-US" altLang="ko-KR" dirty="0" smtClean="0"/>
                  <a:t>. SE) vs. NO-SWITCH-REDUCTION</a:t>
                </a:r>
              </a:p>
              <a:p>
                <a:pPr lvl="1"/>
                <a:r>
                  <a:rPr lang="en-US" altLang="ko-KR" dirty="0" smtClean="0"/>
                  <a:t>MC</a:t>
                </a:r>
              </a:p>
              <a:p>
                <a:pPr lvl="2"/>
                <a:r>
                  <a:rPr lang="en-US" altLang="ko-KR" dirty="0" smtClean="0"/>
                  <a:t>Simplified </a:t>
                </a:r>
                <a:r>
                  <a:rPr lang="en-US" altLang="ko-KR" dirty="0" smtClean="0"/>
                  <a:t>switch </a:t>
                </a:r>
                <a:r>
                  <a:rPr lang="en-US" altLang="ko-KR" dirty="0" smtClean="0"/>
                  <a:t>model</a:t>
                </a:r>
              </a:p>
              <a:p>
                <a:pPr lvl="2"/>
                <a:r>
                  <a:rPr lang="en-US" altLang="ko-KR" dirty="0" smtClean="0"/>
                  <a:t>Combine </a:t>
                </a:r>
                <a:r>
                  <a:rPr lang="en-US" altLang="ko-KR" dirty="0" smtClean="0"/>
                  <a:t>the semantically equivalent </a:t>
                </a:r>
                <a:r>
                  <a:rPr lang="en-US" altLang="ko-KR" dirty="0" smtClean="0"/>
                  <a:t>model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0" i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𝑈𝑛𝑖𝑞𝑢𝑒</m:t>
                        </m:r>
                        <m:d>
                          <m:d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𝑁𝑂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𝑆𝑊𝐼𝑇𝐶𝐻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𝑅𝐸𝐷𝑈𝐶𝑇𝐼𝑂𝑁</m:t>
                            </m:r>
                          </m:e>
                        </m:d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𝑈𝑛𝑖𝑞𝑢𝑒</m:t>
                        </m:r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𝑁𝐼𝐶𝐸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𝑀𝐶</m:t>
                            </m:r>
                          </m:e>
                        </m:d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𝑈𝑛𝑖𝑞𝑢𝑒</m:t>
                        </m:r>
                        <m:d>
                          <m:d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𝑁𝑂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𝑆𝑊𝐼𝑇𝐶𝐻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𝑅𝐸𝐷𝑈𝐶𝑇𝐼𝑂𝑁</m:t>
                            </m:r>
                          </m:e>
                        </m:d>
                      </m:den>
                    </m:f>
                  </m:oMath>
                </a14:m>
                <a:endParaRPr lang="ko-KR" altLang="en-US" dirty="0"/>
              </a:p>
            </p:txBody>
          </p:sp>
        </mc:Choice>
        <mc:Fallback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DF6B-EE4B-4634-8F58-11A73EB8F930}" type="slidenum">
              <a:rPr lang="ko-KR" altLang="en-US" smtClean="0"/>
              <a:t>22</a:t>
            </a:fld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63" y="4287935"/>
            <a:ext cx="8629074" cy="131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8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Performance </a:t>
            </a:r>
            <a:r>
              <a:rPr lang="en-US" altLang="ko-KR" dirty="0" smtClean="0"/>
              <a:t>Evaluation(3)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Heuristic-based search strategies</a:t>
            </a:r>
          </a:p>
          <a:p>
            <a:pPr lvl="1"/>
            <a:r>
              <a:rPr lang="en-US" altLang="ko-KR" dirty="0" smtClean="0"/>
              <a:t>Relative state-space search reduction of heuristic-based search strategies vs. </a:t>
            </a:r>
            <a:r>
              <a:rPr lang="en-US" altLang="ko-KR" dirty="0" smtClean="0"/>
              <a:t>NICE-MC</a:t>
            </a:r>
          </a:p>
          <a:p>
            <a:pPr lvl="1"/>
            <a:r>
              <a:rPr lang="en-US" altLang="ko-KR" dirty="0" smtClean="0"/>
              <a:t>28-fold state space reduction for 3 pings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DF6B-EE4B-4634-8F58-11A73EB8F930}" type="slidenum">
              <a:rPr lang="ko-KR" altLang="en-US" smtClean="0"/>
              <a:t>23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94" y="3489238"/>
            <a:ext cx="7754212" cy="304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0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Experiences with Real Apps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Tested with 3 NOX applications</a:t>
            </a:r>
          </a:p>
          <a:p>
            <a:pPr lvl="1"/>
            <a:r>
              <a:rPr lang="en-US" altLang="ko-KR" dirty="0" smtClean="0"/>
              <a:t>MAC-learning switch(</a:t>
            </a:r>
            <a:r>
              <a:rPr lang="en-US" altLang="ko-KR" dirty="0" err="1" smtClean="0"/>
              <a:t>PySwitch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Web server load balancer</a:t>
            </a:r>
          </a:p>
          <a:p>
            <a:pPr lvl="1"/>
            <a:r>
              <a:rPr lang="en-US" altLang="ko-KR" dirty="0" smtClean="0"/>
              <a:t>Energy-efficient traffic engineering</a:t>
            </a:r>
          </a:p>
          <a:p>
            <a:pPr lvl="1"/>
            <a:endParaRPr lang="en-US" altLang="ko-KR" dirty="0"/>
          </a:p>
          <a:p>
            <a:r>
              <a:rPr lang="en-US" altLang="ko-KR" dirty="0" smtClean="0"/>
              <a:t>Uncover 11 bugs</a:t>
            </a:r>
          </a:p>
          <a:p>
            <a:pPr lvl="1"/>
            <a:r>
              <a:rPr lang="en-US" altLang="ko-KR" dirty="0" smtClean="0"/>
              <a:t>3, 4, 4 bugs, </a:t>
            </a:r>
            <a:r>
              <a:rPr lang="en-US" altLang="ko-KR" dirty="0" smtClean="0"/>
              <a:t>respectively</a:t>
            </a:r>
          </a:p>
          <a:p>
            <a:pPr lvl="1"/>
            <a:r>
              <a:rPr lang="en-US" altLang="ko-KR" dirty="0" smtClean="0"/>
              <a:t>3 insidious bugs due to network race conditions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DF6B-EE4B-4634-8F58-11A73EB8F930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0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98437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MAC-learning switch (3 bugs)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6F19-1D91-4AB6-A289-00E8E86BAF50}" type="slidenum">
              <a:rPr lang="en-US" smtClean="0"/>
              <a:t>25</a:t>
            </a:fld>
            <a:endParaRPr lang="en-US"/>
          </a:p>
        </p:txBody>
      </p:sp>
      <p:cxnSp>
        <p:nvCxnSpPr>
          <p:cNvPr id="7" name="Straight Connector 113"/>
          <p:cNvCxnSpPr>
            <a:cxnSpLocks noChangeShapeType="1"/>
            <a:stCxn id="16" idx="6"/>
            <a:endCxn id="17" idx="2"/>
          </p:cNvCxnSpPr>
          <p:nvPr/>
        </p:nvCxnSpPr>
        <p:spPr bwMode="auto">
          <a:xfrm>
            <a:off x="3386820" y="3406633"/>
            <a:ext cx="2437286" cy="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ounded Rectangle 7"/>
          <p:cNvSpPr/>
          <p:nvPr/>
        </p:nvSpPr>
        <p:spPr bwMode="auto">
          <a:xfrm>
            <a:off x="1829612" y="990600"/>
            <a:ext cx="5490354" cy="939773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bIns="0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1pPr>
            <a:lvl2pPr marL="45550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2pPr>
            <a:lvl3pPr marL="912587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3pPr>
            <a:lvl4pPr marL="1369673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4pPr>
            <a:lvl5pPr marL="182676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5pPr>
            <a:lvl6pPr marL="228543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6pPr>
            <a:lvl7pPr marL="2742520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7pPr>
            <a:lvl8pPr marL="3199606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8pPr>
            <a:lvl9pPr marL="365669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1579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0" kern="0" dirty="0">
              <a:solidFill>
                <a:sysClr val="window" lastClr="FFFFFF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06019" y="1130809"/>
            <a:ext cx="4737542" cy="799564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1pPr>
            <a:lvl2pPr marL="45550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2pPr>
            <a:lvl3pPr marL="912587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3pPr>
            <a:lvl4pPr marL="1369673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4pPr>
            <a:lvl5pPr marL="182676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5pPr>
            <a:lvl6pPr marL="228543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6pPr>
            <a:lvl7pPr marL="2742520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7pPr>
            <a:lvl8pPr marL="3199606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8pPr>
            <a:lvl9pPr marL="365669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1579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0" kern="0" dirty="0" smtClean="0">
                <a:solidFill>
                  <a:sysClr val="windowText" lastClr="000000"/>
                </a:solidFill>
                <a:latin typeface="+mn-lt"/>
                <a:cs typeface="Arial" pitchFamily="34" charset="0"/>
              </a:rPr>
              <a:t>OpenFlow</a:t>
            </a:r>
            <a:br>
              <a:rPr lang="en-US" sz="2400" b="0" kern="0" dirty="0" smtClean="0">
                <a:solidFill>
                  <a:sysClr val="windowText" lastClr="000000"/>
                </a:solidFill>
                <a:latin typeface="+mn-lt"/>
                <a:cs typeface="Arial" pitchFamily="34" charset="0"/>
              </a:rPr>
            </a:br>
            <a:r>
              <a:rPr lang="en-US" sz="2400" b="0" kern="0" dirty="0" smtClean="0">
                <a:solidFill>
                  <a:sysClr val="windowText" lastClr="000000"/>
                </a:solidFill>
                <a:latin typeface="+mn-lt"/>
                <a:cs typeface="Arial" pitchFamily="34" charset="0"/>
              </a:rPr>
              <a:t>program</a:t>
            </a:r>
            <a:endParaRPr lang="en-US" sz="2400" b="0" kern="0" dirty="0">
              <a:solidFill>
                <a:sysClr val="windowText" lastClr="000000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11" name="Straight Connector 119"/>
          <p:cNvCxnSpPr>
            <a:cxnSpLocks noChangeShapeType="1"/>
            <a:stCxn id="17" idx="6"/>
            <a:endCxn id="10" idx="1"/>
          </p:cNvCxnSpPr>
          <p:nvPr/>
        </p:nvCxnSpPr>
        <p:spPr bwMode="auto">
          <a:xfrm flipV="1">
            <a:off x="6880672" y="3406633"/>
            <a:ext cx="897353" cy="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122"/>
          <p:cNvSpPr>
            <a:spLocks noChangeArrowheads="1"/>
          </p:cNvSpPr>
          <p:nvPr/>
        </p:nvSpPr>
        <p:spPr bwMode="auto">
          <a:xfrm>
            <a:off x="300709" y="3095613"/>
            <a:ext cx="1130335" cy="62203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algn="ctr">
            <a:solidFill>
              <a:srgbClr val="000000"/>
            </a:solidFill>
            <a:round/>
            <a:headEnd/>
            <a:tailEnd type="triangle" w="lg" len="lg"/>
          </a:ln>
        </p:spPr>
        <p:txBody>
          <a:bodyPr lIns="15357" tIns="15357" rIns="15357" bIns="15357"/>
          <a:lstStyle/>
          <a:p>
            <a:pPr algn="ctr" defTabSz="307147" eaLnBrk="0" hangingPunct="0">
              <a:defRPr/>
            </a:pP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Host A</a:t>
            </a:r>
          </a:p>
        </p:txBody>
      </p:sp>
      <p:cxnSp>
        <p:nvCxnSpPr>
          <p:cNvPr id="13" name="Straight Connector 123"/>
          <p:cNvCxnSpPr>
            <a:cxnSpLocks noChangeShapeType="1"/>
            <a:stCxn id="12" idx="3"/>
            <a:endCxn id="16" idx="2"/>
          </p:cNvCxnSpPr>
          <p:nvPr/>
        </p:nvCxnSpPr>
        <p:spPr bwMode="auto">
          <a:xfrm>
            <a:off x="1431044" y="3406633"/>
            <a:ext cx="89921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Oval 15"/>
          <p:cNvSpPr/>
          <p:nvPr/>
        </p:nvSpPr>
        <p:spPr bwMode="auto">
          <a:xfrm>
            <a:off x="2330254" y="2878350"/>
            <a:ext cx="1056566" cy="1056566"/>
          </a:xfrm>
          <a:prstGeom prst="ellips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15357" rIns="0" bIns="15357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1pPr>
            <a:lvl2pPr marL="45550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2pPr>
            <a:lvl3pPr marL="912587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3pPr>
            <a:lvl4pPr marL="1369673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4pPr>
            <a:lvl5pPr marL="182676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5pPr>
            <a:lvl6pPr marL="228543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6pPr>
            <a:lvl7pPr marL="2742520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7pPr>
            <a:lvl8pPr marL="3199606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8pPr>
            <a:lvl9pPr marL="365669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1579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ysClr val="windowText" lastClr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824106" y="2885570"/>
            <a:ext cx="1056566" cy="1042129"/>
          </a:xfrm>
          <a:prstGeom prst="ellips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w="med" len="med"/>
          </a:ln>
          <a:effectLst/>
        </p:spPr>
        <p:txBody>
          <a:bodyPr lIns="0" tIns="15357" rIns="0" bIns="15357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1pPr>
            <a:lvl2pPr marL="45550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2pPr>
            <a:lvl3pPr marL="912587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3pPr>
            <a:lvl4pPr marL="1369673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4pPr>
            <a:lvl5pPr marL="182676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5pPr>
            <a:lvl6pPr marL="228543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6pPr>
            <a:lvl7pPr marL="2742520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7pPr>
            <a:lvl8pPr marL="3199606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8pPr>
            <a:lvl9pPr marL="365669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1579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ysClr val="windowText" lastClr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08857" y="3389511"/>
            <a:ext cx="699360" cy="3048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40000">
                <a:schemeClr val="bg1">
                  <a:lumMod val="85000"/>
                </a:schemeClr>
              </a:gs>
              <a:gs pos="15000">
                <a:schemeClr val="tx1">
                  <a:lumMod val="75000"/>
                  <a:lumOff val="2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8575" algn="ctr">
            <a:solidFill>
              <a:srgbClr val="000000"/>
            </a:solidFill>
            <a:round/>
            <a:headEnd/>
            <a:tailEnd type="triangle" w="lg" len="lg"/>
          </a:ln>
        </p:spPr>
        <p:txBody>
          <a:bodyPr lIns="15357" tIns="15357" rIns="15357" bIns="15357"/>
          <a:lstStyle/>
          <a:p>
            <a:pPr algn="ctr" defTabSz="307147" eaLnBrk="0" hangingPunct="0"/>
            <a:endParaRPr 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708236" y="3694311"/>
            <a:ext cx="2499982" cy="1030887"/>
            <a:chOff x="708236" y="3694311"/>
            <a:chExt cx="2499982" cy="1030887"/>
          </a:xfrm>
        </p:grpSpPr>
        <p:sp>
          <p:nvSpPr>
            <p:cNvPr id="22" name="Rectangle 21"/>
            <p:cNvSpPr/>
            <p:nvPr/>
          </p:nvSpPr>
          <p:spPr>
            <a:xfrm>
              <a:off x="708236" y="4420398"/>
              <a:ext cx="1730164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algn="ctr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lIns="15357" tIns="15357" rIns="15357" bIns="15357" anchor="ctr"/>
            <a:lstStyle/>
            <a:p>
              <a:pPr algn="ctr" defTabSz="307147" eaLnBrk="0" hangingPunct="0"/>
              <a:r>
                <a:rPr lang="en-US" sz="2000" dirty="0" smtClean="0">
                  <a:solidFill>
                    <a:srgbClr val="000000"/>
                  </a:solidFill>
                  <a:cs typeface="Arial" pitchFamily="34" charset="0"/>
                </a:rPr>
                <a:t>A-&gt;B | port 2</a:t>
              </a:r>
              <a:endParaRPr lang="en-US" sz="20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cxnSp>
          <p:nvCxnSpPr>
            <p:cNvPr id="33" name="Straight Connector 113"/>
            <p:cNvCxnSpPr>
              <a:cxnSpLocks noChangeShapeType="1"/>
            </p:cNvCxnSpPr>
            <p:nvPr/>
          </p:nvCxnSpPr>
          <p:spPr bwMode="auto">
            <a:xfrm flipV="1">
              <a:off x="708236" y="3694311"/>
              <a:ext cx="1800621" cy="72475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Straight Connector 113"/>
            <p:cNvCxnSpPr>
              <a:cxnSpLocks noChangeShapeType="1"/>
            </p:cNvCxnSpPr>
            <p:nvPr/>
          </p:nvCxnSpPr>
          <p:spPr bwMode="auto">
            <a:xfrm flipV="1">
              <a:off x="2438400" y="3694312"/>
              <a:ext cx="769818" cy="72474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4" name="Rectangle 43"/>
          <p:cNvSpPr/>
          <p:nvPr/>
        </p:nvSpPr>
        <p:spPr>
          <a:xfrm>
            <a:off x="6002709" y="3389511"/>
            <a:ext cx="699360" cy="3048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40000">
                <a:schemeClr val="bg1">
                  <a:lumMod val="85000"/>
                </a:schemeClr>
              </a:gs>
              <a:gs pos="15000">
                <a:schemeClr val="tx1">
                  <a:lumMod val="75000"/>
                  <a:lumOff val="2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8575" algn="ctr">
            <a:solidFill>
              <a:srgbClr val="000000"/>
            </a:solidFill>
            <a:round/>
            <a:headEnd/>
            <a:tailEnd type="triangle" w="lg" len="lg"/>
          </a:ln>
        </p:spPr>
        <p:txBody>
          <a:bodyPr lIns="15357" tIns="15357" rIns="15357" bIns="15357"/>
          <a:lstStyle/>
          <a:p>
            <a:pPr algn="ctr" defTabSz="307147" eaLnBrk="0" hangingPunct="0"/>
            <a:endParaRPr 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094126" y="3014807"/>
            <a:ext cx="191874" cy="338791"/>
          </a:xfrm>
          <a:prstGeom prst="rect">
            <a:avLst/>
          </a:prstGeom>
        </p:spPr>
        <p:txBody>
          <a:bodyPr wrap="none" lIns="30715" tIns="15357" rIns="30715" bIns="15357">
            <a:spAutoFit/>
          </a:bodyPr>
          <a:lstStyle/>
          <a:p>
            <a:pPr algn="ctr" defTabSz="157935">
              <a:defRPr/>
            </a:pPr>
            <a:r>
              <a:rPr lang="en-US" sz="2000" kern="0" dirty="0" smtClean="0">
                <a:solidFill>
                  <a:schemeClr val="tx2"/>
                </a:solidFill>
                <a:cs typeface="Arial" pitchFamily="34" charset="0"/>
              </a:rPr>
              <a:t>1</a:t>
            </a:r>
            <a:endParaRPr lang="en-US" sz="2800" kern="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443425" y="3014807"/>
            <a:ext cx="191873" cy="338791"/>
          </a:xfrm>
          <a:prstGeom prst="rect">
            <a:avLst/>
          </a:prstGeom>
        </p:spPr>
        <p:txBody>
          <a:bodyPr wrap="none" lIns="30715" tIns="15357" rIns="30715" bIns="15357">
            <a:spAutoFit/>
          </a:bodyPr>
          <a:lstStyle/>
          <a:p>
            <a:pPr algn="ctr" defTabSz="157935">
              <a:defRPr/>
            </a:pPr>
            <a:r>
              <a:rPr lang="en-US" sz="2000" kern="0" dirty="0" smtClean="0">
                <a:solidFill>
                  <a:schemeClr val="tx2"/>
                </a:solidFill>
                <a:cs typeface="Arial" pitchFamily="34" charset="0"/>
              </a:rPr>
              <a:t>2</a:t>
            </a:r>
            <a:endParaRPr lang="en-US" sz="2800" kern="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584902" y="3014807"/>
            <a:ext cx="191874" cy="338791"/>
          </a:xfrm>
          <a:prstGeom prst="rect">
            <a:avLst/>
          </a:prstGeom>
        </p:spPr>
        <p:txBody>
          <a:bodyPr wrap="none" lIns="30715" tIns="15357" rIns="30715" bIns="15357">
            <a:spAutoFit/>
          </a:bodyPr>
          <a:lstStyle/>
          <a:p>
            <a:pPr algn="ctr" defTabSz="157935">
              <a:defRPr/>
            </a:pPr>
            <a:r>
              <a:rPr lang="en-US" sz="2000" kern="0" dirty="0">
                <a:solidFill>
                  <a:schemeClr val="tx2"/>
                </a:solidFill>
                <a:cs typeface="Arial" pitchFamily="34" charset="0"/>
              </a:rPr>
              <a:t>2</a:t>
            </a:r>
            <a:endParaRPr lang="en-US" sz="2800" kern="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934200" y="3014807"/>
            <a:ext cx="191874" cy="338791"/>
          </a:xfrm>
          <a:prstGeom prst="rect">
            <a:avLst/>
          </a:prstGeom>
        </p:spPr>
        <p:txBody>
          <a:bodyPr wrap="none" lIns="30715" tIns="15357" rIns="30715" bIns="15357">
            <a:spAutoFit/>
          </a:bodyPr>
          <a:lstStyle/>
          <a:p>
            <a:pPr algn="ctr" defTabSz="157935">
              <a:defRPr/>
            </a:pPr>
            <a:r>
              <a:rPr lang="en-US" sz="2000" kern="0" dirty="0">
                <a:solidFill>
                  <a:schemeClr val="tx2"/>
                </a:solidFill>
                <a:cs typeface="Arial" pitchFamily="34" charset="0"/>
              </a:rPr>
              <a:t>1</a:t>
            </a:r>
            <a:endParaRPr lang="en-US" sz="2800" kern="0" dirty="0">
              <a:solidFill>
                <a:schemeClr val="tx2"/>
              </a:solidFill>
              <a:cs typeface="Arial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5520998" y="3692974"/>
            <a:ext cx="1740304" cy="1030887"/>
            <a:chOff x="5520998" y="3692974"/>
            <a:chExt cx="1740304" cy="1030887"/>
          </a:xfrm>
        </p:grpSpPr>
        <p:sp>
          <p:nvSpPr>
            <p:cNvPr id="52" name="Rectangle 51"/>
            <p:cNvSpPr/>
            <p:nvPr/>
          </p:nvSpPr>
          <p:spPr>
            <a:xfrm>
              <a:off x="5520998" y="4419061"/>
              <a:ext cx="1730164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algn="ctr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lIns="15357" tIns="15357" rIns="15357" bIns="15357" anchor="ctr"/>
            <a:lstStyle/>
            <a:p>
              <a:pPr algn="ctr" defTabSz="307147" eaLnBrk="0" hangingPunct="0"/>
              <a:r>
                <a:rPr lang="en-US" sz="2000" dirty="0" smtClean="0">
                  <a:solidFill>
                    <a:srgbClr val="000000"/>
                  </a:solidFill>
                  <a:cs typeface="Arial" pitchFamily="34" charset="0"/>
                </a:rPr>
                <a:t>A-&gt;B | port 1</a:t>
              </a:r>
              <a:endParaRPr lang="en-US" sz="20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cxnSp>
          <p:nvCxnSpPr>
            <p:cNvPr id="53" name="Straight Connector 113"/>
            <p:cNvCxnSpPr>
              <a:cxnSpLocks noChangeShapeType="1"/>
            </p:cNvCxnSpPr>
            <p:nvPr/>
          </p:nvCxnSpPr>
          <p:spPr bwMode="auto">
            <a:xfrm flipV="1">
              <a:off x="5520998" y="3692974"/>
              <a:ext cx="491529" cy="72609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Straight Connector 113"/>
            <p:cNvCxnSpPr>
              <a:cxnSpLocks noChangeShapeType="1"/>
            </p:cNvCxnSpPr>
            <p:nvPr/>
          </p:nvCxnSpPr>
          <p:spPr bwMode="auto">
            <a:xfrm flipH="1" flipV="1">
              <a:off x="6711887" y="3692974"/>
              <a:ext cx="549415" cy="72608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" name="Rectangle 117"/>
          <p:cNvSpPr>
            <a:spLocks noChangeArrowheads="1"/>
          </p:cNvSpPr>
          <p:nvPr/>
        </p:nvSpPr>
        <p:spPr bwMode="auto">
          <a:xfrm>
            <a:off x="7778025" y="3095613"/>
            <a:ext cx="1133856" cy="62203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algn="ctr">
            <a:solidFill>
              <a:srgbClr val="000000"/>
            </a:solidFill>
            <a:round/>
            <a:headEnd/>
            <a:tailEnd type="triangle" w="lg" len="lg"/>
          </a:ln>
        </p:spPr>
        <p:txBody>
          <a:bodyPr lIns="15357" tIns="15357" rIns="15357" bIns="15357"/>
          <a:lstStyle/>
          <a:p>
            <a:pPr algn="ctr" defTabSz="307147" eaLnBrk="0" hangingPunct="0">
              <a:defRPr/>
            </a:pP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Host B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28600" y="5115580"/>
            <a:ext cx="5839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BUG-I: </a:t>
            </a:r>
            <a:r>
              <a:rPr lang="en-US" sz="2800" dirty="0" smtClean="0"/>
              <a:t>Host unreachable after moving</a:t>
            </a:r>
            <a:endParaRPr lang="en-US" sz="2800" dirty="0"/>
          </a:p>
        </p:txBody>
      </p:sp>
      <p:cxnSp>
        <p:nvCxnSpPr>
          <p:cNvPr id="57" name="Straight Connector 119"/>
          <p:cNvCxnSpPr>
            <a:cxnSpLocks noChangeShapeType="1"/>
            <a:stCxn id="16" idx="4"/>
          </p:cNvCxnSpPr>
          <p:nvPr/>
        </p:nvCxnSpPr>
        <p:spPr bwMode="auto">
          <a:xfrm>
            <a:off x="2858537" y="3934916"/>
            <a:ext cx="1183618" cy="48548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Freeform 50"/>
          <p:cNvSpPr/>
          <p:nvPr/>
        </p:nvSpPr>
        <p:spPr>
          <a:xfrm>
            <a:off x="1260088" y="1762683"/>
            <a:ext cx="6690732" cy="1892925"/>
          </a:xfrm>
          <a:custGeom>
            <a:avLst/>
            <a:gdLst>
              <a:gd name="connsiteX0" fmla="*/ 0 w 6690732"/>
              <a:gd name="connsiteY0" fmla="*/ 1795390 h 2007526"/>
              <a:gd name="connsiteX1" fmla="*/ 1349297 w 6690732"/>
              <a:gd name="connsiteY1" fmla="*/ 1739634 h 2007526"/>
              <a:gd name="connsiteX2" fmla="*/ 1628078 w 6690732"/>
              <a:gd name="connsiteY2" fmla="*/ 44 h 2007526"/>
              <a:gd name="connsiteX3" fmla="*/ 1873405 w 6690732"/>
              <a:gd name="connsiteY3" fmla="*/ 1795390 h 2007526"/>
              <a:gd name="connsiteX4" fmla="*/ 4839629 w 6690732"/>
              <a:gd name="connsiteY4" fmla="*/ 1773088 h 2007526"/>
              <a:gd name="connsiteX5" fmla="*/ 5174166 w 6690732"/>
              <a:gd name="connsiteY5" fmla="*/ 44 h 2007526"/>
              <a:gd name="connsiteX6" fmla="*/ 5352585 w 6690732"/>
              <a:gd name="connsiteY6" fmla="*/ 1806541 h 2007526"/>
              <a:gd name="connsiteX7" fmla="*/ 6690732 w 6690732"/>
              <a:gd name="connsiteY7" fmla="*/ 1761936 h 2007526"/>
              <a:gd name="connsiteX0" fmla="*/ 0 w 6690732"/>
              <a:gd name="connsiteY0" fmla="*/ 1795568 h 2007704"/>
              <a:gd name="connsiteX1" fmla="*/ 1182029 w 6690732"/>
              <a:gd name="connsiteY1" fmla="*/ 1672904 h 2007704"/>
              <a:gd name="connsiteX2" fmla="*/ 1628078 w 6690732"/>
              <a:gd name="connsiteY2" fmla="*/ 222 h 2007704"/>
              <a:gd name="connsiteX3" fmla="*/ 1873405 w 6690732"/>
              <a:gd name="connsiteY3" fmla="*/ 1795568 h 2007704"/>
              <a:gd name="connsiteX4" fmla="*/ 4839629 w 6690732"/>
              <a:gd name="connsiteY4" fmla="*/ 1773266 h 2007704"/>
              <a:gd name="connsiteX5" fmla="*/ 5174166 w 6690732"/>
              <a:gd name="connsiteY5" fmla="*/ 222 h 2007704"/>
              <a:gd name="connsiteX6" fmla="*/ 5352585 w 6690732"/>
              <a:gd name="connsiteY6" fmla="*/ 1806719 h 2007704"/>
              <a:gd name="connsiteX7" fmla="*/ 6690732 w 6690732"/>
              <a:gd name="connsiteY7" fmla="*/ 1762114 h 2007704"/>
              <a:gd name="connsiteX0" fmla="*/ 0 w 6690732"/>
              <a:gd name="connsiteY0" fmla="*/ 1795413 h 1976525"/>
              <a:gd name="connsiteX1" fmla="*/ 1182029 w 6690732"/>
              <a:gd name="connsiteY1" fmla="*/ 1672749 h 1976525"/>
              <a:gd name="connsiteX2" fmla="*/ 1628078 w 6690732"/>
              <a:gd name="connsiteY2" fmla="*/ 67 h 1976525"/>
              <a:gd name="connsiteX3" fmla="*/ 2096430 w 6690732"/>
              <a:gd name="connsiteY3" fmla="*/ 1739657 h 1976525"/>
              <a:gd name="connsiteX4" fmla="*/ 4839629 w 6690732"/>
              <a:gd name="connsiteY4" fmla="*/ 1773111 h 1976525"/>
              <a:gd name="connsiteX5" fmla="*/ 5174166 w 6690732"/>
              <a:gd name="connsiteY5" fmla="*/ 67 h 1976525"/>
              <a:gd name="connsiteX6" fmla="*/ 5352585 w 6690732"/>
              <a:gd name="connsiteY6" fmla="*/ 1806564 h 1976525"/>
              <a:gd name="connsiteX7" fmla="*/ 6690732 w 6690732"/>
              <a:gd name="connsiteY7" fmla="*/ 1761959 h 1976525"/>
              <a:gd name="connsiteX0" fmla="*/ 0 w 6690732"/>
              <a:gd name="connsiteY0" fmla="*/ 1795565 h 1966597"/>
              <a:gd name="connsiteX1" fmla="*/ 1182029 w 6690732"/>
              <a:gd name="connsiteY1" fmla="*/ 1672901 h 1966597"/>
              <a:gd name="connsiteX2" fmla="*/ 1628078 w 6690732"/>
              <a:gd name="connsiteY2" fmla="*/ 219 h 1966597"/>
              <a:gd name="connsiteX3" fmla="*/ 2096430 w 6690732"/>
              <a:gd name="connsiteY3" fmla="*/ 1739809 h 1966597"/>
              <a:gd name="connsiteX4" fmla="*/ 4650059 w 6690732"/>
              <a:gd name="connsiteY4" fmla="*/ 1684053 h 1966597"/>
              <a:gd name="connsiteX5" fmla="*/ 5174166 w 6690732"/>
              <a:gd name="connsiteY5" fmla="*/ 219 h 1966597"/>
              <a:gd name="connsiteX6" fmla="*/ 5352585 w 6690732"/>
              <a:gd name="connsiteY6" fmla="*/ 1806716 h 1966597"/>
              <a:gd name="connsiteX7" fmla="*/ 6690732 w 6690732"/>
              <a:gd name="connsiteY7" fmla="*/ 1762111 h 1966597"/>
              <a:gd name="connsiteX0" fmla="*/ 0 w 6690732"/>
              <a:gd name="connsiteY0" fmla="*/ 1795413 h 1927452"/>
              <a:gd name="connsiteX1" fmla="*/ 1182029 w 6690732"/>
              <a:gd name="connsiteY1" fmla="*/ 1672749 h 1927452"/>
              <a:gd name="connsiteX2" fmla="*/ 1628078 w 6690732"/>
              <a:gd name="connsiteY2" fmla="*/ 67 h 1927452"/>
              <a:gd name="connsiteX3" fmla="*/ 2096430 w 6690732"/>
              <a:gd name="connsiteY3" fmla="*/ 1739657 h 1927452"/>
              <a:gd name="connsiteX4" fmla="*/ 4650059 w 6690732"/>
              <a:gd name="connsiteY4" fmla="*/ 1683901 h 1927452"/>
              <a:gd name="connsiteX5" fmla="*/ 5174166 w 6690732"/>
              <a:gd name="connsiteY5" fmla="*/ 67 h 1927452"/>
              <a:gd name="connsiteX6" fmla="*/ 5542156 w 6690732"/>
              <a:gd name="connsiteY6" fmla="*/ 1661598 h 1927452"/>
              <a:gd name="connsiteX7" fmla="*/ 6690732 w 6690732"/>
              <a:gd name="connsiteY7" fmla="*/ 1761959 h 1927452"/>
              <a:gd name="connsiteX0" fmla="*/ 0 w 6690732"/>
              <a:gd name="connsiteY0" fmla="*/ 1795354 h 1892925"/>
              <a:gd name="connsiteX1" fmla="*/ 1182029 w 6690732"/>
              <a:gd name="connsiteY1" fmla="*/ 1672690 h 1892925"/>
              <a:gd name="connsiteX2" fmla="*/ 1628078 w 6690732"/>
              <a:gd name="connsiteY2" fmla="*/ 8 h 1892925"/>
              <a:gd name="connsiteX3" fmla="*/ 2040674 w 6690732"/>
              <a:gd name="connsiteY3" fmla="*/ 1661539 h 1892925"/>
              <a:gd name="connsiteX4" fmla="*/ 4650059 w 6690732"/>
              <a:gd name="connsiteY4" fmla="*/ 1683842 h 1892925"/>
              <a:gd name="connsiteX5" fmla="*/ 5174166 w 6690732"/>
              <a:gd name="connsiteY5" fmla="*/ 8 h 1892925"/>
              <a:gd name="connsiteX6" fmla="*/ 5542156 w 6690732"/>
              <a:gd name="connsiteY6" fmla="*/ 1661539 h 1892925"/>
              <a:gd name="connsiteX7" fmla="*/ 6690732 w 6690732"/>
              <a:gd name="connsiteY7" fmla="*/ 1761900 h 1892925"/>
              <a:gd name="connsiteX0" fmla="*/ 0 w 6690732"/>
              <a:gd name="connsiteY0" fmla="*/ 1795354 h 1892925"/>
              <a:gd name="connsiteX1" fmla="*/ 1182029 w 6690732"/>
              <a:gd name="connsiteY1" fmla="*/ 1672690 h 1892925"/>
              <a:gd name="connsiteX2" fmla="*/ 1628078 w 6690732"/>
              <a:gd name="connsiteY2" fmla="*/ 8 h 1892925"/>
              <a:gd name="connsiteX3" fmla="*/ 2040674 w 6690732"/>
              <a:gd name="connsiteY3" fmla="*/ 1661539 h 1892925"/>
              <a:gd name="connsiteX4" fmla="*/ 4650059 w 6690732"/>
              <a:gd name="connsiteY4" fmla="*/ 1683842 h 1892925"/>
              <a:gd name="connsiteX5" fmla="*/ 5174166 w 6690732"/>
              <a:gd name="connsiteY5" fmla="*/ 8 h 1892925"/>
              <a:gd name="connsiteX6" fmla="*/ 5542156 w 6690732"/>
              <a:gd name="connsiteY6" fmla="*/ 1661539 h 1892925"/>
              <a:gd name="connsiteX7" fmla="*/ 6690732 w 6690732"/>
              <a:gd name="connsiteY7" fmla="*/ 1761900 h 1892925"/>
              <a:gd name="connsiteX0" fmla="*/ 0 w 6690732"/>
              <a:gd name="connsiteY0" fmla="*/ 1795354 h 1892925"/>
              <a:gd name="connsiteX1" fmla="*/ 1182029 w 6690732"/>
              <a:gd name="connsiteY1" fmla="*/ 1672690 h 1892925"/>
              <a:gd name="connsiteX2" fmla="*/ 1628078 w 6690732"/>
              <a:gd name="connsiteY2" fmla="*/ 8 h 1892925"/>
              <a:gd name="connsiteX3" fmla="*/ 2040674 w 6690732"/>
              <a:gd name="connsiteY3" fmla="*/ 1661539 h 1892925"/>
              <a:gd name="connsiteX4" fmla="*/ 4650059 w 6690732"/>
              <a:gd name="connsiteY4" fmla="*/ 1683842 h 1892925"/>
              <a:gd name="connsiteX5" fmla="*/ 5174166 w 6690732"/>
              <a:gd name="connsiteY5" fmla="*/ 8 h 1892925"/>
              <a:gd name="connsiteX6" fmla="*/ 5542156 w 6690732"/>
              <a:gd name="connsiteY6" fmla="*/ 1661539 h 1892925"/>
              <a:gd name="connsiteX7" fmla="*/ 6690732 w 6690732"/>
              <a:gd name="connsiteY7" fmla="*/ 1761900 h 1892925"/>
              <a:gd name="connsiteX0" fmla="*/ 0 w 6690732"/>
              <a:gd name="connsiteY0" fmla="*/ 1795354 h 1892925"/>
              <a:gd name="connsiteX1" fmla="*/ 1182029 w 6690732"/>
              <a:gd name="connsiteY1" fmla="*/ 1672690 h 1892925"/>
              <a:gd name="connsiteX2" fmla="*/ 1628078 w 6690732"/>
              <a:gd name="connsiteY2" fmla="*/ 8 h 1892925"/>
              <a:gd name="connsiteX3" fmla="*/ 2040674 w 6690732"/>
              <a:gd name="connsiteY3" fmla="*/ 1661539 h 1892925"/>
              <a:gd name="connsiteX4" fmla="*/ 4650059 w 6690732"/>
              <a:gd name="connsiteY4" fmla="*/ 1683842 h 1892925"/>
              <a:gd name="connsiteX5" fmla="*/ 5174166 w 6690732"/>
              <a:gd name="connsiteY5" fmla="*/ 8 h 1892925"/>
              <a:gd name="connsiteX6" fmla="*/ 5542156 w 6690732"/>
              <a:gd name="connsiteY6" fmla="*/ 1661539 h 1892925"/>
              <a:gd name="connsiteX7" fmla="*/ 6690732 w 6690732"/>
              <a:gd name="connsiteY7" fmla="*/ 1761900 h 189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90732" h="1892925">
                <a:moveTo>
                  <a:pt x="0" y="1795354"/>
                </a:moveTo>
                <a:cubicBezTo>
                  <a:pt x="538975" y="1917088"/>
                  <a:pt x="910683" y="1971914"/>
                  <a:pt x="1182029" y="1672690"/>
                </a:cubicBezTo>
                <a:cubicBezTo>
                  <a:pt x="1453375" y="1373466"/>
                  <a:pt x="1484971" y="1866"/>
                  <a:pt x="1628078" y="8"/>
                </a:cubicBezTo>
                <a:cubicBezTo>
                  <a:pt x="1771185" y="-1850"/>
                  <a:pt x="1748883" y="1458958"/>
                  <a:pt x="2040674" y="1661539"/>
                </a:cubicBezTo>
                <a:cubicBezTo>
                  <a:pt x="2332465" y="1864120"/>
                  <a:pt x="4417742" y="1905008"/>
                  <a:pt x="4650059" y="1683842"/>
                </a:cubicBezTo>
                <a:cubicBezTo>
                  <a:pt x="4882376" y="1462676"/>
                  <a:pt x="5025483" y="3725"/>
                  <a:pt x="5174166" y="8"/>
                </a:cubicBezTo>
                <a:cubicBezTo>
                  <a:pt x="5322849" y="-3709"/>
                  <a:pt x="5311698" y="1457100"/>
                  <a:pt x="5542156" y="1661539"/>
                </a:cubicBezTo>
                <a:cubicBezTo>
                  <a:pt x="5772614" y="1865978"/>
                  <a:pt x="6148039" y="1931027"/>
                  <a:pt x="6690732" y="1761900"/>
                </a:cubicBezTo>
              </a:path>
            </a:pathLst>
          </a:custGeom>
          <a:ln w="28575">
            <a:solidFill>
              <a:schemeClr val="accent4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895600" y="4004609"/>
            <a:ext cx="191873" cy="338791"/>
          </a:xfrm>
          <a:prstGeom prst="rect">
            <a:avLst/>
          </a:prstGeom>
        </p:spPr>
        <p:txBody>
          <a:bodyPr wrap="none" lIns="30715" tIns="15357" rIns="30715" bIns="15357">
            <a:spAutoFit/>
          </a:bodyPr>
          <a:lstStyle/>
          <a:p>
            <a:pPr algn="ctr" defTabSz="157935">
              <a:defRPr/>
            </a:pPr>
            <a:r>
              <a:rPr lang="en-US" sz="2000" kern="0" dirty="0" smtClean="0">
                <a:solidFill>
                  <a:schemeClr val="tx2"/>
                </a:solidFill>
                <a:cs typeface="Arial" pitchFamily="34" charset="0"/>
              </a:rPr>
              <a:t>3</a:t>
            </a:r>
            <a:endParaRPr lang="en-US" sz="2800" kern="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Presenter’s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3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77521E-7 C -0.01597 0.02498 -0.01059 0.13228 -0.05694 0.16142 C -0.10329 0.19056 -0.21979 0.17761 -0.27847 0.17553 C -0.33715 0.17345 -0.38715 0.15287 -0.40885 0.14847 " pathEditMode="relative" rAng="0" ptsTypes="fssf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51" y="9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5" grpId="0"/>
      <p:bldP spid="5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6F19-1D91-4AB6-A289-00E8E86BAF50}" type="slidenum">
              <a:rPr lang="en-US" smtClean="0"/>
              <a:t>26</a:t>
            </a:fld>
            <a:endParaRPr lang="en-US"/>
          </a:p>
        </p:txBody>
      </p:sp>
      <p:cxnSp>
        <p:nvCxnSpPr>
          <p:cNvPr id="7" name="Straight Connector 113"/>
          <p:cNvCxnSpPr>
            <a:cxnSpLocks noChangeShapeType="1"/>
            <a:stCxn id="16" idx="6"/>
            <a:endCxn id="17" idx="2"/>
          </p:cNvCxnSpPr>
          <p:nvPr/>
        </p:nvCxnSpPr>
        <p:spPr bwMode="auto">
          <a:xfrm>
            <a:off x="3386820" y="3406633"/>
            <a:ext cx="2437286" cy="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ounded Rectangle 7"/>
          <p:cNvSpPr/>
          <p:nvPr/>
        </p:nvSpPr>
        <p:spPr bwMode="auto">
          <a:xfrm>
            <a:off x="1829612" y="990600"/>
            <a:ext cx="5490354" cy="939773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bIns="0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1pPr>
            <a:lvl2pPr marL="45550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2pPr>
            <a:lvl3pPr marL="912587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3pPr>
            <a:lvl4pPr marL="1369673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4pPr>
            <a:lvl5pPr marL="182676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5pPr>
            <a:lvl6pPr marL="228543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6pPr>
            <a:lvl7pPr marL="2742520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7pPr>
            <a:lvl8pPr marL="3199606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8pPr>
            <a:lvl9pPr marL="365669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1579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0" kern="0" dirty="0">
              <a:solidFill>
                <a:sysClr val="window" lastClr="FFFFFF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06019" y="1130809"/>
            <a:ext cx="4737542" cy="799564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1pPr>
            <a:lvl2pPr marL="45550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2pPr>
            <a:lvl3pPr marL="912587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3pPr>
            <a:lvl4pPr marL="1369673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4pPr>
            <a:lvl5pPr marL="182676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5pPr>
            <a:lvl6pPr marL="228543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6pPr>
            <a:lvl7pPr marL="2742520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7pPr>
            <a:lvl8pPr marL="3199606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8pPr>
            <a:lvl9pPr marL="365669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1579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0" kern="0" dirty="0" smtClean="0">
                <a:solidFill>
                  <a:sysClr val="windowText" lastClr="000000"/>
                </a:solidFill>
                <a:latin typeface="+mn-lt"/>
                <a:cs typeface="Arial" pitchFamily="34" charset="0"/>
              </a:rPr>
              <a:t>OpenFlow</a:t>
            </a:r>
            <a:br>
              <a:rPr lang="en-US" sz="2400" b="0" kern="0" dirty="0" smtClean="0">
                <a:solidFill>
                  <a:sysClr val="windowText" lastClr="000000"/>
                </a:solidFill>
                <a:latin typeface="+mn-lt"/>
                <a:cs typeface="Arial" pitchFamily="34" charset="0"/>
              </a:rPr>
            </a:br>
            <a:r>
              <a:rPr lang="en-US" sz="2400" b="0" kern="0" dirty="0" smtClean="0">
                <a:solidFill>
                  <a:sysClr val="windowText" lastClr="000000"/>
                </a:solidFill>
                <a:latin typeface="+mn-lt"/>
                <a:cs typeface="Arial" pitchFamily="34" charset="0"/>
              </a:rPr>
              <a:t>program</a:t>
            </a:r>
            <a:endParaRPr lang="en-US" sz="2400" b="0" kern="0" dirty="0">
              <a:solidFill>
                <a:sysClr val="windowText" lastClr="000000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11" name="Straight Connector 119"/>
          <p:cNvCxnSpPr>
            <a:cxnSpLocks noChangeShapeType="1"/>
            <a:stCxn id="17" idx="6"/>
            <a:endCxn id="10" idx="1"/>
          </p:cNvCxnSpPr>
          <p:nvPr/>
        </p:nvCxnSpPr>
        <p:spPr bwMode="auto">
          <a:xfrm flipV="1">
            <a:off x="6880672" y="3406633"/>
            <a:ext cx="897354" cy="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122"/>
          <p:cNvSpPr>
            <a:spLocks noChangeArrowheads="1"/>
          </p:cNvSpPr>
          <p:nvPr/>
        </p:nvSpPr>
        <p:spPr bwMode="auto">
          <a:xfrm>
            <a:off x="300709" y="3095613"/>
            <a:ext cx="1130335" cy="62203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algn="ctr">
            <a:solidFill>
              <a:srgbClr val="000000"/>
            </a:solidFill>
            <a:round/>
            <a:headEnd/>
            <a:tailEnd type="triangle" w="lg" len="lg"/>
          </a:ln>
        </p:spPr>
        <p:txBody>
          <a:bodyPr lIns="15357" tIns="15357" rIns="15357" bIns="15357"/>
          <a:lstStyle/>
          <a:p>
            <a:pPr algn="ctr" defTabSz="307147" eaLnBrk="0" hangingPunct="0">
              <a:defRPr/>
            </a:pP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Host A</a:t>
            </a:r>
          </a:p>
        </p:txBody>
      </p:sp>
      <p:cxnSp>
        <p:nvCxnSpPr>
          <p:cNvPr id="13" name="Straight Connector 123"/>
          <p:cNvCxnSpPr>
            <a:cxnSpLocks noChangeShapeType="1"/>
            <a:stCxn id="12" idx="3"/>
            <a:endCxn id="16" idx="2"/>
          </p:cNvCxnSpPr>
          <p:nvPr/>
        </p:nvCxnSpPr>
        <p:spPr bwMode="auto">
          <a:xfrm>
            <a:off x="1431044" y="3406633"/>
            <a:ext cx="89921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Oval 15"/>
          <p:cNvSpPr/>
          <p:nvPr/>
        </p:nvSpPr>
        <p:spPr bwMode="auto">
          <a:xfrm>
            <a:off x="2330254" y="2878350"/>
            <a:ext cx="1056566" cy="1056566"/>
          </a:xfrm>
          <a:prstGeom prst="ellips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15357" rIns="0" bIns="15357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1pPr>
            <a:lvl2pPr marL="45550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2pPr>
            <a:lvl3pPr marL="912587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3pPr>
            <a:lvl4pPr marL="1369673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4pPr>
            <a:lvl5pPr marL="182676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5pPr>
            <a:lvl6pPr marL="228543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6pPr>
            <a:lvl7pPr marL="2742520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7pPr>
            <a:lvl8pPr marL="3199606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8pPr>
            <a:lvl9pPr marL="365669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1579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ysClr val="windowText" lastClr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824106" y="2885570"/>
            <a:ext cx="1056566" cy="1042129"/>
          </a:xfrm>
          <a:prstGeom prst="ellips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w="med" len="med"/>
          </a:ln>
          <a:effectLst/>
        </p:spPr>
        <p:txBody>
          <a:bodyPr lIns="0" tIns="15357" rIns="0" bIns="15357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1pPr>
            <a:lvl2pPr marL="45550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2pPr>
            <a:lvl3pPr marL="912587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3pPr>
            <a:lvl4pPr marL="1369673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4pPr>
            <a:lvl5pPr marL="182676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5pPr>
            <a:lvl6pPr marL="228543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6pPr>
            <a:lvl7pPr marL="2742520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7pPr>
            <a:lvl8pPr marL="3199606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8pPr>
            <a:lvl9pPr marL="365669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1579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ysClr val="windowText" lastClr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08857" y="3389511"/>
            <a:ext cx="699360" cy="3048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40000">
                <a:schemeClr val="bg1">
                  <a:lumMod val="85000"/>
                </a:schemeClr>
              </a:gs>
              <a:gs pos="15000">
                <a:schemeClr val="tx1">
                  <a:lumMod val="75000"/>
                  <a:lumOff val="2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8575" algn="ctr">
            <a:solidFill>
              <a:srgbClr val="000000"/>
            </a:solidFill>
            <a:round/>
            <a:headEnd/>
            <a:tailEnd type="triangle" w="lg" len="lg"/>
          </a:ln>
        </p:spPr>
        <p:txBody>
          <a:bodyPr lIns="15357" tIns="15357" rIns="15357" bIns="15357"/>
          <a:lstStyle/>
          <a:p>
            <a:pPr algn="ctr" defTabSz="307147" eaLnBrk="0" hangingPunct="0"/>
            <a:endParaRPr 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708236" y="3694311"/>
            <a:ext cx="2499982" cy="1030887"/>
            <a:chOff x="708236" y="3694311"/>
            <a:chExt cx="2499982" cy="1030887"/>
          </a:xfrm>
        </p:grpSpPr>
        <p:sp>
          <p:nvSpPr>
            <p:cNvPr id="22" name="Rectangle 21"/>
            <p:cNvSpPr/>
            <p:nvPr/>
          </p:nvSpPr>
          <p:spPr>
            <a:xfrm>
              <a:off x="708236" y="4420398"/>
              <a:ext cx="1730164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algn="ctr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lIns="15357" tIns="15357" rIns="15357" bIns="15357" anchor="ctr"/>
            <a:lstStyle/>
            <a:p>
              <a:pPr algn="ctr" defTabSz="307147" eaLnBrk="0" hangingPunct="0"/>
              <a:r>
                <a:rPr lang="en-US" sz="2000" dirty="0" smtClean="0">
                  <a:solidFill>
                    <a:srgbClr val="000000"/>
                  </a:solidFill>
                  <a:cs typeface="Arial" pitchFamily="34" charset="0"/>
                </a:rPr>
                <a:t>B-&gt;A | port 1</a:t>
              </a:r>
              <a:endParaRPr lang="en-US" sz="20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cxnSp>
          <p:nvCxnSpPr>
            <p:cNvPr id="33" name="Straight Connector 113"/>
            <p:cNvCxnSpPr>
              <a:cxnSpLocks noChangeShapeType="1"/>
            </p:cNvCxnSpPr>
            <p:nvPr/>
          </p:nvCxnSpPr>
          <p:spPr bwMode="auto">
            <a:xfrm flipV="1">
              <a:off x="708236" y="3694311"/>
              <a:ext cx="1800621" cy="72475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Straight Connector 113"/>
            <p:cNvCxnSpPr>
              <a:cxnSpLocks noChangeShapeType="1"/>
            </p:cNvCxnSpPr>
            <p:nvPr/>
          </p:nvCxnSpPr>
          <p:spPr bwMode="auto">
            <a:xfrm flipV="1">
              <a:off x="2438400" y="3694312"/>
              <a:ext cx="769818" cy="72474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4" name="Rectangle 43"/>
          <p:cNvSpPr/>
          <p:nvPr/>
        </p:nvSpPr>
        <p:spPr>
          <a:xfrm>
            <a:off x="6002709" y="3389511"/>
            <a:ext cx="699360" cy="3048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40000">
                <a:schemeClr val="bg1">
                  <a:lumMod val="85000"/>
                </a:schemeClr>
              </a:gs>
              <a:gs pos="15000">
                <a:schemeClr val="tx1">
                  <a:lumMod val="75000"/>
                  <a:lumOff val="2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8575" algn="ctr">
            <a:solidFill>
              <a:srgbClr val="000000"/>
            </a:solidFill>
            <a:round/>
            <a:headEnd/>
            <a:tailEnd type="triangle" w="lg" len="lg"/>
          </a:ln>
        </p:spPr>
        <p:txBody>
          <a:bodyPr lIns="15357" tIns="15357" rIns="15357" bIns="15357"/>
          <a:lstStyle/>
          <a:p>
            <a:pPr algn="ctr" defTabSz="307147" eaLnBrk="0" hangingPunct="0"/>
            <a:endParaRPr 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094126" y="3014807"/>
            <a:ext cx="191874" cy="338791"/>
          </a:xfrm>
          <a:prstGeom prst="rect">
            <a:avLst/>
          </a:prstGeom>
        </p:spPr>
        <p:txBody>
          <a:bodyPr wrap="none" lIns="30715" tIns="15357" rIns="30715" bIns="15357">
            <a:spAutoFit/>
          </a:bodyPr>
          <a:lstStyle/>
          <a:p>
            <a:pPr algn="ctr" defTabSz="157935">
              <a:defRPr/>
            </a:pPr>
            <a:r>
              <a:rPr lang="en-US" sz="2000" kern="0" dirty="0" smtClean="0">
                <a:solidFill>
                  <a:schemeClr val="tx2"/>
                </a:solidFill>
                <a:cs typeface="Arial" pitchFamily="34" charset="0"/>
              </a:rPr>
              <a:t>1</a:t>
            </a:r>
            <a:endParaRPr lang="en-US" sz="2800" kern="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443425" y="3014807"/>
            <a:ext cx="191873" cy="338791"/>
          </a:xfrm>
          <a:prstGeom prst="rect">
            <a:avLst/>
          </a:prstGeom>
        </p:spPr>
        <p:txBody>
          <a:bodyPr wrap="none" lIns="30715" tIns="15357" rIns="30715" bIns="15357">
            <a:spAutoFit/>
          </a:bodyPr>
          <a:lstStyle/>
          <a:p>
            <a:pPr algn="ctr" defTabSz="157935">
              <a:defRPr/>
            </a:pPr>
            <a:r>
              <a:rPr lang="en-US" sz="2000" kern="0" dirty="0" smtClean="0">
                <a:solidFill>
                  <a:schemeClr val="tx2"/>
                </a:solidFill>
                <a:cs typeface="Arial" pitchFamily="34" charset="0"/>
              </a:rPr>
              <a:t>2</a:t>
            </a:r>
            <a:endParaRPr lang="en-US" sz="2800" kern="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584902" y="3014807"/>
            <a:ext cx="191874" cy="338791"/>
          </a:xfrm>
          <a:prstGeom prst="rect">
            <a:avLst/>
          </a:prstGeom>
        </p:spPr>
        <p:txBody>
          <a:bodyPr wrap="none" lIns="30715" tIns="15357" rIns="30715" bIns="15357">
            <a:spAutoFit/>
          </a:bodyPr>
          <a:lstStyle/>
          <a:p>
            <a:pPr algn="ctr" defTabSz="157935">
              <a:defRPr/>
            </a:pPr>
            <a:r>
              <a:rPr lang="en-US" sz="2000" kern="0" dirty="0">
                <a:solidFill>
                  <a:schemeClr val="tx2"/>
                </a:solidFill>
                <a:cs typeface="Arial" pitchFamily="34" charset="0"/>
              </a:rPr>
              <a:t>2</a:t>
            </a:r>
            <a:endParaRPr lang="en-US" sz="2800" kern="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934200" y="3014807"/>
            <a:ext cx="191874" cy="338791"/>
          </a:xfrm>
          <a:prstGeom prst="rect">
            <a:avLst/>
          </a:prstGeom>
        </p:spPr>
        <p:txBody>
          <a:bodyPr wrap="none" lIns="30715" tIns="15357" rIns="30715" bIns="15357">
            <a:spAutoFit/>
          </a:bodyPr>
          <a:lstStyle/>
          <a:p>
            <a:pPr algn="ctr" defTabSz="157935">
              <a:defRPr/>
            </a:pPr>
            <a:r>
              <a:rPr lang="en-US" sz="2000" kern="0" dirty="0">
                <a:solidFill>
                  <a:schemeClr val="tx2"/>
                </a:solidFill>
                <a:cs typeface="Arial" pitchFamily="34" charset="0"/>
              </a:rPr>
              <a:t>1</a:t>
            </a:r>
            <a:endParaRPr lang="en-US" sz="2800" kern="0" dirty="0">
              <a:solidFill>
                <a:schemeClr val="tx2"/>
              </a:solidFill>
              <a:cs typeface="Arial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5520998" y="3692974"/>
            <a:ext cx="1740304" cy="1030887"/>
            <a:chOff x="5520998" y="3692974"/>
            <a:chExt cx="1740304" cy="1030887"/>
          </a:xfrm>
        </p:grpSpPr>
        <p:sp>
          <p:nvSpPr>
            <p:cNvPr id="52" name="Rectangle 51"/>
            <p:cNvSpPr/>
            <p:nvPr/>
          </p:nvSpPr>
          <p:spPr>
            <a:xfrm>
              <a:off x="5520998" y="4419061"/>
              <a:ext cx="1730164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algn="ctr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lIns="15357" tIns="15357" rIns="15357" bIns="15357" anchor="ctr"/>
            <a:lstStyle/>
            <a:p>
              <a:pPr algn="ctr" defTabSz="307147" eaLnBrk="0" hangingPunct="0"/>
              <a:r>
                <a:rPr lang="en-US" sz="2000" dirty="0">
                  <a:solidFill>
                    <a:srgbClr val="000000"/>
                  </a:solidFill>
                  <a:cs typeface="Arial" pitchFamily="34" charset="0"/>
                </a:rPr>
                <a:t>B</a:t>
              </a:r>
              <a:r>
                <a:rPr lang="en-US" sz="2000" dirty="0" smtClean="0">
                  <a:solidFill>
                    <a:srgbClr val="000000"/>
                  </a:solidFill>
                  <a:cs typeface="Arial" pitchFamily="34" charset="0"/>
                </a:rPr>
                <a:t>-&gt;</a:t>
              </a:r>
              <a:r>
                <a:rPr lang="en-US" sz="2000" dirty="0">
                  <a:solidFill>
                    <a:srgbClr val="000000"/>
                  </a:solidFill>
                  <a:cs typeface="Arial" pitchFamily="34" charset="0"/>
                </a:rPr>
                <a:t>A</a:t>
              </a:r>
              <a:r>
                <a:rPr lang="en-US" sz="2000" dirty="0" smtClean="0">
                  <a:solidFill>
                    <a:srgbClr val="000000"/>
                  </a:solidFill>
                  <a:cs typeface="Arial" pitchFamily="34" charset="0"/>
                </a:rPr>
                <a:t> | port 2</a:t>
              </a:r>
              <a:endParaRPr lang="en-US" sz="20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cxnSp>
          <p:nvCxnSpPr>
            <p:cNvPr id="53" name="Straight Connector 113"/>
            <p:cNvCxnSpPr>
              <a:cxnSpLocks noChangeShapeType="1"/>
            </p:cNvCxnSpPr>
            <p:nvPr/>
          </p:nvCxnSpPr>
          <p:spPr bwMode="auto">
            <a:xfrm flipV="1">
              <a:off x="5520998" y="3692974"/>
              <a:ext cx="491529" cy="72609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Straight Connector 113"/>
            <p:cNvCxnSpPr>
              <a:cxnSpLocks noChangeShapeType="1"/>
            </p:cNvCxnSpPr>
            <p:nvPr/>
          </p:nvCxnSpPr>
          <p:spPr bwMode="auto">
            <a:xfrm flipH="1" flipV="1">
              <a:off x="6711887" y="3692974"/>
              <a:ext cx="549415" cy="72608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" name="Rectangle 117"/>
          <p:cNvSpPr>
            <a:spLocks noChangeArrowheads="1"/>
          </p:cNvSpPr>
          <p:nvPr/>
        </p:nvSpPr>
        <p:spPr bwMode="auto">
          <a:xfrm>
            <a:off x="7778026" y="3095613"/>
            <a:ext cx="1133856" cy="62203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algn="ctr">
            <a:solidFill>
              <a:srgbClr val="000000"/>
            </a:solidFill>
            <a:round/>
            <a:headEnd/>
            <a:tailEnd type="triangle" w="lg" len="lg"/>
          </a:ln>
        </p:spPr>
        <p:txBody>
          <a:bodyPr lIns="15357" tIns="15357" rIns="15357" bIns="15357"/>
          <a:lstStyle/>
          <a:p>
            <a:pPr algn="ctr" defTabSz="307147" eaLnBrk="0" hangingPunct="0">
              <a:defRPr/>
            </a:pP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Host B</a:t>
            </a:r>
          </a:p>
        </p:txBody>
      </p:sp>
      <p:sp>
        <p:nvSpPr>
          <p:cNvPr id="51" name="Freeform 50"/>
          <p:cNvSpPr/>
          <p:nvPr/>
        </p:nvSpPr>
        <p:spPr>
          <a:xfrm>
            <a:off x="1260088" y="1762683"/>
            <a:ext cx="6690732" cy="1892925"/>
          </a:xfrm>
          <a:custGeom>
            <a:avLst/>
            <a:gdLst>
              <a:gd name="connsiteX0" fmla="*/ 0 w 6690732"/>
              <a:gd name="connsiteY0" fmla="*/ 1795390 h 2007526"/>
              <a:gd name="connsiteX1" fmla="*/ 1349297 w 6690732"/>
              <a:gd name="connsiteY1" fmla="*/ 1739634 h 2007526"/>
              <a:gd name="connsiteX2" fmla="*/ 1628078 w 6690732"/>
              <a:gd name="connsiteY2" fmla="*/ 44 h 2007526"/>
              <a:gd name="connsiteX3" fmla="*/ 1873405 w 6690732"/>
              <a:gd name="connsiteY3" fmla="*/ 1795390 h 2007526"/>
              <a:gd name="connsiteX4" fmla="*/ 4839629 w 6690732"/>
              <a:gd name="connsiteY4" fmla="*/ 1773088 h 2007526"/>
              <a:gd name="connsiteX5" fmla="*/ 5174166 w 6690732"/>
              <a:gd name="connsiteY5" fmla="*/ 44 h 2007526"/>
              <a:gd name="connsiteX6" fmla="*/ 5352585 w 6690732"/>
              <a:gd name="connsiteY6" fmla="*/ 1806541 h 2007526"/>
              <a:gd name="connsiteX7" fmla="*/ 6690732 w 6690732"/>
              <a:gd name="connsiteY7" fmla="*/ 1761936 h 2007526"/>
              <a:gd name="connsiteX0" fmla="*/ 0 w 6690732"/>
              <a:gd name="connsiteY0" fmla="*/ 1795568 h 2007704"/>
              <a:gd name="connsiteX1" fmla="*/ 1182029 w 6690732"/>
              <a:gd name="connsiteY1" fmla="*/ 1672904 h 2007704"/>
              <a:gd name="connsiteX2" fmla="*/ 1628078 w 6690732"/>
              <a:gd name="connsiteY2" fmla="*/ 222 h 2007704"/>
              <a:gd name="connsiteX3" fmla="*/ 1873405 w 6690732"/>
              <a:gd name="connsiteY3" fmla="*/ 1795568 h 2007704"/>
              <a:gd name="connsiteX4" fmla="*/ 4839629 w 6690732"/>
              <a:gd name="connsiteY4" fmla="*/ 1773266 h 2007704"/>
              <a:gd name="connsiteX5" fmla="*/ 5174166 w 6690732"/>
              <a:gd name="connsiteY5" fmla="*/ 222 h 2007704"/>
              <a:gd name="connsiteX6" fmla="*/ 5352585 w 6690732"/>
              <a:gd name="connsiteY6" fmla="*/ 1806719 h 2007704"/>
              <a:gd name="connsiteX7" fmla="*/ 6690732 w 6690732"/>
              <a:gd name="connsiteY7" fmla="*/ 1762114 h 2007704"/>
              <a:gd name="connsiteX0" fmla="*/ 0 w 6690732"/>
              <a:gd name="connsiteY0" fmla="*/ 1795413 h 1976525"/>
              <a:gd name="connsiteX1" fmla="*/ 1182029 w 6690732"/>
              <a:gd name="connsiteY1" fmla="*/ 1672749 h 1976525"/>
              <a:gd name="connsiteX2" fmla="*/ 1628078 w 6690732"/>
              <a:gd name="connsiteY2" fmla="*/ 67 h 1976525"/>
              <a:gd name="connsiteX3" fmla="*/ 2096430 w 6690732"/>
              <a:gd name="connsiteY3" fmla="*/ 1739657 h 1976525"/>
              <a:gd name="connsiteX4" fmla="*/ 4839629 w 6690732"/>
              <a:gd name="connsiteY4" fmla="*/ 1773111 h 1976525"/>
              <a:gd name="connsiteX5" fmla="*/ 5174166 w 6690732"/>
              <a:gd name="connsiteY5" fmla="*/ 67 h 1976525"/>
              <a:gd name="connsiteX6" fmla="*/ 5352585 w 6690732"/>
              <a:gd name="connsiteY6" fmla="*/ 1806564 h 1976525"/>
              <a:gd name="connsiteX7" fmla="*/ 6690732 w 6690732"/>
              <a:gd name="connsiteY7" fmla="*/ 1761959 h 1976525"/>
              <a:gd name="connsiteX0" fmla="*/ 0 w 6690732"/>
              <a:gd name="connsiteY0" fmla="*/ 1795565 h 1966597"/>
              <a:gd name="connsiteX1" fmla="*/ 1182029 w 6690732"/>
              <a:gd name="connsiteY1" fmla="*/ 1672901 h 1966597"/>
              <a:gd name="connsiteX2" fmla="*/ 1628078 w 6690732"/>
              <a:gd name="connsiteY2" fmla="*/ 219 h 1966597"/>
              <a:gd name="connsiteX3" fmla="*/ 2096430 w 6690732"/>
              <a:gd name="connsiteY3" fmla="*/ 1739809 h 1966597"/>
              <a:gd name="connsiteX4" fmla="*/ 4650059 w 6690732"/>
              <a:gd name="connsiteY4" fmla="*/ 1684053 h 1966597"/>
              <a:gd name="connsiteX5" fmla="*/ 5174166 w 6690732"/>
              <a:gd name="connsiteY5" fmla="*/ 219 h 1966597"/>
              <a:gd name="connsiteX6" fmla="*/ 5352585 w 6690732"/>
              <a:gd name="connsiteY6" fmla="*/ 1806716 h 1966597"/>
              <a:gd name="connsiteX7" fmla="*/ 6690732 w 6690732"/>
              <a:gd name="connsiteY7" fmla="*/ 1762111 h 1966597"/>
              <a:gd name="connsiteX0" fmla="*/ 0 w 6690732"/>
              <a:gd name="connsiteY0" fmla="*/ 1795413 h 1927452"/>
              <a:gd name="connsiteX1" fmla="*/ 1182029 w 6690732"/>
              <a:gd name="connsiteY1" fmla="*/ 1672749 h 1927452"/>
              <a:gd name="connsiteX2" fmla="*/ 1628078 w 6690732"/>
              <a:gd name="connsiteY2" fmla="*/ 67 h 1927452"/>
              <a:gd name="connsiteX3" fmla="*/ 2096430 w 6690732"/>
              <a:gd name="connsiteY3" fmla="*/ 1739657 h 1927452"/>
              <a:gd name="connsiteX4" fmla="*/ 4650059 w 6690732"/>
              <a:gd name="connsiteY4" fmla="*/ 1683901 h 1927452"/>
              <a:gd name="connsiteX5" fmla="*/ 5174166 w 6690732"/>
              <a:gd name="connsiteY5" fmla="*/ 67 h 1927452"/>
              <a:gd name="connsiteX6" fmla="*/ 5542156 w 6690732"/>
              <a:gd name="connsiteY6" fmla="*/ 1661598 h 1927452"/>
              <a:gd name="connsiteX7" fmla="*/ 6690732 w 6690732"/>
              <a:gd name="connsiteY7" fmla="*/ 1761959 h 1927452"/>
              <a:gd name="connsiteX0" fmla="*/ 0 w 6690732"/>
              <a:gd name="connsiteY0" fmla="*/ 1795354 h 1892925"/>
              <a:gd name="connsiteX1" fmla="*/ 1182029 w 6690732"/>
              <a:gd name="connsiteY1" fmla="*/ 1672690 h 1892925"/>
              <a:gd name="connsiteX2" fmla="*/ 1628078 w 6690732"/>
              <a:gd name="connsiteY2" fmla="*/ 8 h 1892925"/>
              <a:gd name="connsiteX3" fmla="*/ 2040674 w 6690732"/>
              <a:gd name="connsiteY3" fmla="*/ 1661539 h 1892925"/>
              <a:gd name="connsiteX4" fmla="*/ 4650059 w 6690732"/>
              <a:gd name="connsiteY4" fmla="*/ 1683842 h 1892925"/>
              <a:gd name="connsiteX5" fmla="*/ 5174166 w 6690732"/>
              <a:gd name="connsiteY5" fmla="*/ 8 h 1892925"/>
              <a:gd name="connsiteX6" fmla="*/ 5542156 w 6690732"/>
              <a:gd name="connsiteY6" fmla="*/ 1661539 h 1892925"/>
              <a:gd name="connsiteX7" fmla="*/ 6690732 w 6690732"/>
              <a:gd name="connsiteY7" fmla="*/ 1761900 h 1892925"/>
              <a:gd name="connsiteX0" fmla="*/ 0 w 6690732"/>
              <a:gd name="connsiteY0" fmla="*/ 1795354 h 1892925"/>
              <a:gd name="connsiteX1" fmla="*/ 1182029 w 6690732"/>
              <a:gd name="connsiteY1" fmla="*/ 1672690 h 1892925"/>
              <a:gd name="connsiteX2" fmla="*/ 1628078 w 6690732"/>
              <a:gd name="connsiteY2" fmla="*/ 8 h 1892925"/>
              <a:gd name="connsiteX3" fmla="*/ 2040674 w 6690732"/>
              <a:gd name="connsiteY3" fmla="*/ 1661539 h 1892925"/>
              <a:gd name="connsiteX4" fmla="*/ 4650059 w 6690732"/>
              <a:gd name="connsiteY4" fmla="*/ 1683842 h 1892925"/>
              <a:gd name="connsiteX5" fmla="*/ 5174166 w 6690732"/>
              <a:gd name="connsiteY5" fmla="*/ 8 h 1892925"/>
              <a:gd name="connsiteX6" fmla="*/ 5542156 w 6690732"/>
              <a:gd name="connsiteY6" fmla="*/ 1661539 h 1892925"/>
              <a:gd name="connsiteX7" fmla="*/ 6690732 w 6690732"/>
              <a:gd name="connsiteY7" fmla="*/ 1761900 h 1892925"/>
              <a:gd name="connsiteX0" fmla="*/ 0 w 6690732"/>
              <a:gd name="connsiteY0" fmla="*/ 1795354 h 1892925"/>
              <a:gd name="connsiteX1" fmla="*/ 1182029 w 6690732"/>
              <a:gd name="connsiteY1" fmla="*/ 1672690 h 1892925"/>
              <a:gd name="connsiteX2" fmla="*/ 1628078 w 6690732"/>
              <a:gd name="connsiteY2" fmla="*/ 8 h 1892925"/>
              <a:gd name="connsiteX3" fmla="*/ 2040674 w 6690732"/>
              <a:gd name="connsiteY3" fmla="*/ 1661539 h 1892925"/>
              <a:gd name="connsiteX4" fmla="*/ 4650059 w 6690732"/>
              <a:gd name="connsiteY4" fmla="*/ 1683842 h 1892925"/>
              <a:gd name="connsiteX5" fmla="*/ 5174166 w 6690732"/>
              <a:gd name="connsiteY5" fmla="*/ 8 h 1892925"/>
              <a:gd name="connsiteX6" fmla="*/ 5542156 w 6690732"/>
              <a:gd name="connsiteY6" fmla="*/ 1661539 h 1892925"/>
              <a:gd name="connsiteX7" fmla="*/ 6690732 w 6690732"/>
              <a:gd name="connsiteY7" fmla="*/ 1761900 h 1892925"/>
              <a:gd name="connsiteX0" fmla="*/ 0 w 6690732"/>
              <a:gd name="connsiteY0" fmla="*/ 1795354 h 1892925"/>
              <a:gd name="connsiteX1" fmla="*/ 1182029 w 6690732"/>
              <a:gd name="connsiteY1" fmla="*/ 1672690 h 1892925"/>
              <a:gd name="connsiteX2" fmla="*/ 1628078 w 6690732"/>
              <a:gd name="connsiteY2" fmla="*/ 8 h 1892925"/>
              <a:gd name="connsiteX3" fmla="*/ 2040674 w 6690732"/>
              <a:gd name="connsiteY3" fmla="*/ 1661539 h 1892925"/>
              <a:gd name="connsiteX4" fmla="*/ 4650059 w 6690732"/>
              <a:gd name="connsiteY4" fmla="*/ 1683842 h 1892925"/>
              <a:gd name="connsiteX5" fmla="*/ 5174166 w 6690732"/>
              <a:gd name="connsiteY5" fmla="*/ 8 h 1892925"/>
              <a:gd name="connsiteX6" fmla="*/ 5542156 w 6690732"/>
              <a:gd name="connsiteY6" fmla="*/ 1661539 h 1892925"/>
              <a:gd name="connsiteX7" fmla="*/ 6690732 w 6690732"/>
              <a:gd name="connsiteY7" fmla="*/ 1761900 h 189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90732" h="1892925">
                <a:moveTo>
                  <a:pt x="0" y="1795354"/>
                </a:moveTo>
                <a:cubicBezTo>
                  <a:pt x="538975" y="1917088"/>
                  <a:pt x="910683" y="1971914"/>
                  <a:pt x="1182029" y="1672690"/>
                </a:cubicBezTo>
                <a:cubicBezTo>
                  <a:pt x="1453375" y="1373466"/>
                  <a:pt x="1484971" y="1866"/>
                  <a:pt x="1628078" y="8"/>
                </a:cubicBezTo>
                <a:cubicBezTo>
                  <a:pt x="1771185" y="-1850"/>
                  <a:pt x="1748883" y="1458958"/>
                  <a:pt x="2040674" y="1661539"/>
                </a:cubicBezTo>
                <a:cubicBezTo>
                  <a:pt x="2332465" y="1864120"/>
                  <a:pt x="4417742" y="1905008"/>
                  <a:pt x="4650059" y="1683842"/>
                </a:cubicBezTo>
                <a:cubicBezTo>
                  <a:pt x="4882376" y="1462676"/>
                  <a:pt x="5025483" y="3725"/>
                  <a:pt x="5174166" y="8"/>
                </a:cubicBezTo>
                <a:cubicBezTo>
                  <a:pt x="5322849" y="-3709"/>
                  <a:pt x="5311698" y="1457100"/>
                  <a:pt x="5542156" y="1661539"/>
                </a:cubicBezTo>
                <a:cubicBezTo>
                  <a:pt x="5772614" y="1865978"/>
                  <a:pt x="6148039" y="1931027"/>
                  <a:pt x="6690732" y="1761900"/>
                </a:cubicBezTo>
              </a:path>
            </a:pathLst>
          </a:custGeom>
          <a:ln w="28575">
            <a:solidFill>
              <a:schemeClr val="accent4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228600" y="5115580"/>
            <a:ext cx="5839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BUG-I: </a:t>
            </a:r>
            <a:r>
              <a:rPr lang="en-US" sz="2800" dirty="0" smtClean="0"/>
              <a:t>Host unreachable after moving</a:t>
            </a:r>
            <a:endParaRPr lang="en-US" sz="2800" dirty="0"/>
          </a:p>
        </p:txBody>
      </p:sp>
      <p:sp>
        <p:nvSpPr>
          <p:cNvPr id="61" name="Rectangle 60"/>
          <p:cNvSpPr/>
          <p:nvPr/>
        </p:nvSpPr>
        <p:spPr>
          <a:xfrm>
            <a:off x="2895600" y="4004609"/>
            <a:ext cx="191873" cy="338791"/>
          </a:xfrm>
          <a:prstGeom prst="rect">
            <a:avLst/>
          </a:prstGeom>
        </p:spPr>
        <p:txBody>
          <a:bodyPr wrap="none" lIns="30715" tIns="15357" rIns="30715" bIns="15357">
            <a:spAutoFit/>
          </a:bodyPr>
          <a:lstStyle/>
          <a:p>
            <a:pPr algn="ctr" defTabSz="157935">
              <a:defRPr/>
            </a:pPr>
            <a:r>
              <a:rPr lang="en-US" sz="2000" kern="0" dirty="0" smtClean="0">
                <a:solidFill>
                  <a:schemeClr val="tx2"/>
                </a:solidFill>
                <a:cs typeface="Arial" pitchFamily="34" charset="0"/>
              </a:rPr>
              <a:t>3</a:t>
            </a:r>
            <a:endParaRPr lang="en-US" sz="2800" kern="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28600" y="5572780"/>
            <a:ext cx="4249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BUG-II: </a:t>
            </a:r>
            <a:r>
              <a:rPr lang="en-US" sz="2800" dirty="0" smtClean="0"/>
              <a:t>Delayed direct path</a:t>
            </a:r>
            <a:endParaRPr lang="en-US" sz="2800" dirty="0"/>
          </a:p>
        </p:txBody>
      </p:sp>
      <p:sp>
        <p:nvSpPr>
          <p:cNvPr id="35" name="Freeform 34"/>
          <p:cNvSpPr/>
          <p:nvPr/>
        </p:nvSpPr>
        <p:spPr>
          <a:xfrm>
            <a:off x="1228491" y="1752599"/>
            <a:ext cx="6646127" cy="1838411"/>
          </a:xfrm>
          <a:custGeom>
            <a:avLst/>
            <a:gdLst>
              <a:gd name="connsiteX0" fmla="*/ 0 w 6690732"/>
              <a:gd name="connsiteY0" fmla="*/ 1795390 h 2007526"/>
              <a:gd name="connsiteX1" fmla="*/ 1349297 w 6690732"/>
              <a:gd name="connsiteY1" fmla="*/ 1739634 h 2007526"/>
              <a:gd name="connsiteX2" fmla="*/ 1628078 w 6690732"/>
              <a:gd name="connsiteY2" fmla="*/ 44 h 2007526"/>
              <a:gd name="connsiteX3" fmla="*/ 1873405 w 6690732"/>
              <a:gd name="connsiteY3" fmla="*/ 1795390 h 2007526"/>
              <a:gd name="connsiteX4" fmla="*/ 4839629 w 6690732"/>
              <a:gd name="connsiteY4" fmla="*/ 1773088 h 2007526"/>
              <a:gd name="connsiteX5" fmla="*/ 5174166 w 6690732"/>
              <a:gd name="connsiteY5" fmla="*/ 44 h 2007526"/>
              <a:gd name="connsiteX6" fmla="*/ 5352585 w 6690732"/>
              <a:gd name="connsiteY6" fmla="*/ 1806541 h 2007526"/>
              <a:gd name="connsiteX7" fmla="*/ 6690732 w 6690732"/>
              <a:gd name="connsiteY7" fmla="*/ 1761936 h 2007526"/>
              <a:gd name="connsiteX0" fmla="*/ 0 w 6690732"/>
              <a:gd name="connsiteY0" fmla="*/ 1795568 h 2007704"/>
              <a:gd name="connsiteX1" fmla="*/ 1182029 w 6690732"/>
              <a:gd name="connsiteY1" fmla="*/ 1672904 h 2007704"/>
              <a:gd name="connsiteX2" fmla="*/ 1628078 w 6690732"/>
              <a:gd name="connsiteY2" fmla="*/ 222 h 2007704"/>
              <a:gd name="connsiteX3" fmla="*/ 1873405 w 6690732"/>
              <a:gd name="connsiteY3" fmla="*/ 1795568 h 2007704"/>
              <a:gd name="connsiteX4" fmla="*/ 4839629 w 6690732"/>
              <a:gd name="connsiteY4" fmla="*/ 1773266 h 2007704"/>
              <a:gd name="connsiteX5" fmla="*/ 5174166 w 6690732"/>
              <a:gd name="connsiteY5" fmla="*/ 222 h 2007704"/>
              <a:gd name="connsiteX6" fmla="*/ 5352585 w 6690732"/>
              <a:gd name="connsiteY6" fmla="*/ 1806719 h 2007704"/>
              <a:gd name="connsiteX7" fmla="*/ 6690732 w 6690732"/>
              <a:gd name="connsiteY7" fmla="*/ 1762114 h 2007704"/>
              <a:gd name="connsiteX0" fmla="*/ 0 w 6690732"/>
              <a:gd name="connsiteY0" fmla="*/ 1795413 h 1976525"/>
              <a:gd name="connsiteX1" fmla="*/ 1182029 w 6690732"/>
              <a:gd name="connsiteY1" fmla="*/ 1672749 h 1976525"/>
              <a:gd name="connsiteX2" fmla="*/ 1628078 w 6690732"/>
              <a:gd name="connsiteY2" fmla="*/ 67 h 1976525"/>
              <a:gd name="connsiteX3" fmla="*/ 2096430 w 6690732"/>
              <a:gd name="connsiteY3" fmla="*/ 1739657 h 1976525"/>
              <a:gd name="connsiteX4" fmla="*/ 4839629 w 6690732"/>
              <a:gd name="connsiteY4" fmla="*/ 1773111 h 1976525"/>
              <a:gd name="connsiteX5" fmla="*/ 5174166 w 6690732"/>
              <a:gd name="connsiteY5" fmla="*/ 67 h 1976525"/>
              <a:gd name="connsiteX6" fmla="*/ 5352585 w 6690732"/>
              <a:gd name="connsiteY6" fmla="*/ 1806564 h 1976525"/>
              <a:gd name="connsiteX7" fmla="*/ 6690732 w 6690732"/>
              <a:gd name="connsiteY7" fmla="*/ 1761959 h 1976525"/>
              <a:gd name="connsiteX0" fmla="*/ 0 w 6690732"/>
              <a:gd name="connsiteY0" fmla="*/ 1795565 h 1966597"/>
              <a:gd name="connsiteX1" fmla="*/ 1182029 w 6690732"/>
              <a:gd name="connsiteY1" fmla="*/ 1672901 h 1966597"/>
              <a:gd name="connsiteX2" fmla="*/ 1628078 w 6690732"/>
              <a:gd name="connsiteY2" fmla="*/ 219 h 1966597"/>
              <a:gd name="connsiteX3" fmla="*/ 2096430 w 6690732"/>
              <a:gd name="connsiteY3" fmla="*/ 1739809 h 1966597"/>
              <a:gd name="connsiteX4" fmla="*/ 4650059 w 6690732"/>
              <a:gd name="connsiteY4" fmla="*/ 1684053 h 1966597"/>
              <a:gd name="connsiteX5" fmla="*/ 5174166 w 6690732"/>
              <a:gd name="connsiteY5" fmla="*/ 219 h 1966597"/>
              <a:gd name="connsiteX6" fmla="*/ 5352585 w 6690732"/>
              <a:gd name="connsiteY6" fmla="*/ 1806716 h 1966597"/>
              <a:gd name="connsiteX7" fmla="*/ 6690732 w 6690732"/>
              <a:gd name="connsiteY7" fmla="*/ 1762111 h 1966597"/>
              <a:gd name="connsiteX0" fmla="*/ 0 w 6690732"/>
              <a:gd name="connsiteY0" fmla="*/ 1795413 h 1927452"/>
              <a:gd name="connsiteX1" fmla="*/ 1182029 w 6690732"/>
              <a:gd name="connsiteY1" fmla="*/ 1672749 h 1927452"/>
              <a:gd name="connsiteX2" fmla="*/ 1628078 w 6690732"/>
              <a:gd name="connsiteY2" fmla="*/ 67 h 1927452"/>
              <a:gd name="connsiteX3" fmla="*/ 2096430 w 6690732"/>
              <a:gd name="connsiteY3" fmla="*/ 1739657 h 1927452"/>
              <a:gd name="connsiteX4" fmla="*/ 4650059 w 6690732"/>
              <a:gd name="connsiteY4" fmla="*/ 1683901 h 1927452"/>
              <a:gd name="connsiteX5" fmla="*/ 5174166 w 6690732"/>
              <a:gd name="connsiteY5" fmla="*/ 67 h 1927452"/>
              <a:gd name="connsiteX6" fmla="*/ 5542156 w 6690732"/>
              <a:gd name="connsiteY6" fmla="*/ 1661598 h 1927452"/>
              <a:gd name="connsiteX7" fmla="*/ 6690732 w 6690732"/>
              <a:gd name="connsiteY7" fmla="*/ 1761959 h 1927452"/>
              <a:gd name="connsiteX0" fmla="*/ 0 w 6690732"/>
              <a:gd name="connsiteY0" fmla="*/ 1795354 h 1892925"/>
              <a:gd name="connsiteX1" fmla="*/ 1182029 w 6690732"/>
              <a:gd name="connsiteY1" fmla="*/ 1672690 h 1892925"/>
              <a:gd name="connsiteX2" fmla="*/ 1628078 w 6690732"/>
              <a:gd name="connsiteY2" fmla="*/ 8 h 1892925"/>
              <a:gd name="connsiteX3" fmla="*/ 2040674 w 6690732"/>
              <a:gd name="connsiteY3" fmla="*/ 1661539 h 1892925"/>
              <a:gd name="connsiteX4" fmla="*/ 4650059 w 6690732"/>
              <a:gd name="connsiteY4" fmla="*/ 1683842 h 1892925"/>
              <a:gd name="connsiteX5" fmla="*/ 5174166 w 6690732"/>
              <a:gd name="connsiteY5" fmla="*/ 8 h 1892925"/>
              <a:gd name="connsiteX6" fmla="*/ 5542156 w 6690732"/>
              <a:gd name="connsiteY6" fmla="*/ 1661539 h 1892925"/>
              <a:gd name="connsiteX7" fmla="*/ 6690732 w 6690732"/>
              <a:gd name="connsiteY7" fmla="*/ 1761900 h 1892925"/>
              <a:gd name="connsiteX0" fmla="*/ 0 w 6690732"/>
              <a:gd name="connsiteY0" fmla="*/ 1795354 h 1892925"/>
              <a:gd name="connsiteX1" fmla="*/ 1182029 w 6690732"/>
              <a:gd name="connsiteY1" fmla="*/ 1672690 h 1892925"/>
              <a:gd name="connsiteX2" fmla="*/ 1628078 w 6690732"/>
              <a:gd name="connsiteY2" fmla="*/ 8 h 1892925"/>
              <a:gd name="connsiteX3" fmla="*/ 2040674 w 6690732"/>
              <a:gd name="connsiteY3" fmla="*/ 1661539 h 1892925"/>
              <a:gd name="connsiteX4" fmla="*/ 4650059 w 6690732"/>
              <a:gd name="connsiteY4" fmla="*/ 1683842 h 1892925"/>
              <a:gd name="connsiteX5" fmla="*/ 5174166 w 6690732"/>
              <a:gd name="connsiteY5" fmla="*/ 8 h 1892925"/>
              <a:gd name="connsiteX6" fmla="*/ 5542156 w 6690732"/>
              <a:gd name="connsiteY6" fmla="*/ 1661539 h 1892925"/>
              <a:gd name="connsiteX7" fmla="*/ 6690732 w 6690732"/>
              <a:gd name="connsiteY7" fmla="*/ 1761900 h 1892925"/>
              <a:gd name="connsiteX0" fmla="*/ 0 w 6690732"/>
              <a:gd name="connsiteY0" fmla="*/ 1795354 h 1892925"/>
              <a:gd name="connsiteX1" fmla="*/ 1182029 w 6690732"/>
              <a:gd name="connsiteY1" fmla="*/ 1672690 h 1892925"/>
              <a:gd name="connsiteX2" fmla="*/ 1628078 w 6690732"/>
              <a:gd name="connsiteY2" fmla="*/ 8 h 1892925"/>
              <a:gd name="connsiteX3" fmla="*/ 2040674 w 6690732"/>
              <a:gd name="connsiteY3" fmla="*/ 1661539 h 1892925"/>
              <a:gd name="connsiteX4" fmla="*/ 4650059 w 6690732"/>
              <a:gd name="connsiteY4" fmla="*/ 1683842 h 1892925"/>
              <a:gd name="connsiteX5" fmla="*/ 5174166 w 6690732"/>
              <a:gd name="connsiteY5" fmla="*/ 8 h 1892925"/>
              <a:gd name="connsiteX6" fmla="*/ 5542156 w 6690732"/>
              <a:gd name="connsiteY6" fmla="*/ 1661539 h 1892925"/>
              <a:gd name="connsiteX7" fmla="*/ 6690732 w 6690732"/>
              <a:gd name="connsiteY7" fmla="*/ 1761900 h 1892925"/>
              <a:gd name="connsiteX0" fmla="*/ 0 w 6690732"/>
              <a:gd name="connsiteY0" fmla="*/ 1795354 h 1892925"/>
              <a:gd name="connsiteX1" fmla="*/ 1182029 w 6690732"/>
              <a:gd name="connsiteY1" fmla="*/ 1672690 h 1892925"/>
              <a:gd name="connsiteX2" fmla="*/ 1628078 w 6690732"/>
              <a:gd name="connsiteY2" fmla="*/ 8 h 1892925"/>
              <a:gd name="connsiteX3" fmla="*/ 2040674 w 6690732"/>
              <a:gd name="connsiteY3" fmla="*/ 1661539 h 1892925"/>
              <a:gd name="connsiteX4" fmla="*/ 4650059 w 6690732"/>
              <a:gd name="connsiteY4" fmla="*/ 1683842 h 1892925"/>
              <a:gd name="connsiteX5" fmla="*/ 5174166 w 6690732"/>
              <a:gd name="connsiteY5" fmla="*/ 8 h 1892925"/>
              <a:gd name="connsiteX6" fmla="*/ 5542156 w 6690732"/>
              <a:gd name="connsiteY6" fmla="*/ 1661539 h 1892925"/>
              <a:gd name="connsiteX7" fmla="*/ 6690732 w 6690732"/>
              <a:gd name="connsiteY7" fmla="*/ 1761900 h 1892925"/>
              <a:gd name="connsiteX0" fmla="*/ 0 w 6869152"/>
              <a:gd name="connsiteY0" fmla="*/ 1750749 h 1866834"/>
              <a:gd name="connsiteX1" fmla="*/ 1360449 w 6869152"/>
              <a:gd name="connsiteY1" fmla="*/ 1672690 h 1866834"/>
              <a:gd name="connsiteX2" fmla="*/ 1806498 w 6869152"/>
              <a:gd name="connsiteY2" fmla="*/ 8 h 1866834"/>
              <a:gd name="connsiteX3" fmla="*/ 2219094 w 6869152"/>
              <a:gd name="connsiteY3" fmla="*/ 1661539 h 1866834"/>
              <a:gd name="connsiteX4" fmla="*/ 4828479 w 6869152"/>
              <a:gd name="connsiteY4" fmla="*/ 1683842 h 1866834"/>
              <a:gd name="connsiteX5" fmla="*/ 5352586 w 6869152"/>
              <a:gd name="connsiteY5" fmla="*/ 8 h 1866834"/>
              <a:gd name="connsiteX6" fmla="*/ 5720576 w 6869152"/>
              <a:gd name="connsiteY6" fmla="*/ 1661539 h 1866834"/>
              <a:gd name="connsiteX7" fmla="*/ 6869152 w 6869152"/>
              <a:gd name="connsiteY7" fmla="*/ 1761900 h 1866834"/>
              <a:gd name="connsiteX0" fmla="*/ 0 w 6913757"/>
              <a:gd name="connsiteY0" fmla="*/ 1717295 h 1858549"/>
              <a:gd name="connsiteX1" fmla="*/ 1405054 w 6913757"/>
              <a:gd name="connsiteY1" fmla="*/ 1672690 h 1858549"/>
              <a:gd name="connsiteX2" fmla="*/ 1851103 w 6913757"/>
              <a:gd name="connsiteY2" fmla="*/ 8 h 1858549"/>
              <a:gd name="connsiteX3" fmla="*/ 2263699 w 6913757"/>
              <a:gd name="connsiteY3" fmla="*/ 1661539 h 1858549"/>
              <a:gd name="connsiteX4" fmla="*/ 4873084 w 6913757"/>
              <a:gd name="connsiteY4" fmla="*/ 1683842 h 1858549"/>
              <a:gd name="connsiteX5" fmla="*/ 5397191 w 6913757"/>
              <a:gd name="connsiteY5" fmla="*/ 8 h 1858549"/>
              <a:gd name="connsiteX6" fmla="*/ 5765181 w 6913757"/>
              <a:gd name="connsiteY6" fmla="*/ 1661539 h 1858549"/>
              <a:gd name="connsiteX7" fmla="*/ 6913757 w 6913757"/>
              <a:gd name="connsiteY7" fmla="*/ 1761900 h 1858549"/>
              <a:gd name="connsiteX0" fmla="*/ 0 w 6969513"/>
              <a:gd name="connsiteY0" fmla="*/ 1739598 h 1860784"/>
              <a:gd name="connsiteX1" fmla="*/ 1460810 w 6969513"/>
              <a:gd name="connsiteY1" fmla="*/ 1672690 h 1860784"/>
              <a:gd name="connsiteX2" fmla="*/ 1906859 w 6969513"/>
              <a:gd name="connsiteY2" fmla="*/ 8 h 1860784"/>
              <a:gd name="connsiteX3" fmla="*/ 2319455 w 6969513"/>
              <a:gd name="connsiteY3" fmla="*/ 1661539 h 1860784"/>
              <a:gd name="connsiteX4" fmla="*/ 4928840 w 6969513"/>
              <a:gd name="connsiteY4" fmla="*/ 1683842 h 1860784"/>
              <a:gd name="connsiteX5" fmla="*/ 5452947 w 6969513"/>
              <a:gd name="connsiteY5" fmla="*/ 8 h 1860784"/>
              <a:gd name="connsiteX6" fmla="*/ 5820937 w 6969513"/>
              <a:gd name="connsiteY6" fmla="*/ 1661539 h 1860784"/>
              <a:gd name="connsiteX7" fmla="*/ 6969513 w 6969513"/>
              <a:gd name="connsiteY7" fmla="*/ 1761900 h 1860784"/>
              <a:gd name="connsiteX0" fmla="*/ 0 w 6924908"/>
              <a:gd name="connsiteY0" fmla="*/ 1694993 h 1858549"/>
              <a:gd name="connsiteX1" fmla="*/ 1416205 w 6924908"/>
              <a:gd name="connsiteY1" fmla="*/ 1672690 h 1858549"/>
              <a:gd name="connsiteX2" fmla="*/ 1862254 w 6924908"/>
              <a:gd name="connsiteY2" fmla="*/ 8 h 1858549"/>
              <a:gd name="connsiteX3" fmla="*/ 2274850 w 6924908"/>
              <a:gd name="connsiteY3" fmla="*/ 1661539 h 1858549"/>
              <a:gd name="connsiteX4" fmla="*/ 4884235 w 6924908"/>
              <a:gd name="connsiteY4" fmla="*/ 1683842 h 1858549"/>
              <a:gd name="connsiteX5" fmla="*/ 5408342 w 6924908"/>
              <a:gd name="connsiteY5" fmla="*/ 8 h 1858549"/>
              <a:gd name="connsiteX6" fmla="*/ 5776332 w 6924908"/>
              <a:gd name="connsiteY6" fmla="*/ 1661539 h 1858549"/>
              <a:gd name="connsiteX7" fmla="*/ 6924908 w 6924908"/>
              <a:gd name="connsiteY7" fmla="*/ 1761900 h 1858549"/>
              <a:gd name="connsiteX0" fmla="*/ 0 w 6646127"/>
              <a:gd name="connsiteY0" fmla="*/ 1694993 h 1838411"/>
              <a:gd name="connsiteX1" fmla="*/ 1416205 w 6646127"/>
              <a:gd name="connsiteY1" fmla="*/ 1672690 h 1838411"/>
              <a:gd name="connsiteX2" fmla="*/ 1862254 w 6646127"/>
              <a:gd name="connsiteY2" fmla="*/ 8 h 1838411"/>
              <a:gd name="connsiteX3" fmla="*/ 2274850 w 6646127"/>
              <a:gd name="connsiteY3" fmla="*/ 1661539 h 1838411"/>
              <a:gd name="connsiteX4" fmla="*/ 4884235 w 6646127"/>
              <a:gd name="connsiteY4" fmla="*/ 1683842 h 1838411"/>
              <a:gd name="connsiteX5" fmla="*/ 5408342 w 6646127"/>
              <a:gd name="connsiteY5" fmla="*/ 8 h 1838411"/>
              <a:gd name="connsiteX6" fmla="*/ 5776332 w 6646127"/>
              <a:gd name="connsiteY6" fmla="*/ 1661539 h 1838411"/>
              <a:gd name="connsiteX7" fmla="*/ 6646127 w 6646127"/>
              <a:gd name="connsiteY7" fmla="*/ 1650388 h 1838411"/>
              <a:gd name="connsiteX0" fmla="*/ 0 w 6646127"/>
              <a:gd name="connsiteY0" fmla="*/ 1694993 h 1838411"/>
              <a:gd name="connsiteX1" fmla="*/ 1416205 w 6646127"/>
              <a:gd name="connsiteY1" fmla="*/ 1672690 h 1838411"/>
              <a:gd name="connsiteX2" fmla="*/ 1862254 w 6646127"/>
              <a:gd name="connsiteY2" fmla="*/ 8 h 1838411"/>
              <a:gd name="connsiteX3" fmla="*/ 2274850 w 6646127"/>
              <a:gd name="connsiteY3" fmla="*/ 1661539 h 1838411"/>
              <a:gd name="connsiteX4" fmla="*/ 4884235 w 6646127"/>
              <a:gd name="connsiteY4" fmla="*/ 1683842 h 1838411"/>
              <a:gd name="connsiteX5" fmla="*/ 5408342 w 6646127"/>
              <a:gd name="connsiteY5" fmla="*/ 8 h 1838411"/>
              <a:gd name="connsiteX6" fmla="*/ 5776332 w 6646127"/>
              <a:gd name="connsiteY6" fmla="*/ 1661539 h 1838411"/>
              <a:gd name="connsiteX7" fmla="*/ 6646127 w 6646127"/>
              <a:gd name="connsiteY7" fmla="*/ 1650388 h 1838411"/>
              <a:gd name="connsiteX0" fmla="*/ 0 w 6646127"/>
              <a:gd name="connsiteY0" fmla="*/ 1694993 h 1838411"/>
              <a:gd name="connsiteX1" fmla="*/ 1416205 w 6646127"/>
              <a:gd name="connsiteY1" fmla="*/ 1672690 h 1838411"/>
              <a:gd name="connsiteX2" fmla="*/ 1862254 w 6646127"/>
              <a:gd name="connsiteY2" fmla="*/ 8 h 1838411"/>
              <a:gd name="connsiteX3" fmla="*/ 2274850 w 6646127"/>
              <a:gd name="connsiteY3" fmla="*/ 1661539 h 1838411"/>
              <a:gd name="connsiteX4" fmla="*/ 4884235 w 6646127"/>
              <a:gd name="connsiteY4" fmla="*/ 1683842 h 1838411"/>
              <a:gd name="connsiteX5" fmla="*/ 5408342 w 6646127"/>
              <a:gd name="connsiteY5" fmla="*/ 8 h 1838411"/>
              <a:gd name="connsiteX6" fmla="*/ 5776332 w 6646127"/>
              <a:gd name="connsiteY6" fmla="*/ 1661539 h 1838411"/>
              <a:gd name="connsiteX7" fmla="*/ 6646127 w 6646127"/>
              <a:gd name="connsiteY7" fmla="*/ 1650388 h 1838411"/>
              <a:gd name="connsiteX0" fmla="*/ 0 w 6646127"/>
              <a:gd name="connsiteY0" fmla="*/ 1694993 h 1838411"/>
              <a:gd name="connsiteX1" fmla="*/ 1416205 w 6646127"/>
              <a:gd name="connsiteY1" fmla="*/ 1672690 h 1838411"/>
              <a:gd name="connsiteX2" fmla="*/ 1862254 w 6646127"/>
              <a:gd name="connsiteY2" fmla="*/ 8 h 1838411"/>
              <a:gd name="connsiteX3" fmla="*/ 2274850 w 6646127"/>
              <a:gd name="connsiteY3" fmla="*/ 1661539 h 1838411"/>
              <a:gd name="connsiteX4" fmla="*/ 4884235 w 6646127"/>
              <a:gd name="connsiteY4" fmla="*/ 1683842 h 1838411"/>
              <a:gd name="connsiteX5" fmla="*/ 5408342 w 6646127"/>
              <a:gd name="connsiteY5" fmla="*/ 8 h 1838411"/>
              <a:gd name="connsiteX6" fmla="*/ 5776332 w 6646127"/>
              <a:gd name="connsiteY6" fmla="*/ 1661539 h 1838411"/>
              <a:gd name="connsiteX7" fmla="*/ 6646127 w 6646127"/>
              <a:gd name="connsiteY7" fmla="*/ 1650388 h 1838411"/>
              <a:gd name="connsiteX0" fmla="*/ 0 w 6646127"/>
              <a:gd name="connsiteY0" fmla="*/ 1694993 h 1838411"/>
              <a:gd name="connsiteX1" fmla="*/ 1416205 w 6646127"/>
              <a:gd name="connsiteY1" fmla="*/ 1672690 h 1838411"/>
              <a:gd name="connsiteX2" fmla="*/ 1862254 w 6646127"/>
              <a:gd name="connsiteY2" fmla="*/ 8 h 1838411"/>
              <a:gd name="connsiteX3" fmla="*/ 2274850 w 6646127"/>
              <a:gd name="connsiteY3" fmla="*/ 1661539 h 1838411"/>
              <a:gd name="connsiteX4" fmla="*/ 4884235 w 6646127"/>
              <a:gd name="connsiteY4" fmla="*/ 1683842 h 1838411"/>
              <a:gd name="connsiteX5" fmla="*/ 5408342 w 6646127"/>
              <a:gd name="connsiteY5" fmla="*/ 8 h 1838411"/>
              <a:gd name="connsiteX6" fmla="*/ 5776332 w 6646127"/>
              <a:gd name="connsiteY6" fmla="*/ 1661539 h 1838411"/>
              <a:gd name="connsiteX7" fmla="*/ 6646127 w 6646127"/>
              <a:gd name="connsiteY7" fmla="*/ 1650388 h 1838411"/>
              <a:gd name="connsiteX0" fmla="*/ 0 w 6634976"/>
              <a:gd name="connsiteY0" fmla="*/ 1694993 h 1838411"/>
              <a:gd name="connsiteX1" fmla="*/ 1416205 w 6634976"/>
              <a:gd name="connsiteY1" fmla="*/ 1672690 h 1838411"/>
              <a:gd name="connsiteX2" fmla="*/ 1862254 w 6634976"/>
              <a:gd name="connsiteY2" fmla="*/ 8 h 1838411"/>
              <a:gd name="connsiteX3" fmla="*/ 2274850 w 6634976"/>
              <a:gd name="connsiteY3" fmla="*/ 1661539 h 1838411"/>
              <a:gd name="connsiteX4" fmla="*/ 4884235 w 6634976"/>
              <a:gd name="connsiteY4" fmla="*/ 1683842 h 1838411"/>
              <a:gd name="connsiteX5" fmla="*/ 5408342 w 6634976"/>
              <a:gd name="connsiteY5" fmla="*/ 8 h 1838411"/>
              <a:gd name="connsiteX6" fmla="*/ 5776332 w 6634976"/>
              <a:gd name="connsiteY6" fmla="*/ 1661539 h 1838411"/>
              <a:gd name="connsiteX7" fmla="*/ 6634976 w 6634976"/>
              <a:gd name="connsiteY7" fmla="*/ 1572329 h 1838411"/>
              <a:gd name="connsiteX0" fmla="*/ 0 w 6634976"/>
              <a:gd name="connsiteY0" fmla="*/ 1694993 h 1838411"/>
              <a:gd name="connsiteX1" fmla="*/ 1416205 w 6634976"/>
              <a:gd name="connsiteY1" fmla="*/ 1672690 h 1838411"/>
              <a:gd name="connsiteX2" fmla="*/ 1862254 w 6634976"/>
              <a:gd name="connsiteY2" fmla="*/ 8 h 1838411"/>
              <a:gd name="connsiteX3" fmla="*/ 2274850 w 6634976"/>
              <a:gd name="connsiteY3" fmla="*/ 1661539 h 1838411"/>
              <a:gd name="connsiteX4" fmla="*/ 4884235 w 6634976"/>
              <a:gd name="connsiteY4" fmla="*/ 1683842 h 1838411"/>
              <a:gd name="connsiteX5" fmla="*/ 5408342 w 6634976"/>
              <a:gd name="connsiteY5" fmla="*/ 8 h 1838411"/>
              <a:gd name="connsiteX6" fmla="*/ 5776332 w 6634976"/>
              <a:gd name="connsiteY6" fmla="*/ 1661539 h 1838411"/>
              <a:gd name="connsiteX7" fmla="*/ 6634976 w 6634976"/>
              <a:gd name="connsiteY7" fmla="*/ 1572329 h 1838411"/>
              <a:gd name="connsiteX0" fmla="*/ 0 w 6634976"/>
              <a:gd name="connsiteY0" fmla="*/ 1694993 h 1838411"/>
              <a:gd name="connsiteX1" fmla="*/ 1416205 w 6634976"/>
              <a:gd name="connsiteY1" fmla="*/ 1672690 h 1838411"/>
              <a:gd name="connsiteX2" fmla="*/ 1862254 w 6634976"/>
              <a:gd name="connsiteY2" fmla="*/ 8 h 1838411"/>
              <a:gd name="connsiteX3" fmla="*/ 2274850 w 6634976"/>
              <a:gd name="connsiteY3" fmla="*/ 1661539 h 1838411"/>
              <a:gd name="connsiteX4" fmla="*/ 4884235 w 6634976"/>
              <a:gd name="connsiteY4" fmla="*/ 1683842 h 1838411"/>
              <a:gd name="connsiteX5" fmla="*/ 5408342 w 6634976"/>
              <a:gd name="connsiteY5" fmla="*/ 8 h 1838411"/>
              <a:gd name="connsiteX6" fmla="*/ 5776332 w 6634976"/>
              <a:gd name="connsiteY6" fmla="*/ 1661539 h 1838411"/>
              <a:gd name="connsiteX7" fmla="*/ 6634976 w 6634976"/>
              <a:gd name="connsiteY7" fmla="*/ 1572329 h 1838411"/>
              <a:gd name="connsiteX0" fmla="*/ 0 w 6634976"/>
              <a:gd name="connsiteY0" fmla="*/ 1694993 h 1838411"/>
              <a:gd name="connsiteX1" fmla="*/ 1416205 w 6634976"/>
              <a:gd name="connsiteY1" fmla="*/ 1672690 h 1838411"/>
              <a:gd name="connsiteX2" fmla="*/ 1862254 w 6634976"/>
              <a:gd name="connsiteY2" fmla="*/ 8 h 1838411"/>
              <a:gd name="connsiteX3" fmla="*/ 2274850 w 6634976"/>
              <a:gd name="connsiteY3" fmla="*/ 1661539 h 1838411"/>
              <a:gd name="connsiteX4" fmla="*/ 4884235 w 6634976"/>
              <a:gd name="connsiteY4" fmla="*/ 1683842 h 1838411"/>
              <a:gd name="connsiteX5" fmla="*/ 5408342 w 6634976"/>
              <a:gd name="connsiteY5" fmla="*/ 8 h 1838411"/>
              <a:gd name="connsiteX6" fmla="*/ 5776332 w 6634976"/>
              <a:gd name="connsiteY6" fmla="*/ 1661539 h 1838411"/>
              <a:gd name="connsiteX7" fmla="*/ 6634976 w 6634976"/>
              <a:gd name="connsiteY7" fmla="*/ 1572329 h 1838411"/>
              <a:gd name="connsiteX0" fmla="*/ 0 w 6646127"/>
              <a:gd name="connsiteY0" fmla="*/ 1694993 h 1838411"/>
              <a:gd name="connsiteX1" fmla="*/ 1416205 w 6646127"/>
              <a:gd name="connsiteY1" fmla="*/ 1672690 h 1838411"/>
              <a:gd name="connsiteX2" fmla="*/ 1862254 w 6646127"/>
              <a:gd name="connsiteY2" fmla="*/ 8 h 1838411"/>
              <a:gd name="connsiteX3" fmla="*/ 2274850 w 6646127"/>
              <a:gd name="connsiteY3" fmla="*/ 1661539 h 1838411"/>
              <a:gd name="connsiteX4" fmla="*/ 4884235 w 6646127"/>
              <a:gd name="connsiteY4" fmla="*/ 1683842 h 1838411"/>
              <a:gd name="connsiteX5" fmla="*/ 5408342 w 6646127"/>
              <a:gd name="connsiteY5" fmla="*/ 8 h 1838411"/>
              <a:gd name="connsiteX6" fmla="*/ 5776332 w 6646127"/>
              <a:gd name="connsiteY6" fmla="*/ 1661539 h 1838411"/>
              <a:gd name="connsiteX7" fmla="*/ 6646127 w 6646127"/>
              <a:gd name="connsiteY7" fmla="*/ 1639237 h 1838411"/>
              <a:gd name="connsiteX0" fmla="*/ 0 w 6646127"/>
              <a:gd name="connsiteY0" fmla="*/ 1694993 h 1838411"/>
              <a:gd name="connsiteX1" fmla="*/ 1416205 w 6646127"/>
              <a:gd name="connsiteY1" fmla="*/ 1672690 h 1838411"/>
              <a:gd name="connsiteX2" fmla="*/ 1862254 w 6646127"/>
              <a:gd name="connsiteY2" fmla="*/ 8 h 1838411"/>
              <a:gd name="connsiteX3" fmla="*/ 2274850 w 6646127"/>
              <a:gd name="connsiteY3" fmla="*/ 1661539 h 1838411"/>
              <a:gd name="connsiteX4" fmla="*/ 4884235 w 6646127"/>
              <a:gd name="connsiteY4" fmla="*/ 1683842 h 1838411"/>
              <a:gd name="connsiteX5" fmla="*/ 5408342 w 6646127"/>
              <a:gd name="connsiteY5" fmla="*/ 8 h 1838411"/>
              <a:gd name="connsiteX6" fmla="*/ 5776332 w 6646127"/>
              <a:gd name="connsiteY6" fmla="*/ 1661539 h 1838411"/>
              <a:gd name="connsiteX7" fmla="*/ 6646127 w 6646127"/>
              <a:gd name="connsiteY7" fmla="*/ 1639237 h 183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46127" h="1838411">
                <a:moveTo>
                  <a:pt x="0" y="1694993"/>
                </a:moveTo>
                <a:cubicBezTo>
                  <a:pt x="538975" y="1816727"/>
                  <a:pt x="1105829" y="1955187"/>
                  <a:pt x="1416205" y="1672690"/>
                </a:cubicBezTo>
                <a:cubicBezTo>
                  <a:pt x="1726581" y="1390193"/>
                  <a:pt x="1719147" y="1866"/>
                  <a:pt x="1862254" y="8"/>
                </a:cubicBezTo>
                <a:cubicBezTo>
                  <a:pt x="2005361" y="-1850"/>
                  <a:pt x="1983059" y="1458958"/>
                  <a:pt x="2274850" y="1661539"/>
                </a:cubicBezTo>
                <a:cubicBezTo>
                  <a:pt x="2566641" y="1864120"/>
                  <a:pt x="4651918" y="1905008"/>
                  <a:pt x="4884235" y="1683842"/>
                </a:cubicBezTo>
                <a:cubicBezTo>
                  <a:pt x="5116552" y="1462676"/>
                  <a:pt x="5259659" y="3725"/>
                  <a:pt x="5408342" y="8"/>
                </a:cubicBezTo>
                <a:cubicBezTo>
                  <a:pt x="5557025" y="-3709"/>
                  <a:pt x="5570035" y="1388334"/>
                  <a:pt x="5776332" y="1661539"/>
                </a:cubicBezTo>
                <a:cubicBezTo>
                  <a:pt x="5982629" y="1934744"/>
                  <a:pt x="6404518" y="1719154"/>
                  <a:pt x="6646127" y="1639237"/>
                </a:cubicBezTo>
              </a:path>
            </a:pathLst>
          </a:custGeom>
          <a:ln w="28575">
            <a:solidFill>
              <a:schemeClr val="accent2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08236" y="4724400"/>
            <a:ext cx="1730164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algn="ctr">
            <a:solidFill>
              <a:srgbClr val="000000"/>
            </a:solidFill>
            <a:round/>
            <a:headEnd/>
            <a:tailEnd type="triangle" w="lg" len="lg"/>
          </a:ln>
        </p:spPr>
        <p:txBody>
          <a:bodyPr lIns="15357" tIns="15357" rIns="15357" bIns="15357" anchor="ctr"/>
          <a:lstStyle/>
          <a:p>
            <a:pPr algn="ctr" defTabSz="307147" eaLnBrk="0" hangingPunct="0"/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A-&gt;B | port 2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519987" y="4724400"/>
            <a:ext cx="1730164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algn="ctr">
            <a:solidFill>
              <a:srgbClr val="000000"/>
            </a:solidFill>
            <a:round/>
            <a:headEnd/>
            <a:tailEnd type="triangle" w="lg" len="lg"/>
          </a:ln>
        </p:spPr>
        <p:txBody>
          <a:bodyPr lIns="15357" tIns="15357" rIns="15357" bIns="15357" anchor="ctr"/>
          <a:lstStyle/>
          <a:p>
            <a:pPr algn="ctr" defTabSz="307147" eaLnBrk="0" hangingPunct="0"/>
            <a:r>
              <a:rPr lang="en-US" sz="2000" dirty="0" smtClean="0">
                <a:solidFill>
                  <a:srgbClr val="000000"/>
                </a:solidFill>
                <a:cs typeface="Arial" pitchFamily="34" charset="0"/>
              </a:rPr>
              <a:t>A-&gt;B | port 1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628650" y="-19843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MAC-learning switch (3 bugs)</a:t>
            </a:r>
            <a:endParaRPr lang="en-US" dirty="0"/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 dirty="0" smtClean="0"/>
              <a:t>Presenter’s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61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1" grpId="2" animBg="1"/>
      <p:bldP spid="68" grpId="0"/>
      <p:bldP spid="35" grpId="0" animBg="1"/>
      <p:bldP spid="35" grpId="1" animBg="1"/>
      <p:bldP spid="36" grpId="0" animBg="1"/>
      <p:bldP spid="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6F19-1D91-4AB6-A289-00E8E86BAF50}" type="slidenum">
              <a:rPr lang="en-US" smtClean="0"/>
              <a:t>27</a:t>
            </a:fld>
            <a:endParaRPr lang="en-US"/>
          </a:p>
        </p:txBody>
      </p:sp>
      <p:cxnSp>
        <p:nvCxnSpPr>
          <p:cNvPr id="7" name="Straight Connector 113"/>
          <p:cNvCxnSpPr>
            <a:cxnSpLocks noChangeShapeType="1"/>
            <a:stCxn id="16" idx="6"/>
            <a:endCxn id="17" idx="2"/>
          </p:cNvCxnSpPr>
          <p:nvPr/>
        </p:nvCxnSpPr>
        <p:spPr bwMode="auto">
          <a:xfrm>
            <a:off x="3386820" y="3406633"/>
            <a:ext cx="2437286" cy="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ounded Rectangle 7"/>
          <p:cNvSpPr/>
          <p:nvPr/>
        </p:nvSpPr>
        <p:spPr bwMode="auto">
          <a:xfrm>
            <a:off x="1829612" y="990600"/>
            <a:ext cx="5490354" cy="939773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bIns="0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1pPr>
            <a:lvl2pPr marL="45550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2pPr>
            <a:lvl3pPr marL="912587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3pPr>
            <a:lvl4pPr marL="1369673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4pPr>
            <a:lvl5pPr marL="182676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5pPr>
            <a:lvl6pPr marL="228543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6pPr>
            <a:lvl7pPr marL="2742520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7pPr>
            <a:lvl8pPr marL="3199606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8pPr>
            <a:lvl9pPr marL="365669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1579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0" kern="0" dirty="0">
              <a:solidFill>
                <a:sysClr val="window" lastClr="FFFFFF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06019" y="1130809"/>
            <a:ext cx="4737542" cy="799564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1pPr>
            <a:lvl2pPr marL="45550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2pPr>
            <a:lvl3pPr marL="912587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3pPr>
            <a:lvl4pPr marL="1369673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4pPr>
            <a:lvl5pPr marL="182676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5pPr>
            <a:lvl6pPr marL="228543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6pPr>
            <a:lvl7pPr marL="2742520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7pPr>
            <a:lvl8pPr marL="3199606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8pPr>
            <a:lvl9pPr marL="365669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1579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0" kern="0" dirty="0" smtClean="0">
                <a:solidFill>
                  <a:sysClr val="windowText" lastClr="000000"/>
                </a:solidFill>
                <a:latin typeface="+mn-lt"/>
                <a:cs typeface="Arial" pitchFamily="34" charset="0"/>
              </a:rPr>
              <a:t>OpenFlow</a:t>
            </a:r>
            <a:br>
              <a:rPr lang="en-US" sz="2400" b="0" kern="0" dirty="0" smtClean="0">
                <a:solidFill>
                  <a:sysClr val="windowText" lastClr="000000"/>
                </a:solidFill>
                <a:latin typeface="+mn-lt"/>
                <a:cs typeface="Arial" pitchFamily="34" charset="0"/>
              </a:rPr>
            </a:br>
            <a:r>
              <a:rPr lang="en-US" sz="2400" b="0" kern="0" dirty="0" smtClean="0">
                <a:solidFill>
                  <a:sysClr val="windowText" lastClr="000000"/>
                </a:solidFill>
                <a:latin typeface="+mn-lt"/>
                <a:cs typeface="Arial" pitchFamily="34" charset="0"/>
              </a:rPr>
              <a:t>program</a:t>
            </a:r>
            <a:endParaRPr lang="en-US" sz="2400" b="0" kern="0" dirty="0">
              <a:solidFill>
                <a:sysClr val="windowText" lastClr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Rectangle 122"/>
          <p:cNvSpPr>
            <a:spLocks noChangeArrowheads="1"/>
          </p:cNvSpPr>
          <p:nvPr/>
        </p:nvSpPr>
        <p:spPr bwMode="auto">
          <a:xfrm>
            <a:off x="300709" y="3095613"/>
            <a:ext cx="1130335" cy="62203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algn="ctr">
            <a:solidFill>
              <a:srgbClr val="000000"/>
            </a:solidFill>
            <a:round/>
            <a:headEnd/>
            <a:tailEnd type="triangle" w="lg" len="lg"/>
          </a:ln>
        </p:spPr>
        <p:txBody>
          <a:bodyPr lIns="15357" tIns="15357" rIns="15357" bIns="15357"/>
          <a:lstStyle/>
          <a:p>
            <a:pPr algn="ctr" defTabSz="307147" eaLnBrk="0" hangingPunct="0">
              <a:defRPr/>
            </a:pP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Host A</a:t>
            </a:r>
          </a:p>
        </p:txBody>
      </p:sp>
      <p:cxnSp>
        <p:nvCxnSpPr>
          <p:cNvPr id="13" name="Straight Connector 123"/>
          <p:cNvCxnSpPr>
            <a:cxnSpLocks noChangeShapeType="1"/>
            <a:stCxn id="12" idx="3"/>
            <a:endCxn id="16" idx="2"/>
          </p:cNvCxnSpPr>
          <p:nvPr/>
        </p:nvCxnSpPr>
        <p:spPr bwMode="auto">
          <a:xfrm>
            <a:off x="1431044" y="3406633"/>
            <a:ext cx="89921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Oval 15"/>
          <p:cNvSpPr/>
          <p:nvPr/>
        </p:nvSpPr>
        <p:spPr bwMode="auto">
          <a:xfrm>
            <a:off x="2330254" y="2878350"/>
            <a:ext cx="1056566" cy="1056566"/>
          </a:xfrm>
          <a:prstGeom prst="ellips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15357" rIns="0" bIns="15357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1pPr>
            <a:lvl2pPr marL="45550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2pPr>
            <a:lvl3pPr marL="912587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3pPr>
            <a:lvl4pPr marL="1369673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4pPr>
            <a:lvl5pPr marL="182676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5pPr>
            <a:lvl6pPr marL="228543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6pPr>
            <a:lvl7pPr marL="2742520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7pPr>
            <a:lvl8pPr marL="3199606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8pPr>
            <a:lvl9pPr marL="365669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1579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ysClr val="windowText" lastClr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824106" y="2885570"/>
            <a:ext cx="1056566" cy="1042129"/>
          </a:xfrm>
          <a:prstGeom prst="ellips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w="med" len="med"/>
          </a:ln>
          <a:effectLst/>
        </p:spPr>
        <p:txBody>
          <a:bodyPr lIns="0" tIns="15357" rIns="0" bIns="15357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1pPr>
            <a:lvl2pPr marL="45550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2pPr>
            <a:lvl3pPr marL="912587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3pPr>
            <a:lvl4pPr marL="1369673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4pPr>
            <a:lvl5pPr marL="182676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5pPr>
            <a:lvl6pPr marL="228543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6pPr>
            <a:lvl7pPr marL="2742520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7pPr>
            <a:lvl8pPr marL="3199606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8pPr>
            <a:lvl9pPr marL="365669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1579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ysClr val="windowText" lastClr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08857" y="3389511"/>
            <a:ext cx="699360" cy="3048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40000">
                <a:schemeClr val="bg1">
                  <a:lumMod val="85000"/>
                </a:schemeClr>
              </a:gs>
              <a:gs pos="15000">
                <a:schemeClr val="tx1">
                  <a:lumMod val="75000"/>
                  <a:lumOff val="2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8575" algn="ctr">
            <a:solidFill>
              <a:srgbClr val="000000"/>
            </a:solidFill>
            <a:round/>
            <a:headEnd/>
            <a:tailEnd type="triangle" w="lg" len="lg"/>
          </a:ln>
        </p:spPr>
        <p:txBody>
          <a:bodyPr lIns="15357" tIns="15357" rIns="15357" bIns="15357"/>
          <a:lstStyle/>
          <a:p>
            <a:pPr algn="ctr" defTabSz="307147" eaLnBrk="0" hangingPunct="0"/>
            <a:endParaRPr 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002709" y="3389511"/>
            <a:ext cx="699360" cy="3048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40000">
                <a:schemeClr val="bg1">
                  <a:lumMod val="85000"/>
                </a:schemeClr>
              </a:gs>
              <a:gs pos="15000">
                <a:schemeClr val="tx1">
                  <a:lumMod val="75000"/>
                  <a:lumOff val="2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8575" algn="ctr">
            <a:solidFill>
              <a:srgbClr val="000000"/>
            </a:solidFill>
            <a:round/>
            <a:headEnd/>
            <a:tailEnd type="triangle" w="lg" len="lg"/>
          </a:ln>
        </p:spPr>
        <p:txBody>
          <a:bodyPr lIns="15357" tIns="15357" rIns="15357" bIns="15357"/>
          <a:lstStyle/>
          <a:p>
            <a:pPr algn="ctr" defTabSz="307147" eaLnBrk="0" hangingPunct="0"/>
            <a:endParaRPr 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094126" y="3014807"/>
            <a:ext cx="191874" cy="338791"/>
          </a:xfrm>
          <a:prstGeom prst="rect">
            <a:avLst/>
          </a:prstGeom>
        </p:spPr>
        <p:txBody>
          <a:bodyPr wrap="none" lIns="30715" tIns="15357" rIns="30715" bIns="15357">
            <a:spAutoFit/>
          </a:bodyPr>
          <a:lstStyle/>
          <a:p>
            <a:pPr algn="ctr" defTabSz="157935">
              <a:defRPr/>
            </a:pPr>
            <a:r>
              <a:rPr lang="en-US" sz="2000" kern="0" dirty="0" smtClean="0">
                <a:solidFill>
                  <a:schemeClr val="tx2"/>
                </a:solidFill>
                <a:cs typeface="Arial" pitchFamily="34" charset="0"/>
              </a:rPr>
              <a:t>1</a:t>
            </a:r>
            <a:endParaRPr lang="en-US" sz="2800" kern="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443425" y="3014807"/>
            <a:ext cx="191873" cy="338791"/>
          </a:xfrm>
          <a:prstGeom prst="rect">
            <a:avLst/>
          </a:prstGeom>
        </p:spPr>
        <p:txBody>
          <a:bodyPr wrap="none" lIns="30715" tIns="15357" rIns="30715" bIns="15357">
            <a:spAutoFit/>
          </a:bodyPr>
          <a:lstStyle/>
          <a:p>
            <a:pPr algn="ctr" defTabSz="157935">
              <a:defRPr/>
            </a:pPr>
            <a:r>
              <a:rPr lang="en-US" sz="2000" kern="0" dirty="0" smtClean="0">
                <a:solidFill>
                  <a:schemeClr val="tx2"/>
                </a:solidFill>
                <a:cs typeface="Arial" pitchFamily="34" charset="0"/>
              </a:rPr>
              <a:t>2</a:t>
            </a:r>
            <a:endParaRPr lang="en-US" sz="2800" kern="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584902" y="3014807"/>
            <a:ext cx="191874" cy="338791"/>
          </a:xfrm>
          <a:prstGeom prst="rect">
            <a:avLst/>
          </a:prstGeom>
        </p:spPr>
        <p:txBody>
          <a:bodyPr wrap="none" lIns="30715" tIns="15357" rIns="30715" bIns="15357">
            <a:spAutoFit/>
          </a:bodyPr>
          <a:lstStyle/>
          <a:p>
            <a:pPr algn="ctr" defTabSz="157935">
              <a:defRPr/>
            </a:pPr>
            <a:r>
              <a:rPr lang="en-US" sz="2000" kern="0" dirty="0">
                <a:solidFill>
                  <a:schemeClr val="tx2"/>
                </a:solidFill>
                <a:cs typeface="Arial" pitchFamily="34" charset="0"/>
              </a:rPr>
              <a:t>2</a:t>
            </a:r>
            <a:endParaRPr lang="en-US" sz="2800" kern="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934200" y="3014807"/>
            <a:ext cx="191874" cy="338791"/>
          </a:xfrm>
          <a:prstGeom prst="rect">
            <a:avLst/>
          </a:prstGeom>
        </p:spPr>
        <p:txBody>
          <a:bodyPr wrap="none" lIns="30715" tIns="15357" rIns="30715" bIns="15357">
            <a:spAutoFit/>
          </a:bodyPr>
          <a:lstStyle/>
          <a:p>
            <a:pPr algn="ctr" defTabSz="157935">
              <a:defRPr/>
            </a:pPr>
            <a:r>
              <a:rPr lang="en-US" sz="2000" kern="0" dirty="0">
                <a:solidFill>
                  <a:schemeClr val="tx2"/>
                </a:solidFill>
                <a:cs typeface="Arial" pitchFamily="34" charset="0"/>
              </a:rPr>
              <a:t>1</a:t>
            </a:r>
            <a:endParaRPr lang="en-US" sz="2800" kern="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28600" y="5115580"/>
            <a:ext cx="5839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BUG-I: </a:t>
            </a:r>
            <a:r>
              <a:rPr lang="en-US" sz="2800" dirty="0" smtClean="0"/>
              <a:t>Host unreachable after moving</a:t>
            </a:r>
            <a:endParaRPr lang="en-US" sz="2800" dirty="0"/>
          </a:p>
        </p:txBody>
      </p:sp>
      <p:sp>
        <p:nvSpPr>
          <p:cNvPr id="61" name="Rectangle 60"/>
          <p:cNvSpPr/>
          <p:nvPr/>
        </p:nvSpPr>
        <p:spPr>
          <a:xfrm>
            <a:off x="2895600" y="4004609"/>
            <a:ext cx="191873" cy="338791"/>
          </a:xfrm>
          <a:prstGeom prst="rect">
            <a:avLst/>
          </a:prstGeom>
        </p:spPr>
        <p:txBody>
          <a:bodyPr wrap="none" lIns="30715" tIns="15357" rIns="30715" bIns="15357">
            <a:spAutoFit/>
          </a:bodyPr>
          <a:lstStyle/>
          <a:p>
            <a:pPr algn="ctr" defTabSz="157935">
              <a:defRPr/>
            </a:pPr>
            <a:r>
              <a:rPr lang="en-US" sz="2000" kern="0" dirty="0" smtClean="0">
                <a:solidFill>
                  <a:schemeClr val="tx2"/>
                </a:solidFill>
                <a:cs typeface="Arial" pitchFamily="34" charset="0"/>
              </a:rPr>
              <a:t>3</a:t>
            </a:r>
            <a:endParaRPr lang="en-US" sz="2800" kern="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28600" y="5572780"/>
            <a:ext cx="4249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BUG-II: </a:t>
            </a:r>
            <a:r>
              <a:rPr lang="en-US" sz="2800" dirty="0" smtClean="0"/>
              <a:t>Delayed direct path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228600" y="6029980"/>
            <a:ext cx="3643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BUG-III: </a:t>
            </a:r>
            <a:r>
              <a:rPr lang="en-US" sz="2800" dirty="0" smtClean="0"/>
              <a:t>Excess flooding</a:t>
            </a:r>
            <a:endParaRPr lang="en-US" sz="2800" dirty="0"/>
          </a:p>
        </p:txBody>
      </p:sp>
      <p:sp>
        <p:nvSpPr>
          <p:cNvPr id="39" name="Oval 38"/>
          <p:cNvSpPr/>
          <p:nvPr/>
        </p:nvSpPr>
        <p:spPr bwMode="auto">
          <a:xfrm>
            <a:off x="4038600" y="3962400"/>
            <a:ext cx="1056566" cy="1042129"/>
          </a:xfrm>
          <a:prstGeom prst="ellips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w="med" len="med"/>
          </a:ln>
          <a:effectLst/>
        </p:spPr>
        <p:txBody>
          <a:bodyPr lIns="0" tIns="15357" rIns="0" bIns="15357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1pPr>
            <a:lvl2pPr marL="45550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2pPr>
            <a:lvl3pPr marL="912587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3pPr>
            <a:lvl4pPr marL="1369673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4pPr>
            <a:lvl5pPr marL="182676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5pPr>
            <a:lvl6pPr marL="228543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6pPr>
            <a:lvl7pPr marL="2742520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7pPr>
            <a:lvl8pPr marL="3199606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8pPr>
            <a:lvl9pPr marL="365669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1579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ysClr val="windowText" lastClr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17203" y="4466341"/>
            <a:ext cx="699360" cy="3048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40000">
                <a:schemeClr val="bg1">
                  <a:lumMod val="85000"/>
                </a:schemeClr>
              </a:gs>
              <a:gs pos="15000">
                <a:schemeClr val="tx1">
                  <a:lumMod val="75000"/>
                  <a:lumOff val="2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8575" algn="ctr">
            <a:solidFill>
              <a:srgbClr val="000000"/>
            </a:solidFill>
            <a:round/>
            <a:headEnd/>
            <a:tailEnd type="triangle" w="lg" len="lg"/>
          </a:ln>
        </p:spPr>
        <p:txBody>
          <a:bodyPr lIns="15357" tIns="15357" rIns="15357" bIns="15357"/>
          <a:lstStyle/>
          <a:p>
            <a:pPr algn="ctr" defTabSz="307147" eaLnBrk="0" hangingPunct="0"/>
            <a:endParaRPr 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41" name="Straight Connector 113"/>
          <p:cNvCxnSpPr>
            <a:cxnSpLocks noChangeShapeType="1"/>
            <a:stCxn id="16" idx="4"/>
            <a:endCxn id="39" idx="2"/>
          </p:cNvCxnSpPr>
          <p:nvPr/>
        </p:nvCxnSpPr>
        <p:spPr bwMode="auto">
          <a:xfrm>
            <a:off x="2858537" y="3934916"/>
            <a:ext cx="1180063" cy="548549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Connector 113"/>
          <p:cNvCxnSpPr>
            <a:cxnSpLocks noChangeShapeType="1"/>
            <a:stCxn id="39" idx="6"/>
            <a:endCxn id="17" idx="4"/>
          </p:cNvCxnSpPr>
          <p:nvPr/>
        </p:nvCxnSpPr>
        <p:spPr bwMode="auto">
          <a:xfrm flipV="1">
            <a:off x="5095166" y="3927699"/>
            <a:ext cx="1257223" cy="555766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Rectangle 48"/>
          <p:cNvSpPr/>
          <p:nvPr/>
        </p:nvSpPr>
        <p:spPr>
          <a:xfrm>
            <a:off x="6096000" y="4004609"/>
            <a:ext cx="191873" cy="338791"/>
          </a:xfrm>
          <a:prstGeom prst="rect">
            <a:avLst/>
          </a:prstGeom>
        </p:spPr>
        <p:txBody>
          <a:bodyPr wrap="none" lIns="30715" tIns="15357" rIns="30715" bIns="15357">
            <a:spAutoFit/>
          </a:bodyPr>
          <a:lstStyle/>
          <a:p>
            <a:pPr algn="ctr" defTabSz="157935">
              <a:defRPr/>
            </a:pPr>
            <a:r>
              <a:rPr lang="en-US" sz="2000" kern="0" dirty="0" smtClean="0">
                <a:solidFill>
                  <a:schemeClr val="tx2"/>
                </a:solidFill>
                <a:cs typeface="Arial" pitchFamily="34" charset="0"/>
              </a:rPr>
              <a:t>3</a:t>
            </a:r>
            <a:endParaRPr lang="en-US" sz="2800" kern="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810000" y="4080809"/>
            <a:ext cx="191874" cy="338791"/>
          </a:xfrm>
          <a:prstGeom prst="rect">
            <a:avLst/>
          </a:prstGeom>
        </p:spPr>
        <p:txBody>
          <a:bodyPr wrap="none" lIns="30715" tIns="15357" rIns="30715" bIns="15357">
            <a:spAutoFit/>
          </a:bodyPr>
          <a:lstStyle/>
          <a:p>
            <a:pPr algn="ctr" defTabSz="157935">
              <a:defRPr/>
            </a:pPr>
            <a:r>
              <a:rPr lang="en-US" sz="2000" kern="0" dirty="0">
                <a:solidFill>
                  <a:schemeClr val="tx2"/>
                </a:solidFill>
                <a:cs typeface="Arial" pitchFamily="34" charset="0"/>
              </a:rPr>
              <a:t>2</a:t>
            </a:r>
            <a:endParaRPr lang="en-US" sz="2800" kern="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159298" y="4080809"/>
            <a:ext cx="191874" cy="338791"/>
          </a:xfrm>
          <a:prstGeom prst="rect">
            <a:avLst/>
          </a:prstGeom>
        </p:spPr>
        <p:txBody>
          <a:bodyPr wrap="none" lIns="30715" tIns="15357" rIns="30715" bIns="15357">
            <a:spAutoFit/>
          </a:bodyPr>
          <a:lstStyle/>
          <a:p>
            <a:pPr algn="ctr" defTabSz="157935">
              <a:defRPr/>
            </a:pPr>
            <a:r>
              <a:rPr lang="en-US" sz="2000" kern="0" dirty="0">
                <a:solidFill>
                  <a:schemeClr val="tx2"/>
                </a:solidFill>
                <a:cs typeface="Arial" pitchFamily="34" charset="0"/>
              </a:rPr>
              <a:t>1</a:t>
            </a:r>
            <a:endParaRPr lang="en-US" sz="2800" kern="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1260087" y="1762689"/>
            <a:ext cx="2553629" cy="1892919"/>
          </a:xfrm>
          <a:custGeom>
            <a:avLst/>
            <a:gdLst>
              <a:gd name="connsiteX0" fmla="*/ 0 w 6690732"/>
              <a:gd name="connsiteY0" fmla="*/ 1795390 h 2007526"/>
              <a:gd name="connsiteX1" fmla="*/ 1349297 w 6690732"/>
              <a:gd name="connsiteY1" fmla="*/ 1739634 h 2007526"/>
              <a:gd name="connsiteX2" fmla="*/ 1628078 w 6690732"/>
              <a:gd name="connsiteY2" fmla="*/ 44 h 2007526"/>
              <a:gd name="connsiteX3" fmla="*/ 1873405 w 6690732"/>
              <a:gd name="connsiteY3" fmla="*/ 1795390 h 2007526"/>
              <a:gd name="connsiteX4" fmla="*/ 4839629 w 6690732"/>
              <a:gd name="connsiteY4" fmla="*/ 1773088 h 2007526"/>
              <a:gd name="connsiteX5" fmla="*/ 5174166 w 6690732"/>
              <a:gd name="connsiteY5" fmla="*/ 44 h 2007526"/>
              <a:gd name="connsiteX6" fmla="*/ 5352585 w 6690732"/>
              <a:gd name="connsiteY6" fmla="*/ 1806541 h 2007526"/>
              <a:gd name="connsiteX7" fmla="*/ 6690732 w 6690732"/>
              <a:gd name="connsiteY7" fmla="*/ 1761936 h 2007526"/>
              <a:gd name="connsiteX0" fmla="*/ 0 w 6690732"/>
              <a:gd name="connsiteY0" fmla="*/ 1795568 h 2007704"/>
              <a:gd name="connsiteX1" fmla="*/ 1182029 w 6690732"/>
              <a:gd name="connsiteY1" fmla="*/ 1672904 h 2007704"/>
              <a:gd name="connsiteX2" fmla="*/ 1628078 w 6690732"/>
              <a:gd name="connsiteY2" fmla="*/ 222 h 2007704"/>
              <a:gd name="connsiteX3" fmla="*/ 1873405 w 6690732"/>
              <a:gd name="connsiteY3" fmla="*/ 1795568 h 2007704"/>
              <a:gd name="connsiteX4" fmla="*/ 4839629 w 6690732"/>
              <a:gd name="connsiteY4" fmla="*/ 1773266 h 2007704"/>
              <a:gd name="connsiteX5" fmla="*/ 5174166 w 6690732"/>
              <a:gd name="connsiteY5" fmla="*/ 222 h 2007704"/>
              <a:gd name="connsiteX6" fmla="*/ 5352585 w 6690732"/>
              <a:gd name="connsiteY6" fmla="*/ 1806719 h 2007704"/>
              <a:gd name="connsiteX7" fmla="*/ 6690732 w 6690732"/>
              <a:gd name="connsiteY7" fmla="*/ 1762114 h 2007704"/>
              <a:gd name="connsiteX0" fmla="*/ 0 w 6690732"/>
              <a:gd name="connsiteY0" fmla="*/ 1795413 h 1976525"/>
              <a:gd name="connsiteX1" fmla="*/ 1182029 w 6690732"/>
              <a:gd name="connsiteY1" fmla="*/ 1672749 h 1976525"/>
              <a:gd name="connsiteX2" fmla="*/ 1628078 w 6690732"/>
              <a:gd name="connsiteY2" fmla="*/ 67 h 1976525"/>
              <a:gd name="connsiteX3" fmla="*/ 2096430 w 6690732"/>
              <a:gd name="connsiteY3" fmla="*/ 1739657 h 1976525"/>
              <a:gd name="connsiteX4" fmla="*/ 4839629 w 6690732"/>
              <a:gd name="connsiteY4" fmla="*/ 1773111 h 1976525"/>
              <a:gd name="connsiteX5" fmla="*/ 5174166 w 6690732"/>
              <a:gd name="connsiteY5" fmla="*/ 67 h 1976525"/>
              <a:gd name="connsiteX6" fmla="*/ 5352585 w 6690732"/>
              <a:gd name="connsiteY6" fmla="*/ 1806564 h 1976525"/>
              <a:gd name="connsiteX7" fmla="*/ 6690732 w 6690732"/>
              <a:gd name="connsiteY7" fmla="*/ 1761959 h 1976525"/>
              <a:gd name="connsiteX0" fmla="*/ 0 w 6690732"/>
              <a:gd name="connsiteY0" fmla="*/ 1795565 h 1966597"/>
              <a:gd name="connsiteX1" fmla="*/ 1182029 w 6690732"/>
              <a:gd name="connsiteY1" fmla="*/ 1672901 h 1966597"/>
              <a:gd name="connsiteX2" fmla="*/ 1628078 w 6690732"/>
              <a:gd name="connsiteY2" fmla="*/ 219 h 1966597"/>
              <a:gd name="connsiteX3" fmla="*/ 2096430 w 6690732"/>
              <a:gd name="connsiteY3" fmla="*/ 1739809 h 1966597"/>
              <a:gd name="connsiteX4" fmla="*/ 4650059 w 6690732"/>
              <a:gd name="connsiteY4" fmla="*/ 1684053 h 1966597"/>
              <a:gd name="connsiteX5" fmla="*/ 5174166 w 6690732"/>
              <a:gd name="connsiteY5" fmla="*/ 219 h 1966597"/>
              <a:gd name="connsiteX6" fmla="*/ 5352585 w 6690732"/>
              <a:gd name="connsiteY6" fmla="*/ 1806716 h 1966597"/>
              <a:gd name="connsiteX7" fmla="*/ 6690732 w 6690732"/>
              <a:gd name="connsiteY7" fmla="*/ 1762111 h 1966597"/>
              <a:gd name="connsiteX0" fmla="*/ 0 w 6690732"/>
              <a:gd name="connsiteY0" fmla="*/ 1795413 h 1927452"/>
              <a:gd name="connsiteX1" fmla="*/ 1182029 w 6690732"/>
              <a:gd name="connsiteY1" fmla="*/ 1672749 h 1927452"/>
              <a:gd name="connsiteX2" fmla="*/ 1628078 w 6690732"/>
              <a:gd name="connsiteY2" fmla="*/ 67 h 1927452"/>
              <a:gd name="connsiteX3" fmla="*/ 2096430 w 6690732"/>
              <a:gd name="connsiteY3" fmla="*/ 1739657 h 1927452"/>
              <a:gd name="connsiteX4" fmla="*/ 4650059 w 6690732"/>
              <a:gd name="connsiteY4" fmla="*/ 1683901 h 1927452"/>
              <a:gd name="connsiteX5" fmla="*/ 5174166 w 6690732"/>
              <a:gd name="connsiteY5" fmla="*/ 67 h 1927452"/>
              <a:gd name="connsiteX6" fmla="*/ 5542156 w 6690732"/>
              <a:gd name="connsiteY6" fmla="*/ 1661598 h 1927452"/>
              <a:gd name="connsiteX7" fmla="*/ 6690732 w 6690732"/>
              <a:gd name="connsiteY7" fmla="*/ 1761959 h 1927452"/>
              <a:gd name="connsiteX0" fmla="*/ 0 w 6690732"/>
              <a:gd name="connsiteY0" fmla="*/ 1795354 h 1892925"/>
              <a:gd name="connsiteX1" fmla="*/ 1182029 w 6690732"/>
              <a:gd name="connsiteY1" fmla="*/ 1672690 h 1892925"/>
              <a:gd name="connsiteX2" fmla="*/ 1628078 w 6690732"/>
              <a:gd name="connsiteY2" fmla="*/ 8 h 1892925"/>
              <a:gd name="connsiteX3" fmla="*/ 2040674 w 6690732"/>
              <a:gd name="connsiteY3" fmla="*/ 1661539 h 1892925"/>
              <a:gd name="connsiteX4" fmla="*/ 4650059 w 6690732"/>
              <a:gd name="connsiteY4" fmla="*/ 1683842 h 1892925"/>
              <a:gd name="connsiteX5" fmla="*/ 5174166 w 6690732"/>
              <a:gd name="connsiteY5" fmla="*/ 8 h 1892925"/>
              <a:gd name="connsiteX6" fmla="*/ 5542156 w 6690732"/>
              <a:gd name="connsiteY6" fmla="*/ 1661539 h 1892925"/>
              <a:gd name="connsiteX7" fmla="*/ 6690732 w 6690732"/>
              <a:gd name="connsiteY7" fmla="*/ 1761900 h 1892925"/>
              <a:gd name="connsiteX0" fmla="*/ 0 w 6690732"/>
              <a:gd name="connsiteY0" fmla="*/ 1795354 h 1892925"/>
              <a:gd name="connsiteX1" fmla="*/ 1182029 w 6690732"/>
              <a:gd name="connsiteY1" fmla="*/ 1672690 h 1892925"/>
              <a:gd name="connsiteX2" fmla="*/ 1628078 w 6690732"/>
              <a:gd name="connsiteY2" fmla="*/ 8 h 1892925"/>
              <a:gd name="connsiteX3" fmla="*/ 2040674 w 6690732"/>
              <a:gd name="connsiteY3" fmla="*/ 1661539 h 1892925"/>
              <a:gd name="connsiteX4" fmla="*/ 4650059 w 6690732"/>
              <a:gd name="connsiteY4" fmla="*/ 1683842 h 1892925"/>
              <a:gd name="connsiteX5" fmla="*/ 5174166 w 6690732"/>
              <a:gd name="connsiteY5" fmla="*/ 8 h 1892925"/>
              <a:gd name="connsiteX6" fmla="*/ 5542156 w 6690732"/>
              <a:gd name="connsiteY6" fmla="*/ 1661539 h 1892925"/>
              <a:gd name="connsiteX7" fmla="*/ 6690732 w 6690732"/>
              <a:gd name="connsiteY7" fmla="*/ 1761900 h 1892925"/>
              <a:gd name="connsiteX0" fmla="*/ 0 w 6690732"/>
              <a:gd name="connsiteY0" fmla="*/ 1795354 h 1892925"/>
              <a:gd name="connsiteX1" fmla="*/ 1182029 w 6690732"/>
              <a:gd name="connsiteY1" fmla="*/ 1672690 h 1892925"/>
              <a:gd name="connsiteX2" fmla="*/ 1628078 w 6690732"/>
              <a:gd name="connsiteY2" fmla="*/ 8 h 1892925"/>
              <a:gd name="connsiteX3" fmla="*/ 2040674 w 6690732"/>
              <a:gd name="connsiteY3" fmla="*/ 1661539 h 1892925"/>
              <a:gd name="connsiteX4" fmla="*/ 4650059 w 6690732"/>
              <a:gd name="connsiteY4" fmla="*/ 1683842 h 1892925"/>
              <a:gd name="connsiteX5" fmla="*/ 5174166 w 6690732"/>
              <a:gd name="connsiteY5" fmla="*/ 8 h 1892925"/>
              <a:gd name="connsiteX6" fmla="*/ 5542156 w 6690732"/>
              <a:gd name="connsiteY6" fmla="*/ 1661539 h 1892925"/>
              <a:gd name="connsiteX7" fmla="*/ 6690732 w 6690732"/>
              <a:gd name="connsiteY7" fmla="*/ 1761900 h 1892925"/>
              <a:gd name="connsiteX0" fmla="*/ 0 w 6690732"/>
              <a:gd name="connsiteY0" fmla="*/ 1795354 h 1892925"/>
              <a:gd name="connsiteX1" fmla="*/ 1182029 w 6690732"/>
              <a:gd name="connsiteY1" fmla="*/ 1672690 h 1892925"/>
              <a:gd name="connsiteX2" fmla="*/ 1628078 w 6690732"/>
              <a:gd name="connsiteY2" fmla="*/ 8 h 1892925"/>
              <a:gd name="connsiteX3" fmla="*/ 2040674 w 6690732"/>
              <a:gd name="connsiteY3" fmla="*/ 1661539 h 1892925"/>
              <a:gd name="connsiteX4" fmla="*/ 4650059 w 6690732"/>
              <a:gd name="connsiteY4" fmla="*/ 1683842 h 1892925"/>
              <a:gd name="connsiteX5" fmla="*/ 5174166 w 6690732"/>
              <a:gd name="connsiteY5" fmla="*/ 8 h 1892925"/>
              <a:gd name="connsiteX6" fmla="*/ 5542156 w 6690732"/>
              <a:gd name="connsiteY6" fmla="*/ 1661539 h 1892925"/>
              <a:gd name="connsiteX7" fmla="*/ 6690732 w 6690732"/>
              <a:gd name="connsiteY7" fmla="*/ 1761900 h 1892925"/>
              <a:gd name="connsiteX0" fmla="*/ 0 w 6690732"/>
              <a:gd name="connsiteY0" fmla="*/ 1795348 h 1892919"/>
              <a:gd name="connsiteX1" fmla="*/ 1182029 w 6690732"/>
              <a:gd name="connsiteY1" fmla="*/ 1672684 h 1892919"/>
              <a:gd name="connsiteX2" fmla="*/ 1628078 w 6690732"/>
              <a:gd name="connsiteY2" fmla="*/ 2 h 1892919"/>
              <a:gd name="connsiteX3" fmla="*/ 2040674 w 6690732"/>
              <a:gd name="connsiteY3" fmla="*/ 1661533 h 1892919"/>
              <a:gd name="connsiteX4" fmla="*/ 4650059 w 6690732"/>
              <a:gd name="connsiteY4" fmla="*/ 1683836 h 1892919"/>
              <a:gd name="connsiteX5" fmla="*/ 5542156 w 6690732"/>
              <a:gd name="connsiteY5" fmla="*/ 1661533 h 1892919"/>
              <a:gd name="connsiteX6" fmla="*/ 6690732 w 6690732"/>
              <a:gd name="connsiteY6" fmla="*/ 1761894 h 1892919"/>
              <a:gd name="connsiteX0" fmla="*/ 0 w 6690732"/>
              <a:gd name="connsiteY0" fmla="*/ 1795348 h 1892919"/>
              <a:gd name="connsiteX1" fmla="*/ 1182029 w 6690732"/>
              <a:gd name="connsiteY1" fmla="*/ 1672684 h 1892919"/>
              <a:gd name="connsiteX2" fmla="*/ 1628078 w 6690732"/>
              <a:gd name="connsiteY2" fmla="*/ 2 h 1892919"/>
              <a:gd name="connsiteX3" fmla="*/ 2040674 w 6690732"/>
              <a:gd name="connsiteY3" fmla="*/ 1661533 h 1892919"/>
              <a:gd name="connsiteX4" fmla="*/ 5542156 w 6690732"/>
              <a:gd name="connsiteY4" fmla="*/ 1661533 h 1892919"/>
              <a:gd name="connsiteX5" fmla="*/ 6690732 w 6690732"/>
              <a:gd name="connsiteY5" fmla="*/ 1761894 h 1892919"/>
              <a:gd name="connsiteX0" fmla="*/ 0 w 6690732"/>
              <a:gd name="connsiteY0" fmla="*/ 1795348 h 1892919"/>
              <a:gd name="connsiteX1" fmla="*/ 1182029 w 6690732"/>
              <a:gd name="connsiteY1" fmla="*/ 1672684 h 1892919"/>
              <a:gd name="connsiteX2" fmla="*/ 1628078 w 6690732"/>
              <a:gd name="connsiteY2" fmla="*/ 2 h 1892919"/>
              <a:gd name="connsiteX3" fmla="*/ 2040674 w 6690732"/>
              <a:gd name="connsiteY3" fmla="*/ 1661533 h 1892919"/>
              <a:gd name="connsiteX4" fmla="*/ 6690732 w 6690732"/>
              <a:gd name="connsiteY4" fmla="*/ 1761894 h 1892919"/>
              <a:gd name="connsiteX0" fmla="*/ 0 w 2687444"/>
              <a:gd name="connsiteY0" fmla="*/ 1795348 h 1892919"/>
              <a:gd name="connsiteX1" fmla="*/ 1182029 w 2687444"/>
              <a:gd name="connsiteY1" fmla="*/ 1672684 h 1892919"/>
              <a:gd name="connsiteX2" fmla="*/ 1628078 w 2687444"/>
              <a:gd name="connsiteY2" fmla="*/ 2 h 1892919"/>
              <a:gd name="connsiteX3" fmla="*/ 2040674 w 2687444"/>
              <a:gd name="connsiteY3" fmla="*/ 1661533 h 1892919"/>
              <a:gd name="connsiteX4" fmla="*/ 2687444 w 2687444"/>
              <a:gd name="connsiteY4" fmla="*/ 1717289 h 1892919"/>
              <a:gd name="connsiteX0" fmla="*/ 0 w 2687444"/>
              <a:gd name="connsiteY0" fmla="*/ 1795348 h 1892919"/>
              <a:gd name="connsiteX1" fmla="*/ 1182029 w 2687444"/>
              <a:gd name="connsiteY1" fmla="*/ 1672684 h 1892919"/>
              <a:gd name="connsiteX2" fmla="*/ 1628078 w 2687444"/>
              <a:gd name="connsiteY2" fmla="*/ 2 h 1892919"/>
              <a:gd name="connsiteX3" fmla="*/ 2040674 w 2687444"/>
              <a:gd name="connsiteY3" fmla="*/ 1661533 h 1892919"/>
              <a:gd name="connsiteX4" fmla="*/ 2687444 w 2687444"/>
              <a:gd name="connsiteY4" fmla="*/ 1717289 h 1892919"/>
              <a:gd name="connsiteX0" fmla="*/ 0 w 2687444"/>
              <a:gd name="connsiteY0" fmla="*/ 1795348 h 1892919"/>
              <a:gd name="connsiteX1" fmla="*/ 1182029 w 2687444"/>
              <a:gd name="connsiteY1" fmla="*/ 1672684 h 1892919"/>
              <a:gd name="connsiteX2" fmla="*/ 1628078 w 2687444"/>
              <a:gd name="connsiteY2" fmla="*/ 2 h 1892919"/>
              <a:gd name="connsiteX3" fmla="*/ 2040674 w 2687444"/>
              <a:gd name="connsiteY3" fmla="*/ 1661533 h 1892919"/>
              <a:gd name="connsiteX4" fmla="*/ 2687444 w 2687444"/>
              <a:gd name="connsiteY4" fmla="*/ 1717289 h 1892919"/>
              <a:gd name="connsiteX0" fmla="*/ 0 w 2587083"/>
              <a:gd name="connsiteY0" fmla="*/ 1795348 h 1892919"/>
              <a:gd name="connsiteX1" fmla="*/ 1182029 w 2587083"/>
              <a:gd name="connsiteY1" fmla="*/ 1672684 h 1892919"/>
              <a:gd name="connsiteX2" fmla="*/ 1628078 w 2587083"/>
              <a:gd name="connsiteY2" fmla="*/ 2 h 1892919"/>
              <a:gd name="connsiteX3" fmla="*/ 2040674 w 2587083"/>
              <a:gd name="connsiteY3" fmla="*/ 1661533 h 1892919"/>
              <a:gd name="connsiteX4" fmla="*/ 2587083 w 2587083"/>
              <a:gd name="connsiteY4" fmla="*/ 1817650 h 1892919"/>
              <a:gd name="connsiteX0" fmla="*/ 0 w 2430966"/>
              <a:gd name="connsiteY0" fmla="*/ 1795348 h 1892919"/>
              <a:gd name="connsiteX1" fmla="*/ 1182029 w 2430966"/>
              <a:gd name="connsiteY1" fmla="*/ 1672684 h 1892919"/>
              <a:gd name="connsiteX2" fmla="*/ 1628078 w 2430966"/>
              <a:gd name="connsiteY2" fmla="*/ 2 h 1892919"/>
              <a:gd name="connsiteX3" fmla="*/ 2040674 w 2430966"/>
              <a:gd name="connsiteY3" fmla="*/ 1661533 h 1892919"/>
              <a:gd name="connsiteX4" fmla="*/ 2430966 w 2430966"/>
              <a:gd name="connsiteY4" fmla="*/ 1795347 h 1892919"/>
              <a:gd name="connsiteX0" fmla="*/ 0 w 2430966"/>
              <a:gd name="connsiteY0" fmla="*/ 1795348 h 1892919"/>
              <a:gd name="connsiteX1" fmla="*/ 1182029 w 2430966"/>
              <a:gd name="connsiteY1" fmla="*/ 1672684 h 1892919"/>
              <a:gd name="connsiteX2" fmla="*/ 1628078 w 2430966"/>
              <a:gd name="connsiteY2" fmla="*/ 2 h 1892919"/>
              <a:gd name="connsiteX3" fmla="*/ 2040674 w 2430966"/>
              <a:gd name="connsiteY3" fmla="*/ 1661533 h 1892919"/>
              <a:gd name="connsiteX4" fmla="*/ 2430966 w 2430966"/>
              <a:gd name="connsiteY4" fmla="*/ 1795347 h 1892919"/>
              <a:gd name="connsiteX0" fmla="*/ 0 w 2453268"/>
              <a:gd name="connsiteY0" fmla="*/ 1795348 h 1892919"/>
              <a:gd name="connsiteX1" fmla="*/ 1182029 w 2453268"/>
              <a:gd name="connsiteY1" fmla="*/ 1672684 h 1892919"/>
              <a:gd name="connsiteX2" fmla="*/ 1628078 w 2453268"/>
              <a:gd name="connsiteY2" fmla="*/ 2 h 1892919"/>
              <a:gd name="connsiteX3" fmla="*/ 2040674 w 2453268"/>
              <a:gd name="connsiteY3" fmla="*/ 1661533 h 1892919"/>
              <a:gd name="connsiteX4" fmla="*/ 2453268 w 2453268"/>
              <a:gd name="connsiteY4" fmla="*/ 1761893 h 1892919"/>
              <a:gd name="connsiteX0" fmla="*/ 0 w 2553629"/>
              <a:gd name="connsiteY0" fmla="*/ 1795348 h 1892919"/>
              <a:gd name="connsiteX1" fmla="*/ 1182029 w 2553629"/>
              <a:gd name="connsiteY1" fmla="*/ 1672684 h 1892919"/>
              <a:gd name="connsiteX2" fmla="*/ 1628078 w 2553629"/>
              <a:gd name="connsiteY2" fmla="*/ 2 h 1892919"/>
              <a:gd name="connsiteX3" fmla="*/ 2040674 w 2553629"/>
              <a:gd name="connsiteY3" fmla="*/ 1661533 h 1892919"/>
              <a:gd name="connsiteX4" fmla="*/ 2553629 w 2553629"/>
              <a:gd name="connsiteY4" fmla="*/ 1795347 h 189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3629" h="1892919">
                <a:moveTo>
                  <a:pt x="0" y="1795348"/>
                </a:moveTo>
                <a:cubicBezTo>
                  <a:pt x="538975" y="1917082"/>
                  <a:pt x="910683" y="1971908"/>
                  <a:pt x="1182029" y="1672684"/>
                </a:cubicBezTo>
                <a:cubicBezTo>
                  <a:pt x="1453375" y="1373460"/>
                  <a:pt x="1484971" y="1860"/>
                  <a:pt x="1628078" y="2"/>
                </a:cubicBezTo>
                <a:cubicBezTo>
                  <a:pt x="1771185" y="-1856"/>
                  <a:pt x="1886415" y="1362309"/>
                  <a:pt x="2040674" y="1661533"/>
                </a:cubicBezTo>
                <a:cubicBezTo>
                  <a:pt x="2194933" y="1960757"/>
                  <a:pt x="2376604" y="1807892"/>
                  <a:pt x="2553629" y="1795347"/>
                </a:cubicBezTo>
              </a:path>
            </a:pathLst>
          </a:custGeom>
          <a:ln w="28575">
            <a:solidFill>
              <a:schemeClr val="accent4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3137593" y="2724411"/>
            <a:ext cx="568711" cy="1449657"/>
          </a:xfrm>
          <a:custGeom>
            <a:avLst/>
            <a:gdLst>
              <a:gd name="connsiteX0" fmla="*/ 0 w 6690732"/>
              <a:gd name="connsiteY0" fmla="*/ 1795390 h 2007526"/>
              <a:gd name="connsiteX1" fmla="*/ 1349297 w 6690732"/>
              <a:gd name="connsiteY1" fmla="*/ 1739634 h 2007526"/>
              <a:gd name="connsiteX2" fmla="*/ 1628078 w 6690732"/>
              <a:gd name="connsiteY2" fmla="*/ 44 h 2007526"/>
              <a:gd name="connsiteX3" fmla="*/ 1873405 w 6690732"/>
              <a:gd name="connsiteY3" fmla="*/ 1795390 h 2007526"/>
              <a:gd name="connsiteX4" fmla="*/ 4839629 w 6690732"/>
              <a:gd name="connsiteY4" fmla="*/ 1773088 h 2007526"/>
              <a:gd name="connsiteX5" fmla="*/ 5174166 w 6690732"/>
              <a:gd name="connsiteY5" fmla="*/ 44 h 2007526"/>
              <a:gd name="connsiteX6" fmla="*/ 5352585 w 6690732"/>
              <a:gd name="connsiteY6" fmla="*/ 1806541 h 2007526"/>
              <a:gd name="connsiteX7" fmla="*/ 6690732 w 6690732"/>
              <a:gd name="connsiteY7" fmla="*/ 1761936 h 2007526"/>
              <a:gd name="connsiteX0" fmla="*/ 0 w 6690732"/>
              <a:gd name="connsiteY0" fmla="*/ 1795568 h 2007704"/>
              <a:gd name="connsiteX1" fmla="*/ 1182029 w 6690732"/>
              <a:gd name="connsiteY1" fmla="*/ 1672904 h 2007704"/>
              <a:gd name="connsiteX2" fmla="*/ 1628078 w 6690732"/>
              <a:gd name="connsiteY2" fmla="*/ 222 h 2007704"/>
              <a:gd name="connsiteX3" fmla="*/ 1873405 w 6690732"/>
              <a:gd name="connsiteY3" fmla="*/ 1795568 h 2007704"/>
              <a:gd name="connsiteX4" fmla="*/ 4839629 w 6690732"/>
              <a:gd name="connsiteY4" fmla="*/ 1773266 h 2007704"/>
              <a:gd name="connsiteX5" fmla="*/ 5174166 w 6690732"/>
              <a:gd name="connsiteY5" fmla="*/ 222 h 2007704"/>
              <a:gd name="connsiteX6" fmla="*/ 5352585 w 6690732"/>
              <a:gd name="connsiteY6" fmla="*/ 1806719 h 2007704"/>
              <a:gd name="connsiteX7" fmla="*/ 6690732 w 6690732"/>
              <a:gd name="connsiteY7" fmla="*/ 1762114 h 2007704"/>
              <a:gd name="connsiteX0" fmla="*/ 0 w 6690732"/>
              <a:gd name="connsiteY0" fmla="*/ 1795413 h 1976525"/>
              <a:gd name="connsiteX1" fmla="*/ 1182029 w 6690732"/>
              <a:gd name="connsiteY1" fmla="*/ 1672749 h 1976525"/>
              <a:gd name="connsiteX2" fmla="*/ 1628078 w 6690732"/>
              <a:gd name="connsiteY2" fmla="*/ 67 h 1976525"/>
              <a:gd name="connsiteX3" fmla="*/ 2096430 w 6690732"/>
              <a:gd name="connsiteY3" fmla="*/ 1739657 h 1976525"/>
              <a:gd name="connsiteX4" fmla="*/ 4839629 w 6690732"/>
              <a:gd name="connsiteY4" fmla="*/ 1773111 h 1976525"/>
              <a:gd name="connsiteX5" fmla="*/ 5174166 w 6690732"/>
              <a:gd name="connsiteY5" fmla="*/ 67 h 1976525"/>
              <a:gd name="connsiteX6" fmla="*/ 5352585 w 6690732"/>
              <a:gd name="connsiteY6" fmla="*/ 1806564 h 1976525"/>
              <a:gd name="connsiteX7" fmla="*/ 6690732 w 6690732"/>
              <a:gd name="connsiteY7" fmla="*/ 1761959 h 1976525"/>
              <a:gd name="connsiteX0" fmla="*/ 0 w 6690732"/>
              <a:gd name="connsiteY0" fmla="*/ 1795565 h 1966597"/>
              <a:gd name="connsiteX1" fmla="*/ 1182029 w 6690732"/>
              <a:gd name="connsiteY1" fmla="*/ 1672901 h 1966597"/>
              <a:gd name="connsiteX2" fmla="*/ 1628078 w 6690732"/>
              <a:gd name="connsiteY2" fmla="*/ 219 h 1966597"/>
              <a:gd name="connsiteX3" fmla="*/ 2096430 w 6690732"/>
              <a:gd name="connsiteY3" fmla="*/ 1739809 h 1966597"/>
              <a:gd name="connsiteX4" fmla="*/ 4650059 w 6690732"/>
              <a:gd name="connsiteY4" fmla="*/ 1684053 h 1966597"/>
              <a:gd name="connsiteX5" fmla="*/ 5174166 w 6690732"/>
              <a:gd name="connsiteY5" fmla="*/ 219 h 1966597"/>
              <a:gd name="connsiteX6" fmla="*/ 5352585 w 6690732"/>
              <a:gd name="connsiteY6" fmla="*/ 1806716 h 1966597"/>
              <a:gd name="connsiteX7" fmla="*/ 6690732 w 6690732"/>
              <a:gd name="connsiteY7" fmla="*/ 1762111 h 1966597"/>
              <a:gd name="connsiteX0" fmla="*/ 0 w 6690732"/>
              <a:gd name="connsiteY0" fmla="*/ 1795413 h 1927452"/>
              <a:gd name="connsiteX1" fmla="*/ 1182029 w 6690732"/>
              <a:gd name="connsiteY1" fmla="*/ 1672749 h 1927452"/>
              <a:gd name="connsiteX2" fmla="*/ 1628078 w 6690732"/>
              <a:gd name="connsiteY2" fmla="*/ 67 h 1927452"/>
              <a:gd name="connsiteX3" fmla="*/ 2096430 w 6690732"/>
              <a:gd name="connsiteY3" fmla="*/ 1739657 h 1927452"/>
              <a:gd name="connsiteX4" fmla="*/ 4650059 w 6690732"/>
              <a:gd name="connsiteY4" fmla="*/ 1683901 h 1927452"/>
              <a:gd name="connsiteX5" fmla="*/ 5174166 w 6690732"/>
              <a:gd name="connsiteY5" fmla="*/ 67 h 1927452"/>
              <a:gd name="connsiteX6" fmla="*/ 5542156 w 6690732"/>
              <a:gd name="connsiteY6" fmla="*/ 1661598 h 1927452"/>
              <a:gd name="connsiteX7" fmla="*/ 6690732 w 6690732"/>
              <a:gd name="connsiteY7" fmla="*/ 1761959 h 1927452"/>
              <a:gd name="connsiteX0" fmla="*/ 0 w 6690732"/>
              <a:gd name="connsiteY0" fmla="*/ 1795354 h 1892925"/>
              <a:gd name="connsiteX1" fmla="*/ 1182029 w 6690732"/>
              <a:gd name="connsiteY1" fmla="*/ 1672690 h 1892925"/>
              <a:gd name="connsiteX2" fmla="*/ 1628078 w 6690732"/>
              <a:gd name="connsiteY2" fmla="*/ 8 h 1892925"/>
              <a:gd name="connsiteX3" fmla="*/ 2040674 w 6690732"/>
              <a:gd name="connsiteY3" fmla="*/ 1661539 h 1892925"/>
              <a:gd name="connsiteX4" fmla="*/ 4650059 w 6690732"/>
              <a:gd name="connsiteY4" fmla="*/ 1683842 h 1892925"/>
              <a:gd name="connsiteX5" fmla="*/ 5174166 w 6690732"/>
              <a:gd name="connsiteY5" fmla="*/ 8 h 1892925"/>
              <a:gd name="connsiteX6" fmla="*/ 5542156 w 6690732"/>
              <a:gd name="connsiteY6" fmla="*/ 1661539 h 1892925"/>
              <a:gd name="connsiteX7" fmla="*/ 6690732 w 6690732"/>
              <a:gd name="connsiteY7" fmla="*/ 1761900 h 1892925"/>
              <a:gd name="connsiteX0" fmla="*/ 0 w 6690732"/>
              <a:gd name="connsiteY0" fmla="*/ 1795354 h 1892925"/>
              <a:gd name="connsiteX1" fmla="*/ 1182029 w 6690732"/>
              <a:gd name="connsiteY1" fmla="*/ 1672690 h 1892925"/>
              <a:gd name="connsiteX2" fmla="*/ 1628078 w 6690732"/>
              <a:gd name="connsiteY2" fmla="*/ 8 h 1892925"/>
              <a:gd name="connsiteX3" fmla="*/ 2040674 w 6690732"/>
              <a:gd name="connsiteY3" fmla="*/ 1661539 h 1892925"/>
              <a:gd name="connsiteX4" fmla="*/ 4650059 w 6690732"/>
              <a:gd name="connsiteY4" fmla="*/ 1683842 h 1892925"/>
              <a:gd name="connsiteX5" fmla="*/ 5174166 w 6690732"/>
              <a:gd name="connsiteY5" fmla="*/ 8 h 1892925"/>
              <a:gd name="connsiteX6" fmla="*/ 5542156 w 6690732"/>
              <a:gd name="connsiteY6" fmla="*/ 1661539 h 1892925"/>
              <a:gd name="connsiteX7" fmla="*/ 6690732 w 6690732"/>
              <a:gd name="connsiteY7" fmla="*/ 1761900 h 1892925"/>
              <a:gd name="connsiteX0" fmla="*/ 0 w 6690732"/>
              <a:gd name="connsiteY0" fmla="*/ 1795354 h 1892925"/>
              <a:gd name="connsiteX1" fmla="*/ 1182029 w 6690732"/>
              <a:gd name="connsiteY1" fmla="*/ 1672690 h 1892925"/>
              <a:gd name="connsiteX2" fmla="*/ 1628078 w 6690732"/>
              <a:gd name="connsiteY2" fmla="*/ 8 h 1892925"/>
              <a:gd name="connsiteX3" fmla="*/ 2040674 w 6690732"/>
              <a:gd name="connsiteY3" fmla="*/ 1661539 h 1892925"/>
              <a:gd name="connsiteX4" fmla="*/ 4650059 w 6690732"/>
              <a:gd name="connsiteY4" fmla="*/ 1683842 h 1892925"/>
              <a:gd name="connsiteX5" fmla="*/ 5174166 w 6690732"/>
              <a:gd name="connsiteY5" fmla="*/ 8 h 1892925"/>
              <a:gd name="connsiteX6" fmla="*/ 5542156 w 6690732"/>
              <a:gd name="connsiteY6" fmla="*/ 1661539 h 1892925"/>
              <a:gd name="connsiteX7" fmla="*/ 6690732 w 6690732"/>
              <a:gd name="connsiteY7" fmla="*/ 1761900 h 1892925"/>
              <a:gd name="connsiteX0" fmla="*/ 0 w 6690732"/>
              <a:gd name="connsiteY0" fmla="*/ 1795354 h 1892925"/>
              <a:gd name="connsiteX1" fmla="*/ 1182029 w 6690732"/>
              <a:gd name="connsiteY1" fmla="*/ 1672690 h 1892925"/>
              <a:gd name="connsiteX2" fmla="*/ 1628078 w 6690732"/>
              <a:gd name="connsiteY2" fmla="*/ 8 h 1892925"/>
              <a:gd name="connsiteX3" fmla="*/ 2040674 w 6690732"/>
              <a:gd name="connsiteY3" fmla="*/ 1661539 h 1892925"/>
              <a:gd name="connsiteX4" fmla="*/ 4650059 w 6690732"/>
              <a:gd name="connsiteY4" fmla="*/ 1683842 h 1892925"/>
              <a:gd name="connsiteX5" fmla="*/ 5174166 w 6690732"/>
              <a:gd name="connsiteY5" fmla="*/ 8 h 1892925"/>
              <a:gd name="connsiteX6" fmla="*/ 5542156 w 6690732"/>
              <a:gd name="connsiteY6" fmla="*/ 1661539 h 1892925"/>
              <a:gd name="connsiteX7" fmla="*/ 6690732 w 6690732"/>
              <a:gd name="connsiteY7" fmla="*/ 1761900 h 1892925"/>
              <a:gd name="connsiteX0" fmla="*/ 0 w 6690732"/>
              <a:gd name="connsiteY0" fmla="*/ 1795348 h 1892919"/>
              <a:gd name="connsiteX1" fmla="*/ 1182029 w 6690732"/>
              <a:gd name="connsiteY1" fmla="*/ 1672684 h 1892919"/>
              <a:gd name="connsiteX2" fmla="*/ 1628078 w 6690732"/>
              <a:gd name="connsiteY2" fmla="*/ 2 h 1892919"/>
              <a:gd name="connsiteX3" fmla="*/ 2040674 w 6690732"/>
              <a:gd name="connsiteY3" fmla="*/ 1661533 h 1892919"/>
              <a:gd name="connsiteX4" fmla="*/ 4650059 w 6690732"/>
              <a:gd name="connsiteY4" fmla="*/ 1683836 h 1892919"/>
              <a:gd name="connsiteX5" fmla="*/ 5542156 w 6690732"/>
              <a:gd name="connsiteY5" fmla="*/ 1661533 h 1892919"/>
              <a:gd name="connsiteX6" fmla="*/ 6690732 w 6690732"/>
              <a:gd name="connsiteY6" fmla="*/ 1761894 h 1892919"/>
              <a:gd name="connsiteX0" fmla="*/ 0 w 6690732"/>
              <a:gd name="connsiteY0" fmla="*/ 1795348 h 1892919"/>
              <a:gd name="connsiteX1" fmla="*/ 1182029 w 6690732"/>
              <a:gd name="connsiteY1" fmla="*/ 1672684 h 1892919"/>
              <a:gd name="connsiteX2" fmla="*/ 1628078 w 6690732"/>
              <a:gd name="connsiteY2" fmla="*/ 2 h 1892919"/>
              <a:gd name="connsiteX3" fmla="*/ 2040674 w 6690732"/>
              <a:gd name="connsiteY3" fmla="*/ 1661533 h 1892919"/>
              <a:gd name="connsiteX4" fmla="*/ 5542156 w 6690732"/>
              <a:gd name="connsiteY4" fmla="*/ 1661533 h 1892919"/>
              <a:gd name="connsiteX5" fmla="*/ 6690732 w 6690732"/>
              <a:gd name="connsiteY5" fmla="*/ 1761894 h 1892919"/>
              <a:gd name="connsiteX0" fmla="*/ 0 w 6690732"/>
              <a:gd name="connsiteY0" fmla="*/ 1795348 h 1892919"/>
              <a:gd name="connsiteX1" fmla="*/ 1182029 w 6690732"/>
              <a:gd name="connsiteY1" fmla="*/ 1672684 h 1892919"/>
              <a:gd name="connsiteX2" fmla="*/ 1628078 w 6690732"/>
              <a:gd name="connsiteY2" fmla="*/ 2 h 1892919"/>
              <a:gd name="connsiteX3" fmla="*/ 2040674 w 6690732"/>
              <a:gd name="connsiteY3" fmla="*/ 1661533 h 1892919"/>
              <a:gd name="connsiteX4" fmla="*/ 6690732 w 6690732"/>
              <a:gd name="connsiteY4" fmla="*/ 1761894 h 1892919"/>
              <a:gd name="connsiteX0" fmla="*/ 0 w 2687444"/>
              <a:gd name="connsiteY0" fmla="*/ 1795348 h 1892919"/>
              <a:gd name="connsiteX1" fmla="*/ 1182029 w 2687444"/>
              <a:gd name="connsiteY1" fmla="*/ 1672684 h 1892919"/>
              <a:gd name="connsiteX2" fmla="*/ 1628078 w 2687444"/>
              <a:gd name="connsiteY2" fmla="*/ 2 h 1892919"/>
              <a:gd name="connsiteX3" fmla="*/ 2040674 w 2687444"/>
              <a:gd name="connsiteY3" fmla="*/ 1661533 h 1892919"/>
              <a:gd name="connsiteX4" fmla="*/ 2687444 w 2687444"/>
              <a:gd name="connsiteY4" fmla="*/ 1717289 h 1892919"/>
              <a:gd name="connsiteX0" fmla="*/ 0 w 2687444"/>
              <a:gd name="connsiteY0" fmla="*/ 1795348 h 1892919"/>
              <a:gd name="connsiteX1" fmla="*/ 1182029 w 2687444"/>
              <a:gd name="connsiteY1" fmla="*/ 1672684 h 1892919"/>
              <a:gd name="connsiteX2" fmla="*/ 1628078 w 2687444"/>
              <a:gd name="connsiteY2" fmla="*/ 2 h 1892919"/>
              <a:gd name="connsiteX3" fmla="*/ 2040674 w 2687444"/>
              <a:gd name="connsiteY3" fmla="*/ 1661533 h 1892919"/>
              <a:gd name="connsiteX4" fmla="*/ 2687444 w 2687444"/>
              <a:gd name="connsiteY4" fmla="*/ 1717289 h 1892919"/>
              <a:gd name="connsiteX0" fmla="*/ 0 w 2687444"/>
              <a:gd name="connsiteY0" fmla="*/ 1795348 h 1892919"/>
              <a:gd name="connsiteX1" fmla="*/ 1182029 w 2687444"/>
              <a:gd name="connsiteY1" fmla="*/ 1672684 h 1892919"/>
              <a:gd name="connsiteX2" fmla="*/ 1628078 w 2687444"/>
              <a:gd name="connsiteY2" fmla="*/ 2 h 1892919"/>
              <a:gd name="connsiteX3" fmla="*/ 2040674 w 2687444"/>
              <a:gd name="connsiteY3" fmla="*/ 1661533 h 1892919"/>
              <a:gd name="connsiteX4" fmla="*/ 2687444 w 2687444"/>
              <a:gd name="connsiteY4" fmla="*/ 1717289 h 1892919"/>
              <a:gd name="connsiteX0" fmla="*/ 0 w 2587083"/>
              <a:gd name="connsiteY0" fmla="*/ 1795348 h 1892919"/>
              <a:gd name="connsiteX1" fmla="*/ 1182029 w 2587083"/>
              <a:gd name="connsiteY1" fmla="*/ 1672684 h 1892919"/>
              <a:gd name="connsiteX2" fmla="*/ 1628078 w 2587083"/>
              <a:gd name="connsiteY2" fmla="*/ 2 h 1892919"/>
              <a:gd name="connsiteX3" fmla="*/ 2040674 w 2587083"/>
              <a:gd name="connsiteY3" fmla="*/ 1661533 h 1892919"/>
              <a:gd name="connsiteX4" fmla="*/ 2587083 w 2587083"/>
              <a:gd name="connsiteY4" fmla="*/ 1817650 h 1892919"/>
              <a:gd name="connsiteX0" fmla="*/ 0 w 2430966"/>
              <a:gd name="connsiteY0" fmla="*/ 1795348 h 1892919"/>
              <a:gd name="connsiteX1" fmla="*/ 1182029 w 2430966"/>
              <a:gd name="connsiteY1" fmla="*/ 1672684 h 1892919"/>
              <a:gd name="connsiteX2" fmla="*/ 1628078 w 2430966"/>
              <a:gd name="connsiteY2" fmla="*/ 2 h 1892919"/>
              <a:gd name="connsiteX3" fmla="*/ 2040674 w 2430966"/>
              <a:gd name="connsiteY3" fmla="*/ 1661533 h 1892919"/>
              <a:gd name="connsiteX4" fmla="*/ 2430966 w 2430966"/>
              <a:gd name="connsiteY4" fmla="*/ 1795347 h 1892919"/>
              <a:gd name="connsiteX0" fmla="*/ 0 w 2430966"/>
              <a:gd name="connsiteY0" fmla="*/ 1795348 h 1892919"/>
              <a:gd name="connsiteX1" fmla="*/ 1182029 w 2430966"/>
              <a:gd name="connsiteY1" fmla="*/ 1672684 h 1892919"/>
              <a:gd name="connsiteX2" fmla="*/ 1628078 w 2430966"/>
              <a:gd name="connsiteY2" fmla="*/ 2 h 1892919"/>
              <a:gd name="connsiteX3" fmla="*/ 2040674 w 2430966"/>
              <a:gd name="connsiteY3" fmla="*/ 1661533 h 1892919"/>
              <a:gd name="connsiteX4" fmla="*/ 2430966 w 2430966"/>
              <a:gd name="connsiteY4" fmla="*/ 1795347 h 1892919"/>
              <a:gd name="connsiteX0" fmla="*/ 0 w 2453268"/>
              <a:gd name="connsiteY0" fmla="*/ 1795348 h 1892919"/>
              <a:gd name="connsiteX1" fmla="*/ 1182029 w 2453268"/>
              <a:gd name="connsiteY1" fmla="*/ 1672684 h 1892919"/>
              <a:gd name="connsiteX2" fmla="*/ 1628078 w 2453268"/>
              <a:gd name="connsiteY2" fmla="*/ 2 h 1892919"/>
              <a:gd name="connsiteX3" fmla="*/ 2040674 w 2453268"/>
              <a:gd name="connsiteY3" fmla="*/ 1661533 h 1892919"/>
              <a:gd name="connsiteX4" fmla="*/ 2453268 w 2453268"/>
              <a:gd name="connsiteY4" fmla="*/ 1761893 h 1892919"/>
              <a:gd name="connsiteX0" fmla="*/ 0 w 2553629"/>
              <a:gd name="connsiteY0" fmla="*/ 1795348 h 1892919"/>
              <a:gd name="connsiteX1" fmla="*/ 1182029 w 2553629"/>
              <a:gd name="connsiteY1" fmla="*/ 1672684 h 1892919"/>
              <a:gd name="connsiteX2" fmla="*/ 1628078 w 2553629"/>
              <a:gd name="connsiteY2" fmla="*/ 2 h 1892919"/>
              <a:gd name="connsiteX3" fmla="*/ 2040674 w 2553629"/>
              <a:gd name="connsiteY3" fmla="*/ 1661533 h 1892919"/>
              <a:gd name="connsiteX4" fmla="*/ 2553629 w 2553629"/>
              <a:gd name="connsiteY4" fmla="*/ 1795347 h 1892919"/>
              <a:gd name="connsiteX0" fmla="*/ 0 w 1371600"/>
              <a:gd name="connsiteY0" fmla="*/ 1672684 h 1845460"/>
              <a:gd name="connsiteX1" fmla="*/ 446049 w 1371600"/>
              <a:gd name="connsiteY1" fmla="*/ 2 h 1845460"/>
              <a:gd name="connsiteX2" fmla="*/ 858645 w 1371600"/>
              <a:gd name="connsiteY2" fmla="*/ 1661533 h 1845460"/>
              <a:gd name="connsiteX3" fmla="*/ 1371600 w 1371600"/>
              <a:gd name="connsiteY3" fmla="*/ 1795347 h 1845460"/>
              <a:gd name="connsiteX0" fmla="*/ 0 w 925551"/>
              <a:gd name="connsiteY0" fmla="*/ 2 h 1845460"/>
              <a:gd name="connsiteX1" fmla="*/ 412596 w 925551"/>
              <a:gd name="connsiteY1" fmla="*/ 1661533 h 1845460"/>
              <a:gd name="connsiteX2" fmla="*/ 925551 w 925551"/>
              <a:gd name="connsiteY2" fmla="*/ 1795347 h 1845460"/>
              <a:gd name="connsiteX0" fmla="*/ 0 w 747131"/>
              <a:gd name="connsiteY0" fmla="*/ 3 h 1255518"/>
              <a:gd name="connsiteX1" fmla="*/ 234176 w 747131"/>
              <a:gd name="connsiteY1" fmla="*/ 1103973 h 1255518"/>
              <a:gd name="connsiteX2" fmla="*/ 747131 w 747131"/>
              <a:gd name="connsiteY2" fmla="*/ 1237787 h 1255518"/>
              <a:gd name="connsiteX0" fmla="*/ 0 w 747131"/>
              <a:gd name="connsiteY0" fmla="*/ 0 h 1255515"/>
              <a:gd name="connsiteX1" fmla="*/ 234176 w 747131"/>
              <a:gd name="connsiteY1" fmla="*/ 1103970 h 1255515"/>
              <a:gd name="connsiteX2" fmla="*/ 747131 w 747131"/>
              <a:gd name="connsiteY2" fmla="*/ 1237784 h 1255515"/>
              <a:gd name="connsiteX0" fmla="*/ 0 w 568711"/>
              <a:gd name="connsiteY0" fmla="*/ 0 h 1450571"/>
              <a:gd name="connsiteX1" fmla="*/ 234176 w 568711"/>
              <a:gd name="connsiteY1" fmla="*/ 1103970 h 1450571"/>
              <a:gd name="connsiteX2" fmla="*/ 568711 w 568711"/>
              <a:gd name="connsiteY2" fmla="*/ 1449657 h 1450571"/>
              <a:gd name="connsiteX0" fmla="*/ 0 w 568711"/>
              <a:gd name="connsiteY0" fmla="*/ 0 h 1449657"/>
              <a:gd name="connsiteX1" fmla="*/ 234176 w 568711"/>
              <a:gd name="connsiteY1" fmla="*/ 1103970 h 1449657"/>
              <a:gd name="connsiteX2" fmla="*/ 568711 w 568711"/>
              <a:gd name="connsiteY2" fmla="*/ 1449657 h 1449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711" h="1449657">
                <a:moveTo>
                  <a:pt x="0" y="0"/>
                </a:moveTo>
                <a:cubicBezTo>
                  <a:pt x="42746" y="343830"/>
                  <a:pt x="139391" y="862360"/>
                  <a:pt x="234176" y="1103970"/>
                </a:cubicBezTo>
                <a:cubicBezTo>
                  <a:pt x="328961" y="1345580"/>
                  <a:pt x="425140" y="1317236"/>
                  <a:pt x="568711" y="1449657"/>
                </a:cubicBezTo>
              </a:path>
            </a:pathLst>
          </a:custGeom>
          <a:ln w="28575">
            <a:solidFill>
              <a:schemeClr val="accent4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832302" y="3025704"/>
            <a:ext cx="1902466" cy="1077945"/>
          </a:xfrm>
          <a:custGeom>
            <a:avLst/>
            <a:gdLst>
              <a:gd name="connsiteX0" fmla="*/ 301791 w 2042309"/>
              <a:gd name="connsiteY0" fmla="*/ 907270 h 907270"/>
              <a:gd name="connsiteX1" fmla="*/ 11860 w 2042309"/>
              <a:gd name="connsiteY1" fmla="*/ 673094 h 907270"/>
              <a:gd name="connsiteX2" fmla="*/ 658630 w 2042309"/>
              <a:gd name="connsiteY2" fmla="*/ 48626 h 907270"/>
              <a:gd name="connsiteX3" fmla="*/ 1874113 w 2042309"/>
              <a:gd name="connsiteY3" fmla="*/ 115533 h 907270"/>
              <a:gd name="connsiteX4" fmla="*/ 1974474 w 2042309"/>
              <a:gd name="connsiteY4" fmla="*/ 706548 h 907270"/>
              <a:gd name="connsiteX5" fmla="*/ 1327703 w 2042309"/>
              <a:gd name="connsiteY5" fmla="*/ 884967 h 907270"/>
              <a:gd name="connsiteX0" fmla="*/ 301791 w 2042309"/>
              <a:gd name="connsiteY0" fmla="*/ 907270 h 907270"/>
              <a:gd name="connsiteX1" fmla="*/ 11860 w 2042309"/>
              <a:gd name="connsiteY1" fmla="*/ 673094 h 907270"/>
              <a:gd name="connsiteX2" fmla="*/ 658630 w 2042309"/>
              <a:gd name="connsiteY2" fmla="*/ 48626 h 907270"/>
              <a:gd name="connsiteX3" fmla="*/ 1874113 w 2042309"/>
              <a:gd name="connsiteY3" fmla="*/ 115533 h 907270"/>
              <a:gd name="connsiteX4" fmla="*/ 1974474 w 2042309"/>
              <a:gd name="connsiteY4" fmla="*/ 706548 h 907270"/>
              <a:gd name="connsiteX5" fmla="*/ 1327703 w 2042309"/>
              <a:gd name="connsiteY5" fmla="*/ 884967 h 907270"/>
              <a:gd name="connsiteX0" fmla="*/ 301791 w 2042309"/>
              <a:gd name="connsiteY0" fmla="*/ 907270 h 907270"/>
              <a:gd name="connsiteX1" fmla="*/ 11860 w 2042309"/>
              <a:gd name="connsiteY1" fmla="*/ 673094 h 907270"/>
              <a:gd name="connsiteX2" fmla="*/ 658630 w 2042309"/>
              <a:gd name="connsiteY2" fmla="*/ 48626 h 907270"/>
              <a:gd name="connsiteX3" fmla="*/ 1874113 w 2042309"/>
              <a:gd name="connsiteY3" fmla="*/ 115533 h 907270"/>
              <a:gd name="connsiteX4" fmla="*/ 1974474 w 2042309"/>
              <a:gd name="connsiteY4" fmla="*/ 706548 h 907270"/>
              <a:gd name="connsiteX5" fmla="*/ 1327703 w 2042309"/>
              <a:gd name="connsiteY5" fmla="*/ 884967 h 907270"/>
              <a:gd name="connsiteX0" fmla="*/ 190850 w 1931368"/>
              <a:gd name="connsiteY0" fmla="*/ 879524 h 879524"/>
              <a:gd name="connsiteX1" fmla="*/ 23582 w 1931368"/>
              <a:gd name="connsiteY1" fmla="*/ 266207 h 879524"/>
              <a:gd name="connsiteX2" fmla="*/ 547689 w 1931368"/>
              <a:gd name="connsiteY2" fmla="*/ 20880 h 879524"/>
              <a:gd name="connsiteX3" fmla="*/ 1763172 w 1931368"/>
              <a:gd name="connsiteY3" fmla="*/ 87787 h 879524"/>
              <a:gd name="connsiteX4" fmla="*/ 1863533 w 1931368"/>
              <a:gd name="connsiteY4" fmla="*/ 678802 h 879524"/>
              <a:gd name="connsiteX5" fmla="*/ 1216762 w 1931368"/>
              <a:gd name="connsiteY5" fmla="*/ 857221 h 879524"/>
              <a:gd name="connsiteX0" fmla="*/ 327390 w 1911791"/>
              <a:gd name="connsiteY0" fmla="*/ 823768 h 857221"/>
              <a:gd name="connsiteX1" fmla="*/ 4005 w 1911791"/>
              <a:gd name="connsiteY1" fmla="*/ 266207 h 857221"/>
              <a:gd name="connsiteX2" fmla="*/ 528112 w 1911791"/>
              <a:gd name="connsiteY2" fmla="*/ 20880 h 857221"/>
              <a:gd name="connsiteX3" fmla="*/ 1743595 w 1911791"/>
              <a:gd name="connsiteY3" fmla="*/ 87787 h 857221"/>
              <a:gd name="connsiteX4" fmla="*/ 1843956 w 1911791"/>
              <a:gd name="connsiteY4" fmla="*/ 678802 h 857221"/>
              <a:gd name="connsiteX5" fmla="*/ 1197185 w 1911791"/>
              <a:gd name="connsiteY5" fmla="*/ 857221 h 857221"/>
              <a:gd name="connsiteX0" fmla="*/ 334799 w 1909989"/>
              <a:gd name="connsiteY0" fmla="*/ 931289 h 964742"/>
              <a:gd name="connsiteX1" fmla="*/ 11414 w 1909989"/>
              <a:gd name="connsiteY1" fmla="*/ 373728 h 964742"/>
              <a:gd name="connsiteX2" fmla="*/ 713940 w 1909989"/>
              <a:gd name="connsiteY2" fmla="*/ 5738 h 964742"/>
              <a:gd name="connsiteX3" fmla="*/ 1751004 w 1909989"/>
              <a:gd name="connsiteY3" fmla="*/ 195308 h 964742"/>
              <a:gd name="connsiteX4" fmla="*/ 1851365 w 1909989"/>
              <a:gd name="connsiteY4" fmla="*/ 786323 h 964742"/>
              <a:gd name="connsiteX5" fmla="*/ 1204594 w 1909989"/>
              <a:gd name="connsiteY5" fmla="*/ 964742 h 964742"/>
              <a:gd name="connsiteX0" fmla="*/ 345214 w 1911260"/>
              <a:gd name="connsiteY0" fmla="*/ 963664 h 997117"/>
              <a:gd name="connsiteX1" fmla="*/ 21829 w 1911260"/>
              <a:gd name="connsiteY1" fmla="*/ 406103 h 997117"/>
              <a:gd name="connsiteX2" fmla="*/ 925077 w 1911260"/>
              <a:gd name="connsiteY2" fmla="*/ 4659 h 997117"/>
              <a:gd name="connsiteX3" fmla="*/ 1761419 w 1911260"/>
              <a:gd name="connsiteY3" fmla="*/ 227683 h 997117"/>
              <a:gd name="connsiteX4" fmla="*/ 1861780 w 1911260"/>
              <a:gd name="connsiteY4" fmla="*/ 818698 h 997117"/>
              <a:gd name="connsiteX5" fmla="*/ 1215009 w 1911260"/>
              <a:gd name="connsiteY5" fmla="*/ 997117 h 997117"/>
              <a:gd name="connsiteX0" fmla="*/ 324470 w 1890516"/>
              <a:gd name="connsiteY0" fmla="*/ 959244 h 992697"/>
              <a:gd name="connsiteX1" fmla="*/ 23387 w 1890516"/>
              <a:gd name="connsiteY1" fmla="*/ 256717 h 992697"/>
              <a:gd name="connsiteX2" fmla="*/ 904333 w 1890516"/>
              <a:gd name="connsiteY2" fmla="*/ 239 h 992697"/>
              <a:gd name="connsiteX3" fmla="*/ 1740675 w 1890516"/>
              <a:gd name="connsiteY3" fmla="*/ 223263 h 992697"/>
              <a:gd name="connsiteX4" fmla="*/ 1841036 w 1890516"/>
              <a:gd name="connsiteY4" fmla="*/ 814278 h 992697"/>
              <a:gd name="connsiteX5" fmla="*/ 1194265 w 1890516"/>
              <a:gd name="connsiteY5" fmla="*/ 992697 h 992697"/>
              <a:gd name="connsiteX0" fmla="*/ 314180 w 1880226"/>
              <a:gd name="connsiteY0" fmla="*/ 961899 h 995352"/>
              <a:gd name="connsiteX1" fmla="*/ 24248 w 1880226"/>
              <a:gd name="connsiteY1" fmla="*/ 359733 h 995352"/>
              <a:gd name="connsiteX2" fmla="*/ 894043 w 1880226"/>
              <a:gd name="connsiteY2" fmla="*/ 2894 h 995352"/>
              <a:gd name="connsiteX3" fmla="*/ 1730385 w 1880226"/>
              <a:gd name="connsiteY3" fmla="*/ 225918 h 995352"/>
              <a:gd name="connsiteX4" fmla="*/ 1830746 w 1880226"/>
              <a:gd name="connsiteY4" fmla="*/ 816933 h 995352"/>
              <a:gd name="connsiteX5" fmla="*/ 1183975 w 1880226"/>
              <a:gd name="connsiteY5" fmla="*/ 995352 h 995352"/>
              <a:gd name="connsiteX0" fmla="*/ 314180 w 1889185"/>
              <a:gd name="connsiteY0" fmla="*/ 959018 h 992471"/>
              <a:gd name="connsiteX1" fmla="*/ 24248 w 1889185"/>
              <a:gd name="connsiteY1" fmla="*/ 356852 h 992471"/>
              <a:gd name="connsiteX2" fmla="*/ 894043 w 1889185"/>
              <a:gd name="connsiteY2" fmla="*/ 13 h 992471"/>
              <a:gd name="connsiteX3" fmla="*/ 1752687 w 1889185"/>
              <a:gd name="connsiteY3" fmla="*/ 368003 h 992471"/>
              <a:gd name="connsiteX4" fmla="*/ 1830746 w 1889185"/>
              <a:gd name="connsiteY4" fmla="*/ 814052 h 992471"/>
              <a:gd name="connsiteX5" fmla="*/ 1183975 w 1889185"/>
              <a:gd name="connsiteY5" fmla="*/ 992471 h 992471"/>
              <a:gd name="connsiteX0" fmla="*/ 314180 w 1880226"/>
              <a:gd name="connsiteY0" fmla="*/ 961304 h 994757"/>
              <a:gd name="connsiteX1" fmla="*/ 24248 w 1880226"/>
              <a:gd name="connsiteY1" fmla="*/ 359138 h 994757"/>
              <a:gd name="connsiteX2" fmla="*/ 894043 w 1880226"/>
              <a:gd name="connsiteY2" fmla="*/ 2299 h 994757"/>
              <a:gd name="connsiteX3" fmla="*/ 1730385 w 1880226"/>
              <a:gd name="connsiteY3" fmla="*/ 236474 h 994757"/>
              <a:gd name="connsiteX4" fmla="*/ 1830746 w 1880226"/>
              <a:gd name="connsiteY4" fmla="*/ 816338 h 994757"/>
              <a:gd name="connsiteX5" fmla="*/ 1183975 w 1880226"/>
              <a:gd name="connsiteY5" fmla="*/ 994757 h 994757"/>
              <a:gd name="connsiteX0" fmla="*/ 314180 w 1880226"/>
              <a:gd name="connsiteY0" fmla="*/ 959104 h 992557"/>
              <a:gd name="connsiteX1" fmla="*/ 24248 w 1880226"/>
              <a:gd name="connsiteY1" fmla="*/ 256577 h 992557"/>
              <a:gd name="connsiteX2" fmla="*/ 894043 w 1880226"/>
              <a:gd name="connsiteY2" fmla="*/ 99 h 992557"/>
              <a:gd name="connsiteX3" fmla="*/ 1730385 w 1880226"/>
              <a:gd name="connsiteY3" fmla="*/ 234274 h 992557"/>
              <a:gd name="connsiteX4" fmla="*/ 1830746 w 1880226"/>
              <a:gd name="connsiteY4" fmla="*/ 814138 h 992557"/>
              <a:gd name="connsiteX5" fmla="*/ 1183975 w 1880226"/>
              <a:gd name="connsiteY5" fmla="*/ 992557 h 992557"/>
              <a:gd name="connsiteX0" fmla="*/ 434664 w 1866896"/>
              <a:gd name="connsiteY0" fmla="*/ 869894 h 992557"/>
              <a:gd name="connsiteX1" fmla="*/ 10918 w 1866896"/>
              <a:gd name="connsiteY1" fmla="*/ 256577 h 992557"/>
              <a:gd name="connsiteX2" fmla="*/ 880713 w 1866896"/>
              <a:gd name="connsiteY2" fmla="*/ 99 h 992557"/>
              <a:gd name="connsiteX3" fmla="*/ 1717055 w 1866896"/>
              <a:gd name="connsiteY3" fmla="*/ 234274 h 992557"/>
              <a:gd name="connsiteX4" fmla="*/ 1817416 w 1866896"/>
              <a:gd name="connsiteY4" fmla="*/ 814138 h 992557"/>
              <a:gd name="connsiteX5" fmla="*/ 1170645 w 1866896"/>
              <a:gd name="connsiteY5" fmla="*/ 992557 h 992557"/>
              <a:gd name="connsiteX0" fmla="*/ 437250 w 1869482"/>
              <a:gd name="connsiteY0" fmla="*/ 869894 h 992557"/>
              <a:gd name="connsiteX1" fmla="*/ 13504 w 1869482"/>
              <a:gd name="connsiteY1" fmla="*/ 256577 h 992557"/>
              <a:gd name="connsiteX2" fmla="*/ 883299 w 1869482"/>
              <a:gd name="connsiteY2" fmla="*/ 99 h 992557"/>
              <a:gd name="connsiteX3" fmla="*/ 1719641 w 1869482"/>
              <a:gd name="connsiteY3" fmla="*/ 234274 h 992557"/>
              <a:gd name="connsiteX4" fmla="*/ 1820002 w 1869482"/>
              <a:gd name="connsiteY4" fmla="*/ 814138 h 992557"/>
              <a:gd name="connsiteX5" fmla="*/ 1173231 w 1869482"/>
              <a:gd name="connsiteY5" fmla="*/ 992557 h 992557"/>
              <a:gd name="connsiteX0" fmla="*/ 451265 w 1883497"/>
              <a:gd name="connsiteY0" fmla="*/ 869894 h 992557"/>
              <a:gd name="connsiteX1" fmla="*/ 27519 w 1883497"/>
              <a:gd name="connsiteY1" fmla="*/ 256577 h 992557"/>
              <a:gd name="connsiteX2" fmla="*/ 897314 w 1883497"/>
              <a:gd name="connsiteY2" fmla="*/ 99 h 992557"/>
              <a:gd name="connsiteX3" fmla="*/ 1733656 w 1883497"/>
              <a:gd name="connsiteY3" fmla="*/ 234274 h 992557"/>
              <a:gd name="connsiteX4" fmla="*/ 1834017 w 1883497"/>
              <a:gd name="connsiteY4" fmla="*/ 814138 h 992557"/>
              <a:gd name="connsiteX5" fmla="*/ 1187246 w 1883497"/>
              <a:gd name="connsiteY5" fmla="*/ 992557 h 992557"/>
              <a:gd name="connsiteX0" fmla="*/ 451265 w 1906780"/>
              <a:gd name="connsiteY0" fmla="*/ 870516 h 993179"/>
              <a:gd name="connsiteX1" fmla="*/ 27519 w 1906780"/>
              <a:gd name="connsiteY1" fmla="*/ 257199 h 993179"/>
              <a:gd name="connsiteX2" fmla="*/ 897314 w 1906780"/>
              <a:gd name="connsiteY2" fmla="*/ 721 h 993179"/>
              <a:gd name="connsiteX3" fmla="*/ 1733656 w 1906780"/>
              <a:gd name="connsiteY3" fmla="*/ 234896 h 993179"/>
              <a:gd name="connsiteX4" fmla="*/ 1834017 w 1906780"/>
              <a:gd name="connsiteY4" fmla="*/ 814760 h 993179"/>
              <a:gd name="connsiteX5" fmla="*/ 1187246 w 1906780"/>
              <a:gd name="connsiteY5" fmla="*/ 993179 h 993179"/>
              <a:gd name="connsiteX0" fmla="*/ 486035 w 1941550"/>
              <a:gd name="connsiteY0" fmla="*/ 699513 h 822176"/>
              <a:gd name="connsiteX1" fmla="*/ 62289 w 1941550"/>
              <a:gd name="connsiteY1" fmla="*/ 86196 h 822176"/>
              <a:gd name="connsiteX2" fmla="*/ 1768426 w 1941550"/>
              <a:gd name="connsiteY2" fmla="*/ 63893 h 822176"/>
              <a:gd name="connsiteX3" fmla="*/ 1868787 w 1941550"/>
              <a:gd name="connsiteY3" fmla="*/ 643757 h 822176"/>
              <a:gd name="connsiteX4" fmla="*/ 1222016 w 1941550"/>
              <a:gd name="connsiteY4" fmla="*/ 822176 h 822176"/>
              <a:gd name="connsiteX0" fmla="*/ 499169 w 1954684"/>
              <a:gd name="connsiteY0" fmla="*/ 843404 h 966067"/>
              <a:gd name="connsiteX1" fmla="*/ 75423 w 1954684"/>
              <a:gd name="connsiteY1" fmla="*/ 230087 h 966067"/>
              <a:gd name="connsiteX2" fmla="*/ 1781560 w 1954684"/>
              <a:gd name="connsiteY2" fmla="*/ 207784 h 966067"/>
              <a:gd name="connsiteX3" fmla="*/ 1881921 w 1954684"/>
              <a:gd name="connsiteY3" fmla="*/ 787648 h 966067"/>
              <a:gd name="connsiteX4" fmla="*/ 1235150 w 1954684"/>
              <a:gd name="connsiteY4" fmla="*/ 966067 h 966067"/>
              <a:gd name="connsiteX0" fmla="*/ 450017 w 1832877"/>
              <a:gd name="connsiteY0" fmla="*/ 903588 h 1026251"/>
              <a:gd name="connsiteX1" fmla="*/ 26271 w 1832877"/>
              <a:gd name="connsiteY1" fmla="*/ 290271 h 1026251"/>
              <a:gd name="connsiteX2" fmla="*/ 1141393 w 1832877"/>
              <a:gd name="connsiteY2" fmla="*/ 22641 h 1026251"/>
              <a:gd name="connsiteX3" fmla="*/ 1832769 w 1832877"/>
              <a:gd name="connsiteY3" fmla="*/ 847832 h 1026251"/>
              <a:gd name="connsiteX4" fmla="*/ 1185998 w 1832877"/>
              <a:gd name="connsiteY4" fmla="*/ 1026251 h 1026251"/>
              <a:gd name="connsiteX0" fmla="*/ 450017 w 1910918"/>
              <a:gd name="connsiteY0" fmla="*/ 889883 h 1012546"/>
              <a:gd name="connsiteX1" fmla="*/ 26271 w 1910918"/>
              <a:gd name="connsiteY1" fmla="*/ 276566 h 1012546"/>
              <a:gd name="connsiteX2" fmla="*/ 1141393 w 1910918"/>
              <a:gd name="connsiteY2" fmla="*/ 8936 h 1012546"/>
              <a:gd name="connsiteX3" fmla="*/ 1910828 w 1910918"/>
              <a:gd name="connsiteY3" fmla="*/ 577649 h 1012546"/>
              <a:gd name="connsiteX4" fmla="*/ 1185998 w 1910918"/>
              <a:gd name="connsiteY4" fmla="*/ 1012546 h 1012546"/>
              <a:gd name="connsiteX0" fmla="*/ 450017 w 1911367"/>
              <a:gd name="connsiteY0" fmla="*/ 889883 h 1012546"/>
              <a:gd name="connsiteX1" fmla="*/ 26271 w 1911367"/>
              <a:gd name="connsiteY1" fmla="*/ 276566 h 1012546"/>
              <a:gd name="connsiteX2" fmla="*/ 1141393 w 1911367"/>
              <a:gd name="connsiteY2" fmla="*/ 8936 h 1012546"/>
              <a:gd name="connsiteX3" fmla="*/ 1910828 w 1911367"/>
              <a:gd name="connsiteY3" fmla="*/ 577649 h 1012546"/>
              <a:gd name="connsiteX4" fmla="*/ 1185998 w 1911367"/>
              <a:gd name="connsiteY4" fmla="*/ 1012546 h 1012546"/>
              <a:gd name="connsiteX0" fmla="*/ 450017 w 1911367"/>
              <a:gd name="connsiteY0" fmla="*/ 886910 h 1009573"/>
              <a:gd name="connsiteX1" fmla="*/ 26271 w 1911367"/>
              <a:gd name="connsiteY1" fmla="*/ 273593 h 1009573"/>
              <a:gd name="connsiteX2" fmla="*/ 1141393 w 1911367"/>
              <a:gd name="connsiteY2" fmla="*/ 5963 h 1009573"/>
              <a:gd name="connsiteX3" fmla="*/ 1910828 w 1911367"/>
              <a:gd name="connsiteY3" fmla="*/ 574676 h 1009573"/>
              <a:gd name="connsiteX4" fmla="*/ 1185998 w 1911367"/>
              <a:gd name="connsiteY4" fmla="*/ 1009573 h 1009573"/>
              <a:gd name="connsiteX0" fmla="*/ 441655 w 1904124"/>
              <a:gd name="connsiteY0" fmla="*/ 952492 h 1075155"/>
              <a:gd name="connsiteX1" fmla="*/ 17909 w 1904124"/>
              <a:gd name="connsiteY1" fmla="*/ 339175 h 1075155"/>
              <a:gd name="connsiteX2" fmla="*/ 976914 w 1904124"/>
              <a:gd name="connsiteY2" fmla="*/ 4638 h 1075155"/>
              <a:gd name="connsiteX3" fmla="*/ 1902466 w 1904124"/>
              <a:gd name="connsiteY3" fmla="*/ 640258 h 1075155"/>
              <a:gd name="connsiteX4" fmla="*/ 1177636 w 1904124"/>
              <a:gd name="connsiteY4" fmla="*/ 1075155 h 1075155"/>
              <a:gd name="connsiteX0" fmla="*/ 441655 w 1902466"/>
              <a:gd name="connsiteY0" fmla="*/ 952492 h 1075155"/>
              <a:gd name="connsiteX1" fmla="*/ 17909 w 1902466"/>
              <a:gd name="connsiteY1" fmla="*/ 339175 h 1075155"/>
              <a:gd name="connsiteX2" fmla="*/ 976914 w 1902466"/>
              <a:gd name="connsiteY2" fmla="*/ 4638 h 1075155"/>
              <a:gd name="connsiteX3" fmla="*/ 1902466 w 1902466"/>
              <a:gd name="connsiteY3" fmla="*/ 640258 h 1075155"/>
              <a:gd name="connsiteX4" fmla="*/ 1177636 w 1902466"/>
              <a:gd name="connsiteY4" fmla="*/ 1075155 h 1075155"/>
              <a:gd name="connsiteX0" fmla="*/ 441655 w 1902466"/>
              <a:gd name="connsiteY0" fmla="*/ 955282 h 1077945"/>
              <a:gd name="connsiteX1" fmla="*/ 17909 w 1902466"/>
              <a:gd name="connsiteY1" fmla="*/ 341965 h 1077945"/>
              <a:gd name="connsiteX2" fmla="*/ 976914 w 1902466"/>
              <a:gd name="connsiteY2" fmla="*/ 7428 h 1077945"/>
              <a:gd name="connsiteX3" fmla="*/ 1902466 w 1902466"/>
              <a:gd name="connsiteY3" fmla="*/ 643048 h 1077945"/>
              <a:gd name="connsiteX4" fmla="*/ 1177636 w 1902466"/>
              <a:gd name="connsiteY4" fmla="*/ 1077945 h 107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2466" h="1077945">
                <a:moveTo>
                  <a:pt x="441655" y="955282"/>
                </a:moveTo>
                <a:cubicBezTo>
                  <a:pt x="188894" y="1010108"/>
                  <a:pt x="-71301" y="600302"/>
                  <a:pt x="17909" y="341965"/>
                </a:cubicBezTo>
                <a:cubicBezTo>
                  <a:pt x="107119" y="83628"/>
                  <a:pt x="350587" y="-31601"/>
                  <a:pt x="976914" y="7428"/>
                </a:cubicBezTo>
                <a:cubicBezTo>
                  <a:pt x="1603241" y="46457"/>
                  <a:pt x="1902466" y="263907"/>
                  <a:pt x="1902466" y="643048"/>
                </a:cubicBezTo>
                <a:cubicBezTo>
                  <a:pt x="1902466" y="1022189"/>
                  <a:pt x="1455487" y="1052855"/>
                  <a:pt x="1177636" y="1077945"/>
                </a:cubicBezTo>
              </a:path>
            </a:pathLst>
          </a:custGeom>
          <a:ln w="28575">
            <a:solidFill>
              <a:schemeClr val="accent4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628650" y="-198437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MAC-learning switch (3 bugs)</a:t>
            </a:r>
            <a:endParaRPr lang="en-US" dirty="0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 dirty="0" smtClean="0"/>
              <a:t>Presenter’s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2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7" grpId="0" animBg="1"/>
      <p:bldP spid="58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Experiences with real Apps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Comparison with heuristic</a:t>
            </a:r>
            <a:br>
              <a:rPr lang="en-US" altLang="ko-KR" dirty="0" smtClean="0"/>
            </a:br>
            <a:r>
              <a:rPr lang="en-US" altLang="ko-KR" dirty="0" smtClean="0"/>
              <a:t>(number of transitions / running time in </a:t>
            </a:r>
            <a:r>
              <a:rPr lang="en-US" altLang="ko-KR" dirty="0" err="1" smtClean="0"/>
              <a:t>secs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DF6B-EE4B-4634-8F58-11A73EB8F930}" type="slidenum">
              <a:rPr lang="ko-KR" altLang="en-US" smtClean="0"/>
              <a:t>28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18" y="2800982"/>
            <a:ext cx="6991564" cy="355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3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State-space search based on MC &amp; SE</a:t>
            </a:r>
          </a:p>
          <a:p>
            <a:r>
              <a:rPr lang="en-US" altLang="ko-KR" dirty="0" smtClean="0"/>
              <a:t>Explore the state space of unmodified controller programs written for the NOX</a:t>
            </a:r>
          </a:p>
          <a:p>
            <a:r>
              <a:rPr lang="en-US" altLang="ko-KR" dirty="0" smtClean="0"/>
              <a:t>Find 11 bugs on real apps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DF6B-EE4B-4634-8F58-11A73EB8F930}" type="slidenum">
              <a:rPr lang="ko-KR" altLang="en-US" smtClean="0"/>
              <a:t>29</a:t>
            </a:fld>
            <a:endParaRPr lang="ko-KR" altLang="en-US"/>
          </a:p>
        </p:txBody>
      </p:sp>
      <p:pic>
        <p:nvPicPr>
          <p:cNvPr id="6" name="내용 개체 틀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392" y="3744651"/>
            <a:ext cx="5899216" cy="26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3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loud 60"/>
          <p:cNvSpPr/>
          <p:nvPr/>
        </p:nvSpPr>
        <p:spPr>
          <a:xfrm>
            <a:off x="1600200" y="1841486"/>
            <a:ext cx="5943600" cy="3846993"/>
          </a:xfrm>
          <a:prstGeom prst="cloud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6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2" name="Straight Arrow Connector 61"/>
          <p:cNvCxnSpPr>
            <a:stCxn id="37" idx="0"/>
            <a:endCxn id="27" idx="2"/>
          </p:cNvCxnSpPr>
          <p:nvPr/>
        </p:nvCxnSpPr>
        <p:spPr>
          <a:xfrm flipV="1">
            <a:off x="2858537" y="2399764"/>
            <a:ext cx="1716253" cy="934988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8" idx="0"/>
            <a:endCxn id="27" idx="2"/>
          </p:cNvCxnSpPr>
          <p:nvPr/>
        </p:nvCxnSpPr>
        <p:spPr>
          <a:xfrm flipH="1" flipV="1">
            <a:off x="4574790" y="2399764"/>
            <a:ext cx="1777599" cy="942208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36380"/>
            <a:ext cx="7886700" cy="1325563"/>
          </a:xfrm>
        </p:spPr>
        <p:txBody>
          <a:bodyPr/>
          <a:lstStyle/>
          <a:p>
            <a:r>
              <a:rPr lang="en-US" altLang="ko-KR" dirty="0"/>
              <a:t>Bugs in </a:t>
            </a:r>
            <a:r>
              <a:rPr lang="en-US" altLang="ko-KR" dirty="0" err="1"/>
              <a:t>OpenFlow</a:t>
            </a:r>
            <a:r>
              <a:rPr lang="en-US" altLang="ko-KR" dirty="0"/>
              <a:t> Applications</a:t>
            </a:r>
            <a:endParaRPr lang="en-US" dirty="0"/>
          </a:p>
        </p:txBody>
      </p:sp>
      <p:cxnSp>
        <p:nvCxnSpPr>
          <p:cNvPr id="25" name="Straight Connector 113"/>
          <p:cNvCxnSpPr>
            <a:cxnSpLocks noChangeShapeType="1"/>
            <a:stCxn id="37" idx="6"/>
            <a:endCxn id="38" idx="2"/>
          </p:cNvCxnSpPr>
          <p:nvPr/>
        </p:nvCxnSpPr>
        <p:spPr bwMode="auto">
          <a:xfrm>
            <a:off x="3386820" y="3863035"/>
            <a:ext cx="2437286" cy="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117"/>
          <p:cNvSpPr>
            <a:spLocks noChangeArrowheads="1"/>
          </p:cNvSpPr>
          <p:nvPr/>
        </p:nvSpPr>
        <p:spPr bwMode="auto">
          <a:xfrm>
            <a:off x="7778025" y="3552015"/>
            <a:ext cx="1133856" cy="62203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algn="ctr">
            <a:solidFill>
              <a:srgbClr val="000000"/>
            </a:solidFill>
            <a:round/>
            <a:headEnd/>
            <a:tailEnd type="triangle" w="lg" len="lg"/>
          </a:ln>
        </p:spPr>
        <p:txBody>
          <a:bodyPr lIns="15357" tIns="15357" rIns="15357" bIns="15357"/>
          <a:lstStyle/>
          <a:p>
            <a:pPr algn="ctr" defTabSz="307147" eaLnBrk="0" hangingPunct="0">
              <a:defRPr/>
            </a:pP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Host B</a:t>
            </a:r>
          </a:p>
        </p:txBody>
      </p:sp>
      <p:cxnSp>
        <p:nvCxnSpPr>
          <p:cNvPr id="29" name="Straight Connector 119"/>
          <p:cNvCxnSpPr>
            <a:cxnSpLocks noChangeShapeType="1"/>
            <a:stCxn id="38" idx="6"/>
            <a:endCxn id="28" idx="1"/>
          </p:cNvCxnSpPr>
          <p:nvPr/>
        </p:nvCxnSpPr>
        <p:spPr bwMode="auto">
          <a:xfrm flipV="1">
            <a:off x="6880672" y="3863035"/>
            <a:ext cx="897353" cy="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Rectangle 122"/>
          <p:cNvSpPr>
            <a:spLocks noChangeArrowheads="1"/>
          </p:cNvSpPr>
          <p:nvPr/>
        </p:nvSpPr>
        <p:spPr bwMode="auto">
          <a:xfrm>
            <a:off x="300709" y="3552015"/>
            <a:ext cx="1130335" cy="62203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algn="ctr">
            <a:solidFill>
              <a:srgbClr val="000000"/>
            </a:solidFill>
            <a:round/>
            <a:headEnd/>
            <a:tailEnd type="triangle" w="lg" len="lg"/>
          </a:ln>
        </p:spPr>
        <p:txBody>
          <a:bodyPr lIns="15357" tIns="15357" rIns="15357" bIns="15357"/>
          <a:lstStyle/>
          <a:p>
            <a:pPr algn="ctr" defTabSz="307147" eaLnBrk="0" hangingPunct="0">
              <a:defRPr/>
            </a:pP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Host A</a:t>
            </a:r>
          </a:p>
        </p:txBody>
      </p:sp>
      <p:cxnSp>
        <p:nvCxnSpPr>
          <p:cNvPr id="31" name="Straight Connector 123"/>
          <p:cNvCxnSpPr>
            <a:cxnSpLocks noChangeShapeType="1"/>
            <a:stCxn id="30" idx="3"/>
            <a:endCxn id="37" idx="2"/>
          </p:cNvCxnSpPr>
          <p:nvPr/>
        </p:nvCxnSpPr>
        <p:spPr bwMode="auto">
          <a:xfrm>
            <a:off x="1431044" y="3863035"/>
            <a:ext cx="89921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Rectangle 32"/>
          <p:cNvSpPr/>
          <p:nvPr/>
        </p:nvSpPr>
        <p:spPr>
          <a:xfrm>
            <a:off x="5732357" y="4391260"/>
            <a:ext cx="1291534" cy="461901"/>
          </a:xfrm>
          <a:prstGeom prst="rect">
            <a:avLst/>
          </a:prstGeom>
          <a:ln w="28575">
            <a:noFill/>
          </a:ln>
        </p:spPr>
        <p:txBody>
          <a:bodyPr wrap="none" lIns="30715" tIns="15357" rIns="30715" bIns="15357">
            <a:spAutoFit/>
          </a:bodyPr>
          <a:lstStyle/>
          <a:p>
            <a:pPr algn="ctr" defTabSz="157935">
              <a:defRPr/>
            </a:pPr>
            <a:r>
              <a:rPr lang="en-US" sz="2800" kern="0" dirty="0" smtClean="0">
                <a:cs typeface="Arial" pitchFamily="34" charset="0"/>
              </a:rPr>
              <a:t>Switch 2</a:t>
            </a:r>
            <a:endParaRPr lang="en-US" sz="2800" kern="0" dirty="0"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30254" y="3334752"/>
            <a:ext cx="1056566" cy="1056566"/>
            <a:chOff x="2330254" y="3334752"/>
            <a:chExt cx="1056566" cy="1056566"/>
          </a:xfrm>
        </p:grpSpPr>
        <p:sp>
          <p:nvSpPr>
            <p:cNvPr id="37" name="Oval 36"/>
            <p:cNvSpPr/>
            <p:nvPr/>
          </p:nvSpPr>
          <p:spPr bwMode="auto">
            <a:xfrm>
              <a:off x="2330254" y="3334752"/>
              <a:ext cx="1056566" cy="105656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15357" rIns="0" bIns="15357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5500" indent="1588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2587" indent="1588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69673" indent="1588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6760" indent="1588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434" algn="l" defTabSz="914174" rtl="0" eaLnBrk="1" latinLnBrk="0" hangingPunct="1"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2520" algn="l" defTabSz="914174" rtl="0" eaLnBrk="1" latinLnBrk="0" hangingPunct="1"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199606" algn="l" defTabSz="914174" rtl="0" eaLnBrk="1" latinLnBrk="0" hangingPunct="1"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6694" algn="l" defTabSz="914174" rtl="0" eaLnBrk="1" latinLnBrk="0" hangingPunct="1"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defTabSz="15793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sysClr val="windowText" lastClr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2508857" y="3845913"/>
              <a:ext cx="699360" cy="304800"/>
            </a:xfrm>
            <a:prstGeom prst="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40000">
                  <a:schemeClr val="bg1">
                    <a:lumMod val="85000"/>
                  </a:schemeClr>
                </a:gs>
                <a:gs pos="1500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 w="28575" algn="ctr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lIns="15357" tIns="15357" rIns="15357" bIns="15357"/>
            <a:lstStyle/>
            <a:p>
              <a:pPr algn="ctr" defTabSz="307147" eaLnBrk="0" hangingPunct="0"/>
              <a:endParaRPr 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17327" y="4150713"/>
            <a:ext cx="1740305" cy="2250087"/>
            <a:chOff x="2017327" y="4150713"/>
            <a:chExt cx="1740305" cy="2250087"/>
          </a:xfrm>
        </p:grpSpPr>
        <p:sp>
          <p:nvSpPr>
            <p:cNvPr id="49" name="Rectangle 48"/>
            <p:cNvSpPr/>
            <p:nvPr/>
          </p:nvSpPr>
          <p:spPr>
            <a:xfrm>
              <a:off x="2017328" y="4876800"/>
              <a:ext cx="1730164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 algn="ctr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lIns="15357" tIns="15357" rIns="15357" bIns="15357"/>
            <a:lstStyle/>
            <a:p>
              <a:pPr algn="ctr" defTabSz="307147" eaLnBrk="0" hangingPunct="0"/>
              <a:r>
                <a:rPr lang="en-US" sz="2000" b="1" dirty="0" smtClean="0">
                  <a:solidFill>
                    <a:schemeClr val="bg1"/>
                  </a:solidFill>
                  <a:cs typeface="Arial" pitchFamily="34" charset="0"/>
                </a:rPr>
                <a:t>Flow Table</a:t>
              </a:r>
              <a:endParaRPr 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017328" y="5181600"/>
              <a:ext cx="1730164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algn="ctr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lIns="15357" tIns="15357" rIns="15357" bIns="15357"/>
            <a:lstStyle/>
            <a:p>
              <a:pPr algn="ctr" defTabSz="307147" eaLnBrk="0" hangingPunct="0"/>
              <a:r>
                <a:rPr lang="en-US" sz="2000" dirty="0" smtClean="0">
                  <a:solidFill>
                    <a:srgbClr val="000000"/>
                  </a:solidFill>
                  <a:cs typeface="Arial" pitchFamily="34" charset="0"/>
                </a:rPr>
                <a:t>Rule 1</a:t>
              </a:r>
              <a:endParaRPr lang="en-US" sz="20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017327" y="5486400"/>
              <a:ext cx="1730164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algn="ctr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lIns="15357" tIns="15357" rIns="15357" bIns="15357"/>
            <a:lstStyle/>
            <a:p>
              <a:pPr algn="ctr" defTabSz="307147" eaLnBrk="0" hangingPunct="0"/>
              <a:r>
                <a:rPr lang="en-US" sz="2000" dirty="0" smtClean="0">
                  <a:solidFill>
                    <a:srgbClr val="000000"/>
                  </a:solidFill>
                  <a:cs typeface="Arial" pitchFamily="34" charset="0"/>
                </a:rPr>
                <a:t>Rule 2</a:t>
              </a:r>
              <a:endParaRPr lang="en-US" sz="20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017327" y="6096000"/>
              <a:ext cx="1730164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algn="ctr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lIns="15357" tIns="15357" rIns="15357" bIns="15357"/>
            <a:lstStyle/>
            <a:p>
              <a:pPr algn="ctr" defTabSz="307147" eaLnBrk="0" hangingPunct="0"/>
              <a:r>
                <a:rPr lang="en-US" sz="2000" dirty="0" smtClean="0">
                  <a:solidFill>
                    <a:srgbClr val="000000"/>
                  </a:solidFill>
                  <a:cs typeface="Arial" pitchFamily="34" charset="0"/>
                </a:rPr>
                <a:t>Rule N</a:t>
              </a:r>
              <a:endParaRPr lang="en-US" sz="20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cxnSp>
          <p:nvCxnSpPr>
            <p:cNvPr id="56" name="Straight Connector 123"/>
            <p:cNvCxnSpPr>
              <a:cxnSpLocks noChangeShapeType="1"/>
            </p:cNvCxnSpPr>
            <p:nvPr/>
          </p:nvCxnSpPr>
          <p:spPr bwMode="auto">
            <a:xfrm flipV="1">
              <a:off x="2017327" y="5791200"/>
              <a:ext cx="0" cy="3048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Straight Connector 123"/>
            <p:cNvCxnSpPr>
              <a:cxnSpLocks noChangeShapeType="1"/>
            </p:cNvCxnSpPr>
            <p:nvPr/>
          </p:nvCxnSpPr>
          <p:spPr bwMode="auto">
            <a:xfrm flipV="1">
              <a:off x="3747492" y="5791200"/>
              <a:ext cx="0" cy="3048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Straight Connector 113"/>
            <p:cNvCxnSpPr>
              <a:cxnSpLocks noChangeShapeType="1"/>
            </p:cNvCxnSpPr>
            <p:nvPr/>
          </p:nvCxnSpPr>
          <p:spPr bwMode="auto">
            <a:xfrm flipV="1">
              <a:off x="2017328" y="4150713"/>
              <a:ext cx="491529" cy="72609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Straight Connector 113"/>
            <p:cNvCxnSpPr>
              <a:cxnSpLocks noChangeShapeType="1"/>
            </p:cNvCxnSpPr>
            <p:nvPr/>
          </p:nvCxnSpPr>
          <p:spPr bwMode="auto">
            <a:xfrm flipH="1" flipV="1">
              <a:off x="3208217" y="4150713"/>
              <a:ext cx="549415" cy="72608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2" name="Rectangle 31"/>
          <p:cNvSpPr/>
          <p:nvPr/>
        </p:nvSpPr>
        <p:spPr>
          <a:xfrm>
            <a:off x="2236643" y="4391260"/>
            <a:ext cx="1291534" cy="461901"/>
          </a:xfrm>
          <a:prstGeom prst="rect">
            <a:avLst/>
          </a:prstGeom>
          <a:ln w="28575">
            <a:noFill/>
          </a:ln>
        </p:spPr>
        <p:txBody>
          <a:bodyPr wrap="none" lIns="30715" tIns="15357" rIns="30715" bIns="15357">
            <a:spAutoFit/>
          </a:bodyPr>
          <a:lstStyle/>
          <a:p>
            <a:pPr algn="ctr" defTabSz="157935">
              <a:defRPr/>
            </a:pPr>
            <a:r>
              <a:rPr lang="en-US" sz="2800" kern="0" dirty="0" smtClean="0">
                <a:cs typeface="Arial" pitchFamily="34" charset="0"/>
              </a:rPr>
              <a:t>Switch 1</a:t>
            </a:r>
            <a:endParaRPr lang="en-US" sz="2800" kern="0" dirty="0"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219200" y="3929152"/>
            <a:ext cx="1289657" cy="452748"/>
            <a:chOff x="1219200" y="3929152"/>
            <a:chExt cx="1289657" cy="452748"/>
          </a:xfrm>
        </p:grpSpPr>
        <p:sp>
          <p:nvSpPr>
            <p:cNvPr id="43" name="Rectangle 42"/>
            <p:cNvSpPr/>
            <p:nvPr/>
          </p:nvSpPr>
          <p:spPr>
            <a:xfrm>
              <a:off x="1518348" y="4043109"/>
              <a:ext cx="759337" cy="338791"/>
            </a:xfrm>
            <a:prstGeom prst="rect">
              <a:avLst/>
            </a:prstGeom>
          </p:spPr>
          <p:txBody>
            <a:bodyPr wrap="none" lIns="30715" tIns="15357" rIns="30715" bIns="15357">
              <a:spAutoFit/>
            </a:bodyPr>
            <a:lstStyle/>
            <a:p>
              <a:pPr algn="ctr" defTabSz="157935">
                <a:defRPr/>
              </a:pPr>
              <a:r>
                <a:rPr lang="en-US" sz="2000" kern="0" dirty="0" smtClean="0">
                  <a:solidFill>
                    <a:schemeClr val="tx2"/>
                  </a:solidFill>
                  <a:cs typeface="Arial" pitchFamily="34" charset="0"/>
                </a:rPr>
                <a:t>Packet</a:t>
              </a:r>
              <a:endParaRPr lang="en-US" sz="2800" kern="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cxnSp>
          <p:nvCxnSpPr>
            <p:cNvPr id="74" name="Straight Arrow Connector 73"/>
            <p:cNvCxnSpPr>
              <a:endCxn id="86" idx="1"/>
            </p:cNvCxnSpPr>
            <p:nvPr/>
          </p:nvCxnSpPr>
          <p:spPr>
            <a:xfrm flipV="1">
              <a:off x="1219200" y="3998313"/>
              <a:ext cx="1289657" cy="2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124"/>
            <p:cNvSpPr>
              <a:spLocks noChangeArrowheads="1"/>
            </p:cNvSpPr>
            <p:nvPr/>
          </p:nvSpPr>
          <p:spPr bwMode="auto">
            <a:xfrm>
              <a:off x="1876214" y="3929152"/>
              <a:ext cx="236107" cy="138323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rgbClr val="0E1E20"/>
              </a:solidFill>
              <a:round/>
              <a:headEnd/>
              <a:tailEnd type="triangle" w="lg" len="lg"/>
            </a:ln>
          </p:spPr>
          <p:txBody>
            <a:bodyPr lIns="30715" tIns="15357" rIns="30715" bIns="15357"/>
            <a:lstStyle/>
            <a:p>
              <a:pPr algn="ctr" defTabSz="307147" eaLnBrk="0" hangingPunct="0"/>
              <a:endParaRPr lang="en-US" sz="1800" b="1">
                <a:solidFill>
                  <a:srgbClr val="0066CC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08217" y="3929152"/>
            <a:ext cx="2794491" cy="138323"/>
            <a:chOff x="3208217" y="3929152"/>
            <a:chExt cx="2794492" cy="138323"/>
          </a:xfrm>
        </p:grpSpPr>
        <p:cxnSp>
          <p:nvCxnSpPr>
            <p:cNvPr id="97" name="Straight Arrow Connector 96"/>
            <p:cNvCxnSpPr>
              <a:stCxn id="86" idx="3"/>
            </p:cNvCxnSpPr>
            <p:nvPr/>
          </p:nvCxnSpPr>
          <p:spPr>
            <a:xfrm>
              <a:off x="3208217" y="3998313"/>
              <a:ext cx="1744783" cy="0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124"/>
            <p:cNvSpPr>
              <a:spLocks noChangeArrowheads="1"/>
            </p:cNvSpPr>
            <p:nvPr/>
          </p:nvSpPr>
          <p:spPr bwMode="auto">
            <a:xfrm>
              <a:off x="4026627" y="3929152"/>
              <a:ext cx="236107" cy="138323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rgbClr val="0E1E20"/>
              </a:solidFill>
              <a:round/>
              <a:headEnd/>
              <a:tailEnd type="triangle" w="lg" len="lg"/>
            </a:ln>
          </p:spPr>
          <p:txBody>
            <a:bodyPr lIns="30715" tIns="15357" rIns="30715" bIns="15357"/>
            <a:lstStyle/>
            <a:p>
              <a:pPr algn="ctr" defTabSz="307147" eaLnBrk="0" hangingPunct="0"/>
              <a:endParaRPr lang="en-US" sz="1800" b="1">
                <a:solidFill>
                  <a:srgbClr val="0066CC"/>
                </a:solidFill>
              </a:endParaRPr>
            </a:p>
          </p:txBody>
        </p:sp>
        <p:cxnSp>
          <p:nvCxnSpPr>
            <p:cNvPr id="100" name="Straight Arrow Connector 99"/>
            <p:cNvCxnSpPr>
              <a:endCxn id="112" idx="1"/>
            </p:cNvCxnSpPr>
            <p:nvPr/>
          </p:nvCxnSpPr>
          <p:spPr>
            <a:xfrm>
              <a:off x="5029200" y="3998313"/>
              <a:ext cx="973509" cy="0"/>
            </a:xfrm>
            <a:prstGeom prst="straightConnector1">
              <a:avLst/>
            </a:prstGeom>
            <a:ln w="38100">
              <a:solidFill>
                <a:schemeClr val="tx2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824106" y="3341972"/>
            <a:ext cx="1056566" cy="1042129"/>
            <a:chOff x="5824106" y="3341972"/>
            <a:chExt cx="1056566" cy="1042129"/>
          </a:xfrm>
        </p:grpSpPr>
        <p:sp>
          <p:nvSpPr>
            <p:cNvPr id="38" name="Oval 37"/>
            <p:cNvSpPr/>
            <p:nvPr/>
          </p:nvSpPr>
          <p:spPr bwMode="auto">
            <a:xfrm>
              <a:off x="5824106" y="3341972"/>
              <a:ext cx="1056566" cy="104212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ysClr val="windowText" lastClr="000000"/>
              </a:solidFill>
              <a:prstDash val="solid"/>
              <a:tailEnd w="med" len="med"/>
            </a:ln>
            <a:effectLst/>
          </p:spPr>
          <p:txBody>
            <a:bodyPr lIns="0" tIns="15357" rIns="0" bIns="15357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5500" indent="1588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2587" indent="1588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69673" indent="1588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6760" indent="1588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434" algn="l" defTabSz="914174" rtl="0" eaLnBrk="1" latinLnBrk="0" hangingPunct="1"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2520" algn="l" defTabSz="914174" rtl="0" eaLnBrk="1" latinLnBrk="0" hangingPunct="1"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199606" algn="l" defTabSz="914174" rtl="0" eaLnBrk="1" latinLnBrk="0" hangingPunct="1"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6694" algn="l" defTabSz="914174" rtl="0" eaLnBrk="1" latinLnBrk="0" hangingPunct="1"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defTabSz="15793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sysClr val="windowText" lastClr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002709" y="3845913"/>
              <a:ext cx="699360" cy="304800"/>
            </a:xfrm>
            <a:prstGeom prst="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40000">
                  <a:schemeClr val="bg1">
                    <a:lumMod val="85000"/>
                  </a:schemeClr>
                </a:gs>
                <a:gs pos="1500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 w="28575" algn="ctr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lIns="15357" tIns="15357" rIns="15357" bIns="15357"/>
            <a:lstStyle/>
            <a:p>
              <a:pPr algn="ctr" defTabSz="307147" eaLnBrk="0" hangingPunct="0"/>
              <a:endParaRPr 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29612" y="914400"/>
            <a:ext cx="5490354" cy="1485364"/>
            <a:chOff x="1829612" y="914400"/>
            <a:chExt cx="5490354" cy="1485364"/>
          </a:xfrm>
        </p:grpSpPr>
        <p:sp>
          <p:nvSpPr>
            <p:cNvPr id="26" name="Rounded Rectangle 25"/>
            <p:cNvSpPr/>
            <p:nvPr/>
          </p:nvSpPr>
          <p:spPr bwMode="auto">
            <a:xfrm>
              <a:off x="1829612" y="1447002"/>
              <a:ext cx="5490354" cy="939773"/>
            </a:xfrm>
            <a:prstGeom prst="roundRect">
              <a:avLst/>
            </a:prstGeom>
            <a:ln w="381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bIns="0" anchor="b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5500" indent="1588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2587" indent="1588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69673" indent="1588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6760" indent="1588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434" algn="l" defTabSz="914174" rtl="0" eaLnBrk="1" latinLnBrk="0" hangingPunct="1"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2520" algn="l" defTabSz="914174" rtl="0" eaLnBrk="1" latinLnBrk="0" hangingPunct="1"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199606" algn="l" defTabSz="914174" rtl="0" eaLnBrk="1" latinLnBrk="0" hangingPunct="1"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6694" algn="l" defTabSz="914174" rtl="0" eaLnBrk="1" latinLnBrk="0" hangingPunct="1"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defTabSz="15793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0" kern="0" dirty="0">
                <a:solidFill>
                  <a:sysClr val="window" lastClr="FFFFFF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206019" y="1600200"/>
              <a:ext cx="4737542" cy="799564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5500" indent="1588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2587" indent="1588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69673" indent="1588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6760" indent="1588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434" algn="l" defTabSz="914174" rtl="0" eaLnBrk="1" latinLnBrk="0" hangingPunct="1"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2520" algn="l" defTabSz="914174" rtl="0" eaLnBrk="1" latinLnBrk="0" hangingPunct="1"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199606" algn="l" defTabSz="914174" rtl="0" eaLnBrk="1" latinLnBrk="0" hangingPunct="1"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6694" algn="l" defTabSz="914174" rtl="0" eaLnBrk="1" latinLnBrk="0" hangingPunct="1"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defTabSz="15793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0" kern="0" dirty="0" smtClean="0">
                  <a:solidFill>
                    <a:sysClr val="windowText" lastClr="000000"/>
                  </a:solidFill>
                  <a:latin typeface="+mn-lt"/>
                  <a:cs typeface="Arial" pitchFamily="34" charset="0"/>
                </a:rPr>
                <a:t>OpenFlow</a:t>
              </a:r>
              <a:br>
                <a:rPr lang="en-US" sz="2400" b="0" kern="0" dirty="0" smtClean="0">
                  <a:solidFill>
                    <a:sysClr val="windowText" lastClr="000000"/>
                  </a:solidFill>
                  <a:latin typeface="+mn-lt"/>
                  <a:cs typeface="Arial" pitchFamily="34" charset="0"/>
                </a:rPr>
              </a:br>
              <a:r>
                <a:rPr lang="en-US" sz="2400" b="0" kern="0" dirty="0" smtClean="0">
                  <a:solidFill>
                    <a:sysClr val="windowText" lastClr="000000"/>
                  </a:solidFill>
                  <a:latin typeface="+mn-lt"/>
                  <a:cs typeface="Arial" pitchFamily="34" charset="0"/>
                </a:rPr>
                <a:t>program</a:t>
              </a:r>
              <a:endParaRPr lang="en-US" sz="2400" b="0" kern="0" dirty="0">
                <a:solidFill>
                  <a:sysClr val="windowText" lastClr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747491" y="914400"/>
              <a:ext cx="165461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5793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kern="0" dirty="0" smtClean="0">
                  <a:cs typeface="Arial" pitchFamily="34" charset="0"/>
                </a:rPr>
                <a:t>Controller</a:t>
              </a:r>
              <a:endParaRPr lang="en-US" sz="2400" kern="0" dirty="0">
                <a:cs typeface="Arial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4887" y="1654858"/>
              <a:ext cx="1015044" cy="7153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048000" y="2133600"/>
            <a:ext cx="2514600" cy="1712313"/>
            <a:chOff x="3048000" y="2133600"/>
            <a:chExt cx="2514600" cy="1712313"/>
          </a:xfrm>
        </p:grpSpPr>
        <p:sp>
          <p:nvSpPr>
            <p:cNvPr id="35" name="Rounded Rectangular Callout 34"/>
            <p:cNvSpPr/>
            <p:nvPr/>
          </p:nvSpPr>
          <p:spPr>
            <a:xfrm>
              <a:off x="3314388" y="2488265"/>
              <a:ext cx="2248212" cy="919401"/>
            </a:xfrm>
            <a:prstGeom prst="wedgeRoundRectCallout">
              <a:avLst>
                <a:gd name="adj1" fmla="val -60391"/>
                <a:gd name="adj2" fmla="val 20265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57150"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dirty="0"/>
                <a:t>Install rule;</a:t>
              </a:r>
              <a:br>
                <a:rPr lang="en-US" sz="2400" dirty="0"/>
              </a:br>
              <a:r>
                <a:rPr lang="en-US" sz="2400" dirty="0"/>
                <a:t>forward packet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3048000" y="2133600"/>
              <a:ext cx="0" cy="1712313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154474" y="2133600"/>
            <a:ext cx="2657887" cy="1712313"/>
            <a:chOff x="63198" y="2133600"/>
            <a:chExt cx="2749163" cy="1712313"/>
          </a:xfrm>
        </p:grpSpPr>
        <p:sp>
          <p:nvSpPr>
            <p:cNvPr id="83" name="Rounded Rectangular Callout 82"/>
            <p:cNvSpPr/>
            <p:nvPr/>
          </p:nvSpPr>
          <p:spPr>
            <a:xfrm>
              <a:off x="63198" y="2488266"/>
              <a:ext cx="2451402" cy="919401"/>
            </a:xfrm>
            <a:prstGeom prst="wedgeRoundRectCallout">
              <a:avLst>
                <a:gd name="adj1" fmla="val 56324"/>
                <a:gd name="adj2" fmla="val 25715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57150"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dirty="0"/>
                <a:t>Default: forward</a:t>
              </a:r>
              <a:br>
                <a:rPr lang="en-US" sz="2400" dirty="0"/>
              </a:br>
              <a:r>
                <a:rPr lang="en-US" sz="2400" dirty="0"/>
                <a:t>to controller</a:t>
              </a:r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flipV="1">
              <a:off x="2743200" y="2133600"/>
              <a:ext cx="0" cy="1712313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124"/>
            <p:cNvSpPr>
              <a:spLocks noChangeArrowheads="1"/>
            </p:cNvSpPr>
            <p:nvPr/>
          </p:nvSpPr>
          <p:spPr bwMode="auto">
            <a:xfrm rot="5400000">
              <a:off x="2625146" y="2817250"/>
              <a:ext cx="236107" cy="138323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rgbClr val="0E1E20"/>
              </a:solidFill>
              <a:round/>
              <a:headEnd/>
              <a:tailEnd type="triangle" w="lg" len="lg"/>
            </a:ln>
          </p:spPr>
          <p:txBody>
            <a:bodyPr lIns="30715" tIns="15357" rIns="30715" bIns="15357"/>
            <a:lstStyle/>
            <a:p>
              <a:pPr algn="ctr" defTabSz="307147" eaLnBrk="0" hangingPunct="0"/>
              <a:endParaRPr lang="en-US" sz="1800" b="1">
                <a:solidFill>
                  <a:srgbClr val="0066CC"/>
                </a:solidFill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6F19-1D91-4AB6-A289-00E8E86BAF50}" type="slidenum">
              <a:rPr lang="en-US" smtClean="0"/>
              <a:t>3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747491" y="5181600"/>
            <a:ext cx="5167909" cy="990600"/>
            <a:chOff x="3747491" y="5181600"/>
            <a:chExt cx="5167909" cy="990600"/>
          </a:xfrm>
        </p:grpSpPr>
        <p:sp>
          <p:nvSpPr>
            <p:cNvPr id="52" name="Rectangle 51"/>
            <p:cNvSpPr/>
            <p:nvPr/>
          </p:nvSpPr>
          <p:spPr>
            <a:xfrm>
              <a:off x="4725890" y="5257800"/>
              <a:ext cx="1322651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algn="ctr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lIns="15357" tIns="15357" rIns="15357" bIns="15357" anchor="ctr"/>
            <a:lstStyle/>
            <a:p>
              <a:pPr algn="ctr" defTabSz="307147" eaLnBrk="0" hangingPunct="0"/>
              <a:r>
                <a:rPr lang="en-US" sz="2400" dirty="0" smtClean="0">
                  <a:solidFill>
                    <a:srgbClr val="000000"/>
                  </a:solidFill>
                  <a:cs typeface="Arial" pitchFamily="34" charset="0"/>
                </a:rPr>
                <a:t>Match</a:t>
              </a:r>
              <a:endParaRPr lang="en-US" sz="2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048541" y="5257800"/>
              <a:ext cx="1545698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algn="ctr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lIns="15357" tIns="15357" rIns="15357" bIns="15357" anchor="ctr"/>
            <a:lstStyle/>
            <a:p>
              <a:pPr algn="ctr" defTabSz="307147" eaLnBrk="0" hangingPunct="0"/>
              <a:r>
                <a:rPr lang="en-US" sz="2400" dirty="0" smtClean="0">
                  <a:solidFill>
                    <a:srgbClr val="000000"/>
                  </a:solidFill>
                  <a:cs typeface="Arial" pitchFamily="34" charset="0"/>
                </a:rPr>
                <a:t>Actions</a:t>
              </a:r>
              <a:endParaRPr lang="en-US" sz="2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592749" y="5257800"/>
              <a:ext cx="1322651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algn="ctr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lIns="15357" tIns="15357" rIns="15357" bIns="15357" anchor="ctr"/>
            <a:lstStyle/>
            <a:p>
              <a:pPr algn="ctr" defTabSz="307147" eaLnBrk="0" hangingPunct="0"/>
              <a:r>
                <a:rPr lang="en-US" sz="2400" dirty="0" smtClean="0">
                  <a:solidFill>
                    <a:srgbClr val="000000"/>
                  </a:solidFill>
                  <a:cs typeface="Arial" pitchFamily="34" charset="0"/>
                </a:rPr>
                <a:t>Counters</a:t>
              </a:r>
              <a:endParaRPr lang="en-US" sz="2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cxnSp>
          <p:nvCxnSpPr>
            <p:cNvPr id="60" name="Straight Connector 113"/>
            <p:cNvCxnSpPr>
              <a:cxnSpLocks noChangeShapeType="1"/>
            </p:cNvCxnSpPr>
            <p:nvPr/>
          </p:nvCxnSpPr>
          <p:spPr bwMode="auto">
            <a:xfrm>
              <a:off x="3747491" y="5181600"/>
              <a:ext cx="978399" cy="76201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Straight Connector 113"/>
            <p:cNvCxnSpPr>
              <a:cxnSpLocks noChangeShapeType="1"/>
            </p:cNvCxnSpPr>
            <p:nvPr/>
          </p:nvCxnSpPr>
          <p:spPr bwMode="auto">
            <a:xfrm>
              <a:off x="3747491" y="5486400"/>
              <a:ext cx="978399" cy="6858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" name="Rectangle 57"/>
            <p:cNvSpPr/>
            <p:nvPr/>
          </p:nvSpPr>
          <p:spPr>
            <a:xfrm>
              <a:off x="4724400" y="5715000"/>
              <a:ext cx="1322651" cy="4572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 algn="ctr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lIns="15357" tIns="15357" rIns="15357" bIns="15357" anchor="ctr"/>
            <a:lstStyle/>
            <a:p>
              <a:pPr algn="ctr" defTabSz="307147" eaLnBrk="0" hangingPunct="0"/>
              <a:r>
                <a:rPr lang="en-US" sz="1800" dirty="0" err="1" smtClean="0">
                  <a:solidFill>
                    <a:srgbClr val="000000"/>
                  </a:solidFill>
                  <a:cs typeface="Arial" pitchFamily="34" charset="0"/>
                </a:rPr>
                <a:t>Dst</a:t>
              </a:r>
              <a:r>
                <a:rPr lang="en-US" sz="1800" dirty="0" smtClean="0">
                  <a:solidFill>
                    <a:srgbClr val="000000"/>
                  </a:solidFill>
                  <a:cs typeface="Arial" pitchFamily="34" charset="0"/>
                </a:rPr>
                <a:t>: Host B</a:t>
              </a:r>
              <a:endParaRPr lang="en-US" sz="18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047051" y="5715000"/>
              <a:ext cx="1545698" cy="4572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 algn="ctr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lIns="15357" tIns="15357" rIns="15357" bIns="15357" anchor="ctr"/>
            <a:lstStyle/>
            <a:p>
              <a:pPr algn="ctr" defTabSz="307147" eaLnBrk="0" hangingPunct="0"/>
              <a:r>
                <a:rPr lang="en-US" sz="1800" dirty="0" err="1" smtClean="0">
                  <a:solidFill>
                    <a:srgbClr val="000000"/>
                  </a:solidFill>
                  <a:cs typeface="Arial" pitchFamily="34" charset="0"/>
                </a:rPr>
                <a:t>Fwd</a:t>
              </a:r>
              <a:r>
                <a:rPr lang="en-US" sz="1800" dirty="0" smtClean="0">
                  <a:solidFill>
                    <a:srgbClr val="000000"/>
                  </a:solidFill>
                  <a:cs typeface="Arial" pitchFamily="34" charset="0"/>
                </a:rPr>
                <a:t>: Switch 2</a:t>
              </a:r>
              <a:endParaRPr lang="en-US" sz="18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591259" y="5715000"/>
              <a:ext cx="1322651" cy="4572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 algn="ctr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lIns="15357" tIns="15357" rIns="15357" bIns="15357" anchor="ctr"/>
            <a:lstStyle/>
            <a:p>
              <a:pPr algn="ctr" defTabSz="307147" eaLnBrk="0" hangingPunct="0"/>
              <a:r>
                <a:rPr lang="en-US" sz="1800" dirty="0" err="1" smtClean="0">
                  <a:solidFill>
                    <a:srgbClr val="000000"/>
                  </a:solidFill>
                  <a:cs typeface="Arial" pitchFamily="34" charset="0"/>
                </a:rPr>
                <a:t>pkts</a:t>
              </a:r>
              <a:r>
                <a:rPr lang="en-US" sz="1800" dirty="0" smtClean="0">
                  <a:solidFill>
                    <a:srgbClr val="000000"/>
                  </a:solidFill>
                  <a:cs typeface="Arial" pitchFamily="34" charset="0"/>
                </a:rPr>
                <a:t> / bytes</a:t>
              </a:r>
              <a:endParaRPr lang="en-US" sz="18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67" name="Rounded Rectangular Callout 66"/>
          <p:cNvSpPr/>
          <p:nvPr/>
        </p:nvSpPr>
        <p:spPr>
          <a:xfrm>
            <a:off x="3828893" y="1061799"/>
            <a:ext cx="2724307" cy="919401"/>
          </a:xfrm>
          <a:prstGeom prst="wedgeRoundRectCallout">
            <a:avLst>
              <a:gd name="adj1" fmla="val -84333"/>
              <a:gd name="adj2" fmla="val 5977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/>
              <a:t>Execute </a:t>
            </a:r>
            <a:r>
              <a:rPr lang="en-US" sz="2400" dirty="0" err="1"/>
              <a:t>packet_in</a:t>
            </a:r>
            <a:r>
              <a:rPr lang="en-US" sz="2400" dirty="0"/>
              <a:t> event handler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9674" y="6414566"/>
            <a:ext cx="2057400" cy="365125"/>
          </a:xfrm>
        </p:spPr>
        <p:txBody>
          <a:bodyPr/>
          <a:lstStyle/>
          <a:p>
            <a:r>
              <a:rPr lang="en-US" dirty="0" smtClean="0"/>
              <a:t>From presenter’s slide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9869" y="1565559"/>
            <a:ext cx="884995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Normal Case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656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NDB: Where is the Debugger for my Software-Defined Network?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Developed a prototype network debugger “</a:t>
            </a:r>
            <a:r>
              <a:rPr lang="en-US" altLang="ko-KR" dirty="0" err="1"/>
              <a:t>ndb</a:t>
            </a:r>
            <a:r>
              <a:rPr lang="en-US" altLang="ko-KR" dirty="0"/>
              <a:t>” inspired by </a:t>
            </a:r>
            <a:r>
              <a:rPr lang="en-US" altLang="ko-KR" dirty="0" err="1"/>
              <a:t>gdb</a:t>
            </a:r>
            <a:r>
              <a:rPr lang="en-US" altLang="ko-KR" dirty="0"/>
              <a:t>(The GNU </a:t>
            </a:r>
            <a:r>
              <a:rPr lang="en-US" altLang="ko-KR" dirty="0" smtClean="0"/>
              <a:t>project debugger)</a:t>
            </a:r>
          </a:p>
          <a:p>
            <a:r>
              <a:rPr lang="en-US" altLang="ko-KR" dirty="0" smtClean="0"/>
              <a:t>Pinpoint the sequence of events leading to a network error using debugger actions; </a:t>
            </a:r>
            <a:r>
              <a:rPr lang="en-US" altLang="ko-KR" i="1" dirty="0" smtClean="0"/>
              <a:t>breakpoint</a:t>
            </a:r>
            <a:r>
              <a:rPr lang="en-US" altLang="ko-KR" dirty="0" smtClean="0"/>
              <a:t> and </a:t>
            </a:r>
            <a:r>
              <a:rPr lang="en-US" altLang="ko-KR" i="1" dirty="0" err="1" smtClean="0"/>
              <a:t>backtrace</a:t>
            </a:r>
            <a:endParaRPr lang="en-US" altLang="ko-KR" i="1" dirty="0" smtClean="0"/>
          </a:p>
          <a:p>
            <a:r>
              <a:rPr lang="en-US" altLang="ko-KR" dirty="0" smtClean="0"/>
              <a:t>Send </a:t>
            </a:r>
            <a:r>
              <a:rPr lang="en-US" altLang="ko-KR" dirty="0" smtClean="0"/>
              <a:t>a “post </a:t>
            </a:r>
            <a:r>
              <a:rPr lang="en-US" altLang="ko-KR" dirty="0" smtClean="0"/>
              <a:t>card” every time a packet visits a switch</a:t>
            </a:r>
          </a:p>
          <a:p>
            <a:r>
              <a:rPr lang="en-US" altLang="ko-KR" dirty="0" smtClean="0"/>
              <a:t>Can diagnose bugs that affect the correctness of forwarding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DF6B-EE4B-4634-8F58-11A73EB8F930}" type="slidenum">
              <a:rPr lang="ko-KR" altLang="en-US" smtClean="0"/>
              <a:t>30</a:t>
            </a:fld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63" y="1690689"/>
            <a:ext cx="7727074" cy="508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1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Discussion points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If no packets in equivalence class reach the controller, representative packet is useless. Any possible improvement?</a:t>
            </a:r>
          </a:p>
          <a:p>
            <a:r>
              <a:rPr lang="en-US" altLang="ko-KR" dirty="0" smtClean="0"/>
              <a:t>Infinite execution trees in SE vs. coverage of heuristic(PKT-SEQ)</a:t>
            </a:r>
          </a:p>
          <a:p>
            <a:r>
              <a:rPr lang="en-US" altLang="ko-KR" dirty="0" smtClean="0"/>
              <a:t>Are there other properties </a:t>
            </a:r>
            <a:r>
              <a:rPr lang="en-US" altLang="ko-KR" dirty="0" smtClean="0"/>
              <a:t>to </a:t>
            </a:r>
            <a:r>
              <a:rPr lang="en-US" altLang="ko-KR" dirty="0" smtClean="0"/>
              <a:t>be added to library?</a:t>
            </a:r>
          </a:p>
          <a:p>
            <a:r>
              <a:rPr lang="en-US" altLang="ko-KR" dirty="0" smtClean="0"/>
              <a:t>Scalability of handler</a:t>
            </a:r>
          </a:p>
          <a:p>
            <a:r>
              <a:rPr lang="en-US" altLang="ko-KR" dirty="0" smtClean="0"/>
              <a:t>Difference between other verification tools, HSA and </a:t>
            </a:r>
            <a:r>
              <a:rPr lang="en-US" altLang="ko-KR" dirty="0" err="1" smtClean="0"/>
              <a:t>Veriflow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DF6B-EE4B-4634-8F58-11A73EB8F930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552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Thank you &amp; Q&amp;A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DF6B-EE4B-4634-8F58-11A73EB8F930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000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DF6B-EE4B-4634-8F58-11A73EB8F930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026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Back-up slides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DF6B-EE4B-4634-8F58-11A73EB8F930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00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6F19-1D91-4AB6-A289-00E8E86BAF50}" type="slidenum">
              <a:rPr lang="en-US" smtClean="0"/>
              <a:t>35</a:t>
            </a:fld>
            <a:endParaRPr lang="en-US"/>
          </a:p>
        </p:txBody>
      </p:sp>
      <p:cxnSp>
        <p:nvCxnSpPr>
          <p:cNvPr id="7" name="Straight Connector 113"/>
          <p:cNvCxnSpPr>
            <a:cxnSpLocks noChangeShapeType="1"/>
            <a:stCxn id="12" idx="7"/>
            <a:endCxn id="40" idx="1"/>
          </p:cNvCxnSpPr>
          <p:nvPr/>
        </p:nvCxnSpPr>
        <p:spPr bwMode="auto">
          <a:xfrm flipV="1">
            <a:off x="4936812" y="2421030"/>
            <a:ext cx="2691153" cy="2451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ounded Rectangle 7"/>
          <p:cNvSpPr/>
          <p:nvPr/>
        </p:nvSpPr>
        <p:spPr bwMode="auto">
          <a:xfrm>
            <a:off x="1829612" y="990600"/>
            <a:ext cx="5490354" cy="939773"/>
          </a:xfrm>
          <a:prstGeom prst="roundRect">
            <a:avLst/>
          </a:prstGeom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bIns="0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1pPr>
            <a:lvl2pPr marL="45550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2pPr>
            <a:lvl3pPr marL="912587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3pPr>
            <a:lvl4pPr marL="1369673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4pPr>
            <a:lvl5pPr marL="182676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5pPr>
            <a:lvl6pPr marL="228543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6pPr>
            <a:lvl7pPr marL="2742520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7pPr>
            <a:lvl8pPr marL="3199606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8pPr>
            <a:lvl9pPr marL="365669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1579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0" kern="0" dirty="0">
              <a:solidFill>
                <a:sysClr val="window" lastClr="FFFFFF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06019" y="1130809"/>
            <a:ext cx="4737542" cy="799564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1pPr>
            <a:lvl2pPr marL="45550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2pPr>
            <a:lvl3pPr marL="912587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3pPr>
            <a:lvl4pPr marL="1369673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4pPr>
            <a:lvl5pPr marL="182676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5pPr>
            <a:lvl6pPr marL="228543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6pPr>
            <a:lvl7pPr marL="2742520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7pPr>
            <a:lvl8pPr marL="3199606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8pPr>
            <a:lvl9pPr marL="365669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1579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0" kern="0" dirty="0" smtClean="0">
                <a:solidFill>
                  <a:sysClr val="windowText" lastClr="000000"/>
                </a:solidFill>
                <a:latin typeface="+mn-lt"/>
                <a:cs typeface="Arial" pitchFamily="34" charset="0"/>
              </a:rPr>
              <a:t>OpenFlow</a:t>
            </a:r>
            <a:br>
              <a:rPr lang="en-US" sz="2400" b="0" kern="0" dirty="0" smtClean="0">
                <a:solidFill>
                  <a:sysClr val="windowText" lastClr="000000"/>
                </a:solidFill>
                <a:latin typeface="+mn-lt"/>
                <a:cs typeface="Arial" pitchFamily="34" charset="0"/>
              </a:rPr>
            </a:br>
            <a:r>
              <a:rPr lang="en-US" sz="2400" b="0" kern="0" dirty="0" smtClean="0">
                <a:solidFill>
                  <a:sysClr val="windowText" lastClr="000000"/>
                </a:solidFill>
                <a:latin typeface="+mn-lt"/>
                <a:cs typeface="Arial" pitchFamily="34" charset="0"/>
              </a:rPr>
              <a:t>program</a:t>
            </a:r>
            <a:endParaRPr lang="en-US" sz="2400" b="0" kern="0" dirty="0">
              <a:solidFill>
                <a:sysClr val="windowText" lastClr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Rectangle 122"/>
          <p:cNvSpPr>
            <a:spLocks noChangeArrowheads="1"/>
          </p:cNvSpPr>
          <p:nvPr/>
        </p:nvSpPr>
        <p:spPr bwMode="auto">
          <a:xfrm>
            <a:off x="300709" y="2110010"/>
            <a:ext cx="1130335" cy="62203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algn="ctr">
            <a:solidFill>
              <a:srgbClr val="000000"/>
            </a:solidFill>
            <a:round/>
            <a:headEnd/>
            <a:tailEnd type="triangle" w="lg" len="lg"/>
          </a:ln>
        </p:spPr>
        <p:txBody>
          <a:bodyPr lIns="15357" tIns="15357" rIns="15357" bIns="15357"/>
          <a:lstStyle/>
          <a:p>
            <a:pPr algn="ctr" defTabSz="307147" eaLnBrk="0" hangingPunct="0">
              <a:defRPr/>
            </a:pP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Host A</a:t>
            </a:r>
          </a:p>
        </p:txBody>
      </p:sp>
      <p:cxnSp>
        <p:nvCxnSpPr>
          <p:cNvPr id="11" name="Straight Connector 123"/>
          <p:cNvCxnSpPr>
            <a:cxnSpLocks noChangeShapeType="1"/>
            <a:stCxn id="10" idx="3"/>
            <a:endCxn id="12" idx="1"/>
          </p:cNvCxnSpPr>
          <p:nvPr/>
        </p:nvCxnSpPr>
        <p:spPr bwMode="auto">
          <a:xfrm>
            <a:off x="1431044" y="2421030"/>
            <a:ext cx="2758664" cy="2451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11"/>
          <p:cNvSpPr/>
          <p:nvPr/>
        </p:nvSpPr>
        <p:spPr bwMode="auto">
          <a:xfrm>
            <a:off x="4034977" y="2268750"/>
            <a:ext cx="1056566" cy="1056566"/>
          </a:xfrm>
          <a:prstGeom prst="ellips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tIns="15357" rIns="0" bIns="15357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1pPr>
            <a:lvl2pPr marL="45550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2pPr>
            <a:lvl3pPr marL="912587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3pPr>
            <a:lvl4pPr marL="1369673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4pPr>
            <a:lvl5pPr marL="1826760" indent="1588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5pPr>
            <a:lvl6pPr marL="228543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6pPr>
            <a:lvl7pPr marL="2742520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7pPr>
            <a:lvl8pPr marL="3199606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8pPr>
            <a:lvl9pPr marL="3656694" algn="l" defTabSz="914174" rtl="0" eaLnBrk="1" latinLnBrk="0" hangingPunct="1">
              <a:defRPr sz="1600" b="1" kern="1200">
                <a:solidFill>
                  <a:srgbClr val="0066CC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1579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ysClr val="windowText" lastClr="00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13580" y="2779911"/>
            <a:ext cx="699360" cy="3048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40000">
                <a:schemeClr val="bg1">
                  <a:lumMod val="85000"/>
                </a:schemeClr>
              </a:gs>
              <a:gs pos="15000">
                <a:schemeClr val="tx1">
                  <a:lumMod val="75000"/>
                  <a:lumOff val="2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8575" algn="ctr">
            <a:solidFill>
              <a:srgbClr val="000000"/>
            </a:solidFill>
            <a:round/>
            <a:headEnd/>
            <a:tailEnd type="triangle" w="lg" len="lg"/>
          </a:ln>
        </p:spPr>
        <p:txBody>
          <a:bodyPr lIns="15357" tIns="15357" rIns="15357" bIns="15357"/>
          <a:lstStyle/>
          <a:p>
            <a:pPr algn="ctr" defTabSz="307147" eaLnBrk="0" hangingPunct="0"/>
            <a:endParaRPr 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99126" y="2099609"/>
            <a:ext cx="191874" cy="338791"/>
          </a:xfrm>
          <a:prstGeom prst="rect">
            <a:avLst/>
          </a:prstGeom>
        </p:spPr>
        <p:txBody>
          <a:bodyPr wrap="none" lIns="30715" tIns="15357" rIns="30715" bIns="15357">
            <a:spAutoFit/>
          </a:bodyPr>
          <a:lstStyle/>
          <a:p>
            <a:pPr algn="ctr" defTabSz="157935">
              <a:defRPr/>
            </a:pPr>
            <a:r>
              <a:rPr lang="en-US" sz="2000" kern="0" dirty="0" smtClean="0">
                <a:solidFill>
                  <a:schemeClr val="tx2"/>
                </a:solidFill>
                <a:cs typeface="Arial" pitchFamily="34" charset="0"/>
              </a:rPr>
              <a:t>1</a:t>
            </a:r>
            <a:endParaRPr lang="en-US" sz="2800" kern="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89727" y="2099609"/>
            <a:ext cx="191873" cy="338791"/>
          </a:xfrm>
          <a:prstGeom prst="rect">
            <a:avLst/>
          </a:prstGeom>
        </p:spPr>
        <p:txBody>
          <a:bodyPr wrap="none" lIns="30715" tIns="15357" rIns="30715" bIns="15357">
            <a:spAutoFit/>
          </a:bodyPr>
          <a:lstStyle/>
          <a:p>
            <a:pPr algn="ctr" defTabSz="157935">
              <a:defRPr/>
            </a:pPr>
            <a:r>
              <a:rPr lang="en-US" sz="2000" kern="0" dirty="0" smtClean="0">
                <a:solidFill>
                  <a:schemeClr val="tx2"/>
                </a:solidFill>
                <a:cs typeface="Arial" pitchFamily="34" charset="0"/>
              </a:rPr>
              <a:t>3</a:t>
            </a:r>
            <a:endParaRPr lang="en-US" sz="2800" kern="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1" name="Rectangle 117"/>
          <p:cNvSpPr>
            <a:spLocks noChangeArrowheads="1"/>
          </p:cNvSpPr>
          <p:nvPr/>
        </p:nvSpPr>
        <p:spPr bwMode="auto">
          <a:xfrm>
            <a:off x="300709" y="2862147"/>
            <a:ext cx="1130335" cy="62203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algn="ctr">
            <a:solidFill>
              <a:srgbClr val="000000"/>
            </a:solidFill>
            <a:round/>
            <a:headEnd/>
            <a:tailEnd type="triangle" w="lg" len="lg"/>
          </a:ln>
        </p:spPr>
        <p:txBody>
          <a:bodyPr lIns="15357" tIns="15357" rIns="15357" bIns="15357"/>
          <a:lstStyle/>
          <a:p>
            <a:pPr algn="ctr" defTabSz="307147" eaLnBrk="0" hangingPunct="0">
              <a:defRPr/>
            </a:pP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Host B</a:t>
            </a:r>
          </a:p>
        </p:txBody>
      </p:sp>
      <p:cxnSp>
        <p:nvCxnSpPr>
          <p:cNvPr id="33" name="Straight Connector 123"/>
          <p:cNvCxnSpPr>
            <a:cxnSpLocks noChangeShapeType="1"/>
            <a:stCxn id="31" idx="3"/>
            <a:endCxn id="12" idx="3"/>
          </p:cNvCxnSpPr>
          <p:nvPr/>
        </p:nvCxnSpPr>
        <p:spPr bwMode="auto">
          <a:xfrm flipV="1">
            <a:off x="1431044" y="3170585"/>
            <a:ext cx="2758664" cy="258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Rectangle 36"/>
          <p:cNvSpPr/>
          <p:nvPr/>
        </p:nvSpPr>
        <p:spPr>
          <a:xfrm>
            <a:off x="3999127" y="3166409"/>
            <a:ext cx="191873" cy="338791"/>
          </a:xfrm>
          <a:prstGeom prst="rect">
            <a:avLst/>
          </a:prstGeom>
        </p:spPr>
        <p:txBody>
          <a:bodyPr wrap="none" lIns="30715" tIns="15357" rIns="30715" bIns="15357">
            <a:spAutoFit/>
          </a:bodyPr>
          <a:lstStyle/>
          <a:p>
            <a:pPr algn="ctr" defTabSz="157935">
              <a:defRPr/>
            </a:pPr>
            <a:r>
              <a:rPr lang="en-US" sz="2000" kern="0" dirty="0" smtClean="0">
                <a:solidFill>
                  <a:schemeClr val="tx2"/>
                </a:solidFill>
                <a:cs typeface="Arial" pitchFamily="34" charset="0"/>
              </a:rPr>
              <a:t>2</a:t>
            </a:r>
            <a:endParaRPr lang="en-US" sz="2800" kern="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83705" y="3166409"/>
            <a:ext cx="191874" cy="338791"/>
          </a:xfrm>
          <a:prstGeom prst="rect">
            <a:avLst/>
          </a:prstGeom>
        </p:spPr>
        <p:txBody>
          <a:bodyPr wrap="none" lIns="30715" tIns="15357" rIns="30715" bIns="15357">
            <a:spAutoFit/>
          </a:bodyPr>
          <a:lstStyle/>
          <a:p>
            <a:pPr algn="ctr" defTabSz="157935">
              <a:defRPr/>
            </a:pPr>
            <a:r>
              <a:rPr lang="en-US" sz="2000" kern="0" dirty="0">
                <a:solidFill>
                  <a:schemeClr val="tx2"/>
                </a:solidFill>
                <a:cs typeface="Arial" pitchFamily="34" charset="0"/>
              </a:rPr>
              <a:t>4</a:t>
            </a:r>
            <a:endParaRPr lang="en-US" sz="2800" kern="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40" name="Rectangle 122"/>
          <p:cNvSpPr>
            <a:spLocks noChangeArrowheads="1"/>
          </p:cNvSpPr>
          <p:nvPr/>
        </p:nvSpPr>
        <p:spPr bwMode="auto">
          <a:xfrm>
            <a:off x="7627965" y="2110010"/>
            <a:ext cx="1130335" cy="62203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algn="ctr">
            <a:solidFill>
              <a:srgbClr val="000000"/>
            </a:solidFill>
            <a:round/>
            <a:headEnd/>
            <a:tailEnd type="triangle" w="lg" len="lg"/>
          </a:ln>
        </p:spPr>
        <p:txBody>
          <a:bodyPr lIns="15357" tIns="15357" rIns="15357" bIns="15357"/>
          <a:lstStyle/>
          <a:p>
            <a:pPr algn="ctr" defTabSz="307147" eaLnBrk="0" hangingPunct="0">
              <a:defRPr/>
            </a:pP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Server 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41" name="Rectangle 122"/>
          <p:cNvSpPr>
            <a:spLocks noChangeArrowheads="1"/>
          </p:cNvSpPr>
          <p:nvPr/>
        </p:nvSpPr>
        <p:spPr bwMode="auto">
          <a:xfrm>
            <a:off x="7632665" y="2862147"/>
            <a:ext cx="1130335" cy="62203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algn="ctr">
            <a:solidFill>
              <a:srgbClr val="000000"/>
            </a:solidFill>
            <a:round/>
            <a:headEnd/>
            <a:tailEnd type="triangle" w="lg" len="lg"/>
          </a:ln>
        </p:spPr>
        <p:txBody>
          <a:bodyPr lIns="15357" tIns="15357" rIns="15357" bIns="15357"/>
          <a:lstStyle/>
          <a:p>
            <a:pPr algn="ctr" defTabSz="307147" eaLnBrk="0" hangingPunct="0">
              <a:defRPr/>
            </a:pPr>
            <a:r>
              <a:rPr lang="en-US" sz="2400" dirty="0" smtClean="0">
                <a:solidFill>
                  <a:srgbClr val="000000"/>
                </a:solidFill>
                <a:cs typeface="Arial" pitchFamily="34" charset="0"/>
              </a:rPr>
              <a:t>Server </a:t>
            </a: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2</a:t>
            </a:r>
          </a:p>
        </p:txBody>
      </p:sp>
      <p:cxnSp>
        <p:nvCxnSpPr>
          <p:cNvPr id="43" name="Straight Connector 113"/>
          <p:cNvCxnSpPr>
            <a:cxnSpLocks noChangeShapeType="1"/>
            <a:stCxn id="12" idx="5"/>
            <a:endCxn id="41" idx="1"/>
          </p:cNvCxnSpPr>
          <p:nvPr/>
        </p:nvCxnSpPr>
        <p:spPr bwMode="auto">
          <a:xfrm>
            <a:off x="4936812" y="3170585"/>
            <a:ext cx="2695853" cy="258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228600" y="4495800"/>
            <a:ext cx="8147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BUG-IV: </a:t>
            </a:r>
            <a:r>
              <a:rPr lang="en-GB" sz="2400" dirty="0"/>
              <a:t>Next TCP packet always dropped after reconfiguration</a:t>
            </a:r>
            <a:endParaRPr lang="en-US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228600" y="4953000"/>
            <a:ext cx="8387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BUG-V: </a:t>
            </a:r>
            <a:r>
              <a:rPr lang="en-GB" sz="2800" dirty="0"/>
              <a:t>Some TCP packets dropped after reconfiguration</a:t>
            </a:r>
            <a:endParaRPr lang="en-US" sz="2800" dirty="0"/>
          </a:p>
        </p:txBody>
      </p:sp>
      <p:sp>
        <p:nvSpPr>
          <p:cNvPr id="48" name="TextBox 47"/>
          <p:cNvSpPr txBox="1"/>
          <p:nvPr/>
        </p:nvSpPr>
        <p:spPr>
          <a:xfrm>
            <a:off x="228600" y="5410200"/>
            <a:ext cx="8447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BUG-VI: </a:t>
            </a:r>
            <a:r>
              <a:rPr lang="en-GB" sz="2800" dirty="0"/>
              <a:t>ARP packets forgotten during address resolution</a:t>
            </a:r>
            <a:endParaRPr lang="en-US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228600" y="5877580"/>
            <a:ext cx="7403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BUG-VII: </a:t>
            </a:r>
            <a:r>
              <a:rPr lang="en-GB" sz="2800" dirty="0"/>
              <a:t>Duplicate SYN packets during transitions</a:t>
            </a:r>
            <a:endParaRPr lang="en-US" sz="2800" dirty="0"/>
          </a:p>
        </p:txBody>
      </p:sp>
      <p:sp>
        <p:nvSpPr>
          <p:cNvPr id="50" name="TextBox 49"/>
          <p:cNvSpPr txBox="1"/>
          <p:nvPr/>
        </p:nvSpPr>
        <p:spPr>
          <a:xfrm>
            <a:off x="40700" y="3733800"/>
            <a:ext cx="9024472" cy="461631"/>
          </a:xfrm>
          <a:prstGeom prst="rect">
            <a:avLst/>
          </a:prstGeom>
          <a:noFill/>
        </p:spPr>
        <p:txBody>
          <a:bodyPr wrap="none" lIns="91415" tIns="45703" rIns="91415" bIns="45703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Custom property: all packets of same request go to same server replica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628650" y="-198437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ko-KR" dirty="0"/>
              <a:t>Web Server Load Balancer (4 bugs)</a:t>
            </a:r>
            <a:endParaRPr lang="ko-KR" altLang="en-US" dirty="0"/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 dirty="0" smtClean="0"/>
              <a:t>Presenter’s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09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Energy-Efficient TE (4 bugs)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Precompute</a:t>
            </a:r>
            <a:r>
              <a:rPr lang="en-US" dirty="0" smtClean="0"/>
              <a:t> 2 paths per &lt;</a:t>
            </a:r>
            <a:r>
              <a:rPr lang="en-US" dirty="0" err="1" smtClean="0"/>
              <a:t>origin,dest</a:t>
            </a:r>
            <a:r>
              <a:rPr lang="en-US" dirty="0" smtClean="0"/>
              <a:t>.&gt;</a:t>
            </a:r>
          </a:p>
          <a:p>
            <a:pPr lvl="1"/>
            <a:r>
              <a:rPr lang="en-US" dirty="0" smtClean="0"/>
              <a:t>Always-on and on-demand</a:t>
            </a:r>
          </a:p>
          <a:p>
            <a:r>
              <a:rPr lang="en-US" dirty="0" smtClean="0"/>
              <a:t>Make online decision:</a:t>
            </a:r>
          </a:p>
          <a:p>
            <a:pPr lvl="1"/>
            <a:r>
              <a:rPr lang="en-US" dirty="0" smtClean="0"/>
              <a:t>Use the smallest subset of network elements that satisfies current demand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6F19-1D91-4AB6-A289-00E8E86BAF50}" type="slidenum">
              <a:rPr lang="en-US" smtClean="0"/>
              <a:t>36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4495800"/>
            <a:ext cx="7557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BUG-VIII: </a:t>
            </a:r>
            <a:r>
              <a:rPr lang="en-GB" sz="2800" dirty="0"/>
              <a:t>The first packet of a new flow is dropped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4953000"/>
            <a:ext cx="8842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BUG-IX: </a:t>
            </a:r>
            <a:r>
              <a:rPr lang="en-GB" sz="2800" dirty="0"/>
              <a:t>The first few packets of a new flow can be dropped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5410200"/>
            <a:ext cx="8063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BUG-X: </a:t>
            </a:r>
            <a:r>
              <a:rPr lang="en-GB" sz="2800" dirty="0"/>
              <a:t>Only on-demand routes used under high load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5877580"/>
            <a:ext cx="8298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BUG-XI: </a:t>
            </a:r>
            <a:r>
              <a:rPr lang="en-GB" sz="2800" dirty="0"/>
              <a:t>Packets can be dropped when the load reduces</a:t>
            </a:r>
            <a:endParaRPr lang="en-US" sz="2800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 dirty="0" smtClean="0"/>
              <a:t>Presenter’s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45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loud 60"/>
          <p:cNvSpPr/>
          <p:nvPr/>
        </p:nvSpPr>
        <p:spPr>
          <a:xfrm>
            <a:off x="1600200" y="1841486"/>
            <a:ext cx="5943600" cy="3846993"/>
          </a:xfrm>
          <a:prstGeom prst="cloud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6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2" name="Straight Arrow Connector 61"/>
          <p:cNvCxnSpPr>
            <a:stCxn id="37" idx="0"/>
            <a:endCxn id="27" idx="2"/>
          </p:cNvCxnSpPr>
          <p:nvPr/>
        </p:nvCxnSpPr>
        <p:spPr>
          <a:xfrm flipV="1">
            <a:off x="2858537" y="2399764"/>
            <a:ext cx="1716253" cy="934988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8" idx="0"/>
            <a:endCxn id="27" idx="2"/>
          </p:cNvCxnSpPr>
          <p:nvPr/>
        </p:nvCxnSpPr>
        <p:spPr>
          <a:xfrm flipH="1" flipV="1">
            <a:off x="4574790" y="2399764"/>
            <a:ext cx="1777599" cy="942208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36380"/>
            <a:ext cx="7886700" cy="1325563"/>
          </a:xfrm>
        </p:spPr>
        <p:txBody>
          <a:bodyPr/>
          <a:lstStyle/>
          <a:p>
            <a:r>
              <a:rPr lang="en-US" altLang="ko-KR" dirty="0"/>
              <a:t>Bugs in </a:t>
            </a:r>
            <a:r>
              <a:rPr lang="en-US" altLang="ko-KR" dirty="0" err="1"/>
              <a:t>OpenFlow</a:t>
            </a:r>
            <a:r>
              <a:rPr lang="en-US" altLang="ko-KR" dirty="0"/>
              <a:t> Applications</a:t>
            </a:r>
            <a:endParaRPr lang="en-US" dirty="0"/>
          </a:p>
        </p:txBody>
      </p:sp>
      <p:cxnSp>
        <p:nvCxnSpPr>
          <p:cNvPr id="25" name="Straight Connector 113"/>
          <p:cNvCxnSpPr>
            <a:cxnSpLocks noChangeShapeType="1"/>
            <a:stCxn id="37" idx="6"/>
            <a:endCxn id="38" idx="2"/>
          </p:cNvCxnSpPr>
          <p:nvPr/>
        </p:nvCxnSpPr>
        <p:spPr bwMode="auto">
          <a:xfrm>
            <a:off x="3386820" y="3863035"/>
            <a:ext cx="2437286" cy="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117"/>
          <p:cNvSpPr>
            <a:spLocks noChangeArrowheads="1"/>
          </p:cNvSpPr>
          <p:nvPr/>
        </p:nvSpPr>
        <p:spPr bwMode="auto">
          <a:xfrm>
            <a:off x="7778025" y="3552015"/>
            <a:ext cx="1133856" cy="62203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algn="ctr">
            <a:solidFill>
              <a:srgbClr val="000000"/>
            </a:solidFill>
            <a:round/>
            <a:headEnd/>
            <a:tailEnd type="triangle" w="lg" len="lg"/>
          </a:ln>
        </p:spPr>
        <p:txBody>
          <a:bodyPr lIns="15357" tIns="15357" rIns="15357" bIns="15357"/>
          <a:lstStyle/>
          <a:p>
            <a:pPr algn="ctr" defTabSz="307147" eaLnBrk="0" hangingPunct="0">
              <a:defRPr/>
            </a:pP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Host B</a:t>
            </a:r>
          </a:p>
        </p:txBody>
      </p:sp>
      <p:cxnSp>
        <p:nvCxnSpPr>
          <p:cNvPr id="29" name="Straight Connector 119"/>
          <p:cNvCxnSpPr>
            <a:cxnSpLocks noChangeShapeType="1"/>
            <a:stCxn id="38" idx="6"/>
            <a:endCxn id="28" idx="1"/>
          </p:cNvCxnSpPr>
          <p:nvPr/>
        </p:nvCxnSpPr>
        <p:spPr bwMode="auto">
          <a:xfrm flipV="1">
            <a:off x="6880672" y="3863035"/>
            <a:ext cx="897353" cy="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Rectangle 122"/>
          <p:cNvSpPr>
            <a:spLocks noChangeArrowheads="1"/>
          </p:cNvSpPr>
          <p:nvPr/>
        </p:nvSpPr>
        <p:spPr bwMode="auto">
          <a:xfrm>
            <a:off x="300709" y="3552015"/>
            <a:ext cx="1130335" cy="62203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algn="ctr">
            <a:solidFill>
              <a:srgbClr val="000000"/>
            </a:solidFill>
            <a:round/>
            <a:headEnd/>
            <a:tailEnd type="triangle" w="lg" len="lg"/>
          </a:ln>
        </p:spPr>
        <p:txBody>
          <a:bodyPr lIns="15357" tIns="15357" rIns="15357" bIns="15357"/>
          <a:lstStyle/>
          <a:p>
            <a:pPr algn="ctr" defTabSz="307147" eaLnBrk="0" hangingPunct="0">
              <a:defRPr/>
            </a:pP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Host A</a:t>
            </a:r>
          </a:p>
        </p:txBody>
      </p:sp>
      <p:cxnSp>
        <p:nvCxnSpPr>
          <p:cNvPr id="31" name="Straight Connector 123"/>
          <p:cNvCxnSpPr>
            <a:cxnSpLocks noChangeShapeType="1"/>
            <a:stCxn id="30" idx="3"/>
            <a:endCxn id="37" idx="2"/>
          </p:cNvCxnSpPr>
          <p:nvPr/>
        </p:nvCxnSpPr>
        <p:spPr bwMode="auto">
          <a:xfrm>
            <a:off x="1431044" y="3863035"/>
            <a:ext cx="89921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Rectangle 32"/>
          <p:cNvSpPr/>
          <p:nvPr/>
        </p:nvSpPr>
        <p:spPr>
          <a:xfrm>
            <a:off x="5732357" y="4391260"/>
            <a:ext cx="1291534" cy="461901"/>
          </a:xfrm>
          <a:prstGeom prst="rect">
            <a:avLst/>
          </a:prstGeom>
          <a:ln w="28575">
            <a:noFill/>
          </a:ln>
        </p:spPr>
        <p:txBody>
          <a:bodyPr wrap="none" lIns="30715" tIns="15357" rIns="30715" bIns="15357">
            <a:spAutoFit/>
          </a:bodyPr>
          <a:lstStyle/>
          <a:p>
            <a:pPr algn="ctr" defTabSz="157935">
              <a:defRPr/>
            </a:pPr>
            <a:r>
              <a:rPr lang="en-US" sz="2800" kern="0" dirty="0" smtClean="0">
                <a:cs typeface="Arial" pitchFamily="34" charset="0"/>
              </a:rPr>
              <a:t>Switch 2</a:t>
            </a:r>
            <a:endParaRPr lang="en-US" sz="2800" kern="0" dirty="0"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30254" y="3334752"/>
            <a:ext cx="1056566" cy="1056566"/>
            <a:chOff x="2330254" y="3334752"/>
            <a:chExt cx="1056566" cy="1056566"/>
          </a:xfrm>
        </p:grpSpPr>
        <p:sp>
          <p:nvSpPr>
            <p:cNvPr id="37" name="Oval 36"/>
            <p:cNvSpPr/>
            <p:nvPr/>
          </p:nvSpPr>
          <p:spPr bwMode="auto">
            <a:xfrm>
              <a:off x="2330254" y="3334752"/>
              <a:ext cx="1056566" cy="105656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lIns="0" tIns="15357" rIns="0" bIns="15357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5500" indent="1588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2587" indent="1588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69673" indent="1588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6760" indent="1588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434" algn="l" defTabSz="914174" rtl="0" eaLnBrk="1" latinLnBrk="0" hangingPunct="1"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2520" algn="l" defTabSz="914174" rtl="0" eaLnBrk="1" latinLnBrk="0" hangingPunct="1"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199606" algn="l" defTabSz="914174" rtl="0" eaLnBrk="1" latinLnBrk="0" hangingPunct="1"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6694" algn="l" defTabSz="914174" rtl="0" eaLnBrk="1" latinLnBrk="0" hangingPunct="1"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defTabSz="15793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sysClr val="windowText" lastClr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2508857" y="3845913"/>
              <a:ext cx="699360" cy="304800"/>
            </a:xfrm>
            <a:prstGeom prst="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40000">
                  <a:schemeClr val="bg1">
                    <a:lumMod val="85000"/>
                  </a:schemeClr>
                </a:gs>
                <a:gs pos="1500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 w="28575" algn="ctr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lIns="15357" tIns="15357" rIns="15357" bIns="15357"/>
            <a:lstStyle/>
            <a:p>
              <a:pPr algn="ctr" defTabSz="307147" eaLnBrk="0" hangingPunct="0"/>
              <a:endParaRPr 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17327" y="4150713"/>
            <a:ext cx="1740305" cy="2250087"/>
            <a:chOff x="2017327" y="4150713"/>
            <a:chExt cx="1740305" cy="2250087"/>
          </a:xfrm>
        </p:grpSpPr>
        <p:sp>
          <p:nvSpPr>
            <p:cNvPr id="49" name="Rectangle 48"/>
            <p:cNvSpPr/>
            <p:nvPr/>
          </p:nvSpPr>
          <p:spPr>
            <a:xfrm>
              <a:off x="2017328" y="4876800"/>
              <a:ext cx="1730164" cy="3048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 algn="ctr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lIns="15357" tIns="15357" rIns="15357" bIns="15357"/>
            <a:lstStyle/>
            <a:p>
              <a:pPr algn="ctr" defTabSz="307147" eaLnBrk="0" hangingPunct="0"/>
              <a:r>
                <a:rPr lang="en-US" sz="2000" b="1" dirty="0" smtClean="0">
                  <a:solidFill>
                    <a:schemeClr val="bg1"/>
                  </a:solidFill>
                  <a:cs typeface="Arial" pitchFamily="34" charset="0"/>
                </a:rPr>
                <a:t>Flow Table</a:t>
              </a:r>
              <a:endParaRPr 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017328" y="5181600"/>
              <a:ext cx="1730164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algn="ctr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lIns="15357" tIns="15357" rIns="15357" bIns="15357"/>
            <a:lstStyle/>
            <a:p>
              <a:pPr algn="ctr" defTabSz="307147" eaLnBrk="0" hangingPunct="0"/>
              <a:r>
                <a:rPr lang="en-US" sz="2000" dirty="0" smtClean="0">
                  <a:solidFill>
                    <a:srgbClr val="000000"/>
                  </a:solidFill>
                  <a:cs typeface="Arial" pitchFamily="34" charset="0"/>
                </a:rPr>
                <a:t>Rule 1</a:t>
              </a:r>
              <a:endParaRPr lang="en-US" sz="20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017327" y="5486400"/>
              <a:ext cx="1730164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algn="ctr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lIns="15357" tIns="15357" rIns="15357" bIns="15357"/>
            <a:lstStyle/>
            <a:p>
              <a:pPr algn="ctr" defTabSz="307147" eaLnBrk="0" hangingPunct="0"/>
              <a:r>
                <a:rPr lang="en-US" sz="2000" dirty="0" smtClean="0">
                  <a:solidFill>
                    <a:srgbClr val="000000"/>
                  </a:solidFill>
                  <a:cs typeface="Arial" pitchFamily="34" charset="0"/>
                </a:rPr>
                <a:t>Rule 2</a:t>
              </a:r>
              <a:endParaRPr lang="en-US" sz="20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017327" y="6096000"/>
              <a:ext cx="1730164" cy="304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algn="ctr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lIns="15357" tIns="15357" rIns="15357" bIns="15357"/>
            <a:lstStyle/>
            <a:p>
              <a:pPr algn="ctr" defTabSz="307147" eaLnBrk="0" hangingPunct="0"/>
              <a:r>
                <a:rPr lang="en-US" sz="2000" dirty="0" smtClean="0">
                  <a:solidFill>
                    <a:srgbClr val="000000"/>
                  </a:solidFill>
                  <a:cs typeface="Arial" pitchFamily="34" charset="0"/>
                </a:rPr>
                <a:t>Rule N</a:t>
              </a:r>
              <a:endParaRPr lang="en-US" sz="20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cxnSp>
          <p:nvCxnSpPr>
            <p:cNvPr id="56" name="Straight Connector 123"/>
            <p:cNvCxnSpPr>
              <a:cxnSpLocks noChangeShapeType="1"/>
            </p:cNvCxnSpPr>
            <p:nvPr/>
          </p:nvCxnSpPr>
          <p:spPr bwMode="auto">
            <a:xfrm flipV="1">
              <a:off x="2017327" y="5791200"/>
              <a:ext cx="0" cy="3048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Straight Connector 123"/>
            <p:cNvCxnSpPr>
              <a:cxnSpLocks noChangeShapeType="1"/>
            </p:cNvCxnSpPr>
            <p:nvPr/>
          </p:nvCxnSpPr>
          <p:spPr bwMode="auto">
            <a:xfrm flipV="1">
              <a:off x="3747492" y="5791200"/>
              <a:ext cx="0" cy="3048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Straight Connector 113"/>
            <p:cNvCxnSpPr>
              <a:cxnSpLocks noChangeShapeType="1"/>
            </p:cNvCxnSpPr>
            <p:nvPr/>
          </p:nvCxnSpPr>
          <p:spPr bwMode="auto">
            <a:xfrm flipV="1">
              <a:off x="2017328" y="4150713"/>
              <a:ext cx="491529" cy="72609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Straight Connector 113"/>
            <p:cNvCxnSpPr>
              <a:cxnSpLocks noChangeShapeType="1"/>
            </p:cNvCxnSpPr>
            <p:nvPr/>
          </p:nvCxnSpPr>
          <p:spPr bwMode="auto">
            <a:xfrm flipH="1" flipV="1">
              <a:off x="3208217" y="4150713"/>
              <a:ext cx="549415" cy="72608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2" name="Rectangle 31"/>
          <p:cNvSpPr/>
          <p:nvPr/>
        </p:nvSpPr>
        <p:spPr>
          <a:xfrm>
            <a:off x="2236643" y="4391260"/>
            <a:ext cx="1291534" cy="461901"/>
          </a:xfrm>
          <a:prstGeom prst="rect">
            <a:avLst/>
          </a:prstGeom>
          <a:ln w="28575">
            <a:noFill/>
          </a:ln>
        </p:spPr>
        <p:txBody>
          <a:bodyPr wrap="none" lIns="30715" tIns="15357" rIns="30715" bIns="15357">
            <a:spAutoFit/>
          </a:bodyPr>
          <a:lstStyle/>
          <a:p>
            <a:pPr algn="ctr" defTabSz="157935">
              <a:defRPr/>
            </a:pPr>
            <a:r>
              <a:rPr lang="en-US" sz="2800" kern="0" dirty="0" smtClean="0">
                <a:cs typeface="Arial" pitchFamily="34" charset="0"/>
              </a:rPr>
              <a:t>Switch 1</a:t>
            </a:r>
            <a:endParaRPr lang="en-US" sz="2800" kern="0" dirty="0"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219200" y="3929152"/>
            <a:ext cx="1289657" cy="452748"/>
            <a:chOff x="1219200" y="3929152"/>
            <a:chExt cx="1289657" cy="452748"/>
          </a:xfrm>
        </p:grpSpPr>
        <p:sp>
          <p:nvSpPr>
            <p:cNvPr id="43" name="Rectangle 42"/>
            <p:cNvSpPr/>
            <p:nvPr/>
          </p:nvSpPr>
          <p:spPr>
            <a:xfrm>
              <a:off x="1518348" y="4043109"/>
              <a:ext cx="759337" cy="338791"/>
            </a:xfrm>
            <a:prstGeom prst="rect">
              <a:avLst/>
            </a:prstGeom>
          </p:spPr>
          <p:txBody>
            <a:bodyPr wrap="none" lIns="30715" tIns="15357" rIns="30715" bIns="15357">
              <a:spAutoFit/>
            </a:bodyPr>
            <a:lstStyle/>
            <a:p>
              <a:pPr algn="ctr" defTabSz="157935">
                <a:defRPr/>
              </a:pPr>
              <a:r>
                <a:rPr lang="en-US" sz="2000" kern="0" dirty="0" smtClean="0">
                  <a:solidFill>
                    <a:schemeClr val="tx2"/>
                  </a:solidFill>
                  <a:cs typeface="Arial" pitchFamily="34" charset="0"/>
                </a:rPr>
                <a:t>Packet</a:t>
              </a:r>
              <a:endParaRPr lang="en-US" sz="2800" kern="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cxnSp>
          <p:nvCxnSpPr>
            <p:cNvPr id="74" name="Straight Arrow Connector 73"/>
            <p:cNvCxnSpPr>
              <a:endCxn id="86" idx="1"/>
            </p:cNvCxnSpPr>
            <p:nvPr/>
          </p:nvCxnSpPr>
          <p:spPr>
            <a:xfrm flipV="1">
              <a:off x="1219200" y="3998313"/>
              <a:ext cx="1289657" cy="2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124"/>
            <p:cNvSpPr>
              <a:spLocks noChangeArrowheads="1"/>
            </p:cNvSpPr>
            <p:nvPr/>
          </p:nvSpPr>
          <p:spPr bwMode="auto">
            <a:xfrm>
              <a:off x="1876214" y="3929152"/>
              <a:ext cx="236107" cy="138323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rgbClr val="0E1E20"/>
              </a:solidFill>
              <a:round/>
              <a:headEnd/>
              <a:tailEnd type="triangle" w="lg" len="lg"/>
            </a:ln>
          </p:spPr>
          <p:txBody>
            <a:bodyPr lIns="30715" tIns="15357" rIns="30715" bIns="15357"/>
            <a:lstStyle/>
            <a:p>
              <a:pPr algn="ctr" defTabSz="307147" eaLnBrk="0" hangingPunct="0"/>
              <a:endParaRPr lang="en-US" sz="1800" b="1">
                <a:solidFill>
                  <a:srgbClr val="0066CC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24106" y="3341972"/>
            <a:ext cx="1056566" cy="1042129"/>
            <a:chOff x="5824106" y="3341972"/>
            <a:chExt cx="1056566" cy="1042129"/>
          </a:xfrm>
        </p:grpSpPr>
        <p:sp>
          <p:nvSpPr>
            <p:cNvPr id="38" name="Oval 37"/>
            <p:cNvSpPr/>
            <p:nvPr/>
          </p:nvSpPr>
          <p:spPr bwMode="auto">
            <a:xfrm>
              <a:off x="5824106" y="3341972"/>
              <a:ext cx="1056566" cy="104212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 cap="flat" cmpd="sng" algn="ctr">
              <a:solidFill>
                <a:sysClr val="windowText" lastClr="000000"/>
              </a:solidFill>
              <a:prstDash val="solid"/>
              <a:tailEnd w="med" len="med"/>
            </a:ln>
            <a:effectLst/>
          </p:spPr>
          <p:txBody>
            <a:bodyPr lIns="0" tIns="15357" rIns="0" bIns="15357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5500" indent="1588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2587" indent="1588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69673" indent="1588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6760" indent="1588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434" algn="l" defTabSz="914174" rtl="0" eaLnBrk="1" latinLnBrk="0" hangingPunct="1"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2520" algn="l" defTabSz="914174" rtl="0" eaLnBrk="1" latinLnBrk="0" hangingPunct="1"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199606" algn="l" defTabSz="914174" rtl="0" eaLnBrk="1" latinLnBrk="0" hangingPunct="1"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6694" algn="l" defTabSz="914174" rtl="0" eaLnBrk="1" latinLnBrk="0" hangingPunct="1"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defTabSz="15793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kern="0" dirty="0">
                <a:solidFill>
                  <a:sysClr val="windowText" lastClr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002709" y="3845913"/>
              <a:ext cx="699360" cy="304800"/>
            </a:xfrm>
            <a:prstGeom prst="rect">
              <a:avLst/>
            </a:pr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40000">
                  <a:schemeClr val="bg1">
                    <a:lumMod val="85000"/>
                  </a:schemeClr>
                </a:gs>
                <a:gs pos="1500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 w="28575" algn="ctr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lIns="15357" tIns="15357" rIns="15357" bIns="15357"/>
            <a:lstStyle/>
            <a:p>
              <a:pPr algn="ctr" defTabSz="307147" eaLnBrk="0" hangingPunct="0"/>
              <a:endParaRPr 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29612" y="914400"/>
            <a:ext cx="5490354" cy="1485364"/>
            <a:chOff x="1829612" y="914400"/>
            <a:chExt cx="5490354" cy="1485364"/>
          </a:xfrm>
        </p:grpSpPr>
        <p:sp>
          <p:nvSpPr>
            <p:cNvPr id="26" name="Rounded Rectangle 25"/>
            <p:cNvSpPr/>
            <p:nvPr/>
          </p:nvSpPr>
          <p:spPr bwMode="auto">
            <a:xfrm>
              <a:off x="1829612" y="1447002"/>
              <a:ext cx="5490354" cy="939773"/>
            </a:xfrm>
            <a:prstGeom prst="roundRect">
              <a:avLst/>
            </a:prstGeom>
            <a:solidFill>
              <a:schemeClr val="accent2"/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bIns="0" anchor="b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5500" indent="1588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2587" indent="1588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69673" indent="1588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6760" indent="1588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434" algn="l" defTabSz="914174" rtl="0" eaLnBrk="1" latinLnBrk="0" hangingPunct="1"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2520" algn="l" defTabSz="914174" rtl="0" eaLnBrk="1" latinLnBrk="0" hangingPunct="1"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199606" algn="l" defTabSz="914174" rtl="0" eaLnBrk="1" latinLnBrk="0" hangingPunct="1"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6694" algn="l" defTabSz="914174" rtl="0" eaLnBrk="1" latinLnBrk="0" hangingPunct="1"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defTabSz="15793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0" kern="0" dirty="0">
                <a:solidFill>
                  <a:sysClr val="window" lastClr="FFFFFF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206019" y="1600200"/>
              <a:ext cx="4737542" cy="799564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5500" indent="1588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2587" indent="1588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69673" indent="1588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6760" indent="1588" algn="l" rtl="0" fontAlgn="base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5434" algn="l" defTabSz="914174" rtl="0" eaLnBrk="1" latinLnBrk="0" hangingPunct="1"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2520" algn="l" defTabSz="914174" rtl="0" eaLnBrk="1" latinLnBrk="0" hangingPunct="1"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199606" algn="l" defTabSz="914174" rtl="0" eaLnBrk="1" latinLnBrk="0" hangingPunct="1"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6694" algn="l" defTabSz="914174" rtl="0" eaLnBrk="1" latinLnBrk="0" hangingPunct="1">
                <a:defRPr sz="1600" b="1" kern="1200">
                  <a:solidFill>
                    <a:srgbClr val="0066CC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 defTabSz="15793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0" kern="0" dirty="0" smtClean="0">
                  <a:solidFill>
                    <a:sysClr val="windowText" lastClr="000000"/>
                  </a:solidFill>
                  <a:latin typeface="+mn-lt"/>
                  <a:cs typeface="Arial" pitchFamily="34" charset="0"/>
                </a:rPr>
                <a:t>OpenFlow</a:t>
              </a:r>
              <a:br>
                <a:rPr lang="en-US" sz="2400" b="0" kern="0" dirty="0" smtClean="0">
                  <a:solidFill>
                    <a:sysClr val="windowText" lastClr="000000"/>
                  </a:solidFill>
                  <a:latin typeface="+mn-lt"/>
                  <a:cs typeface="Arial" pitchFamily="34" charset="0"/>
                </a:rPr>
              </a:br>
              <a:r>
                <a:rPr lang="en-US" sz="2400" b="0" kern="0" dirty="0" smtClean="0">
                  <a:solidFill>
                    <a:sysClr val="windowText" lastClr="000000"/>
                  </a:solidFill>
                  <a:latin typeface="+mn-lt"/>
                  <a:cs typeface="Arial" pitchFamily="34" charset="0"/>
                </a:rPr>
                <a:t>program</a:t>
              </a:r>
              <a:endParaRPr lang="en-US" sz="2400" b="0" kern="0" dirty="0">
                <a:solidFill>
                  <a:sysClr val="windowText" lastClr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747491" y="914400"/>
              <a:ext cx="165461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5793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kern="0" dirty="0" smtClean="0">
                  <a:cs typeface="Arial" pitchFamily="34" charset="0"/>
                </a:rPr>
                <a:t>Controller</a:t>
              </a:r>
              <a:endParaRPr lang="en-US" sz="2400" kern="0" dirty="0">
                <a:cs typeface="Arial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4887" y="1654858"/>
              <a:ext cx="1015044" cy="715300"/>
            </a:xfrm>
            <a:prstGeom prst="rect">
              <a:avLst/>
            </a:prstGeom>
          </p:spPr>
        </p:pic>
      </p:grpSp>
      <p:cxnSp>
        <p:nvCxnSpPr>
          <p:cNvPr id="39" name="Straight Arrow Connector 38"/>
          <p:cNvCxnSpPr/>
          <p:nvPr/>
        </p:nvCxnSpPr>
        <p:spPr>
          <a:xfrm>
            <a:off x="3048000" y="2133600"/>
            <a:ext cx="0" cy="171231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2674038" y="2133600"/>
            <a:ext cx="138323" cy="1712313"/>
            <a:chOff x="2674038" y="2133600"/>
            <a:chExt cx="138323" cy="1712313"/>
          </a:xfrm>
        </p:grpSpPr>
        <p:cxnSp>
          <p:nvCxnSpPr>
            <p:cNvPr id="78" name="Straight Arrow Connector 77"/>
            <p:cNvCxnSpPr/>
            <p:nvPr/>
          </p:nvCxnSpPr>
          <p:spPr>
            <a:xfrm flipV="1">
              <a:off x="2743200" y="2133600"/>
              <a:ext cx="0" cy="1712313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124"/>
            <p:cNvSpPr>
              <a:spLocks noChangeArrowheads="1"/>
            </p:cNvSpPr>
            <p:nvPr/>
          </p:nvSpPr>
          <p:spPr bwMode="auto">
            <a:xfrm rot="5400000">
              <a:off x="2625146" y="2817250"/>
              <a:ext cx="236107" cy="138323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rgbClr val="0E1E20"/>
              </a:solidFill>
              <a:round/>
              <a:headEnd/>
              <a:tailEnd type="triangle" w="lg" len="lg"/>
            </a:ln>
          </p:spPr>
          <p:txBody>
            <a:bodyPr lIns="30715" tIns="15357" rIns="30715" bIns="15357"/>
            <a:lstStyle/>
            <a:p>
              <a:pPr algn="ctr" defTabSz="307147" eaLnBrk="0" hangingPunct="0"/>
              <a:endParaRPr lang="en-US" sz="1800" b="1">
                <a:solidFill>
                  <a:srgbClr val="0066CC"/>
                </a:solidFill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6F19-1D91-4AB6-A289-00E8E86BAF50}" type="slidenum">
              <a:rPr lang="en-US" smtClean="0"/>
              <a:t>4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747491" y="5181600"/>
            <a:ext cx="5167909" cy="990600"/>
            <a:chOff x="3747491" y="5181600"/>
            <a:chExt cx="5167909" cy="990600"/>
          </a:xfrm>
        </p:grpSpPr>
        <p:sp>
          <p:nvSpPr>
            <p:cNvPr id="52" name="Rectangle 51"/>
            <p:cNvSpPr/>
            <p:nvPr/>
          </p:nvSpPr>
          <p:spPr>
            <a:xfrm>
              <a:off x="4725890" y="5257800"/>
              <a:ext cx="1322651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algn="ctr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lIns="15357" tIns="15357" rIns="15357" bIns="15357" anchor="ctr"/>
            <a:lstStyle/>
            <a:p>
              <a:pPr algn="ctr" defTabSz="307147" eaLnBrk="0" hangingPunct="0"/>
              <a:r>
                <a:rPr lang="en-US" sz="2400" dirty="0" smtClean="0">
                  <a:solidFill>
                    <a:srgbClr val="000000"/>
                  </a:solidFill>
                  <a:cs typeface="Arial" pitchFamily="34" charset="0"/>
                </a:rPr>
                <a:t>Match</a:t>
              </a:r>
              <a:endParaRPr lang="en-US" sz="2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048541" y="5257800"/>
              <a:ext cx="1545698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algn="ctr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lIns="15357" tIns="15357" rIns="15357" bIns="15357" anchor="ctr"/>
            <a:lstStyle/>
            <a:p>
              <a:pPr algn="ctr" defTabSz="307147" eaLnBrk="0" hangingPunct="0"/>
              <a:r>
                <a:rPr lang="en-US" sz="2400" dirty="0" smtClean="0">
                  <a:solidFill>
                    <a:srgbClr val="000000"/>
                  </a:solidFill>
                  <a:cs typeface="Arial" pitchFamily="34" charset="0"/>
                </a:rPr>
                <a:t>Actions</a:t>
              </a:r>
              <a:endParaRPr lang="en-US" sz="2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592749" y="5257800"/>
              <a:ext cx="1322651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algn="ctr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lIns="15357" tIns="15357" rIns="15357" bIns="15357" anchor="ctr"/>
            <a:lstStyle/>
            <a:p>
              <a:pPr algn="ctr" defTabSz="307147" eaLnBrk="0" hangingPunct="0"/>
              <a:r>
                <a:rPr lang="en-US" sz="2400" dirty="0" smtClean="0">
                  <a:solidFill>
                    <a:srgbClr val="000000"/>
                  </a:solidFill>
                  <a:cs typeface="Arial" pitchFamily="34" charset="0"/>
                </a:rPr>
                <a:t>Counters</a:t>
              </a:r>
              <a:endParaRPr lang="en-US" sz="2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cxnSp>
          <p:nvCxnSpPr>
            <p:cNvPr id="60" name="Straight Connector 113"/>
            <p:cNvCxnSpPr>
              <a:cxnSpLocks noChangeShapeType="1"/>
            </p:cNvCxnSpPr>
            <p:nvPr/>
          </p:nvCxnSpPr>
          <p:spPr bwMode="auto">
            <a:xfrm>
              <a:off x="3747491" y="5181600"/>
              <a:ext cx="978399" cy="76201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Straight Connector 113"/>
            <p:cNvCxnSpPr>
              <a:cxnSpLocks noChangeShapeType="1"/>
            </p:cNvCxnSpPr>
            <p:nvPr/>
          </p:nvCxnSpPr>
          <p:spPr bwMode="auto">
            <a:xfrm>
              <a:off x="3747491" y="5486400"/>
              <a:ext cx="978399" cy="6858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" name="Rectangle 57"/>
            <p:cNvSpPr/>
            <p:nvPr/>
          </p:nvSpPr>
          <p:spPr>
            <a:xfrm>
              <a:off x="4724400" y="5715000"/>
              <a:ext cx="1322651" cy="4572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 algn="ctr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lIns="15357" tIns="15357" rIns="15357" bIns="15357" anchor="ctr"/>
            <a:lstStyle/>
            <a:p>
              <a:pPr algn="ctr" defTabSz="307147" eaLnBrk="0" hangingPunct="0"/>
              <a:r>
                <a:rPr lang="en-US" sz="1800" dirty="0" err="1" smtClean="0">
                  <a:solidFill>
                    <a:srgbClr val="000000"/>
                  </a:solidFill>
                  <a:cs typeface="Arial" pitchFamily="34" charset="0"/>
                </a:rPr>
                <a:t>Dst</a:t>
              </a:r>
              <a:r>
                <a:rPr lang="en-US" sz="1800" dirty="0" smtClean="0">
                  <a:solidFill>
                    <a:srgbClr val="000000"/>
                  </a:solidFill>
                  <a:cs typeface="Arial" pitchFamily="34" charset="0"/>
                </a:rPr>
                <a:t>: Host B</a:t>
              </a:r>
              <a:endParaRPr lang="en-US" sz="18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047051" y="5715000"/>
              <a:ext cx="1545698" cy="4572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 algn="ctr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lIns="15357" tIns="15357" rIns="15357" bIns="15357" anchor="ctr"/>
            <a:lstStyle/>
            <a:p>
              <a:pPr algn="ctr" defTabSz="307147" eaLnBrk="0" hangingPunct="0"/>
              <a:r>
                <a:rPr lang="en-US" sz="1800" dirty="0" err="1" smtClean="0">
                  <a:solidFill>
                    <a:srgbClr val="000000"/>
                  </a:solidFill>
                  <a:cs typeface="Arial" pitchFamily="34" charset="0"/>
                </a:rPr>
                <a:t>Fwd</a:t>
              </a:r>
              <a:r>
                <a:rPr lang="en-US" sz="1800" dirty="0" smtClean="0">
                  <a:solidFill>
                    <a:srgbClr val="000000"/>
                  </a:solidFill>
                  <a:cs typeface="Arial" pitchFamily="34" charset="0"/>
                </a:rPr>
                <a:t>: Switch 2</a:t>
              </a:r>
              <a:endParaRPr lang="en-US" sz="18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591259" y="5715000"/>
              <a:ext cx="1322651" cy="4572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 algn="ctr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 lIns="15357" tIns="15357" rIns="15357" bIns="15357" anchor="ctr"/>
            <a:lstStyle/>
            <a:p>
              <a:pPr algn="ctr" defTabSz="307147" eaLnBrk="0" hangingPunct="0"/>
              <a:r>
                <a:rPr lang="en-US" sz="1800" dirty="0" err="1" smtClean="0">
                  <a:solidFill>
                    <a:srgbClr val="000000"/>
                  </a:solidFill>
                  <a:cs typeface="Arial" pitchFamily="34" charset="0"/>
                </a:rPr>
                <a:t>pkts</a:t>
              </a:r>
              <a:r>
                <a:rPr lang="en-US" sz="1800" dirty="0" smtClean="0">
                  <a:solidFill>
                    <a:srgbClr val="000000"/>
                  </a:solidFill>
                  <a:cs typeface="Arial" pitchFamily="34" charset="0"/>
                </a:rPr>
                <a:t> / bytes</a:t>
              </a:r>
              <a:endParaRPr lang="en-US" sz="18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9674" y="6414566"/>
            <a:ext cx="2057400" cy="365125"/>
          </a:xfrm>
        </p:spPr>
        <p:txBody>
          <a:bodyPr/>
          <a:lstStyle/>
          <a:p>
            <a:r>
              <a:rPr lang="en-US" dirty="0" smtClean="0"/>
              <a:t>From presenter’s slide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208217" y="3929152"/>
            <a:ext cx="2794492" cy="138323"/>
            <a:chOff x="3208218" y="3929152"/>
            <a:chExt cx="2794494" cy="138323"/>
          </a:xfrm>
        </p:grpSpPr>
        <p:cxnSp>
          <p:nvCxnSpPr>
            <p:cNvPr id="97" name="Straight Arrow Connector 96"/>
            <p:cNvCxnSpPr>
              <a:stCxn id="86" idx="3"/>
              <a:endCxn id="112" idx="1"/>
            </p:cNvCxnSpPr>
            <p:nvPr/>
          </p:nvCxnSpPr>
          <p:spPr>
            <a:xfrm>
              <a:off x="3208218" y="3998313"/>
              <a:ext cx="2794494" cy="0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124"/>
            <p:cNvSpPr>
              <a:spLocks noChangeArrowheads="1"/>
            </p:cNvSpPr>
            <p:nvPr/>
          </p:nvSpPr>
          <p:spPr bwMode="auto">
            <a:xfrm>
              <a:off x="5352836" y="3929152"/>
              <a:ext cx="236107" cy="138323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rgbClr val="0E1E20"/>
              </a:solidFill>
              <a:round/>
              <a:headEnd/>
              <a:tailEnd type="triangle" w="lg" len="lg"/>
            </a:ln>
          </p:spPr>
          <p:txBody>
            <a:bodyPr lIns="30715" tIns="15357" rIns="30715" bIns="15357"/>
            <a:lstStyle/>
            <a:p>
              <a:pPr algn="ctr" defTabSz="307147" eaLnBrk="0" hangingPunct="0"/>
              <a:endParaRPr lang="en-US" sz="1800" b="1">
                <a:solidFill>
                  <a:srgbClr val="0066CC"/>
                </a:solidFill>
              </a:endParaRPr>
            </a:p>
          </p:txBody>
        </p:sp>
      </p:grpSp>
      <p:sp>
        <p:nvSpPr>
          <p:cNvPr id="72" name="Rounded Rectangular Callout 34"/>
          <p:cNvSpPr/>
          <p:nvPr/>
        </p:nvSpPr>
        <p:spPr>
          <a:xfrm>
            <a:off x="5105954" y="2532338"/>
            <a:ext cx="1882193" cy="510778"/>
          </a:xfrm>
          <a:prstGeom prst="wedgeRoundRectCallout">
            <a:avLst>
              <a:gd name="adj1" fmla="val -59292"/>
              <a:gd name="adj2" fmla="val 45353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/>
              <a:t>Rule delayed</a:t>
            </a:r>
            <a:endParaRPr lang="en-US" sz="2400" dirty="0"/>
          </a:p>
        </p:txBody>
      </p:sp>
      <p:sp>
        <p:nvSpPr>
          <p:cNvPr id="83" name="Rounded Rectangular Callout 82"/>
          <p:cNvSpPr/>
          <p:nvPr/>
        </p:nvSpPr>
        <p:spPr>
          <a:xfrm>
            <a:off x="740228" y="2692577"/>
            <a:ext cx="2147556" cy="510778"/>
          </a:xfrm>
          <a:prstGeom prst="wedgeRoundRectCallout">
            <a:avLst>
              <a:gd name="adj1" fmla="val 56324"/>
              <a:gd name="adj2" fmla="val 2571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/>
              <a:t>Install rule</a:t>
            </a:r>
            <a:endParaRPr lang="en-US" sz="2400" dirty="0"/>
          </a:p>
        </p:txBody>
      </p:sp>
      <p:grpSp>
        <p:nvGrpSpPr>
          <p:cNvPr id="46" name="그룹 45"/>
          <p:cNvGrpSpPr/>
          <p:nvPr/>
        </p:nvGrpSpPr>
        <p:grpSpPr>
          <a:xfrm>
            <a:off x="3048000" y="2133600"/>
            <a:ext cx="3304389" cy="1712313"/>
            <a:chOff x="3048000" y="2133600"/>
            <a:chExt cx="3304389" cy="1712313"/>
          </a:xfrm>
        </p:grpSpPr>
        <p:cxnSp>
          <p:nvCxnSpPr>
            <p:cNvPr id="70" name="Straight Arrow Connector 38"/>
            <p:cNvCxnSpPr/>
            <p:nvPr/>
          </p:nvCxnSpPr>
          <p:spPr>
            <a:xfrm>
              <a:off x="3048000" y="2133600"/>
              <a:ext cx="2337725" cy="1206479"/>
            </a:xfrm>
            <a:prstGeom prst="straightConnector1">
              <a:avLst/>
            </a:prstGeom>
            <a:ln w="38100">
              <a:solidFill>
                <a:schemeClr val="accent3">
                  <a:lumMod val="7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38"/>
            <p:cNvCxnSpPr>
              <a:endCxn id="112" idx="0"/>
            </p:cNvCxnSpPr>
            <p:nvPr/>
          </p:nvCxnSpPr>
          <p:spPr>
            <a:xfrm>
              <a:off x="5352833" y="3327436"/>
              <a:ext cx="999556" cy="518477"/>
            </a:xfrm>
            <a:prstGeom prst="straightConnector1">
              <a:avLst/>
            </a:prstGeom>
            <a:ln w="38100">
              <a:solidFill>
                <a:schemeClr val="accent2"/>
              </a:solidFill>
              <a:prstDash val="sysDot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그룹 84"/>
          <p:cNvGrpSpPr/>
          <p:nvPr/>
        </p:nvGrpSpPr>
        <p:grpSpPr>
          <a:xfrm>
            <a:off x="6053518" y="2133600"/>
            <a:ext cx="138323" cy="1712313"/>
            <a:chOff x="2674038" y="2133600"/>
            <a:chExt cx="138323" cy="1712313"/>
          </a:xfrm>
        </p:grpSpPr>
        <p:cxnSp>
          <p:nvCxnSpPr>
            <p:cNvPr id="87" name="Straight Arrow Connector 77"/>
            <p:cNvCxnSpPr/>
            <p:nvPr/>
          </p:nvCxnSpPr>
          <p:spPr>
            <a:xfrm flipV="1">
              <a:off x="2743200" y="2133600"/>
              <a:ext cx="0" cy="1712313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124"/>
            <p:cNvSpPr>
              <a:spLocks noChangeArrowheads="1"/>
            </p:cNvSpPr>
            <p:nvPr/>
          </p:nvSpPr>
          <p:spPr bwMode="auto">
            <a:xfrm rot="5400000">
              <a:off x="2625146" y="2817250"/>
              <a:ext cx="236107" cy="138323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rgbClr val="0E1E20"/>
              </a:solidFill>
              <a:round/>
              <a:headEnd/>
              <a:tailEnd type="triangle" w="lg" len="lg"/>
            </a:ln>
          </p:spPr>
          <p:txBody>
            <a:bodyPr lIns="30715" tIns="15357" rIns="30715" bIns="15357"/>
            <a:lstStyle/>
            <a:p>
              <a:pPr algn="ctr" defTabSz="307147" eaLnBrk="0" hangingPunct="0"/>
              <a:endParaRPr lang="en-US" sz="1800" b="1">
                <a:solidFill>
                  <a:srgbClr val="0066CC"/>
                </a:solidFill>
              </a:endParaRPr>
            </a:p>
          </p:txBody>
        </p:sp>
      </p:grpSp>
      <p:pic>
        <p:nvPicPr>
          <p:cNvPr id="89" name="그림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329" y="1541210"/>
            <a:ext cx="872086" cy="872086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>
          <a:xfrm>
            <a:off x="599869" y="1565559"/>
            <a:ext cx="884995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Bug</a:t>
            </a:r>
            <a:endParaRPr lang="ko-KR" alt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290050" y="5186991"/>
            <a:ext cx="8563900" cy="10934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2800" dirty="0" smtClean="0"/>
              <a:t>Goal: systematically test possible behaviors to detect bugs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912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83" grpId="0" animBg="1"/>
      <p:bldP spid="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/>
              <a:t>Challenges of Testing </a:t>
            </a:r>
            <a:r>
              <a:rPr lang="en-US" altLang="ko-KR" sz="4000" dirty="0" err="1" smtClean="0"/>
              <a:t>OpenFlow</a:t>
            </a:r>
            <a:r>
              <a:rPr lang="en-US" altLang="ko-KR" sz="4000" dirty="0" smtClean="0"/>
              <a:t> Apps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Testing </a:t>
            </a:r>
            <a:r>
              <a:rPr lang="en-US" altLang="ko-KR" dirty="0" err="1"/>
              <a:t>OpenFlow</a:t>
            </a:r>
            <a:r>
              <a:rPr lang="en-US" altLang="ko-KR" dirty="0"/>
              <a:t> </a:t>
            </a:r>
            <a:r>
              <a:rPr lang="en-US" altLang="ko-KR" dirty="0" smtClean="0"/>
              <a:t>apps depends on </a:t>
            </a:r>
            <a:r>
              <a:rPr lang="en-US" altLang="ko-KR" dirty="0" smtClean="0"/>
              <a:t>large </a:t>
            </a:r>
            <a:r>
              <a:rPr lang="en-US" altLang="ko-KR" dirty="0" smtClean="0"/>
              <a:t>environment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It </a:t>
            </a:r>
            <a:r>
              <a:rPr lang="en-US" altLang="ko-KR" dirty="0">
                <a:solidFill>
                  <a:schemeClr val="accent1"/>
                </a:solidFill>
              </a:rPr>
              <a:t>explodes along 3 </a:t>
            </a:r>
            <a:r>
              <a:rPr lang="en-US" altLang="ko-KR" dirty="0" smtClean="0">
                <a:solidFill>
                  <a:schemeClr val="accent1"/>
                </a:solidFill>
              </a:rPr>
              <a:t>dimensions</a:t>
            </a:r>
            <a:endParaRPr lang="ko-KR" altLang="en-US" dirty="0">
              <a:solidFill>
                <a:schemeClr val="accent1"/>
              </a:solidFill>
            </a:endParaRPr>
          </a:p>
          <a:p>
            <a:pPr marL="514350" indent="-514350">
              <a:buAutoNum type="arabicPeriod"/>
            </a:pPr>
            <a:r>
              <a:rPr lang="en-US" altLang="ko-KR" dirty="0" smtClean="0"/>
              <a:t>Large space of </a:t>
            </a:r>
            <a:r>
              <a:rPr lang="en-US" altLang="ko-KR" dirty="0" smtClean="0">
                <a:solidFill>
                  <a:srgbClr val="FF0000"/>
                </a:solidFill>
              </a:rPr>
              <a:t>switch states</a:t>
            </a:r>
          </a:p>
          <a:p>
            <a:pPr marL="514350" indent="-514350">
              <a:buAutoNum type="arabicPeriod"/>
            </a:pPr>
            <a:r>
              <a:rPr lang="en-US" altLang="ko-KR" dirty="0" smtClean="0"/>
              <a:t>Large space of </a:t>
            </a:r>
            <a:r>
              <a:rPr lang="en-US" altLang="ko-KR" dirty="0" smtClean="0">
                <a:solidFill>
                  <a:srgbClr val="FF0000"/>
                </a:solidFill>
              </a:rPr>
              <a:t>input packets</a:t>
            </a:r>
          </a:p>
          <a:p>
            <a:pPr marL="514350" indent="-514350">
              <a:buAutoNum type="arabicPeriod"/>
            </a:pPr>
            <a:r>
              <a:rPr lang="en-US" altLang="ko-KR" dirty="0" smtClean="0"/>
              <a:t>Large space of </a:t>
            </a:r>
            <a:r>
              <a:rPr lang="en-US" altLang="ko-KR" dirty="0" smtClean="0">
                <a:solidFill>
                  <a:srgbClr val="FF0000"/>
                </a:solidFill>
              </a:rPr>
              <a:t>event orderings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DF6B-EE4B-4634-8F58-11A73EB8F93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38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/>
              <a:t>NICE(No bugs In Controller Execution)</a:t>
            </a:r>
            <a:endParaRPr lang="ko-KR" altLang="en-US" sz="4000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990" y="1954924"/>
            <a:ext cx="8942021" cy="3958810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DF6B-EE4B-4634-8F58-11A73EB8F93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512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NICE: MC, SE &amp; Strategies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Model checking</a:t>
            </a:r>
          </a:p>
          <a:p>
            <a:pPr lvl="1"/>
            <a:r>
              <a:rPr lang="en-US" altLang="ko-KR" dirty="0" smtClean="0"/>
              <a:t>Explore system execution paths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Symbolic Execution</a:t>
            </a:r>
          </a:p>
          <a:p>
            <a:pPr lvl="1"/>
            <a:r>
              <a:rPr lang="en-US" altLang="ko-KR" dirty="0" smtClean="0"/>
              <a:t>Reduce the space of inputs</a:t>
            </a:r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Search strategies</a:t>
            </a:r>
          </a:p>
          <a:p>
            <a:pPr lvl="1"/>
            <a:r>
              <a:rPr lang="en-US" altLang="ko-KR" dirty="0" smtClean="0"/>
              <a:t>Reduce the space of event orderings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DF6B-EE4B-4634-8F58-11A73EB8F93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76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NICE: MC, SE &amp; Strategies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Model checking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r>
              <a:rPr lang="en-US" altLang="ko-KR" dirty="0" smtClean="0">
                <a:solidFill>
                  <a:schemeClr val="bg2"/>
                </a:solidFill>
              </a:rPr>
              <a:t>Symbolic execution</a:t>
            </a:r>
          </a:p>
          <a:p>
            <a:pPr lvl="1"/>
            <a:endParaRPr lang="en-US" altLang="ko-KR" dirty="0">
              <a:solidFill>
                <a:schemeClr val="bg2"/>
              </a:solidFill>
            </a:endParaRPr>
          </a:p>
          <a:p>
            <a:pPr marL="457200" lvl="1" indent="0">
              <a:buNone/>
            </a:pPr>
            <a:endParaRPr lang="en-US" altLang="ko-KR" dirty="0" smtClean="0">
              <a:solidFill>
                <a:schemeClr val="bg2"/>
              </a:solidFill>
            </a:endParaRPr>
          </a:p>
          <a:p>
            <a:r>
              <a:rPr lang="en-US" altLang="ko-KR" dirty="0" smtClean="0">
                <a:solidFill>
                  <a:schemeClr val="bg2"/>
                </a:solidFill>
              </a:rPr>
              <a:t>Search strategies</a:t>
            </a:r>
            <a:endParaRPr lang="ko-KR" altLang="en-US" dirty="0">
              <a:solidFill>
                <a:schemeClr val="bg2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DF6B-EE4B-4634-8F58-11A73EB8F930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70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Model </a:t>
            </a:r>
            <a:r>
              <a:rPr lang="en-US" altLang="ko-KR" dirty="0" smtClean="0"/>
              <a:t>Checker(JPF)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DF6B-EE4B-4634-8F58-11A73EB8F930}" type="slidenum">
              <a:rPr lang="ko-KR" altLang="en-US" smtClean="0"/>
              <a:t>9</a:t>
            </a:fld>
            <a:endParaRPr lang="ko-KR" altLang="en-US"/>
          </a:p>
        </p:txBody>
      </p:sp>
      <p:pic>
        <p:nvPicPr>
          <p:cNvPr id="1030" name="Picture 6" descr="states-mc.pn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4"/>
          <a:stretch/>
        </p:blipFill>
        <p:spPr bwMode="auto">
          <a:xfrm>
            <a:off x="4667488" y="2758962"/>
            <a:ext cx="3809524" cy="303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abelfish.arc.nasa.gov/trac/jpf/raw-attachment/wiki/intro/testing_vs_model_checking/states-testing.pn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8"/>
          <a:stretch/>
        </p:blipFill>
        <p:spPr bwMode="auto">
          <a:xfrm>
            <a:off x="971750" y="3090038"/>
            <a:ext cx="3200000" cy="234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209674" y="6414566"/>
            <a:ext cx="2603864" cy="365125"/>
          </a:xfrm>
        </p:spPr>
        <p:txBody>
          <a:bodyPr/>
          <a:lstStyle/>
          <a:p>
            <a:r>
              <a:rPr lang="en-US" dirty="0" smtClean="0"/>
              <a:t>From Software JPF</a:t>
            </a:r>
            <a:endParaRPr lang="en-US" dirty="0"/>
          </a:p>
        </p:txBody>
      </p:sp>
      <p:pic>
        <p:nvPicPr>
          <p:cNvPr id="1034" name="Picture 10" descr="http://babelfish.arc.nasa.gov/trac/jpf/raw-attachment/wiki/intro/random_example/sw-model-checking-1_626x17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50" y="1956585"/>
            <a:ext cx="7540928" cy="209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w-model-checking-2_626x1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50" y="4197100"/>
            <a:ext cx="4157663" cy="201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텍스트 개체 틀 2"/>
          <p:cNvSpPr txBox="1">
            <a:spLocks/>
          </p:cNvSpPr>
          <p:nvPr/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Testing</a:t>
            </a:r>
          </a:p>
        </p:txBody>
      </p:sp>
      <p:sp>
        <p:nvSpPr>
          <p:cNvPr id="14" name="텍스트 개체 틀 4"/>
          <p:cNvSpPr txBox="1">
            <a:spLocks/>
          </p:cNvSpPr>
          <p:nvPr/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Model checking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494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1101</TotalTime>
  <Words>1769</Words>
  <Application>Microsoft Office PowerPoint</Application>
  <PresentationFormat>화면 슬라이드 쇼(4:3)</PresentationFormat>
  <Paragraphs>401</Paragraphs>
  <Slides>36</Slides>
  <Notes>21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42" baseType="lpstr">
      <vt:lpstr>맑은 고딕</vt:lpstr>
      <vt:lpstr>Arial</vt:lpstr>
      <vt:lpstr>Calibri</vt:lpstr>
      <vt:lpstr>Calibri Light</vt:lpstr>
      <vt:lpstr>Cambria Math</vt:lpstr>
      <vt:lpstr>Office 테마</vt:lpstr>
      <vt:lpstr>A NICE Way to Test OpenFlow Applications (NSDI’12)</vt:lpstr>
      <vt:lpstr>Software-Defined Networking</vt:lpstr>
      <vt:lpstr>Bugs in OpenFlow Applications</vt:lpstr>
      <vt:lpstr>Bugs in OpenFlow Applications</vt:lpstr>
      <vt:lpstr>Challenges of Testing OpenFlow Apps</vt:lpstr>
      <vt:lpstr>NICE(No bugs In Controller Execution)</vt:lpstr>
      <vt:lpstr>NICE: MC, SE &amp; Strategies</vt:lpstr>
      <vt:lpstr>NICE: MC, SE &amp; Strategies</vt:lpstr>
      <vt:lpstr>Model Checker(JPF)</vt:lpstr>
      <vt:lpstr>Model Checking in NICE</vt:lpstr>
      <vt:lpstr>NICE: MC, SE &amp; Strategies</vt:lpstr>
      <vt:lpstr>Symbolic Execution</vt:lpstr>
      <vt:lpstr>Symbolic Execution</vt:lpstr>
      <vt:lpstr>Symbolic Execution</vt:lpstr>
      <vt:lpstr>NICE: MC, SE &amp; Strategies</vt:lpstr>
      <vt:lpstr>Combining SE with MC</vt:lpstr>
      <vt:lpstr>NICE: MC, SE &amp; Strategies</vt:lpstr>
      <vt:lpstr>Search strategies</vt:lpstr>
      <vt:lpstr>Application correctness</vt:lpstr>
      <vt:lpstr>Implementation highlights</vt:lpstr>
      <vt:lpstr>Performance Evaluation</vt:lpstr>
      <vt:lpstr>Performance Evaluation(2)</vt:lpstr>
      <vt:lpstr>Performance Evaluation(3)</vt:lpstr>
      <vt:lpstr>Experiences with Real Apps</vt:lpstr>
      <vt:lpstr>MAC-learning switch (3 bugs)</vt:lpstr>
      <vt:lpstr>PowerPoint 프레젠테이션</vt:lpstr>
      <vt:lpstr>MAC-learning switch (3 bugs)</vt:lpstr>
      <vt:lpstr>Experiences with real Apps</vt:lpstr>
      <vt:lpstr>Conclusion</vt:lpstr>
      <vt:lpstr>NDB: Where is the Debugger for my Software-Defined Network?</vt:lpstr>
      <vt:lpstr>Discussion points</vt:lpstr>
      <vt:lpstr>Thank you &amp; Q&amp;A</vt:lpstr>
      <vt:lpstr>PowerPoint 프레젠테이션</vt:lpstr>
      <vt:lpstr>Back-up slides</vt:lpstr>
      <vt:lpstr>Web Server Load Balancer (4 bugs)</vt:lpstr>
      <vt:lpstr>Energy-Efficient TE (4 bugs)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NICE Way to Test OpenFlow Applications</dc:title>
  <dc:creator>김창준</dc:creator>
  <cp:lastModifiedBy>김창준</cp:lastModifiedBy>
  <cp:revision>179</cp:revision>
  <dcterms:created xsi:type="dcterms:W3CDTF">2014-10-09T11:06:18Z</dcterms:created>
  <dcterms:modified xsi:type="dcterms:W3CDTF">2014-10-12T18:15:15Z</dcterms:modified>
</cp:coreProperties>
</file>