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packag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7.xml" ContentType="application/vnd.openxmlformats-officedocument.drawingml.chartshapes+xml"/>
  <Override PartName="/ppt/notesSlides/notesSlide20.xml" ContentType="application/vnd.openxmlformats-officedocument.presentationml.notesSlide+xml"/>
  <Override PartName="/ppt/charts/chart11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2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3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4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5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drawings/drawing8.xml" ContentType="application/vnd.openxmlformats-officedocument.drawingml.chartshapes+xml"/>
  <Override PartName="/ppt/charts/chart1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sldIdLst>
    <p:sldId id="262" r:id="rId2"/>
    <p:sldId id="338" r:id="rId3"/>
    <p:sldId id="340" r:id="rId4"/>
    <p:sldId id="339" r:id="rId5"/>
    <p:sldId id="372" r:id="rId6"/>
    <p:sldId id="374" r:id="rId7"/>
    <p:sldId id="366" r:id="rId8"/>
    <p:sldId id="342" r:id="rId9"/>
    <p:sldId id="367" r:id="rId10"/>
    <p:sldId id="271" r:id="rId11"/>
    <p:sldId id="357" r:id="rId12"/>
    <p:sldId id="376" r:id="rId13"/>
    <p:sldId id="375" r:id="rId14"/>
    <p:sldId id="273" r:id="rId15"/>
    <p:sldId id="361" r:id="rId16"/>
    <p:sldId id="360" r:id="rId17"/>
    <p:sldId id="369" r:id="rId18"/>
    <p:sldId id="368" r:id="rId19"/>
    <p:sldId id="382" r:id="rId20"/>
    <p:sldId id="362" r:id="rId21"/>
    <p:sldId id="383" r:id="rId22"/>
    <p:sldId id="276" r:id="rId23"/>
    <p:sldId id="388" r:id="rId24"/>
    <p:sldId id="384" r:id="rId25"/>
    <p:sldId id="385" r:id="rId26"/>
    <p:sldId id="386" r:id="rId27"/>
    <p:sldId id="387" r:id="rId28"/>
    <p:sldId id="336" r:id="rId29"/>
    <p:sldId id="381" r:id="rId30"/>
    <p:sldId id="379" r:id="rId31"/>
    <p:sldId id="380" r:id="rId32"/>
    <p:sldId id="365" r:id="rId33"/>
    <p:sldId id="377" r:id="rId34"/>
    <p:sldId id="378" r:id="rId35"/>
    <p:sldId id="355" r:id="rId36"/>
  </p:sldIdLst>
  <p:sldSz cx="9144000" cy="6858000" type="screen4x3"/>
  <p:notesSz cx="6797675" cy="987425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unYoung Jeong" initials="EJ" lastIdx="1" clrIdx="0">
    <p:extLst/>
  </p:cmAuthor>
  <p:cmAuthor id="2" name="shinae" initials="s" lastIdx="2" clrIdx="1">
    <p:extLst/>
  </p:cmAuthor>
  <p:cmAuthor id="3" name="우신애" initials="우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D34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밝은 스타일 3 - 강조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80723" autoAdjust="0"/>
  </p:normalViewPr>
  <p:slideViewPr>
    <p:cSldViewPr snapToGrid="0" snapToObjects="1">
      <p:cViewPr varScale="1">
        <p:scale>
          <a:sx n="82" d="100"/>
          <a:sy n="82" d="100"/>
        </p:scale>
        <p:origin x="882" y="84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napToGrid="0" snapToObjects="1">
      <p:cViewPr varScale="1">
        <p:scale>
          <a:sx n="101" d="100"/>
          <a:sy n="101" d="100"/>
        </p:scale>
        <p:origin x="352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53685;&#54633;%20&#47928;&#49436;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____2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unYoung\Documents\Dropbox\NRE\Measurement_logs\NSDI_2014\macrobenchmark\SSLShader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unYoung\Documents\Dropbox\NRE\Measurement_logs\NSDI_2014\macrobenchmark\ab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unYoung\Documents\Dropbox\NRE\Measurement_logs\NSDI_2014\macrobenchmark\SSLShader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4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____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youngSoo\Documents\My%20Dropbox\Projects\NRE\Measurement_logs\NSDI_2014\figur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youngSoo\Documents\My%20Dropbox\Projects\NRE\Measurement_logs\NSDI_2014\figure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unYoung\Documents\Dropbox\NRE\Measurement_logs\NSDI_2014\macrobenchmark\ab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unYoung\Documents\Dropbox\NRE\Measurement_logs\NSDI_2014\microbenchmark\connection_benchmark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unYoung\Documents\Dropbox\NRE\Measurement_logs\NSDI_2014\microbenchmark\message_benchmark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EunYoung\Documents\Dropbox\NRE\Measurement_logs\NSDI_2014\microbenchmark\message_benchmark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EunYoung\Documents\Dropbox\NRE\Measurement_logs\NSDI_2014\microbenchmark\message_benchmark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EunYoung\Documents\Dropbox\NRE\Measurement_logs\NSDI_2014\microbenchmark\message_benchmark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EunYoung\Documents\Dropbox\NRE\Measurement_logs\NSDI_2014\microbenchmark\message_benchmark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Users\EunYoung\Documents\Dropbox\NRE\Measurement_logs\NSDI_2014\microbenchmark\message_benchmark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600" b="0" i="0" u="none" strike="noStrike" kern="1200" cap="none" spc="2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n-US" sz="1600"/>
              <a:t>Flow count</a:t>
            </a:r>
            <a:endParaRPr lang="ko-KR" sz="1600"/>
          </a:p>
        </c:rich>
      </c:tx>
      <c:layout>
        <c:manualLayout>
          <c:xMode val="edge"/>
          <c:yMode val="edge"/>
          <c:x val="0.42852444222218022"/>
          <c:y val="1.72054907772027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600" b="0" i="0" u="none" strike="noStrike" kern="1200" cap="none" spc="2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ko-KR"/>
        </a:p>
      </c:txPr>
    </c:title>
    <c:autoTitleDeleted val="0"/>
    <c:plotArea>
      <c:layout>
        <c:manualLayout>
          <c:layoutTarget val="inner"/>
          <c:xMode val="edge"/>
          <c:yMode val="edge"/>
          <c:x val="0.14963396002795867"/>
          <c:y val="0.20023573239823353"/>
          <c:w val="0.83103258750746645"/>
          <c:h val="0.51798039360514736"/>
        </c:manualLayout>
      </c:layout>
      <c:lineChart>
        <c:grouping val="standard"/>
        <c:varyColors val="0"/>
        <c:ser>
          <c:idx val="0"/>
          <c:order val="0"/>
          <c:spPr>
            <a:ln w="25400" cap="rnd" cmpd="sng" algn="ctr">
              <a:solidFill>
                <a:schemeClr val="tx1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chemeClr val="tx1">
                  <a:lumMod val="50000"/>
                  <a:lumOff val="50000"/>
                </a:schemeClr>
              </a:solidFill>
              <a:ln w="19050" cap="flat" cmpd="sng" algn="ctr">
                <a:solidFill>
                  <a:schemeClr val="tx1"/>
                </a:solidFill>
                <a:round/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450572888894669E-2"/>
                  <c:y val="-7.21836989882914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5.0429669474953615E-2"/>
                  <c:y val="-8.8281296185005298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1" i="0" u="none" strike="noStrike" kern="1200" baseline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en-US" b="1">
                        <a:solidFill>
                          <a:srgbClr val="FF0000"/>
                        </a:solidFill>
                      </a:rPr>
                      <a:t>91%</a:t>
                    </a:r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ko-K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Sheet1!$B$2:$B$13</c:f>
              <c:strCache>
                <c:ptCount val="12"/>
                <c:pt idx="0">
                  <c:v>0</c:v>
                </c:pt>
                <c:pt idx="1">
                  <c:v>1K</c:v>
                </c:pt>
                <c:pt idx="2">
                  <c:v>4K</c:v>
                </c:pt>
                <c:pt idx="3">
                  <c:v>8K</c:v>
                </c:pt>
                <c:pt idx="4">
                  <c:v>16K</c:v>
                </c:pt>
                <c:pt idx="5">
                  <c:v>32K</c:v>
                </c:pt>
                <c:pt idx="6">
                  <c:v>64K</c:v>
                </c:pt>
                <c:pt idx="7">
                  <c:v>128K</c:v>
                </c:pt>
                <c:pt idx="8">
                  <c:v>256K</c:v>
                </c:pt>
                <c:pt idx="9">
                  <c:v>512K</c:v>
                </c:pt>
                <c:pt idx="10">
                  <c:v>1M</c:v>
                </c:pt>
                <c:pt idx="11">
                  <c:v>Total</c:v>
                </c:pt>
              </c:strCache>
            </c:strRef>
          </c:cat>
          <c:val>
            <c:numRef>
              <c:f>Sheet1!$C$2:$C$13</c:f>
              <c:numCache>
                <c:formatCode>0.00%</c:formatCode>
                <c:ptCount val="12"/>
                <c:pt idx="0">
                  <c:v>0</c:v>
                </c:pt>
                <c:pt idx="1">
                  <c:v>0.34160000000000001</c:v>
                </c:pt>
                <c:pt idx="2">
                  <c:v>0.60619999999999996</c:v>
                </c:pt>
                <c:pt idx="3">
                  <c:v>0.754</c:v>
                </c:pt>
                <c:pt idx="4">
                  <c:v>0.83979999999999999</c:v>
                </c:pt>
                <c:pt idx="5">
                  <c:v>0.90580000000000005</c:v>
                </c:pt>
                <c:pt idx="6">
                  <c:v>0.94930000000000003</c:v>
                </c:pt>
                <c:pt idx="7">
                  <c:v>0.97499999999999998</c:v>
                </c:pt>
                <c:pt idx="8">
                  <c:v>0.98829999999999996</c:v>
                </c:pt>
                <c:pt idx="9">
                  <c:v>0.99339999999999995</c:v>
                </c:pt>
                <c:pt idx="10">
                  <c:v>0.99580000000000002</c:v>
                </c:pt>
                <c:pt idx="11">
                  <c:v>1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dropLines>
        <c:marker val="1"/>
        <c:smooth val="0"/>
        <c:axId val="134080968"/>
        <c:axId val="110443816"/>
      </c:lineChart>
      <c:catAx>
        <c:axId val="1340809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r>
                  <a:rPr lang="en-US"/>
                  <a:t>Flow Size (Bytes)</a:t>
                </a:r>
              </a:p>
            </c:rich>
          </c:tx>
          <c:layout>
            <c:manualLayout>
              <c:xMode val="edge"/>
              <c:yMode val="edge"/>
              <c:x val="0.3783792363954594"/>
              <c:y val="0.8515829098919601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cap="all" baseline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spc="2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ko-KR"/>
          </a:p>
        </c:txPr>
        <c:crossAx val="110443816"/>
        <c:crosses val="autoZero"/>
        <c:auto val="0"/>
        <c:lblAlgn val="ctr"/>
        <c:lblOffset val="100"/>
        <c:noMultiLvlLbl val="0"/>
      </c:catAx>
      <c:valAx>
        <c:axId val="110443816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r>
                  <a:rPr lang="en-US"/>
                  <a:t>CDF</a:t>
                </a:r>
                <a:endParaRPr lang="ko-KR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cap="all" baseline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pPr>
              <a:endParaRPr lang="ko-KR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spc="2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ko-KR"/>
          </a:p>
        </c:txPr>
        <c:crossAx val="134080968"/>
        <c:crosses val="autoZero"/>
        <c:crossBetween val="between"/>
        <c:majorUnit val="0.2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ko-KR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965728519191"/>
          <c:y val="0.14365265296256999"/>
          <c:w val="0.73128000427162299"/>
          <c:h val="0.62806055637437097"/>
        </c:manualLayout>
      </c:layout>
      <c:lineChart>
        <c:grouping val="standard"/>
        <c:varyColors val="0"/>
        <c:ser>
          <c:idx val="1"/>
          <c:order val="0"/>
          <c:tx>
            <c:strRef>
              <c:f>Graphs_all!$J$10</c:f>
              <c:strCache>
                <c:ptCount val="1"/>
                <c:pt idx="0">
                  <c:v>Linux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extLst>
                <c:ext xmlns:c15="http://schemas.microsoft.com/office/drawing/2012/chart" uri="{02D57815-91ED-43cb-92C2-25804820EDAC}">
                  <c15:fullRef>
                    <c15:sqref>'(a) By # Messages'!$A$5:$A$12</c15:sqref>
                  </c15:fullRef>
                </c:ext>
              </c:extLst>
              <c:f>('(a) By # Messages'!$A$5:$A$6,'(a) By # Messages'!$A$8,'(a) By # Messages'!$A$10:$A$12)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8</c:v>
                </c:pt>
                <c:pt idx="3">
                  <c:v>32</c:v>
                </c:pt>
                <c:pt idx="4">
                  <c:v>64</c:v>
                </c:pt>
                <c:pt idx="5">
                  <c:v>128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'(a) By # Messages'!$B$5:$B$12</c15:sqref>
                  </c15:fullRef>
                </c:ext>
              </c:extLst>
              <c:f>('(a) By # Messages'!$B$5:$B$6,'(a) By # Messages'!$B$8,'(a) By # Messages'!$B$10:$B$12)</c:f>
              <c:numCache>
                <c:formatCode>_-* #,##0_-;\-* #,##0_-;_-* \-_-;_-@_-</c:formatCode>
                <c:ptCount val="6"/>
                <c:pt idx="0">
                  <c:v>59464</c:v>
                </c:pt>
                <c:pt idx="1">
                  <c:v>119913.5</c:v>
                </c:pt>
                <c:pt idx="2">
                  <c:v>888218.9</c:v>
                </c:pt>
                <c:pt idx="3">
                  <c:v>1932605.1</c:v>
                </c:pt>
                <c:pt idx="4">
                  <c:v>2107783.9</c:v>
                </c:pt>
                <c:pt idx="5">
                  <c:v>2250012.9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Graphs_all!$J$11</c:f>
              <c:strCache>
                <c:ptCount val="1"/>
                <c:pt idx="0">
                  <c:v>REUSEPORT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extLst>
                <c:ext xmlns:c15="http://schemas.microsoft.com/office/drawing/2012/chart" uri="{02D57815-91ED-43cb-92C2-25804820EDAC}">
                  <c15:fullRef>
                    <c15:sqref>'(a) By # Messages'!$A$5:$A$12</c15:sqref>
                  </c15:fullRef>
                </c:ext>
              </c:extLst>
              <c:f>('(a) By # Messages'!$A$5:$A$6,'(a) By # Messages'!$A$8,'(a) By # Messages'!$A$10:$A$12)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8</c:v>
                </c:pt>
                <c:pt idx="3">
                  <c:v>32</c:v>
                </c:pt>
                <c:pt idx="4">
                  <c:v>64</c:v>
                </c:pt>
                <c:pt idx="5">
                  <c:v>128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'(a) By # Messages'!$E$5:$E$12</c15:sqref>
                  </c15:fullRef>
                </c:ext>
              </c:extLst>
              <c:f>('(a) By # Messages'!$E$5:$E$6,'(a) By # Messages'!$E$8,'(a) By # Messages'!$E$10:$E$12)</c:f>
              <c:numCache>
                <c:formatCode>_-* #,##0_-;\-* #,##0_-;_-* \-_-;_-@_-</c:formatCode>
                <c:ptCount val="6"/>
                <c:pt idx="0">
                  <c:v>281382.5</c:v>
                </c:pt>
                <c:pt idx="1">
                  <c:v>503696.5</c:v>
                </c:pt>
                <c:pt idx="2">
                  <c:v>1232964.7</c:v>
                </c:pt>
                <c:pt idx="3">
                  <c:v>1931686.1</c:v>
                </c:pt>
                <c:pt idx="4">
                  <c:v>2138822.7000000002</c:v>
                </c:pt>
                <c:pt idx="5">
                  <c:v>2274349.1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Graphs_all!$J$12</c:f>
              <c:strCache>
                <c:ptCount val="1"/>
                <c:pt idx="0">
                  <c:v>MegaPipe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extLst>
                <c:ext xmlns:c15="http://schemas.microsoft.com/office/drawing/2012/chart" uri="{02D57815-91ED-43cb-92C2-25804820EDAC}">
                  <c15:fullRef>
                    <c15:sqref>'(a) By # Messages'!$A$5:$A$12</c15:sqref>
                  </c15:fullRef>
                </c:ext>
              </c:extLst>
              <c:f>('(a) By # Messages'!$A$5:$A$6,'(a) By # Messages'!$A$8,'(a) By # Messages'!$A$10:$A$12)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8</c:v>
                </c:pt>
                <c:pt idx="3">
                  <c:v>32</c:v>
                </c:pt>
                <c:pt idx="4">
                  <c:v>64</c:v>
                </c:pt>
                <c:pt idx="5">
                  <c:v>128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'(a) By # Messages'!$H$5:$H$12</c15:sqref>
                  </c15:fullRef>
                </c:ext>
              </c:extLst>
              <c:f>('(a) By # Messages'!$H$5:$H$6,'(a) By # Messages'!$H$8,'(a) By # Messages'!$H$10:$H$12)</c:f>
              <c:numCache>
                <c:formatCode>_-* #,##0_-;\-* #,##0_-;_-* \-_-;_-@_-</c:formatCode>
                <c:ptCount val="6"/>
                <c:pt idx="0">
                  <c:v>541839</c:v>
                </c:pt>
                <c:pt idx="1">
                  <c:v>834489</c:v>
                </c:pt>
                <c:pt idx="2">
                  <c:v>1370990</c:v>
                </c:pt>
                <c:pt idx="3">
                  <c:v>1503610</c:v>
                </c:pt>
                <c:pt idx="4">
                  <c:v>1603980</c:v>
                </c:pt>
                <c:pt idx="5">
                  <c:v>1604340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Graphs_all!$J$13</c:f>
              <c:strCache>
                <c:ptCount val="1"/>
                <c:pt idx="0">
                  <c:v>mTCP</c:v>
                </c:pt>
              </c:strCache>
            </c:strRef>
          </c:tx>
          <c:spPr>
            <a:ln w="57150" cap="rnd" cmpd="sng">
              <a:solidFill>
                <a:schemeClr val="tx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/>
              </a:solidFill>
              <a:ln w="57150" cmpd="sng">
                <a:solidFill>
                  <a:schemeClr val="tx2"/>
                </a:solidFill>
              </a:ln>
              <a:effectLst/>
            </c:spPr>
          </c:marker>
          <c:cat>
            <c:numRef>
              <c:extLst>
                <c:ext xmlns:c15="http://schemas.microsoft.com/office/drawing/2012/chart" uri="{02D57815-91ED-43cb-92C2-25804820EDAC}">
                  <c15:fullRef>
                    <c15:sqref>'(a) By # Messages'!$A$5:$A$12</c15:sqref>
                  </c15:fullRef>
                </c:ext>
              </c:extLst>
              <c:f>('(a) By # Messages'!$A$5:$A$6,'(a) By # Messages'!$A$8,'(a) By # Messages'!$A$10:$A$12)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8</c:v>
                </c:pt>
                <c:pt idx="3">
                  <c:v>32</c:v>
                </c:pt>
                <c:pt idx="4">
                  <c:v>64</c:v>
                </c:pt>
                <c:pt idx="5">
                  <c:v>128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'(a) By # Messages'!$K$5:$K$12</c15:sqref>
                  </c15:fullRef>
                </c:ext>
              </c:extLst>
              <c:f>('(a) By # Messages'!$K$5:$K$6,'(a) By # Messages'!$K$8,'(a) By # Messages'!$K$10:$K$12)</c:f>
              <c:numCache>
                <c:formatCode>_(* #,##0_);_(* \(#,##0\);_(* "-"_);_(@_)</c:formatCode>
                <c:ptCount val="6"/>
                <c:pt idx="0">
                  <c:v>1269112</c:v>
                </c:pt>
                <c:pt idx="1">
                  <c:v>2171643</c:v>
                </c:pt>
                <c:pt idx="2">
                  <c:v>3475911</c:v>
                </c:pt>
                <c:pt idx="3">
                  <c:v>4096091.9999999995</c:v>
                </c:pt>
                <c:pt idx="4">
                  <c:v>4406273</c:v>
                </c:pt>
                <c:pt idx="5">
                  <c:v>4419189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712448"/>
        <c:axId val="150712840"/>
      </c:lineChart>
      <c:catAx>
        <c:axId val="150712448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# Messages/connection</a:t>
                </a:r>
                <a:endParaRPr lang="ko-KR"/>
              </a:p>
            </c:rich>
          </c:tx>
          <c:layout>
            <c:manualLayout>
              <c:xMode val="edge"/>
              <c:yMode val="edge"/>
              <c:x val="0.32952000185500802"/>
              <c:y val="0.9029883013402729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150712840"/>
        <c:crosses val="autoZero"/>
        <c:auto val="1"/>
        <c:lblAlgn val="ctr"/>
        <c:lblOffset val="100"/>
        <c:tickMarkSkip val="1"/>
        <c:noMultiLvlLbl val="0"/>
      </c:catAx>
      <c:valAx>
        <c:axId val="150712840"/>
        <c:scaling>
          <c:orientation val="minMax"/>
          <c:max val="45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Transactions/sec (x 10</a:t>
                </a:r>
                <a:r>
                  <a:rPr lang="en-US" baseline="30000" dirty="0"/>
                  <a:t>5</a:t>
                </a:r>
                <a:r>
                  <a:rPr lang="en-US" dirty="0"/>
                  <a:t>)</a:t>
                </a:r>
                <a:endParaRPr lang="ko-KR" dirty="0"/>
              </a:p>
            </c:rich>
          </c:tx>
          <c:layout>
            <c:manualLayout>
              <c:xMode val="edge"/>
              <c:yMode val="edge"/>
              <c:x val="4.3345063988194314E-2"/>
              <c:y val="0.163363918455025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150712448"/>
        <c:crosses val="autoZero"/>
        <c:crossBetween val="between"/>
        <c:majorUnit val="1000000"/>
        <c:dispUnits>
          <c:builtInUnit val="hundred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Calibri" panose="020F0502020204030204" pitchFamily="34" charset="0"/>
        </a:defRPr>
      </a:pPr>
      <a:endParaRPr lang="ko-KR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44462654533553"/>
          <c:y val="5.9882385063573698E-2"/>
          <c:w val="0.78480494991601857"/>
          <c:h val="0.808402617994159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Sheet1!$H$10</c:f>
              <c:strCache>
                <c:ptCount val="1"/>
                <c:pt idx="0">
                  <c:v>Throughput (Gbps)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  <a:effectLst/>
            </c:spPr>
          </c:dPt>
          <c:dLbls>
            <c:numFmt formatCode="#,##0.00_);[Red]\(#,##0.0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Sheet1!$G$11:$G$14</c:f>
              <c:strCache>
                <c:ptCount val="4"/>
                <c:pt idx="0">
                  <c:v>Linux</c:v>
                </c:pt>
                <c:pt idx="1">
                  <c:v>REUSEPORT</c:v>
                </c:pt>
                <c:pt idx="2">
                  <c:v>MegaPipe</c:v>
                </c:pt>
                <c:pt idx="3">
                  <c:v>mTCP</c:v>
                </c:pt>
              </c:strCache>
            </c:strRef>
          </c:cat>
          <c:val>
            <c:numRef>
              <c:f>Sheet1!$H$11:$H$14</c:f>
              <c:numCache>
                <c:formatCode>General</c:formatCode>
                <c:ptCount val="4"/>
                <c:pt idx="0">
                  <c:v>1.2432989999999999</c:v>
                </c:pt>
                <c:pt idx="1">
                  <c:v>1.7910999999999999</c:v>
                </c:pt>
                <c:pt idx="2">
                  <c:v>2.6905519999999998</c:v>
                </c:pt>
                <c:pt idx="3">
                  <c:v>4.0199999999999996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2820264"/>
        <c:axId val="132820656"/>
      </c:barChart>
      <c:catAx>
        <c:axId val="132820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ko-KR"/>
          </a:p>
        </c:txPr>
        <c:crossAx val="132820656"/>
        <c:crosses val="autoZero"/>
        <c:auto val="1"/>
        <c:lblAlgn val="ctr"/>
        <c:lblOffset val="100"/>
        <c:noMultiLvlLbl val="0"/>
      </c:catAx>
      <c:valAx>
        <c:axId val="132820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r>
                  <a:rPr lang="en-US" b="1"/>
                  <a:t>Throughput (Gbps)</a:t>
                </a:r>
                <a:endParaRPr lang="ko-KR" b="1"/>
              </a:p>
            </c:rich>
          </c:tx>
          <c:layout>
            <c:manualLayout>
              <c:xMode val="edge"/>
              <c:yMode val="edge"/>
              <c:x val="1.677206434397787E-2"/>
              <c:y val="0.213999786038535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pPr>
              <a:endParaRPr lang="ko-K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ko-KR"/>
          </a:p>
        </c:txPr>
        <c:crossAx val="13282026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Calibri" panose="020F0502020204030204" pitchFamily="34" charset="0"/>
        </a:defRPr>
      </a:pPr>
      <a:endParaRPr lang="ko-K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715511309449556"/>
          <c:y val="0.21590620480346515"/>
          <c:w val="0.76292088367967748"/>
          <c:h val="0.561037505186956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'Latency (8core)'!$V$4</c:f>
              <c:strCache>
                <c:ptCount val="1"/>
                <c:pt idx="0">
                  <c:v>Linux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altLang="ko-KR"/>
                      <a:t>26,762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altLang="ko-KR"/>
                      <a:t>28,208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altLang="ko-KR"/>
                      <a:t>27,725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0_);[Red]\(#,##0.00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'Latency (8core)'!$U$5:$U$7</c:f>
              <c:strCache>
                <c:ptCount val="3"/>
                <c:pt idx="0">
                  <c:v>4K</c:v>
                </c:pt>
                <c:pt idx="1">
                  <c:v>8K</c:v>
                </c:pt>
                <c:pt idx="2">
                  <c:v>16K</c:v>
                </c:pt>
              </c:strCache>
            </c:strRef>
          </c:cat>
          <c:val>
            <c:numRef>
              <c:f>'Latency (8core)'!$V$5:$V$7</c:f>
              <c:numCache>
                <c:formatCode>General</c:formatCode>
                <c:ptCount val="3"/>
                <c:pt idx="0">
                  <c:v>26762</c:v>
                </c:pt>
                <c:pt idx="1">
                  <c:v>28208</c:v>
                </c:pt>
                <c:pt idx="2">
                  <c:v>27725</c:v>
                </c:pt>
              </c:numCache>
            </c:numRef>
          </c:val>
        </c:ser>
        <c:ser>
          <c:idx val="1"/>
          <c:order val="1"/>
          <c:tx>
            <c:strRef>
              <c:f>'Latency (8core)'!$W$4</c:f>
              <c:strCache>
                <c:ptCount val="1"/>
                <c:pt idx="0">
                  <c:v>mTCP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altLang="ko-KR"/>
                      <a:t>31,710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altLang="ko-KR"/>
                      <a:t>36,505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altLang="ko-KR"/>
                      <a:t>37,739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0_);[Red]\(#,##0.00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'Latency (8core)'!$U$5:$U$7</c:f>
              <c:strCache>
                <c:ptCount val="3"/>
                <c:pt idx="0">
                  <c:v>4K</c:v>
                </c:pt>
                <c:pt idx="1">
                  <c:v>8K</c:v>
                </c:pt>
                <c:pt idx="2">
                  <c:v>16K</c:v>
                </c:pt>
              </c:strCache>
            </c:strRef>
          </c:cat>
          <c:val>
            <c:numRef>
              <c:f>'Latency (8core)'!$W$5:$W$7</c:f>
              <c:numCache>
                <c:formatCode>General</c:formatCode>
                <c:ptCount val="3"/>
                <c:pt idx="0">
                  <c:v>31710</c:v>
                </c:pt>
                <c:pt idx="1">
                  <c:v>36505</c:v>
                </c:pt>
                <c:pt idx="2">
                  <c:v>37739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2821440"/>
        <c:axId val="132821832"/>
      </c:barChart>
      <c:catAx>
        <c:axId val="1328214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# Concurrent Flows</a:t>
                </a:r>
              </a:p>
            </c:rich>
          </c:tx>
          <c:layout>
            <c:manualLayout>
              <c:xMode val="edge"/>
              <c:yMode val="edge"/>
              <c:x val="0.3737446873638729"/>
              <c:y val="0.8890071790551773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Calibri" panose="020F0502020204030204" pitchFamily="34" charset="0"/>
                  <a:ea typeface="+mn-ea"/>
                  <a:cs typeface="Times New Roman" panose="02020603050405020304" pitchFamily="18" charset="0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defRPr>
            </a:pPr>
            <a:endParaRPr lang="ko-KR"/>
          </a:p>
        </c:txPr>
        <c:crossAx val="132821832"/>
        <c:crosses val="autoZero"/>
        <c:auto val="1"/>
        <c:lblAlgn val="ctr"/>
        <c:lblOffset val="100"/>
        <c:noMultiLvlLbl val="0"/>
      </c:catAx>
      <c:valAx>
        <c:axId val="132821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b="1" dirty="0"/>
                  <a:t>Transactions/sec (x </a:t>
                </a:r>
                <a:r>
                  <a:rPr lang="en-US" b="1" dirty="0" smtClean="0"/>
                  <a:t>10</a:t>
                </a:r>
                <a:r>
                  <a:rPr lang="en-US" b="1" baseline="30000" dirty="0" smtClean="0"/>
                  <a:t>3</a:t>
                </a:r>
                <a:r>
                  <a:rPr lang="en-US" b="1" dirty="0"/>
                  <a:t>)</a:t>
                </a:r>
              </a:p>
            </c:rich>
          </c:tx>
          <c:layout>
            <c:manualLayout>
              <c:xMode val="edge"/>
              <c:yMode val="edge"/>
              <c:x val="1.7089450896913903E-2"/>
              <c:y val="0.1807061199720398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Calibri" panose="020F0502020204030204" pitchFamily="34" charset="0"/>
                  <a:ea typeface="+mn-ea"/>
                  <a:cs typeface="Times New Roman" panose="02020603050405020304" pitchFamily="18" charset="0"/>
                </a:defRPr>
              </a:pPr>
              <a:endParaRPr lang="ko-KR"/>
            </a:p>
          </c:txPr>
        </c:title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defRPr>
            </a:pPr>
            <a:endParaRPr lang="ko-KR"/>
          </a:p>
        </c:txPr>
        <c:crossAx val="132821440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4318009076721803"/>
          <c:y val="0.58522234325497768"/>
          <c:w val="0.22990385245841494"/>
          <c:h val="0.14794813341381305"/>
        </c:manualLayout>
      </c:layout>
      <c:overlay val="0"/>
      <c:spPr>
        <a:solidFill>
          <a:schemeClr val="bg1"/>
        </a:solidFill>
        <a:ln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Calibri" panose="020F0502020204030204" pitchFamily="34" charset="0"/>
              <a:ea typeface="+mn-ea"/>
              <a:cs typeface="Times New Roman" panose="02020603050405020304" pitchFamily="18" charset="0"/>
            </a:defRPr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ysClr val="windowText" lastClr="000000"/>
          </a:solidFill>
          <a:latin typeface="Calibri" panose="020F0502020204030204" pitchFamily="34" charset="0"/>
          <a:cs typeface="Times New Roman" panose="02020603050405020304" pitchFamily="18" charset="0"/>
        </a:defRPr>
      </a:pPr>
      <a:endParaRPr lang="ko-K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97883597883597"/>
          <c:y val="7.4974946313528981E-2"/>
          <c:w val="0.83857142857142852"/>
          <c:h val="0.696136005726556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Sheet1!$C$15</c:f>
              <c:strCache>
                <c:ptCount val="1"/>
                <c:pt idx="0">
                  <c:v>Linux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Sheet1!$A$16:$A$24</c:f>
              <c:strCache>
                <c:ptCount val="6"/>
                <c:pt idx="0">
                  <c:v>64B</c:v>
                </c:pt>
                <c:pt idx="1">
                  <c:v>256B</c:v>
                </c:pt>
                <c:pt idx="2">
                  <c:v>1KiB</c:v>
                </c:pt>
                <c:pt idx="3">
                  <c:v>2KiB</c:v>
                </c:pt>
                <c:pt idx="4">
                  <c:v>4KiB</c:v>
                </c:pt>
                <c:pt idx="5">
                  <c:v>8KiB</c:v>
                </c:pt>
              </c:strCache>
              <c:extLst/>
            </c:strRef>
          </c:cat>
          <c:val>
            <c:numRef>
              <c:f>Sheet1!$C$16:$C$24</c:f>
              <c:numCache>
                <c:formatCode>0.00</c:formatCode>
                <c:ptCount val="6"/>
                <c:pt idx="0">
                  <c:v>0.92</c:v>
                </c:pt>
                <c:pt idx="1">
                  <c:v>1.17</c:v>
                </c:pt>
                <c:pt idx="2">
                  <c:v>2.11</c:v>
                </c:pt>
                <c:pt idx="3">
                  <c:v>3.42</c:v>
                </c:pt>
                <c:pt idx="4">
                  <c:v>5.45</c:v>
                </c:pt>
                <c:pt idx="5">
                  <c:v>8.25</c:v>
                </c:pt>
              </c:numCache>
              <c:extLst/>
            </c:numRef>
          </c:val>
        </c:ser>
        <c:ser>
          <c:idx val="2"/>
          <c:order val="1"/>
          <c:tx>
            <c:strRef>
              <c:f>Sheet1!$F$15</c:f>
              <c:strCache>
                <c:ptCount val="1"/>
                <c:pt idx="0">
                  <c:v>mTCP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Sheet1!$A$16:$A$24</c:f>
              <c:strCache>
                <c:ptCount val="6"/>
                <c:pt idx="0">
                  <c:v>64B</c:v>
                </c:pt>
                <c:pt idx="1">
                  <c:v>256B</c:v>
                </c:pt>
                <c:pt idx="2">
                  <c:v>1KiB</c:v>
                </c:pt>
                <c:pt idx="3">
                  <c:v>2KiB</c:v>
                </c:pt>
                <c:pt idx="4">
                  <c:v>4KiB</c:v>
                </c:pt>
                <c:pt idx="5">
                  <c:v>8KiB</c:v>
                </c:pt>
              </c:strCache>
              <c:extLst/>
            </c:strRef>
          </c:cat>
          <c:val>
            <c:numRef>
              <c:f>Sheet1!$F$16:$F$24</c:f>
              <c:numCache>
                <c:formatCode>0.00</c:formatCode>
                <c:ptCount val="6"/>
                <c:pt idx="0">
                  <c:v>3.89</c:v>
                </c:pt>
                <c:pt idx="1">
                  <c:v>4.91</c:v>
                </c:pt>
                <c:pt idx="2">
                  <c:v>8.36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</c:numCache>
              <c:extLst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32822616"/>
        <c:axId val="134814536"/>
      </c:barChart>
      <c:catAx>
        <c:axId val="1328226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en-US" b="1"/>
                  <a:t>File Size</a:t>
                </a:r>
                <a:endParaRPr lang="ko-KR" b="1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ko-K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ko-KR"/>
          </a:p>
        </c:txPr>
        <c:crossAx val="134814536"/>
        <c:crosses val="autoZero"/>
        <c:auto val="1"/>
        <c:lblAlgn val="ctr"/>
        <c:lblOffset val="100"/>
        <c:noMultiLvlLbl val="0"/>
      </c:catAx>
      <c:valAx>
        <c:axId val="134814536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en-US" b="1"/>
                  <a:t>Throughput (Gbps)</a:t>
                </a:r>
                <a:endParaRPr lang="ko-KR" b="1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ko-KR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ko-KR"/>
          </a:p>
        </c:txPr>
        <c:crossAx val="132822616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285714285714285"/>
          <c:y val="9.5436888570746836E-2"/>
          <c:w val="0.29894179894179895"/>
          <c:h val="0.11522309711286091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ysClr val="windowText" lastClr="000000"/>
          </a:solidFill>
          <a:latin typeface="+mn-lt"/>
          <a:cs typeface="Times New Roman" panose="02020603050405020304" pitchFamily="18" charset="0"/>
        </a:defRPr>
      </a:pPr>
      <a:endParaRPr lang="ko-K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18250239138285"/>
          <c:y val="0.11069451448216461"/>
          <c:w val="0.76969658664292473"/>
          <c:h val="0.67195707933079474"/>
        </c:manualLayout>
      </c:layout>
      <c:scatterChart>
        <c:scatterStyle val="lineMarker"/>
        <c:varyColors val="0"/>
        <c:ser>
          <c:idx val="1"/>
          <c:order val="0"/>
          <c:tx>
            <c:strRef>
              <c:f>'Latency (8core)'!$E$5</c:f>
              <c:strCache>
                <c:ptCount val="1"/>
                <c:pt idx="0">
                  <c:v>mTCP (8K)</c:v>
                </c:pt>
              </c:strCache>
            </c:strRef>
          </c:tx>
          <c:spPr>
            <a:ln w="25400" cap="rnd">
              <a:solidFill>
                <a:schemeClr val="tx1"/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49"/>
            <c:marker>
              <c:symbol val="circle"/>
              <c:size val="8"/>
              <c:spPr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dPt>
            <c:idx val="50"/>
            <c:marker>
              <c:symbol val="none"/>
            </c:marker>
            <c:bubble3D val="0"/>
          </c:dPt>
          <c:dPt>
            <c:idx val="94"/>
            <c:marker>
              <c:symbol val="circle"/>
              <c:size val="8"/>
              <c:spPr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dLbls>
            <c:dLbl>
              <c:idx val="49"/>
              <c:layout>
                <c:manualLayout>
                  <c:x val="-9.9798490379318178E-2"/>
                  <c:y val="2.4252431681333897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4"/>
              <c:layout>
                <c:manualLayout>
                  <c:x val="-5.9303793917555053E-2"/>
                  <c:y val="-7.7581519221861975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'Latency (8core)'!$E$6:$E$105</c:f>
              <c:numCache>
                <c:formatCode>General</c:formatCode>
                <c:ptCount val="100"/>
                <c:pt idx="0">
                  <c:v>8.9912500000000009</c:v>
                </c:pt>
                <c:pt idx="1">
                  <c:v>23.6145</c:v>
                </c:pt>
                <c:pt idx="2">
                  <c:v>26.232499999999998</c:v>
                </c:pt>
                <c:pt idx="3">
                  <c:v>28.020250000000001</c:v>
                </c:pt>
                <c:pt idx="4">
                  <c:v>29.460499999999996</c:v>
                </c:pt>
                <c:pt idx="5">
                  <c:v>30.680999999999997</c:v>
                </c:pt>
                <c:pt idx="6">
                  <c:v>31.704999999999998</c:v>
                </c:pt>
                <c:pt idx="7">
                  <c:v>32.624499999999998</c:v>
                </c:pt>
                <c:pt idx="8">
                  <c:v>33.461500000000001</c:v>
                </c:pt>
                <c:pt idx="9">
                  <c:v>34.244999999999997</c:v>
                </c:pt>
                <c:pt idx="10">
                  <c:v>34.984499999999997</c:v>
                </c:pt>
                <c:pt idx="11">
                  <c:v>35.683750000000003</c:v>
                </c:pt>
                <c:pt idx="12">
                  <c:v>36.317999999999998</c:v>
                </c:pt>
                <c:pt idx="13">
                  <c:v>36.923000000000002</c:v>
                </c:pt>
                <c:pt idx="14">
                  <c:v>37.48075</c:v>
                </c:pt>
                <c:pt idx="15">
                  <c:v>38.02225</c:v>
                </c:pt>
                <c:pt idx="16">
                  <c:v>38.533500000000004</c:v>
                </c:pt>
                <c:pt idx="17">
                  <c:v>39.019750000000002</c:v>
                </c:pt>
                <c:pt idx="18">
                  <c:v>39.488</c:v>
                </c:pt>
                <c:pt idx="19">
                  <c:v>39.932749999999999</c:v>
                </c:pt>
                <c:pt idx="20">
                  <c:v>40.370249999999999</c:v>
                </c:pt>
                <c:pt idx="21">
                  <c:v>40.8065</c:v>
                </c:pt>
                <c:pt idx="22">
                  <c:v>41.229750000000003</c:v>
                </c:pt>
                <c:pt idx="23">
                  <c:v>41.644750000000002</c:v>
                </c:pt>
                <c:pt idx="24">
                  <c:v>42.052999999999997</c:v>
                </c:pt>
                <c:pt idx="25">
                  <c:v>42.448499999999996</c:v>
                </c:pt>
                <c:pt idx="26">
                  <c:v>42.83</c:v>
                </c:pt>
                <c:pt idx="27">
                  <c:v>43.20825</c:v>
                </c:pt>
                <c:pt idx="28">
                  <c:v>43.581000000000003</c:v>
                </c:pt>
                <c:pt idx="29">
                  <c:v>43.948750000000004</c:v>
                </c:pt>
                <c:pt idx="30">
                  <c:v>44.314250000000001</c:v>
                </c:pt>
                <c:pt idx="31">
                  <c:v>44.668500000000002</c:v>
                </c:pt>
                <c:pt idx="32">
                  <c:v>45.015500000000003</c:v>
                </c:pt>
                <c:pt idx="33">
                  <c:v>45.360500000000002</c:v>
                </c:pt>
                <c:pt idx="34">
                  <c:v>45.694499999999998</c:v>
                </c:pt>
                <c:pt idx="35">
                  <c:v>46.03275</c:v>
                </c:pt>
                <c:pt idx="36">
                  <c:v>46.3765</c:v>
                </c:pt>
                <c:pt idx="37">
                  <c:v>46.731250000000003</c:v>
                </c:pt>
                <c:pt idx="38">
                  <c:v>47.080749999999995</c:v>
                </c:pt>
                <c:pt idx="39">
                  <c:v>47.420749999999998</c:v>
                </c:pt>
                <c:pt idx="40">
                  <c:v>47.7545</c:v>
                </c:pt>
                <c:pt idx="41">
                  <c:v>48.090249999999997</c:v>
                </c:pt>
                <c:pt idx="42">
                  <c:v>48.433</c:v>
                </c:pt>
                <c:pt idx="43">
                  <c:v>48.775999999999996</c:v>
                </c:pt>
                <c:pt idx="44">
                  <c:v>49.119500000000002</c:v>
                </c:pt>
                <c:pt idx="45">
                  <c:v>49.460750000000004</c:v>
                </c:pt>
                <c:pt idx="46">
                  <c:v>49.801749999999998</c:v>
                </c:pt>
                <c:pt idx="47">
                  <c:v>50.148250000000004</c:v>
                </c:pt>
                <c:pt idx="48">
                  <c:v>50.491250000000001</c:v>
                </c:pt>
                <c:pt idx="49">
                  <c:v>50.822749999999999</c:v>
                </c:pt>
                <c:pt idx="50">
                  <c:v>51.154250000000005</c:v>
                </c:pt>
                <c:pt idx="51">
                  <c:v>51.479249999999993</c:v>
                </c:pt>
                <c:pt idx="52">
                  <c:v>51.810250000000003</c:v>
                </c:pt>
                <c:pt idx="53">
                  <c:v>52.15925</c:v>
                </c:pt>
                <c:pt idx="54">
                  <c:v>52.502250000000004</c:v>
                </c:pt>
                <c:pt idx="55">
                  <c:v>52.850750000000005</c:v>
                </c:pt>
                <c:pt idx="56">
                  <c:v>53.201000000000001</c:v>
                </c:pt>
                <c:pt idx="57">
                  <c:v>53.549250000000001</c:v>
                </c:pt>
                <c:pt idx="58">
                  <c:v>53.914249999999996</c:v>
                </c:pt>
                <c:pt idx="59">
                  <c:v>54.278750000000002</c:v>
                </c:pt>
                <c:pt idx="60">
                  <c:v>54.642499999999998</c:v>
                </c:pt>
                <c:pt idx="61">
                  <c:v>55.002249999999997</c:v>
                </c:pt>
                <c:pt idx="62">
                  <c:v>55.367999999999995</c:v>
                </c:pt>
                <c:pt idx="63">
                  <c:v>55.738249999999994</c:v>
                </c:pt>
                <c:pt idx="64">
                  <c:v>56.124499999999998</c:v>
                </c:pt>
                <c:pt idx="65">
                  <c:v>56.491500000000002</c:v>
                </c:pt>
                <c:pt idx="66">
                  <c:v>56.870750000000001</c:v>
                </c:pt>
                <c:pt idx="67">
                  <c:v>57.263500000000001</c:v>
                </c:pt>
                <c:pt idx="68">
                  <c:v>57.661000000000001</c:v>
                </c:pt>
                <c:pt idx="69">
                  <c:v>58.064999999999998</c:v>
                </c:pt>
                <c:pt idx="70">
                  <c:v>58.480000000000004</c:v>
                </c:pt>
                <c:pt idx="71">
                  <c:v>58.914500000000004</c:v>
                </c:pt>
                <c:pt idx="72">
                  <c:v>59.358000000000004</c:v>
                </c:pt>
                <c:pt idx="73">
                  <c:v>59.799000000000007</c:v>
                </c:pt>
                <c:pt idx="74">
                  <c:v>60.237250000000003</c:v>
                </c:pt>
                <c:pt idx="75">
                  <c:v>60.673249999999996</c:v>
                </c:pt>
                <c:pt idx="76">
                  <c:v>61.134</c:v>
                </c:pt>
                <c:pt idx="77">
                  <c:v>61.616500000000002</c:v>
                </c:pt>
                <c:pt idx="78">
                  <c:v>62.111249999999998</c:v>
                </c:pt>
                <c:pt idx="79">
                  <c:v>62.611500000000007</c:v>
                </c:pt>
                <c:pt idx="80">
                  <c:v>63.125250000000001</c:v>
                </c:pt>
                <c:pt idx="81">
                  <c:v>63.656500000000001</c:v>
                </c:pt>
                <c:pt idx="82">
                  <c:v>64.218500000000006</c:v>
                </c:pt>
                <c:pt idx="83">
                  <c:v>64.818249999999992</c:v>
                </c:pt>
                <c:pt idx="84">
                  <c:v>65.441249999999997</c:v>
                </c:pt>
                <c:pt idx="85">
                  <c:v>66.111999999999995</c:v>
                </c:pt>
                <c:pt idx="86">
                  <c:v>66.86</c:v>
                </c:pt>
                <c:pt idx="87">
                  <c:v>67.613749999999996</c:v>
                </c:pt>
                <c:pt idx="88">
                  <c:v>68.405000000000001</c:v>
                </c:pt>
                <c:pt idx="89">
                  <c:v>69.270250000000004</c:v>
                </c:pt>
                <c:pt idx="90">
                  <c:v>70.248750000000001</c:v>
                </c:pt>
                <c:pt idx="91">
                  <c:v>71.304749999999999</c:v>
                </c:pt>
                <c:pt idx="92">
                  <c:v>72.491500000000002</c:v>
                </c:pt>
                <c:pt idx="93">
                  <c:v>73.870249999999999</c:v>
                </c:pt>
                <c:pt idx="94">
                  <c:v>75.510249999999999</c:v>
                </c:pt>
                <c:pt idx="95">
                  <c:v>77.320750000000004</c:v>
                </c:pt>
                <c:pt idx="96">
                  <c:v>79.58175</c:v>
                </c:pt>
                <c:pt idx="97">
                  <c:v>82.66425000000001</c:v>
                </c:pt>
                <c:pt idx="98">
                  <c:v>87.091250000000002</c:v>
                </c:pt>
                <c:pt idx="99">
                  <c:v>95.497500000000002</c:v>
                </c:pt>
              </c:numCache>
            </c:numRef>
          </c:xVal>
          <c:yVal>
            <c:numRef>
              <c:f>'Latency (8core)'!$A$6:$A$105</c:f>
              <c:numCache>
                <c:formatCode>General</c:formatCode>
                <c:ptCount val="1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</c:numCache>
            </c:numRef>
          </c:yVal>
          <c:smooth val="0"/>
        </c:ser>
        <c:ser>
          <c:idx val="4"/>
          <c:order val="1"/>
          <c:tx>
            <c:strRef>
              <c:f>'Latency (8core)'!$D$5</c:f>
              <c:strCache>
                <c:ptCount val="1"/>
                <c:pt idx="0">
                  <c:v>Linux (8K)</c:v>
                </c:pt>
              </c:strCache>
            </c:strRef>
          </c:tx>
          <c:spPr>
            <a:ln w="25400" cap="rnd">
              <a:solidFill>
                <a:schemeClr val="tx1">
                  <a:lumMod val="65000"/>
                  <a:lumOff val="3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dPt>
            <c:idx val="49"/>
            <c:marker>
              <c:symbol val="square"/>
              <c:size val="8"/>
              <c:spPr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dPt>
            <c:idx val="94"/>
            <c:marker>
              <c:symbol val="square"/>
              <c:size val="8"/>
              <c:spPr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dLbls>
            <c:dLbl>
              <c:idx val="49"/>
              <c:layout>
                <c:manualLayout>
                  <c:x val="-6.6649261670931872E-3"/>
                  <c:y val="3.7307311848063338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4"/>
              <c:layout>
                <c:manualLayout>
                  <c:x val="-3.6870466378428064E-2"/>
                  <c:y val="-7.7647753589624821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'Latency (8core)'!$D$6:$D$105</c:f>
              <c:numCache>
                <c:formatCode>General</c:formatCode>
                <c:ptCount val="100"/>
                <c:pt idx="0">
                  <c:v>11.3935</c:v>
                </c:pt>
                <c:pt idx="1">
                  <c:v>32.445500000000003</c:v>
                </c:pt>
                <c:pt idx="2">
                  <c:v>35.851999999999997</c:v>
                </c:pt>
                <c:pt idx="3">
                  <c:v>38.112000000000002</c:v>
                </c:pt>
                <c:pt idx="4">
                  <c:v>39.921999999999997</c:v>
                </c:pt>
                <c:pt idx="5">
                  <c:v>41.420499999999997</c:v>
                </c:pt>
                <c:pt idx="6">
                  <c:v>42.698</c:v>
                </c:pt>
                <c:pt idx="7">
                  <c:v>43.832000000000001</c:v>
                </c:pt>
                <c:pt idx="8">
                  <c:v>44.875</c:v>
                </c:pt>
                <c:pt idx="9">
                  <c:v>45.843499999999999</c:v>
                </c:pt>
                <c:pt idx="10">
                  <c:v>46.735500000000002</c:v>
                </c:pt>
                <c:pt idx="11">
                  <c:v>47.581000000000003</c:v>
                </c:pt>
                <c:pt idx="12">
                  <c:v>48.352499999999999</c:v>
                </c:pt>
                <c:pt idx="13">
                  <c:v>49.082000000000001</c:v>
                </c:pt>
                <c:pt idx="14">
                  <c:v>49.7575</c:v>
                </c:pt>
                <c:pt idx="15">
                  <c:v>50.409500000000001</c:v>
                </c:pt>
                <c:pt idx="16">
                  <c:v>51.034500000000001</c:v>
                </c:pt>
                <c:pt idx="17">
                  <c:v>51.621499999999997</c:v>
                </c:pt>
                <c:pt idx="18">
                  <c:v>52.1965</c:v>
                </c:pt>
                <c:pt idx="19">
                  <c:v>52.723999999999997</c:v>
                </c:pt>
                <c:pt idx="20">
                  <c:v>53.24</c:v>
                </c:pt>
                <c:pt idx="21">
                  <c:v>53.759500000000003</c:v>
                </c:pt>
                <c:pt idx="22">
                  <c:v>54.267000000000003</c:v>
                </c:pt>
                <c:pt idx="23">
                  <c:v>54.763500000000001</c:v>
                </c:pt>
                <c:pt idx="24">
                  <c:v>55.258499999999998</c:v>
                </c:pt>
                <c:pt idx="25">
                  <c:v>55.732999999999997</c:v>
                </c:pt>
                <c:pt idx="26">
                  <c:v>56.1935</c:v>
                </c:pt>
                <c:pt idx="27">
                  <c:v>56.649500000000003</c:v>
                </c:pt>
                <c:pt idx="28">
                  <c:v>57.093499999999999</c:v>
                </c:pt>
                <c:pt idx="29">
                  <c:v>57.536000000000001</c:v>
                </c:pt>
                <c:pt idx="30">
                  <c:v>57.970500000000001</c:v>
                </c:pt>
                <c:pt idx="31">
                  <c:v>58.393000000000001</c:v>
                </c:pt>
                <c:pt idx="32">
                  <c:v>58.796500000000002</c:v>
                </c:pt>
                <c:pt idx="33">
                  <c:v>59.195</c:v>
                </c:pt>
                <c:pt idx="34">
                  <c:v>59.591000000000001</c:v>
                </c:pt>
                <c:pt idx="35">
                  <c:v>59.9925</c:v>
                </c:pt>
                <c:pt idx="36">
                  <c:v>60.398000000000003</c:v>
                </c:pt>
                <c:pt idx="37">
                  <c:v>60.827500000000001</c:v>
                </c:pt>
                <c:pt idx="38">
                  <c:v>61.2515</c:v>
                </c:pt>
                <c:pt idx="39">
                  <c:v>61.662999999999997</c:v>
                </c:pt>
                <c:pt idx="40">
                  <c:v>62.052500000000002</c:v>
                </c:pt>
                <c:pt idx="41">
                  <c:v>62.447499999999998</c:v>
                </c:pt>
                <c:pt idx="42">
                  <c:v>62.862499999999997</c:v>
                </c:pt>
                <c:pt idx="43">
                  <c:v>63.277999999999999</c:v>
                </c:pt>
                <c:pt idx="44">
                  <c:v>63.69</c:v>
                </c:pt>
                <c:pt idx="45">
                  <c:v>64.098500000000001</c:v>
                </c:pt>
                <c:pt idx="46">
                  <c:v>64.510499999999993</c:v>
                </c:pt>
                <c:pt idx="47">
                  <c:v>64.933000000000007</c:v>
                </c:pt>
                <c:pt idx="48">
                  <c:v>65.353999999999999</c:v>
                </c:pt>
                <c:pt idx="49">
                  <c:v>65.751999999999995</c:v>
                </c:pt>
                <c:pt idx="50">
                  <c:v>66.146000000000001</c:v>
                </c:pt>
                <c:pt idx="51">
                  <c:v>66.534499999999994</c:v>
                </c:pt>
                <c:pt idx="52">
                  <c:v>66.929500000000004</c:v>
                </c:pt>
                <c:pt idx="53">
                  <c:v>67.343000000000004</c:v>
                </c:pt>
                <c:pt idx="54">
                  <c:v>67.764499999999998</c:v>
                </c:pt>
                <c:pt idx="55">
                  <c:v>68.200500000000005</c:v>
                </c:pt>
                <c:pt idx="56">
                  <c:v>68.646000000000001</c:v>
                </c:pt>
                <c:pt idx="57">
                  <c:v>69.08</c:v>
                </c:pt>
                <c:pt idx="58">
                  <c:v>69.5535</c:v>
                </c:pt>
                <c:pt idx="59">
                  <c:v>70.013999999999996</c:v>
                </c:pt>
                <c:pt idx="60">
                  <c:v>70.474500000000006</c:v>
                </c:pt>
                <c:pt idx="61">
                  <c:v>70.924499999999995</c:v>
                </c:pt>
                <c:pt idx="62">
                  <c:v>71.382499999999993</c:v>
                </c:pt>
                <c:pt idx="63">
                  <c:v>71.858999999999995</c:v>
                </c:pt>
                <c:pt idx="64">
                  <c:v>72.362499999999997</c:v>
                </c:pt>
                <c:pt idx="65">
                  <c:v>72.837999999999994</c:v>
                </c:pt>
                <c:pt idx="66">
                  <c:v>73.325999999999993</c:v>
                </c:pt>
                <c:pt idx="67">
                  <c:v>73.826999999999998</c:v>
                </c:pt>
                <c:pt idx="68">
                  <c:v>74.337999999999994</c:v>
                </c:pt>
                <c:pt idx="69">
                  <c:v>74.856999999999999</c:v>
                </c:pt>
                <c:pt idx="70">
                  <c:v>75.403000000000006</c:v>
                </c:pt>
                <c:pt idx="71">
                  <c:v>75.983000000000004</c:v>
                </c:pt>
                <c:pt idx="72">
                  <c:v>76.577500000000001</c:v>
                </c:pt>
                <c:pt idx="73">
                  <c:v>77.152500000000003</c:v>
                </c:pt>
                <c:pt idx="74">
                  <c:v>77.721500000000006</c:v>
                </c:pt>
                <c:pt idx="75">
                  <c:v>78.278999999999996</c:v>
                </c:pt>
                <c:pt idx="76">
                  <c:v>78.888999999999996</c:v>
                </c:pt>
                <c:pt idx="77">
                  <c:v>79.543999999999997</c:v>
                </c:pt>
                <c:pt idx="78">
                  <c:v>80.221500000000006</c:v>
                </c:pt>
                <c:pt idx="79">
                  <c:v>80.888000000000005</c:v>
                </c:pt>
                <c:pt idx="80">
                  <c:v>81.578000000000003</c:v>
                </c:pt>
                <c:pt idx="81">
                  <c:v>82.295000000000002</c:v>
                </c:pt>
                <c:pt idx="82">
                  <c:v>83.070999999999998</c:v>
                </c:pt>
                <c:pt idx="83">
                  <c:v>83.906499999999994</c:v>
                </c:pt>
                <c:pt idx="84">
                  <c:v>84.751499999999993</c:v>
                </c:pt>
                <c:pt idx="85">
                  <c:v>85.694500000000005</c:v>
                </c:pt>
                <c:pt idx="86">
                  <c:v>86.727000000000004</c:v>
                </c:pt>
                <c:pt idx="87">
                  <c:v>87.757999999999996</c:v>
                </c:pt>
                <c:pt idx="88">
                  <c:v>88.842500000000001</c:v>
                </c:pt>
                <c:pt idx="89">
                  <c:v>90.07</c:v>
                </c:pt>
                <c:pt idx="90">
                  <c:v>91.486500000000007</c:v>
                </c:pt>
                <c:pt idx="91">
                  <c:v>92.988500000000002</c:v>
                </c:pt>
                <c:pt idx="92">
                  <c:v>94.697500000000005</c:v>
                </c:pt>
                <c:pt idx="93">
                  <c:v>96.715999999999994</c:v>
                </c:pt>
                <c:pt idx="94">
                  <c:v>99.164500000000004</c:v>
                </c:pt>
                <c:pt idx="95">
                  <c:v>101.8725</c:v>
                </c:pt>
                <c:pt idx="96">
                  <c:v>105.3095</c:v>
                </c:pt>
                <c:pt idx="97">
                  <c:v>110.14700000000001</c:v>
                </c:pt>
                <c:pt idx="98">
                  <c:v>117.117</c:v>
                </c:pt>
                <c:pt idx="99">
                  <c:v>130.38849999999999</c:v>
                </c:pt>
              </c:numCache>
            </c:numRef>
          </c:xVal>
          <c:yVal>
            <c:numRef>
              <c:f>'Latency (8core)'!$A$6:$A$105</c:f>
              <c:numCache>
                <c:formatCode>General</c:formatCode>
                <c:ptCount val="1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4815320"/>
        <c:axId val="134815712"/>
      </c:scatterChart>
      <c:valAx>
        <c:axId val="134815320"/>
        <c:scaling>
          <c:logBase val="10"/>
          <c:orientation val="minMax"/>
          <c:max val="500"/>
          <c:min val="5"/>
        </c:scaling>
        <c:delete val="0"/>
        <c:axPos val="b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en-US" b="1" dirty="0"/>
                  <a:t>Response Time (</a:t>
                </a:r>
                <a:r>
                  <a:rPr lang="en-US" b="1" dirty="0" err="1"/>
                  <a:t>ms</a:t>
                </a:r>
                <a:r>
                  <a:rPr lang="en-US" b="1" dirty="0"/>
                  <a:t>)</a:t>
                </a:r>
              </a:p>
            </c:rich>
          </c:tx>
          <c:layout>
            <c:manualLayout>
              <c:xMode val="edge"/>
              <c:yMode val="edge"/>
              <c:x val="0.39914584008804199"/>
              <c:y val="0.896430896145399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ko-KR"/>
            </a:p>
          </c:txPr>
        </c:title>
        <c:numFmt formatCode="General" sourceLinked="1"/>
        <c:majorTickMark val="cross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ko-KR"/>
          </a:p>
        </c:txPr>
        <c:crossAx val="134815712"/>
        <c:crosses val="autoZero"/>
        <c:crossBetween val="midCat"/>
      </c:valAx>
      <c:valAx>
        <c:axId val="13481571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en-US" b="1"/>
                  <a:t>CDF (%)</a:t>
                </a:r>
              </a:p>
            </c:rich>
          </c:tx>
          <c:layout>
            <c:manualLayout>
              <c:xMode val="edge"/>
              <c:yMode val="edge"/>
              <c:x val="1.9807445450268159E-2"/>
              <c:y val="0.293593309550891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ko-KR"/>
          </a:p>
        </c:txPr>
        <c:crossAx val="13481532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5291791898726304"/>
          <c:y val="0.55437847440019083"/>
          <c:w val="0.27214656628521633"/>
          <c:h val="0.21103526548607346"/>
        </c:manualLayout>
      </c:layout>
      <c:overlay val="0"/>
      <c:spPr>
        <a:solidFill>
          <a:schemeClr val="bg1"/>
        </a:solidFill>
        <a:ln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000">
          <a:solidFill>
            <a:sysClr val="windowText" lastClr="000000"/>
          </a:solidFill>
          <a:latin typeface="+mn-lt"/>
          <a:cs typeface="Times New Roman" panose="02020603050405020304" pitchFamily="18" charset="0"/>
        </a:defRPr>
      </a:pPr>
      <a:endParaRPr lang="ko-K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321688244609"/>
          <c:y val="0.17069846963414301"/>
          <c:w val="0.38999710528257497"/>
          <c:h val="0.58218749839501605"/>
        </c:manualLayout>
      </c:layout>
      <c:lineChart>
        <c:grouping val="standard"/>
        <c:varyColors val="0"/>
        <c:ser>
          <c:idx val="0"/>
          <c:order val="0"/>
          <c:tx>
            <c:strRef>
              <c:f>Graphs_all!$J$10</c:f>
              <c:strCache>
                <c:ptCount val="1"/>
                <c:pt idx="0">
                  <c:v>Linux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extLst>
                <c:ext xmlns:c15="http://schemas.microsoft.com/office/drawing/2012/chart" uri="{02D57815-91ED-43cb-92C2-25804820EDAC}">
                  <c15:fullRef>
                    <c15:sqref>'(b) By Message Size'!$A$5:$A$12</c15:sqref>
                  </c15:fullRef>
                </c:ext>
              </c:extLst>
              <c:f>('(b) By Message Size'!$A$5,'(b) By Message Size'!$A$7,'(b) By Message Size'!$A$9,'(b) By Message Size'!$A$11:$A$12)</c:f>
              <c:strCache>
                <c:ptCount val="5"/>
                <c:pt idx="0">
                  <c:v>64B</c:v>
                </c:pt>
                <c:pt idx="1">
                  <c:v>256B</c:v>
                </c:pt>
                <c:pt idx="2">
                  <c:v>1KiB</c:v>
                </c:pt>
                <c:pt idx="3">
                  <c:v>4KiB</c:v>
                </c:pt>
                <c:pt idx="4">
                  <c:v>8KiB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'(b) By Message Size'!$C$5:$C$12</c15:sqref>
                  </c15:fullRef>
                </c:ext>
              </c:extLst>
              <c:f>('(b) By Message Size'!$C$5,'(b) By Message Size'!$C$7,'(b) By Message Size'!$C$9,'(b) By Message Size'!$C$11:$C$12)</c:f>
              <c:numCache>
                <c:formatCode>_-* #,##0.00_-;\-* #,##0.00_-;_-* \-_-;_-@_-</c:formatCode>
                <c:ptCount val="5"/>
                <c:pt idx="0">
                  <c:v>0.15</c:v>
                </c:pt>
                <c:pt idx="1">
                  <c:v>0.21</c:v>
                </c:pt>
                <c:pt idx="2">
                  <c:v>0.48</c:v>
                </c:pt>
                <c:pt idx="3">
                  <c:v>1.37</c:v>
                </c:pt>
                <c:pt idx="4">
                  <c:v>2.5099999999999998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Graphs_all!$J$11</c:f>
              <c:strCache>
                <c:ptCount val="1"/>
                <c:pt idx="0">
                  <c:v>REUSEPORT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extLst>
                <c:ext xmlns:c15="http://schemas.microsoft.com/office/drawing/2012/chart" uri="{02D57815-91ED-43cb-92C2-25804820EDAC}">
                  <c15:fullRef>
                    <c15:sqref>'(b) By Message Size'!$A$5:$A$12</c15:sqref>
                  </c15:fullRef>
                </c:ext>
              </c:extLst>
              <c:f>('(b) By Message Size'!$A$5,'(b) By Message Size'!$A$7,'(b) By Message Size'!$A$9,'(b) By Message Size'!$A$11:$A$12)</c:f>
              <c:strCache>
                <c:ptCount val="5"/>
                <c:pt idx="0">
                  <c:v>64B</c:v>
                </c:pt>
                <c:pt idx="1">
                  <c:v>256B</c:v>
                </c:pt>
                <c:pt idx="2">
                  <c:v>1KiB</c:v>
                </c:pt>
                <c:pt idx="3">
                  <c:v>4KiB</c:v>
                </c:pt>
                <c:pt idx="4">
                  <c:v>8KiB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'(b) By Message Size'!$F$5:$F$12</c15:sqref>
                  </c15:fullRef>
                </c:ext>
              </c:extLst>
              <c:f>('(b) By Message Size'!$F$5,'(b) By Message Size'!$F$7,'(b) By Message Size'!$F$9,'(b) By Message Size'!$F$11:$F$12)</c:f>
              <c:numCache>
                <c:formatCode>_-* #,##0.00_-;\-* #,##0.00_-;_-* \-_-;_-@_-</c:formatCode>
                <c:ptCount val="5"/>
                <c:pt idx="0">
                  <c:v>0.72</c:v>
                </c:pt>
                <c:pt idx="1">
                  <c:v>1.0900000000000001</c:v>
                </c:pt>
                <c:pt idx="2">
                  <c:v>2.62</c:v>
                </c:pt>
                <c:pt idx="3">
                  <c:v>7.33</c:v>
                </c:pt>
                <c:pt idx="4">
                  <c:v>8.7200000000000006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Graphs_all!$J$12</c:f>
              <c:strCache>
                <c:ptCount val="1"/>
                <c:pt idx="0">
                  <c:v>MegaPipe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extLst>
                <c:ext xmlns:c15="http://schemas.microsoft.com/office/drawing/2012/chart" uri="{02D57815-91ED-43cb-92C2-25804820EDAC}">
                  <c15:fullRef>
                    <c15:sqref>'(b) By Message Size'!$A$5:$A$12</c15:sqref>
                  </c15:fullRef>
                </c:ext>
              </c:extLst>
              <c:f>('(b) By Message Size'!$A$5,'(b) By Message Size'!$A$7,'(b) By Message Size'!$A$9,'(b) By Message Size'!$A$11:$A$12)</c:f>
              <c:strCache>
                <c:ptCount val="5"/>
                <c:pt idx="0">
                  <c:v>64B</c:v>
                </c:pt>
                <c:pt idx="1">
                  <c:v>256B</c:v>
                </c:pt>
                <c:pt idx="2">
                  <c:v>1KiB</c:v>
                </c:pt>
                <c:pt idx="3">
                  <c:v>4KiB</c:v>
                </c:pt>
                <c:pt idx="4">
                  <c:v>8KiB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'(b) By Message Size'!$I$5:$I$12</c15:sqref>
                  </c15:fullRef>
                </c:ext>
              </c:extLst>
              <c:f>('(b) By Message Size'!$I$5,'(b) By Message Size'!$I$7,'(b) By Message Size'!$I$9,'(b) By Message Size'!$I$11:$I$12)</c:f>
              <c:numCache>
                <c:formatCode>General</c:formatCode>
                <c:ptCount val="5"/>
                <c:pt idx="0">
                  <c:v>2.23</c:v>
                </c:pt>
                <c:pt idx="1">
                  <c:v>3.09</c:v>
                </c:pt>
                <c:pt idx="2">
                  <c:v>6.2</c:v>
                </c:pt>
                <c:pt idx="3">
                  <c:v>10</c:v>
                </c:pt>
                <c:pt idx="4">
                  <c:v>10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Graphs_all!$J$13</c:f>
              <c:strCache>
                <c:ptCount val="1"/>
                <c:pt idx="0">
                  <c:v>mTCP</c:v>
                </c:pt>
              </c:strCache>
            </c:strRef>
          </c:tx>
          <c:spPr>
            <a:ln w="57150" cap="rnd" cmpd="sng">
              <a:solidFill>
                <a:schemeClr val="tx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/>
              </a:solidFill>
              <a:ln w="57150" cmpd="sng">
                <a:solidFill>
                  <a:schemeClr val="tx2"/>
                </a:solidFill>
              </a:ln>
              <a:effectLst/>
            </c:spPr>
          </c:marker>
          <c:cat>
            <c:strRef>
              <c:extLst>
                <c:ext xmlns:c15="http://schemas.microsoft.com/office/drawing/2012/chart" uri="{02D57815-91ED-43cb-92C2-25804820EDAC}">
                  <c15:fullRef>
                    <c15:sqref>'(b) By Message Size'!$A$5:$A$12</c15:sqref>
                  </c15:fullRef>
                </c:ext>
              </c:extLst>
              <c:f>('(b) By Message Size'!$A$5,'(b) By Message Size'!$A$7,'(b) By Message Size'!$A$9,'(b) By Message Size'!$A$11:$A$12)</c:f>
              <c:strCache>
                <c:ptCount val="5"/>
                <c:pt idx="0">
                  <c:v>64B</c:v>
                </c:pt>
                <c:pt idx="1">
                  <c:v>256B</c:v>
                </c:pt>
                <c:pt idx="2">
                  <c:v>1KiB</c:v>
                </c:pt>
                <c:pt idx="3">
                  <c:v>4KiB</c:v>
                </c:pt>
                <c:pt idx="4">
                  <c:v>8KiB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'(b) By Message Size'!$M$5:$M$12</c15:sqref>
                  </c15:fullRef>
                </c:ext>
              </c:extLst>
              <c:f>('(b) By Message Size'!$M$5,'(b) By Message Size'!$M$7,'(b) By Message Size'!$M$9,'(b) By Message Size'!$M$11:$M$12)</c:f>
              <c:numCache>
                <c:formatCode>General</c:formatCode>
                <c:ptCount val="5"/>
                <c:pt idx="0">
                  <c:v>6.27</c:v>
                </c:pt>
                <c:pt idx="1">
                  <c:v>8.2100000000000009</c:v>
                </c:pt>
                <c:pt idx="2">
                  <c:v>9.9600000000000009</c:v>
                </c:pt>
                <c:pt idx="3">
                  <c:v>9.99</c:v>
                </c:pt>
                <c:pt idx="4">
                  <c:v>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1842376"/>
        <c:axId val="151842768"/>
      </c:lineChart>
      <c:catAx>
        <c:axId val="151842376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Message Size</a:t>
                </a:r>
                <a:endParaRPr lang="ko-KR"/>
              </a:p>
            </c:rich>
          </c:tx>
          <c:layout>
            <c:manualLayout>
              <c:xMode val="edge"/>
              <c:yMode val="edge"/>
              <c:x val="0.22813438299949501"/>
              <c:y val="0.88877667889473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151842768"/>
        <c:crosses val="autoZero"/>
        <c:auto val="1"/>
        <c:lblAlgn val="ctr"/>
        <c:lblOffset val="100"/>
        <c:noMultiLvlLbl val="0"/>
      </c:catAx>
      <c:valAx>
        <c:axId val="151842768"/>
        <c:scaling>
          <c:orientation val="minMax"/>
          <c:max val="10.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Throughput (Gbps)</a:t>
                </a:r>
                <a:endParaRPr lang="ko-KR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_);[Red]\(#,##0\)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151842376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1450979946986901"/>
          <c:y val="8.5230463816023203E-3"/>
          <c:w val="0.58962215423735498"/>
          <c:h val="0.12524679861789501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Calibri" panose="020F0502020204030204" pitchFamily="34" charset="0"/>
        </a:defRPr>
      </a:pPr>
      <a:endParaRPr lang="ko-K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965728519191"/>
          <c:y val="0.14365265296256999"/>
          <c:w val="0.73128000427162299"/>
          <c:h val="0.62806055637437097"/>
        </c:manualLayout>
      </c:layout>
      <c:lineChart>
        <c:grouping val="standard"/>
        <c:varyColors val="0"/>
        <c:ser>
          <c:idx val="1"/>
          <c:order val="0"/>
          <c:tx>
            <c:strRef>
              <c:f>Graphs_all!$J$10</c:f>
              <c:strCache>
                <c:ptCount val="1"/>
                <c:pt idx="0">
                  <c:v>Linux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extLst>
                <c:ext xmlns:c15="http://schemas.microsoft.com/office/drawing/2012/chart" uri="{02D57815-91ED-43cb-92C2-25804820EDAC}">
                  <c15:fullRef>
                    <c15:sqref>'(a) By # Messages'!$A$5:$A$12</c15:sqref>
                  </c15:fullRef>
                </c:ext>
              </c:extLst>
              <c:f>('(a) By # Messages'!$A$5:$A$6,'(a) By # Messages'!$A$8,'(a) By # Messages'!$A$10:$A$12)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8</c:v>
                </c:pt>
                <c:pt idx="3">
                  <c:v>32</c:v>
                </c:pt>
                <c:pt idx="4">
                  <c:v>64</c:v>
                </c:pt>
                <c:pt idx="5">
                  <c:v>128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'(a) By # Messages'!$B$5:$B$12</c15:sqref>
                  </c15:fullRef>
                </c:ext>
              </c:extLst>
              <c:f>('(a) By # Messages'!$B$5:$B$6,'(a) By # Messages'!$B$8,'(a) By # Messages'!$B$10:$B$12)</c:f>
              <c:numCache>
                <c:formatCode>_-* #,##0_-;\-* #,##0_-;_-* \-_-;_-@_-</c:formatCode>
                <c:ptCount val="6"/>
                <c:pt idx="0">
                  <c:v>59464</c:v>
                </c:pt>
                <c:pt idx="1">
                  <c:v>119913.5</c:v>
                </c:pt>
                <c:pt idx="2">
                  <c:v>888218.9</c:v>
                </c:pt>
                <c:pt idx="3">
                  <c:v>1932605.1</c:v>
                </c:pt>
                <c:pt idx="4">
                  <c:v>2107783.9</c:v>
                </c:pt>
                <c:pt idx="5">
                  <c:v>2250012.9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Graphs_all!$J$11</c:f>
              <c:strCache>
                <c:ptCount val="1"/>
                <c:pt idx="0">
                  <c:v>REUSEPORT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extLst>
                <c:ext xmlns:c15="http://schemas.microsoft.com/office/drawing/2012/chart" uri="{02D57815-91ED-43cb-92C2-25804820EDAC}">
                  <c15:fullRef>
                    <c15:sqref>'(a) By # Messages'!$A$5:$A$12</c15:sqref>
                  </c15:fullRef>
                </c:ext>
              </c:extLst>
              <c:f>('(a) By # Messages'!$A$5:$A$6,'(a) By # Messages'!$A$8,'(a) By # Messages'!$A$10:$A$12)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8</c:v>
                </c:pt>
                <c:pt idx="3">
                  <c:v>32</c:v>
                </c:pt>
                <c:pt idx="4">
                  <c:v>64</c:v>
                </c:pt>
                <c:pt idx="5">
                  <c:v>128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'(a) By # Messages'!$E$5:$E$12</c15:sqref>
                  </c15:fullRef>
                </c:ext>
              </c:extLst>
              <c:f>('(a) By # Messages'!$E$5:$E$6,'(a) By # Messages'!$E$8,'(a) By # Messages'!$E$10:$E$12)</c:f>
              <c:numCache>
                <c:formatCode>_-* #,##0_-;\-* #,##0_-;_-* \-_-;_-@_-</c:formatCode>
                <c:ptCount val="6"/>
                <c:pt idx="0">
                  <c:v>281382.5</c:v>
                </c:pt>
                <c:pt idx="1">
                  <c:v>503696.5</c:v>
                </c:pt>
                <c:pt idx="2">
                  <c:v>1232964.7</c:v>
                </c:pt>
                <c:pt idx="3">
                  <c:v>1931686.1</c:v>
                </c:pt>
                <c:pt idx="4">
                  <c:v>2138822.7000000002</c:v>
                </c:pt>
                <c:pt idx="5">
                  <c:v>2274349.1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Graphs_all!$J$12</c:f>
              <c:strCache>
                <c:ptCount val="1"/>
                <c:pt idx="0">
                  <c:v>MegaPipe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extLst>
                <c:ext xmlns:c15="http://schemas.microsoft.com/office/drawing/2012/chart" uri="{02D57815-91ED-43cb-92C2-25804820EDAC}">
                  <c15:fullRef>
                    <c15:sqref>'(a) By # Messages'!$A$5:$A$12</c15:sqref>
                  </c15:fullRef>
                </c:ext>
              </c:extLst>
              <c:f>('(a) By # Messages'!$A$5:$A$6,'(a) By # Messages'!$A$8,'(a) By # Messages'!$A$10:$A$12)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8</c:v>
                </c:pt>
                <c:pt idx="3">
                  <c:v>32</c:v>
                </c:pt>
                <c:pt idx="4">
                  <c:v>64</c:v>
                </c:pt>
                <c:pt idx="5">
                  <c:v>128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'(a) By # Messages'!$H$5:$H$12</c15:sqref>
                  </c15:fullRef>
                </c:ext>
              </c:extLst>
              <c:f>('(a) By # Messages'!$H$5:$H$6,'(a) By # Messages'!$H$8,'(a) By # Messages'!$H$10:$H$12)</c:f>
              <c:numCache>
                <c:formatCode>_-* #,##0_-;\-* #,##0_-;_-* \-_-;_-@_-</c:formatCode>
                <c:ptCount val="6"/>
                <c:pt idx="0">
                  <c:v>541839</c:v>
                </c:pt>
                <c:pt idx="1">
                  <c:v>834489</c:v>
                </c:pt>
                <c:pt idx="2">
                  <c:v>1370990</c:v>
                </c:pt>
                <c:pt idx="3">
                  <c:v>1503610</c:v>
                </c:pt>
                <c:pt idx="4">
                  <c:v>1603980</c:v>
                </c:pt>
                <c:pt idx="5">
                  <c:v>1604340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Graphs_all!$J$13</c:f>
              <c:strCache>
                <c:ptCount val="1"/>
                <c:pt idx="0">
                  <c:v>mTCP</c:v>
                </c:pt>
              </c:strCache>
            </c:strRef>
          </c:tx>
          <c:spPr>
            <a:ln w="57150" cap="rnd" cmpd="sng">
              <a:solidFill>
                <a:schemeClr val="tx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/>
              </a:solidFill>
              <a:ln w="57150" cmpd="sng">
                <a:solidFill>
                  <a:schemeClr val="tx2"/>
                </a:solidFill>
              </a:ln>
              <a:effectLst/>
            </c:spPr>
          </c:marker>
          <c:cat>
            <c:numRef>
              <c:extLst>
                <c:ext xmlns:c15="http://schemas.microsoft.com/office/drawing/2012/chart" uri="{02D57815-91ED-43cb-92C2-25804820EDAC}">
                  <c15:fullRef>
                    <c15:sqref>'(a) By # Messages'!$A$5:$A$12</c15:sqref>
                  </c15:fullRef>
                </c:ext>
              </c:extLst>
              <c:f>('(a) By # Messages'!$A$5:$A$6,'(a) By # Messages'!$A$8,'(a) By # Messages'!$A$10:$A$12)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8</c:v>
                </c:pt>
                <c:pt idx="3">
                  <c:v>32</c:v>
                </c:pt>
                <c:pt idx="4">
                  <c:v>64</c:v>
                </c:pt>
                <c:pt idx="5">
                  <c:v>128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'(a) By # Messages'!$K$5:$K$12</c15:sqref>
                  </c15:fullRef>
                </c:ext>
              </c:extLst>
              <c:f>('(a) By # Messages'!$K$5:$K$6,'(a) By # Messages'!$K$8,'(a) By # Messages'!$K$10:$K$12)</c:f>
              <c:numCache>
                <c:formatCode>_(* #,##0_);_(* \(#,##0\);_(* "-"_);_(@_)</c:formatCode>
                <c:ptCount val="6"/>
                <c:pt idx="0">
                  <c:v>1269112</c:v>
                </c:pt>
                <c:pt idx="1">
                  <c:v>2171643</c:v>
                </c:pt>
                <c:pt idx="2">
                  <c:v>3475911</c:v>
                </c:pt>
                <c:pt idx="3">
                  <c:v>4096091.9999999995</c:v>
                </c:pt>
                <c:pt idx="4">
                  <c:v>4406273</c:v>
                </c:pt>
                <c:pt idx="5">
                  <c:v>4419189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662920"/>
        <c:axId val="154662528"/>
      </c:lineChart>
      <c:catAx>
        <c:axId val="154662920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# Messages/connection</a:t>
                </a:r>
                <a:endParaRPr lang="ko-KR"/>
              </a:p>
            </c:rich>
          </c:tx>
          <c:layout>
            <c:manualLayout>
              <c:xMode val="edge"/>
              <c:yMode val="edge"/>
              <c:x val="0.32952000185500802"/>
              <c:y val="0.9029883013402729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154662528"/>
        <c:crosses val="autoZero"/>
        <c:auto val="1"/>
        <c:lblAlgn val="ctr"/>
        <c:lblOffset val="100"/>
        <c:tickMarkSkip val="1"/>
        <c:noMultiLvlLbl val="0"/>
      </c:catAx>
      <c:valAx>
        <c:axId val="154662528"/>
        <c:scaling>
          <c:orientation val="minMax"/>
          <c:max val="45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Transactions/sec (x 10</a:t>
                </a:r>
                <a:r>
                  <a:rPr lang="en-US" baseline="30000" dirty="0"/>
                  <a:t>5</a:t>
                </a:r>
                <a:r>
                  <a:rPr lang="en-US" dirty="0"/>
                  <a:t>)</a:t>
                </a:r>
                <a:endParaRPr lang="ko-KR" dirty="0"/>
              </a:p>
            </c:rich>
          </c:tx>
          <c:layout>
            <c:manualLayout>
              <c:xMode val="edge"/>
              <c:yMode val="edge"/>
              <c:x val="4.3345063988194314E-2"/>
              <c:y val="0.163363918455025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154662920"/>
        <c:crosses val="autoZero"/>
        <c:crossBetween val="between"/>
        <c:majorUnit val="1000000"/>
        <c:dispUnits>
          <c:builtInUnit val="hundred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Calibri" panose="020F0502020204030204" pitchFamily="34" charset="0"/>
        </a:defRPr>
      </a:pPr>
      <a:endParaRPr lang="ko-KR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'[1]Oprofile Results'!$E$19</c:f>
              <c:strCache>
                <c:ptCount val="1"/>
                <c:pt idx="0">
                  <c:v>Kernel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'[1]Oprofile Results'!$F$18:$I$18</c:f>
              <c:strCache>
                <c:ptCount val="4"/>
                <c:pt idx="0">
                  <c:v>Linux-2.6</c:v>
                </c:pt>
                <c:pt idx="1">
                  <c:v>Linux-3.10</c:v>
                </c:pt>
                <c:pt idx="2">
                  <c:v>MegaPipe</c:v>
                </c:pt>
                <c:pt idx="3">
                  <c:v>mTCP</c:v>
                </c:pt>
              </c:strCache>
            </c:strRef>
          </c:cat>
          <c:val>
            <c:numRef>
              <c:f>'[1]Oprofile Results'!$F$19:$I$19</c:f>
              <c:numCache>
                <c:formatCode>General</c:formatCode>
                <c:ptCount val="4"/>
                <c:pt idx="0">
                  <c:v>45.845299999999995</c:v>
                </c:pt>
                <c:pt idx="1">
                  <c:v>43.075800000000001</c:v>
                </c:pt>
                <c:pt idx="2">
                  <c:v>35.252699999999997</c:v>
                </c:pt>
                <c:pt idx="3">
                  <c:v>27.542000000000002</c:v>
                </c:pt>
              </c:numCache>
            </c:numRef>
          </c:val>
        </c:ser>
        <c:ser>
          <c:idx val="1"/>
          <c:order val="1"/>
          <c:tx>
            <c:strRef>
              <c:f>'[1]Oprofile Results'!$E$20</c:f>
              <c:strCache>
                <c:ptCount val="1"/>
                <c:pt idx="0">
                  <c:v>Packet I/O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'[1]Oprofile Results'!$F$18:$I$18</c:f>
              <c:strCache>
                <c:ptCount val="4"/>
                <c:pt idx="0">
                  <c:v>Linux-2.6</c:v>
                </c:pt>
                <c:pt idx="1">
                  <c:v>Linux-3.10</c:v>
                </c:pt>
                <c:pt idx="2">
                  <c:v>MegaPipe</c:v>
                </c:pt>
                <c:pt idx="3">
                  <c:v>mTCP</c:v>
                </c:pt>
              </c:strCache>
            </c:strRef>
          </c:cat>
          <c:val>
            <c:numRef>
              <c:f>'[1]Oprofile Results'!$F$20:$I$20</c:f>
              <c:numCache>
                <c:formatCode>General</c:formatCode>
                <c:ptCount val="4"/>
                <c:pt idx="0">
                  <c:v>3.6943700000000002</c:v>
                </c:pt>
                <c:pt idx="1">
                  <c:v>4.2712899999999996</c:v>
                </c:pt>
                <c:pt idx="2">
                  <c:v>6.2770900000000003</c:v>
                </c:pt>
                <c:pt idx="3">
                  <c:v>6.2664499999999999</c:v>
                </c:pt>
              </c:numCache>
            </c:numRef>
          </c:val>
        </c:ser>
        <c:ser>
          <c:idx val="2"/>
          <c:order val="2"/>
          <c:tx>
            <c:strRef>
              <c:f>'[1]Oprofile Results'!$E$21</c:f>
              <c:strCache>
                <c:ptCount val="1"/>
                <c:pt idx="0">
                  <c:v>TCP/IP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'[1]Oprofile Results'!$F$18:$I$18</c:f>
              <c:strCache>
                <c:ptCount val="4"/>
                <c:pt idx="0">
                  <c:v>Linux-2.6</c:v>
                </c:pt>
                <c:pt idx="1">
                  <c:v>Linux-3.10</c:v>
                </c:pt>
                <c:pt idx="2">
                  <c:v>MegaPipe</c:v>
                </c:pt>
                <c:pt idx="3">
                  <c:v>mTCP</c:v>
                </c:pt>
              </c:strCache>
            </c:strRef>
          </c:cat>
          <c:val>
            <c:numRef>
              <c:f>'[1]Oprofile Results'!$F$21:$I$21</c:f>
              <c:numCache>
                <c:formatCode>General</c:formatCode>
                <c:ptCount val="4"/>
                <c:pt idx="0">
                  <c:v>28.2683</c:v>
                </c:pt>
                <c:pt idx="1">
                  <c:v>32.017499999999998</c:v>
                </c:pt>
                <c:pt idx="2">
                  <c:v>31.884499999999999</c:v>
                </c:pt>
                <c:pt idx="3">
                  <c:v>21.707159999999998</c:v>
                </c:pt>
              </c:numCache>
            </c:numRef>
          </c:val>
        </c:ser>
        <c:ser>
          <c:idx val="3"/>
          <c:order val="3"/>
          <c:tx>
            <c:strRef>
              <c:f>'[1]Oprofile Results'!$E$22</c:f>
              <c:strCache>
                <c:ptCount val="1"/>
                <c:pt idx="0">
                  <c:v>Application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'[1]Oprofile Results'!$F$18:$I$18</c:f>
              <c:strCache>
                <c:ptCount val="4"/>
                <c:pt idx="0">
                  <c:v>Linux-2.6</c:v>
                </c:pt>
                <c:pt idx="1">
                  <c:v>Linux-3.10</c:v>
                </c:pt>
                <c:pt idx="2">
                  <c:v>MegaPipe</c:v>
                </c:pt>
                <c:pt idx="3">
                  <c:v>mTCP</c:v>
                </c:pt>
              </c:strCache>
            </c:strRef>
          </c:cat>
          <c:val>
            <c:numRef>
              <c:f>'[1]Oprofile Results'!$F$22:$I$22</c:f>
              <c:numCache>
                <c:formatCode>General</c:formatCode>
                <c:ptCount val="4"/>
                <c:pt idx="0">
                  <c:v>16.61788</c:v>
                </c:pt>
                <c:pt idx="1">
                  <c:v>15.915480000000001</c:v>
                </c:pt>
                <c:pt idx="2">
                  <c:v>20.365539999999999</c:v>
                </c:pt>
                <c:pt idx="3">
                  <c:v>39.805900000000001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4816496"/>
        <c:axId val="134816888"/>
      </c:barChart>
      <c:catAx>
        <c:axId val="134816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ko-KR"/>
          </a:p>
        </c:txPr>
        <c:crossAx val="134816888"/>
        <c:crosses val="autoZero"/>
        <c:auto val="1"/>
        <c:lblAlgn val="ctr"/>
        <c:lblOffset val="100"/>
        <c:noMultiLvlLbl val="0"/>
      </c:catAx>
      <c:valAx>
        <c:axId val="134816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b="1"/>
                  <a:t>CPU Utilization</a:t>
                </a:r>
                <a:endParaRPr lang="ko-KR" b="1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ko-KR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ko-KR"/>
          </a:p>
        </c:txPr>
        <c:crossAx val="134816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347433035668037"/>
          <c:y val="0.72245634645164736"/>
          <c:w val="0.71513675877011784"/>
          <c:h val="0.10393335825279008"/>
        </c:manualLayout>
      </c:layout>
      <c:overlay val="1"/>
      <c:spPr>
        <a:solidFill>
          <a:schemeClr val="bg1"/>
        </a:solidFill>
        <a:ln>
          <a:solidFill>
            <a:schemeClr val="tx1">
              <a:lumMod val="65000"/>
              <a:lumOff val="3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3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ko-K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'[1]Oprofile Results'!$F$11</c:f>
              <c:strCache>
                <c:ptCount val="1"/>
                <c:pt idx="0">
                  <c:v>Relative Scale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#,##0.00_);[Red]\(#,##0.0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'[1]Oprofile Results'!$E$12:$E$15</c:f>
              <c:strCache>
                <c:ptCount val="4"/>
                <c:pt idx="0">
                  <c:v>Linux-2.6</c:v>
                </c:pt>
                <c:pt idx="1">
                  <c:v>Linux-3.10</c:v>
                </c:pt>
                <c:pt idx="2">
                  <c:v>MegaPipe</c:v>
                </c:pt>
                <c:pt idx="3">
                  <c:v>mTCP</c:v>
                </c:pt>
              </c:strCache>
            </c:strRef>
          </c:cat>
          <c:val>
            <c:numRef>
              <c:f>'[1]Oprofile Results'!$F$12:$F$15</c:f>
              <c:numCache>
                <c:formatCode>General</c:formatCode>
                <c:ptCount val="4"/>
                <c:pt idx="0">
                  <c:v>1</c:v>
                </c:pt>
                <c:pt idx="1">
                  <c:v>0.95896896641043583</c:v>
                </c:pt>
                <c:pt idx="2">
                  <c:v>1.765066745490004</c:v>
                </c:pt>
                <c:pt idx="3">
                  <c:v>4.373246855114628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4817672"/>
        <c:axId val="134818064"/>
      </c:barChart>
      <c:lineChart>
        <c:grouping val="stacked"/>
        <c:varyColors val="0"/>
        <c:ser>
          <c:idx val="1"/>
          <c:order val="1"/>
          <c:tx>
            <c:strRef>
              <c:f>'[1]Oprofile Results'!$H$11</c:f>
              <c:strCache>
                <c:ptCount val="1"/>
                <c:pt idx="0">
                  <c:v>Transaction Rate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'[1]Oprofile Results'!$E$12:$E$15</c:f>
              <c:strCache>
                <c:ptCount val="4"/>
                <c:pt idx="0">
                  <c:v>Linux-2.6</c:v>
                </c:pt>
                <c:pt idx="1">
                  <c:v>Linux-3.10</c:v>
                </c:pt>
                <c:pt idx="2">
                  <c:v>MegaPipe</c:v>
                </c:pt>
                <c:pt idx="3">
                  <c:v>mTCP</c:v>
                </c:pt>
              </c:strCache>
            </c:strRef>
          </c:cat>
          <c:val>
            <c:numRef>
              <c:f>'[1]Oprofile Results'!$H$12:$H$15</c:f>
              <c:numCache>
                <c:formatCode>General</c:formatCode>
                <c:ptCount val="4"/>
                <c:pt idx="0">
                  <c:v>130825</c:v>
                </c:pt>
                <c:pt idx="1">
                  <c:v>127967</c:v>
                </c:pt>
                <c:pt idx="2">
                  <c:v>222073</c:v>
                </c:pt>
                <c:pt idx="3">
                  <c:v>408212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818848"/>
        <c:axId val="134818456"/>
      </c:lineChart>
      <c:catAx>
        <c:axId val="134817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ko-KR"/>
          </a:p>
        </c:txPr>
        <c:crossAx val="134818064"/>
        <c:crosses val="autoZero"/>
        <c:auto val="1"/>
        <c:lblAlgn val="ctr"/>
        <c:lblOffset val="100"/>
        <c:noMultiLvlLbl val="0"/>
      </c:catAx>
      <c:valAx>
        <c:axId val="134818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b="1"/>
                  <a:t>Relative Scale</a:t>
                </a:r>
                <a:endParaRPr lang="ko-KR" b="1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ko-K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ko-KR"/>
          </a:p>
        </c:txPr>
        <c:crossAx val="134817672"/>
        <c:crosses val="autoZero"/>
        <c:crossBetween val="between"/>
        <c:majorUnit val="1"/>
      </c:valAx>
      <c:valAx>
        <c:axId val="13481845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b="1"/>
                  <a:t>Transactions/sec (x 10</a:t>
                </a:r>
                <a:r>
                  <a:rPr lang="en-US" b="1" baseline="30000"/>
                  <a:t>5</a:t>
                </a:r>
                <a:r>
                  <a:rPr lang="en-US" b="1"/>
                  <a:t>)</a:t>
                </a:r>
                <a:endParaRPr lang="ko-KR" b="1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ko-KR"/>
            </a:p>
          </c:txPr>
        </c:title>
        <c:numFmt formatCode="#,##0_);[Red]\(#,##0\)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ko-KR"/>
          </a:p>
        </c:txPr>
        <c:crossAx val="134818848"/>
        <c:crosses val="max"/>
        <c:crossBetween val="between"/>
        <c:majorUnit val="100000"/>
        <c:dispUnits>
          <c:builtInUnit val="hundredThousands"/>
        </c:dispUnits>
      </c:valAx>
      <c:catAx>
        <c:axId val="1348188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48184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658828922355099"/>
          <c:y val="0.11889586610812783"/>
          <c:w val="0.31168661191446378"/>
          <c:h val="0.21819937543025278"/>
        </c:manualLayout>
      </c:layout>
      <c:overlay val="1"/>
      <c:spPr>
        <a:solidFill>
          <a:schemeClr val="bg1"/>
        </a:solidFill>
        <a:ln>
          <a:solidFill>
            <a:schemeClr val="tx1">
              <a:lumMod val="65000"/>
              <a:lumOff val="3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3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ko-K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97883597883597"/>
          <c:y val="7.4974946313528981E-2"/>
          <c:w val="0.83857142857142852"/>
          <c:h val="0.696136005726556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Sheet1!$C$15</c:f>
              <c:strCache>
                <c:ptCount val="1"/>
                <c:pt idx="0">
                  <c:v>Linux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Sheet1!$A$16:$A$24</c:f>
              <c:strCache>
                <c:ptCount val="6"/>
                <c:pt idx="0">
                  <c:v>64B</c:v>
                </c:pt>
                <c:pt idx="1">
                  <c:v>256B</c:v>
                </c:pt>
                <c:pt idx="2">
                  <c:v>1KiB</c:v>
                </c:pt>
                <c:pt idx="3">
                  <c:v>2KiB</c:v>
                </c:pt>
                <c:pt idx="4">
                  <c:v>4KiB</c:v>
                </c:pt>
                <c:pt idx="5">
                  <c:v>8KiB</c:v>
                </c:pt>
              </c:strCache>
              <c:extLst/>
            </c:strRef>
          </c:cat>
          <c:val>
            <c:numRef>
              <c:f>Sheet1!$C$16:$C$24</c:f>
              <c:numCache>
                <c:formatCode>0.00</c:formatCode>
                <c:ptCount val="6"/>
                <c:pt idx="0">
                  <c:v>0.92</c:v>
                </c:pt>
                <c:pt idx="1">
                  <c:v>1.17</c:v>
                </c:pt>
                <c:pt idx="2">
                  <c:v>2.11</c:v>
                </c:pt>
                <c:pt idx="3">
                  <c:v>3.42</c:v>
                </c:pt>
                <c:pt idx="4">
                  <c:v>5.45</c:v>
                </c:pt>
                <c:pt idx="5">
                  <c:v>8.25</c:v>
                </c:pt>
              </c:numCache>
              <c:extLst/>
            </c:numRef>
          </c:val>
        </c:ser>
        <c:ser>
          <c:idx val="2"/>
          <c:order val="1"/>
          <c:tx>
            <c:strRef>
              <c:f>Sheet1!$F$15</c:f>
              <c:strCache>
                <c:ptCount val="1"/>
                <c:pt idx="0">
                  <c:v>mTCP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Sheet1!$A$16:$A$24</c:f>
              <c:strCache>
                <c:ptCount val="6"/>
                <c:pt idx="0">
                  <c:v>64B</c:v>
                </c:pt>
                <c:pt idx="1">
                  <c:v>256B</c:v>
                </c:pt>
                <c:pt idx="2">
                  <c:v>1KiB</c:v>
                </c:pt>
                <c:pt idx="3">
                  <c:v>2KiB</c:v>
                </c:pt>
                <c:pt idx="4">
                  <c:v>4KiB</c:v>
                </c:pt>
                <c:pt idx="5">
                  <c:v>8KiB</c:v>
                </c:pt>
              </c:strCache>
              <c:extLst/>
            </c:strRef>
          </c:cat>
          <c:val>
            <c:numRef>
              <c:f>Sheet1!$F$16:$F$24</c:f>
              <c:numCache>
                <c:formatCode>0.00</c:formatCode>
                <c:ptCount val="6"/>
                <c:pt idx="0">
                  <c:v>3.89</c:v>
                </c:pt>
                <c:pt idx="1">
                  <c:v>4.91</c:v>
                </c:pt>
                <c:pt idx="2">
                  <c:v>8.36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</c:numCache>
              <c:extLst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34819632"/>
        <c:axId val="134820024"/>
      </c:barChart>
      <c:catAx>
        <c:axId val="1348196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en-US" b="1"/>
                  <a:t>File Size</a:t>
                </a:r>
                <a:endParaRPr lang="ko-KR" b="1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ko-K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ko-KR"/>
          </a:p>
        </c:txPr>
        <c:crossAx val="134820024"/>
        <c:crosses val="autoZero"/>
        <c:auto val="1"/>
        <c:lblAlgn val="ctr"/>
        <c:lblOffset val="100"/>
        <c:noMultiLvlLbl val="0"/>
      </c:catAx>
      <c:valAx>
        <c:axId val="134820024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en-US" b="1"/>
                  <a:t>Throughput (Gbps)</a:t>
                </a:r>
                <a:endParaRPr lang="ko-KR" b="1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ko-KR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ko-KR"/>
          </a:p>
        </c:txPr>
        <c:crossAx val="134819632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285714285714285"/>
          <c:y val="9.5436888570746836E-2"/>
          <c:w val="0.29894179894179895"/>
          <c:h val="0.11522309711286091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ysClr val="windowText" lastClr="000000"/>
          </a:solidFill>
          <a:latin typeface="+mn-lt"/>
          <a:cs typeface="Times New Roman" panose="02020603050405020304" pitchFamily="18" charset="0"/>
        </a:defRPr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TCP Connection Setup Performance</a:t>
            </a:r>
            <a:endParaRPr lang="ko-KR"/>
          </a:p>
        </c:rich>
      </c:tx>
      <c:layout>
        <c:manualLayout>
          <c:xMode val="edge"/>
          <c:yMode val="edge"/>
          <c:x val="0.19660503918225533"/>
          <c:y val="8.6560794378770147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92323311456046"/>
          <c:y val="0.175994677095999"/>
          <c:w val="0.77869995738302999"/>
          <c:h val="0.57930711661669765"/>
        </c:manualLayout>
      </c:layout>
      <c:lineChart>
        <c:grouping val="standard"/>
        <c:varyColors val="0"/>
        <c:ser>
          <c:idx val="0"/>
          <c:order val="0"/>
          <c:tx>
            <c:strRef>
              <c:f>Graphs_all!$J$3</c:f>
              <c:strCache>
                <c:ptCount val="1"/>
                <c:pt idx="0">
                  <c:v>Linux</c:v>
                </c:pt>
              </c:strCache>
            </c:strRef>
          </c:tx>
          <c:spPr>
            <a:ln w="34925" cap="rnd">
              <a:solidFill>
                <a:schemeClr val="tx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'(a) By # Cores (1 message)'!$A$5:$A$9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</c:numCache>
            </c:numRef>
          </c:cat>
          <c:val>
            <c:numRef>
              <c:f>'(a) By # Cores (1 message)'!$B$5:$B$9</c:f>
              <c:numCache>
                <c:formatCode>_-* #,##0_-;\-* #,##0_-;_-* \-_-;_-@_-</c:formatCode>
                <c:ptCount val="5"/>
                <c:pt idx="0">
                  <c:v>174114.73333300001</c:v>
                </c:pt>
                <c:pt idx="1">
                  <c:v>224862.8</c:v>
                </c:pt>
                <c:pt idx="2">
                  <c:v>68626.748030999966</c:v>
                </c:pt>
                <c:pt idx="3">
                  <c:v>68430.264368000004</c:v>
                </c:pt>
                <c:pt idx="4">
                  <c:v>67598.902438999969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4187136"/>
        <c:axId val="110280752"/>
        <c:extLst>
          <c:ext xmlns:c15="http://schemas.microsoft.com/office/drawing/2012/chart" uri="{02D57815-91ED-43cb-92C2-25804820EDAC}">
            <c15:filteredLineSeries>
              <c15:ser>
                <c:idx val="4"/>
                <c:order val="1"/>
                <c:tx>
                  <c:strRef>
                    <c:extLst>
                      <c:ext uri="{02D57815-91ED-43cb-92C2-25804820EDAC}">
                        <c15:formulaRef>
                          <c15:sqref>Graphs_all!$J$7</c15:sqref>
                        </c15:formulaRef>
                      </c:ext>
                    </c:extLst>
                    <c:strCache>
                      <c:ptCount val="1"/>
                      <c:pt idx="0">
                        <c:v>mTCP</c:v>
                      </c:pt>
                    </c:strCache>
                  </c:strRef>
                </c:tx>
                <c:spPr>
                  <a:ln w="34925" cap="rnd">
                    <a:solidFill>
                      <a:schemeClr val="accent5"/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'(a) By # Cores (1 message)'!$A$5:$A$9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2</c:v>
                      </c:pt>
                      <c:pt idx="2">
                        <c:v>4</c:v>
                      </c:pt>
                      <c:pt idx="3">
                        <c:v>6</c:v>
                      </c:pt>
                      <c:pt idx="4">
                        <c:v>8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'(a) By # Cores (1 message)'!$K$5:$K$9</c15:sqref>
                        </c15:formulaRef>
                      </c:ext>
                    </c:extLst>
                    <c:numCache>
                      <c:formatCode>_(* #,##0_);_(* \(#,##0\);_(* "-"_);_(@_)</c:formatCode>
                      <c:ptCount val="5"/>
                      <c:pt idx="0">
                        <c:v>748559</c:v>
                      </c:pt>
                      <c:pt idx="1">
                        <c:v>1240107</c:v>
                      </c:pt>
                      <c:pt idx="2">
                        <c:v>2224261</c:v>
                      </c:pt>
                      <c:pt idx="3">
                        <c:v>2365979</c:v>
                      </c:pt>
                      <c:pt idx="4">
                        <c:v>2930061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134187136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Number of CPU Cores</a:t>
                </a:r>
                <a:endParaRPr lang="ko-KR"/>
              </a:p>
            </c:rich>
          </c:tx>
          <c:layout>
            <c:manualLayout>
              <c:xMode val="edge"/>
              <c:yMode val="edge"/>
              <c:x val="0.36347341167098185"/>
              <c:y val="0.8974481727061474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110280752"/>
        <c:crosses val="autoZero"/>
        <c:auto val="1"/>
        <c:lblAlgn val="ctr"/>
        <c:lblOffset val="100"/>
        <c:noMultiLvlLbl val="0"/>
      </c:catAx>
      <c:valAx>
        <c:axId val="110280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Connections/sec (x 10</a:t>
                </a:r>
                <a:r>
                  <a:rPr lang="en-US" baseline="30000" dirty="0"/>
                  <a:t>5</a:t>
                </a:r>
                <a:r>
                  <a:rPr lang="en-US" dirty="0"/>
                  <a:t>)</a:t>
                </a:r>
                <a:endParaRPr lang="ko-KR" dirty="0"/>
              </a:p>
            </c:rich>
          </c:tx>
          <c:layout>
            <c:manualLayout>
              <c:xMode val="edge"/>
              <c:yMode val="edge"/>
              <c:x val="4.1501416593659225E-2"/>
              <c:y val="9.6023589233398807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_);[Red]\(#,##0.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134187136"/>
        <c:crosses val="autoZero"/>
        <c:crossBetween val="between"/>
        <c:dispUnits>
          <c:builtInUnit val="hundred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Calibri" panose="020F0502020204030204" pitchFamily="34" charset="0"/>
        </a:defRPr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cap="none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n-US" sz="2400" b="0" cap="none" baseline="0" dirty="0" smtClean="0">
                <a:solidFill>
                  <a:schemeClr val="tx1"/>
                </a:solidFill>
              </a:rPr>
              <a:t>CPU Usage Breakdown of Web Server</a:t>
            </a:r>
            <a:endParaRPr lang="ko-KR" sz="2400" b="0" cap="none" baseline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9237087339152487"/>
          <c:y val="1.99032641511752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cap="none" baseline="0">
              <a:solidFill>
                <a:schemeClr val="bg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pieChart>
        <c:varyColors val="1"/>
        <c:ser>
          <c:idx val="0"/>
          <c:order val="0"/>
          <c:spPr>
            <a:solidFill>
              <a:schemeClr val="accent2"/>
            </a:solidFill>
            <a:ln w="57150"/>
          </c:spPr>
          <c:dPt>
            <c:idx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tx2">
                  <a:lumMod val="50000"/>
                </a:schemeClr>
              </a:solidFill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tx1"/>
              </a:solidFill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0.16634381261547815"/>
                  <c:y val="6.0917810106461745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000" b="1" i="0" u="none" strike="noStrike" kern="1200" spc="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pPr>
                    <a:r>
                      <a:rPr lang="en-US" altLang="ko-KR" dirty="0" smtClean="0"/>
                      <a:t>Kernel</a:t>
                    </a:r>
                  </a:p>
                  <a:p>
                    <a:pPr>
                      <a:defRPr>
                        <a:solidFill>
                          <a:schemeClr val="tx1"/>
                        </a:solidFill>
                      </a:defRPr>
                    </a:pPr>
                    <a:r>
                      <a:rPr lang="en-US" altLang="ko-KR" baseline="0" dirty="0" smtClean="0"/>
                      <a:t>(without TCP/IP)</a:t>
                    </a:r>
                    <a:r>
                      <a:rPr lang="en-US" altLang="ko-KR" baseline="0" dirty="0"/>
                      <a:t>
</a:t>
                    </a:r>
                    <a:r>
                      <a:rPr lang="en-US" altLang="ko-KR" baseline="0" dirty="0" smtClean="0"/>
                      <a:t>45%</a:t>
                    </a:r>
                    <a:endParaRPr lang="en-US" altLang="ko-KR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spc="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878698944497389"/>
                      <c:h val="0.2533503398596803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5.3605336927438681E-3"/>
                  <c:y val="-0.120922387377014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spc="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5203304875568718"/>
                  <c:y val="-0.169943961772218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spc="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3981435548513688"/>
                  <c:y val="0.1992924852353400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spc="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459967062895513"/>
                      <c:h val="0.171207447528918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spc="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'Oprofile Results'!$E$19:$E$22</c:f>
              <c:strCache>
                <c:ptCount val="4"/>
                <c:pt idx="0">
                  <c:v>Kernel</c:v>
                </c:pt>
                <c:pt idx="1">
                  <c:v>Packet I/O</c:v>
                </c:pt>
                <c:pt idx="2">
                  <c:v>TCP/IP</c:v>
                </c:pt>
                <c:pt idx="3">
                  <c:v>Application</c:v>
                </c:pt>
              </c:strCache>
            </c:strRef>
          </c:cat>
          <c:val>
            <c:numRef>
              <c:f>'Oprofile Results'!$G$19:$G$22</c:f>
              <c:numCache>
                <c:formatCode>General</c:formatCode>
                <c:ptCount val="4"/>
                <c:pt idx="0">
                  <c:v>43.075800000000001</c:v>
                </c:pt>
                <c:pt idx="1">
                  <c:v>4.2712899999999996</c:v>
                </c:pt>
                <c:pt idx="2">
                  <c:v>32.017499999999998</c:v>
                </c:pt>
                <c:pt idx="3">
                  <c:v>15.915480000000001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  <a:latin typeface="Calibri" panose="020F0502020204030204" pitchFamily="34" charset="0"/>
        </a:defRPr>
      </a:pPr>
      <a:endParaRPr lang="ko-K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29720141587286"/>
          <c:y val="7.3082668030580569E-2"/>
          <c:w val="0.8036771748807402"/>
          <c:h val="0.62238337991257375"/>
        </c:manualLayout>
      </c:layout>
      <c:scatterChart>
        <c:scatterStyle val="smoothMarker"/>
        <c:varyColors val="0"/>
        <c:ser>
          <c:idx val="1"/>
          <c:order val="0"/>
          <c:tx>
            <c:strRef>
              <c:f>Graphs_all!$J$10</c:f>
              <c:strCache>
                <c:ptCount val="1"/>
                <c:pt idx="0">
                  <c:v>Linux</c:v>
                </c:pt>
              </c:strCache>
            </c:strRef>
          </c:tx>
          <c:spPr>
            <a:ln w="38100"/>
          </c:spPr>
          <c:xVal>
            <c:numRef>
              <c:f>('(c) By # Cores'!$A$5,'(c) By # Cores'!$A$6,'(c) By # Cores'!$A$8,'(c) By # Cores'!$A$12)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</c:numCache>
            </c:numRef>
          </c:xVal>
          <c:yVal>
            <c:numRef>
              <c:f>('(c) By # Cores'!$H$5,'(c) By # Cores'!$H$6,'(c) By # Cores'!$H$8,'(c) By # Cores'!$H$12)</c:f>
              <c:numCache>
                <c:formatCode>_-* #,##0_-;\-* #,##0_-;_-* \-_-;_-@_-</c:formatCode>
                <c:ptCount val="4"/>
                <c:pt idx="0">
                  <c:v>93658</c:v>
                </c:pt>
                <c:pt idx="1">
                  <c:v>139161.4</c:v>
                </c:pt>
                <c:pt idx="2">
                  <c:v>134583.20000000001</c:v>
                </c:pt>
                <c:pt idx="3">
                  <c:v>59548.800000000003</c:v>
                </c:pt>
              </c:numCache>
            </c:numRef>
          </c:yVal>
          <c:smooth val="1"/>
        </c:ser>
        <c:ser>
          <c:idx val="2"/>
          <c:order val="1"/>
          <c:tx>
            <c:strRef>
              <c:f>Graphs_all!$J$11</c:f>
              <c:strCache>
                <c:ptCount val="1"/>
                <c:pt idx="0">
                  <c:v>REUSEPORT</c:v>
                </c:pt>
              </c:strCache>
            </c:strRef>
          </c:tx>
          <c:spPr>
            <a:ln w="38100"/>
          </c:spPr>
          <c:xVal>
            <c:numRef>
              <c:f>('(c) By # Cores'!$A$5,'(c) By # Cores'!$A$6,'(c) By # Cores'!$A$8,'(c) By # Cores'!$A$12)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</c:numCache>
            </c:numRef>
          </c:xVal>
          <c:yVal>
            <c:numRef>
              <c:f>('(c) By # Cores'!$J$5,'(c) By # Cores'!$J$6,'(c) By # Cores'!$J$8,'(c) By # Cores'!$J$12)</c:f>
              <c:numCache>
                <c:formatCode>_-* #,##0_-;\-* #,##0_-;_-* \-_-;_-@_-</c:formatCode>
                <c:ptCount val="4"/>
                <c:pt idx="0">
                  <c:v>91663.1</c:v>
                </c:pt>
                <c:pt idx="1">
                  <c:v>155651.6</c:v>
                </c:pt>
                <c:pt idx="2">
                  <c:v>240726.8</c:v>
                </c:pt>
                <c:pt idx="3">
                  <c:v>285134.2</c:v>
                </c:pt>
              </c:numCache>
            </c:numRef>
          </c:yVal>
          <c:smooth val="1"/>
        </c:ser>
        <c:ser>
          <c:idx val="3"/>
          <c:order val="2"/>
          <c:tx>
            <c:strRef>
              <c:f>Graphs_all!$J$12</c:f>
              <c:strCache>
                <c:ptCount val="1"/>
                <c:pt idx="0">
                  <c:v>MegaPipe</c:v>
                </c:pt>
              </c:strCache>
            </c:strRef>
          </c:tx>
          <c:spPr>
            <a:ln w="38100"/>
          </c:spPr>
          <c:xVal>
            <c:numRef>
              <c:f>('(c) By # Cores'!$A$5,'(c) By # Cores'!$A$6,'(c) By # Cores'!$A$8,'(c) By # Cores'!$A$12)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</c:numCache>
            </c:numRef>
          </c:xVal>
          <c:yVal>
            <c:numRef>
              <c:f>('(c) By # Cores'!$L$5,'(c) By # Cores'!$L$6,'(c) By # Cores'!$L$8,'(c) By # Cores'!$L$12)</c:f>
              <c:numCache>
                <c:formatCode>_-* #,##0_-;\-* #,##0_-;_-* \-_-;_-@_-</c:formatCode>
                <c:ptCount val="4"/>
                <c:pt idx="0">
                  <c:v>90678</c:v>
                </c:pt>
                <c:pt idx="1">
                  <c:v>152761</c:v>
                </c:pt>
                <c:pt idx="2">
                  <c:v>272762</c:v>
                </c:pt>
                <c:pt idx="3">
                  <c:v>541839</c:v>
                </c:pt>
              </c:numCache>
            </c:numRef>
          </c:yVal>
          <c:smooth val="1"/>
        </c:ser>
        <c:ser>
          <c:idx val="4"/>
          <c:order val="3"/>
          <c:tx>
            <c:strRef>
              <c:f>Graphs_all!$J$13</c:f>
              <c:strCache>
                <c:ptCount val="1"/>
                <c:pt idx="0">
                  <c:v>mTCP</c:v>
                </c:pt>
              </c:strCache>
            </c:strRef>
          </c:tx>
          <c:spPr>
            <a:ln w="38100"/>
          </c:spPr>
          <c:xVal>
            <c:numRef>
              <c:f>('(c) By # Cores'!$A$5,'(c) By # Cores'!$A$6,'(c) By # Cores'!$A$8,'(c) By # Cores'!$A$12)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</c:numCache>
            </c:numRef>
          </c:xVal>
          <c:yVal>
            <c:numRef>
              <c:f>('(c) By # Cores'!$N$5,'(c) By # Cores'!$N$6,'(c) By # Cores'!$N$8,'(c) By # Cores'!$N$12)</c:f>
              <c:numCache>
                <c:formatCode>General</c:formatCode>
                <c:ptCount val="4"/>
                <c:pt idx="0">
                  <c:v>316345</c:v>
                </c:pt>
                <c:pt idx="1">
                  <c:v>468220</c:v>
                </c:pt>
                <c:pt idx="2">
                  <c:v>765612</c:v>
                </c:pt>
                <c:pt idx="3">
                  <c:v>1489540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0270720"/>
        <c:axId val="110271104"/>
      </c:scatterChart>
      <c:valAx>
        <c:axId val="110270720"/>
        <c:scaling>
          <c:orientation val="minMax"/>
          <c:max val="9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CPU Cores</a:t>
                </a:r>
                <a:endParaRPr lang="ko-KR"/>
              </a:p>
            </c:rich>
          </c:tx>
          <c:layout>
            <c:manualLayout>
              <c:xMode val="edge"/>
              <c:yMode val="edge"/>
              <c:x val="0.34223342417509534"/>
              <c:y val="0.782603317612140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>
                <a:latin typeface="Calibri" panose="020F0502020204030204" pitchFamily="34" charset="0"/>
              </a:defRPr>
            </a:pPr>
            <a:endParaRPr lang="ko-KR"/>
          </a:p>
        </c:txPr>
        <c:crossAx val="110271104"/>
        <c:crosses val="autoZero"/>
        <c:crossBetween val="midCat"/>
        <c:majorUnit val="2"/>
      </c:valAx>
      <c:valAx>
        <c:axId val="110271104"/>
        <c:scaling>
          <c:orientation val="minMax"/>
          <c:max val="1500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Transactions/sec (x 10</a:t>
                </a:r>
                <a:r>
                  <a:rPr lang="en-US" baseline="30000" dirty="0"/>
                  <a:t>5</a:t>
                </a:r>
                <a:r>
                  <a:rPr lang="en-US" dirty="0"/>
                  <a:t>)</a:t>
                </a:r>
                <a:endParaRPr lang="ko-KR" dirty="0"/>
              </a:p>
            </c:rich>
          </c:tx>
          <c:layout>
            <c:manualLayout>
              <c:xMode val="edge"/>
              <c:yMode val="edge"/>
              <c:x val="1.3809362590895227E-2"/>
              <c:y val="5.0155732206214783E-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ko-KR"/>
          </a:p>
        </c:txPr>
        <c:crossAx val="110270720"/>
        <c:crosses val="autoZero"/>
        <c:crossBetween val="midCat"/>
        <c:majorUnit val="300000"/>
        <c:dispUnits>
          <c:builtInUnit val="hundredThousands"/>
        </c:dispUnits>
      </c:valAx>
    </c:plotArea>
    <c:legend>
      <c:legendPos val="b"/>
      <c:layout>
        <c:manualLayout>
          <c:xMode val="edge"/>
          <c:yMode val="edge"/>
          <c:x val="0.14748161500677184"/>
          <c:y val="0.9073747985801216"/>
          <c:w val="0.81336849027901836"/>
          <c:h val="9.26252014198784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ko-KR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29720141587286"/>
          <c:y val="7.3082668030580569E-2"/>
          <c:w val="0.8036771748807402"/>
          <c:h val="0.62238337991257375"/>
        </c:manualLayout>
      </c:layout>
      <c:scatterChart>
        <c:scatterStyle val="smoothMarker"/>
        <c:varyColors val="0"/>
        <c:ser>
          <c:idx val="3"/>
          <c:order val="0"/>
          <c:tx>
            <c:strRef>
              <c:f>Graphs_all!$J$12</c:f>
              <c:strCache>
                <c:ptCount val="1"/>
                <c:pt idx="0">
                  <c:v>MegaPipe</c:v>
                </c:pt>
              </c:strCache>
            </c:strRef>
          </c:tx>
          <c:spPr>
            <a:ln w="38100"/>
          </c:spPr>
          <c:xVal>
            <c:numRef>
              <c:f>('(c) By # Cores'!$A$5,'(c) By # Cores'!$A$6,'(c) By # Cores'!$A$8,'(c) By # Cores'!$A$12)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</c:numCache>
            </c:numRef>
          </c:xVal>
          <c:yVal>
            <c:numRef>
              <c:f>('(c) By # Cores'!$L$5,'(c) By # Cores'!$L$6,'(c) By # Cores'!$L$8,'(c) By # Cores'!$L$12)</c:f>
              <c:numCache>
                <c:formatCode>_-* #,##0_-;\-* #,##0_-;_-* \-_-;_-@_-</c:formatCode>
                <c:ptCount val="4"/>
                <c:pt idx="0">
                  <c:v>90678</c:v>
                </c:pt>
                <c:pt idx="1">
                  <c:v>152761</c:v>
                </c:pt>
                <c:pt idx="2">
                  <c:v>272762</c:v>
                </c:pt>
                <c:pt idx="3">
                  <c:v>541839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2815168"/>
        <c:axId val="132815560"/>
      </c:scatterChart>
      <c:valAx>
        <c:axId val="132815168"/>
        <c:scaling>
          <c:orientation val="minMax"/>
          <c:max val="9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132815560"/>
        <c:crosses val="autoZero"/>
        <c:crossBetween val="midCat"/>
        <c:majorUnit val="2"/>
      </c:valAx>
      <c:valAx>
        <c:axId val="132815560"/>
        <c:scaling>
          <c:orientation val="minMax"/>
          <c:max val="150000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ko-KR"/>
          </a:p>
        </c:txPr>
        <c:crossAx val="132815168"/>
        <c:crosses val="autoZero"/>
        <c:crossBetween val="midCat"/>
        <c:majorUnit val="300000"/>
        <c:dispUnits>
          <c:builtInUnit val="hundredThousands"/>
        </c:dispUnits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ko-KR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29720141587286"/>
          <c:y val="7.3082668030580569E-2"/>
          <c:w val="0.8036771748807402"/>
          <c:h val="0.62238337991257375"/>
        </c:manualLayout>
      </c:layout>
      <c:scatterChart>
        <c:scatterStyle val="smoothMarker"/>
        <c:varyColors val="0"/>
        <c:ser>
          <c:idx val="2"/>
          <c:order val="0"/>
          <c:tx>
            <c:strRef>
              <c:f>Graphs_all!$J$11</c:f>
              <c:strCache>
                <c:ptCount val="1"/>
                <c:pt idx="0">
                  <c:v>REUSEPORT</c:v>
                </c:pt>
              </c:strCache>
            </c:strRef>
          </c:tx>
          <c:spPr>
            <a:ln w="38100"/>
          </c:spPr>
          <c:xVal>
            <c:numRef>
              <c:f>('(c) By # Cores'!$A$5,'(c) By # Cores'!$A$6,'(c) By # Cores'!$A$8,'(c) By # Cores'!$A$12)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</c:numCache>
            </c:numRef>
          </c:xVal>
          <c:yVal>
            <c:numRef>
              <c:f>('(c) By # Cores'!$J$5,'(c) By # Cores'!$J$6,'(c) By # Cores'!$J$8,'(c) By # Cores'!$J$12)</c:f>
              <c:numCache>
                <c:formatCode>_-* #,##0_-;\-* #,##0_-;_-* \-_-;_-@_-</c:formatCode>
                <c:ptCount val="4"/>
                <c:pt idx="0">
                  <c:v>91663.1</c:v>
                </c:pt>
                <c:pt idx="1">
                  <c:v>155651.6</c:v>
                </c:pt>
                <c:pt idx="2">
                  <c:v>240726.8</c:v>
                </c:pt>
                <c:pt idx="3">
                  <c:v>285134.2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2816344"/>
        <c:axId val="132816736"/>
      </c:scatterChart>
      <c:valAx>
        <c:axId val="132816344"/>
        <c:scaling>
          <c:orientation val="minMax"/>
          <c:max val="9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132816736"/>
        <c:crosses val="autoZero"/>
        <c:crossBetween val="midCat"/>
        <c:majorUnit val="2"/>
      </c:valAx>
      <c:valAx>
        <c:axId val="132816736"/>
        <c:scaling>
          <c:orientation val="minMax"/>
          <c:max val="150000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ko-KR"/>
          </a:p>
        </c:txPr>
        <c:crossAx val="132816344"/>
        <c:crosses val="autoZero"/>
        <c:crossBetween val="midCat"/>
        <c:majorUnit val="300000"/>
        <c:dispUnits>
          <c:builtInUnit val="hundredThousands"/>
        </c:dispUnits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ko-KR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29720141587286"/>
          <c:y val="7.3082668030580569E-2"/>
          <c:w val="0.8036771748807402"/>
          <c:h val="0.62238337991257375"/>
        </c:manualLayout>
      </c:layout>
      <c:scatterChart>
        <c:scatterStyle val="smoothMarker"/>
        <c:varyColors val="0"/>
        <c:ser>
          <c:idx val="4"/>
          <c:order val="0"/>
          <c:tx>
            <c:strRef>
              <c:f>Graphs_all!$J$13</c:f>
              <c:strCache>
                <c:ptCount val="1"/>
                <c:pt idx="0">
                  <c:v>mTCP</c:v>
                </c:pt>
              </c:strCache>
            </c:strRef>
          </c:tx>
          <c:spPr>
            <a:ln w="38100"/>
          </c:spPr>
          <c:xVal>
            <c:numRef>
              <c:f>('(c) By # Cores'!$A$5,'(c) By # Cores'!$A$6,'(c) By # Cores'!$A$8,'(c) By # Cores'!$A$12)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</c:numCache>
            </c:numRef>
          </c:xVal>
          <c:yVal>
            <c:numRef>
              <c:f>('(c) By # Cores'!$N$5,'(c) By # Cores'!$N$6,'(c) By # Cores'!$N$8,'(c) By # Cores'!$N$12)</c:f>
              <c:numCache>
                <c:formatCode>General</c:formatCode>
                <c:ptCount val="4"/>
                <c:pt idx="0">
                  <c:v>316345</c:v>
                </c:pt>
                <c:pt idx="1">
                  <c:v>468220</c:v>
                </c:pt>
                <c:pt idx="2">
                  <c:v>765612</c:v>
                </c:pt>
                <c:pt idx="3">
                  <c:v>1489540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2817520"/>
        <c:axId val="132817912"/>
      </c:scatterChart>
      <c:valAx>
        <c:axId val="132817520"/>
        <c:scaling>
          <c:orientation val="minMax"/>
          <c:max val="9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132817912"/>
        <c:crosses val="autoZero"/>
        <c:crossBetween val="midCat"/>
        <c:majorUnit val="2"/>
      </c:valAx>
      <c:valAx>
        <c:axId val="132817912"/>
        <c:scaling>
          <c:orientation val="minMax"/>
          <c:max val="150000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ko-KR"/>
          </a:p>
        </c:txPr>
        <c:crossAx val="132817520"/>
        <c:crosses val="autoZero"/>
        <c:crossBetween val="midCat"/>
        <c:majorUnit val="300000"/>
        <c:dispUnits>
          <c:builtInUnit val="hundredThousands"/>
        </c:dispUnits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ko-KR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29720141587286"/>
          <c:y val="7.3082668030580569E-2"/>
          <c:w val="0.8036771748807402"/>
          <c:h val="0.62238337991257375"/>
        </c:manualLayout>
      </c:layout>
      <c:scatterChart>
        <c:scatterStyle val="smoothMarker"/>
        <c:varyColors val="0"/>
        <c:ser>
          <c:idx val="1"/>
          <c:order val="0"/>
          <c:tx>
            <c:strRef>
              <c:f>Graphs_all!$J$10</c:f>
              <c:strCache>
                <c:ptCount val="1"/>
                <c:pt idx="0">
                  <c:v>Linux</c:v>
                </c:pt>
              </c:strCache>
            </c:strRef>
          </c:tx>
          <c:spPr>
            <a:ln w="38100"/>
          </c:spPr>
          <c:xVal>
            <c:numRef>
              <c:f>('(c) By # Cores'!$A$5,'(c) By # Cores'!$A$6,'(c) By # Cores'!$A$8,'(c) By # Cores'!$A$12)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</c:numCache>
            </c:numRef>
          </c:xVal>
          <c:yVal>
            <c:numRef>
              <c:f>('(c) By # Cores'!$H$5,'(c) By # Cores'!$H$6,'(c) By # Cores'!$H$8,'(c) By # Cores'!$H$12)</c:f>
              <c:numCache>
                <c:formatCode>_-* #,##0_-;\-* #,##0_-;_-* \-_-;_-@_-</c:formatCode>
                <c:ptCount val="4"/>
                <c:pt idx="0">
                  <c:v>93658</c:v>
                </c:pt>
                <c:pt idx="1">
                  <c:v>139161.4</c:v>
                </c:pt>
                <c:pt idx="2">
                  <c:v>134583.20000000001</c:v>
                </c:pt>
                <c:pt idx="3">
                  <c:v>59548.800000000003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2818696"/>
        <c:axId val="132819088"/>
      </c:scatterChart>
      <c:valAx>
        <c:axId val="132818696"/>
        <c:scaling>
          <c:orientation val="minMax"/>
          <c:max val="9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132819088"/>
        <c:crosses val="autoZero"/>
        <c:crossBetween val="midCat"/>
        <c:majorUnit val="2"/>
      </c:valAx>
      <c:valAx>
        <c:axId val="132819088"/>
        <c:scaling>
          <c:orientation val="minMax"/>
          <c:max val="150000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ko-KR"/>
          </a:p>
        </c:txPr>
        <c:crossAx val="132818696"/>
        <c:crosses val="autoZero"/>
        <c:crossBetween val="midCat"/>
        <c:majorUnit val="300000"/>
        <c:dispUnits>
          <c:builtInUnit val="hundredThousands"/>
        </c:dispUnits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ko-KR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321688244609"/>
          <c:y val="0.17069846963414301"/>
          <c:w val="0.38999710528257497"/>
          <c:h val="0.58218749839501605"/>
        </c:manualLayout>
      </c:layout>
      <c:lineChart>
        <c:grouping val="standard"/>
        <c:varyColors val="0"/>
        <c:ser>
          <c:idx val="0"/>
          <c:order val="0"/>
          <c:tx>
            <c:strRef>
              <c:f>Graphs_all!$J$10</c:f>
              <c:strCache>
                <c:ptCount val="1"/>
                <c:pt idx="0">
                  <c:v>Linux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extLst>
                <c:ext xmlns:c15="http://schemas.microsoft.com/office/drawing/2012/chart" uri="{02D57815-91ED-43cb-92C2-25804820EDAC}">
                  <c15:fullRef>
                    <c15:sqref>'(b) By Message Size'!$A$5:$A$12</c15:sqref>
                  </c15:fullRef>
                </c:ext>
              </c:extLst>
              <c:f>('(b) By Message Size'!$A$5,'(b) By Message Size'!$A$7,'(b) By Message Size'!$A$9,'(b) By Message Size'!$A$11:$A$12)</c:f>
              <c:strCache>
                <c:ptCount val="5"/>
                <c:pt idx="0">
                  <c:v>64B</c:v>
                </c:pt>
                <c:pt idx="1">
                  <c:v>256B</c:v>
                </c:pt>
                <c:pt idx="2">
                  <c:v>1KiB</c:v>
                </c:pt>
                <c:pt idx="3">
                  <c:v>4KiB</c:v>
                </c:pt>
                <c:pt idx="4">
                  <c:v>8KiB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'(b) By Message Size'!$C$5:$C$12</c15:sqref>
                  </c15:fullRef>
                </c:ext>
              </c:extLst>
              <c:f>('(b) By Message Size'!$C$5,'(b) By Message Size'!$C$7,'(b) By Message Size'!$C$9,'(b) By Message Size'!$C$11:$C$12)</c:f>
              <c:numCache>
                <c:formatCode>_-* #,##0.00_-;\-* #,##0.00_-;_-* \-_-;_-@_-</c:formatCode>
                <c:ptCount val="5"/>
                <c:pt idx="0">
                  <c:v>0.15</c:v>
                </c:pt>
                <c:pt idx="1">
                  <c:v>0.21</c:v>
                </c:pt>
                <c:pt idx="2">
                  <c:v>0.48</c:v>
                </c:pt>
                <c:pt idx="3">
                  <c:v>1.37</c:v>
                </c:pt>
                <c:pt idx="4">
                  <c:v>2.5099999999999998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Graphs_all!$J$11</c:f>
              <c:strCache>
                <c:ptCount val="1"/>
                <c:pt idx="0">
                  <c:v>REUSEPORT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extLst>
                <c:ext xmlns:c15="http://schemas.microsoft.com/office/drawing/2012/chart" uri="{02D57815-91ED-43cb-92C2-25804820EDAC}">
                  <c15:fullRef>
                    <c15:sqref>'(b) By Message Size'!$A$5:$A$12</c15:sqref>
                  </c15:fullRef>
                </c:ext>
              </c:extLst>
              <c:f>('(b) By Message Size'!$A$5,'(b) By Message Size'!$A$7,'(b) By Message Size'!$A$9,'(b) By Message Size'!$A$11:$A$12)</c:f>
              <c:strCache>
                <c:ptCount val="5"/>
                <c:pt idx="0">
                  <c:v>64B</c:v>
                </c:pt>
                <c:pt idx="1">
                  <c:v>256B</c:v>
                </c:pt>
                <c:pt idx="2">
                  <c:v>1KiB</c:v>
                </c:pt>
                <c:pt idx="3">
                  <c:v>4KiB</c:v>
                </c:pt>
                <c:pt idx="4">
                  <c:v>8KiB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'(b) By Message Size'!$F$5:$F$12</c15:sqref>
                  </c15:fullRef>
                </c:ext>
              </c:extLst>
              <c:f>('(b) By Message Size'!$F$5,'(b) By Message Size'!$F$7,'(b) By Message Size'!$F$9,'(b) By Message Size'!$F$11:$F$12)</c:f>
              <c:numCache>
                <c:formatCode>_-* #,##0.00_-;\-* #,##0.00_-;_-* \-_-;_-@_-</c:formatCode>
                <c:ptCount val="5"/>
                <c:pt idx="0">
                  <c:v>0.72</c:v>
                </c:pt>
                <c:pt idx="1">
                  <c:v>1.0900000000000001</c:v>
                </c:pt>
                <c:pt idx="2">
                  <c:v>2.62</c:v>
                </c:pt>
                <c:pt idx="3">
                  <c:v>7.33</c:v>
                </c:pt>
                <c:pt idx="4">
                  <c:v>8.7200000000000006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Graphs_all!$J$12</c:f>
              <c:strCache>
                <c:ptCount val="1"/>
                <c:pt idx="0">
                  <c:v>MegaPipe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extLst>
                <c:ext xmlns:c15="http://schemas.microsoft.com/office/drawing/2012/chart" uri="{02D57815-91ED-43cb-92C2-25804820EDAC}">
                  <c15:fullRef>
                    <c15:sqref>'(b) By Message Size'!$A$5:$A$12</c15:sqref>
                  </c15:fullRef>
                </c:ext>
              </c:extLst>
              <c:f>('(b) By Message Size'!$A$5,'(b) By Message Size'!$A$7,'(b) By Message Size'!$A$9,'(b) By Message Size'!$A$11:$A$12)</c:f>
              <c:strCache>
                <c:ptCount val="5"/>
                <c:pt idx="0">
                  <c:v>64B</c:v>
                </c:pt>
                <c:pt idx="1">
                  <c:v>256B</c:v>
                </c:pt>
                <c:pt idx="2">
                  <c:v>1KiB</c:v>
                </c:pt>
                <c:pt idx="3">
                  <c:v>4KiB</c:v>
                </c:pt>
                <c:pt idx="4">
                  <c:v>8KiB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'(b) By Message Size'!$I$5:$I$12</c15:sqref>
                  </c15:fullRef>
                </c:ext>
              </c:extLst>
              <c:f>('(b) By Message Size'!$I$5,'(b) By Message Size'!$I$7,'(b) By Message Size'!$I$9,'(b) By Message Size'!$I$11:$I$12)</c:f>
              <c:numCache>
                <c:formatCode>General</c:formatCode>
                <c:ptCount val="5"/>
                <c:pt idx="0">
                  <c:v>2.23</c:v>
                </c:pt>
                <c:pt idx="1">
                  <c:v>3.09</c:v>
                </c:pt>
                <c:pt idx="2">
                  <c:v>6.2</c:v>
                </c:pt>
                <c:pt idx="3">
                  <c:v>10</c:v>
                </c:pt>
                <c:pt idx="4">
                  <c:v>10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Graphs_all!$J$13</c:f>
              <c:strCache>
                <c:ptCount val="1"/>
                <c:pt idx="0">
                  <c:v>mTCP</c:v>
                </c:pt>
              </c:strCache>
            </c:strRef>
          </c:tx>
          <c:spPr>
            <a:ln w="57150" cap="rnd" cmpd="sng">
              <a:solidFill>
                <a:schemeClr val="tx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/>
              </a:solidFill>
              <a:ln w="57150" cmpd="sng">
                <a:solidFill>
                  <a:schemeClr val="tx2"/>
                </a:solidFill>
              </a:ln>
              <a:effectLst/>
            </c:spPr>
          </c:marker>
          <c:cat>
            <c:strRef>
              <c:extLst>
                <c:ext xmlns:c15="http://schemas.microsoft.com/office/drawing/2012/chart" uri="{02D57815-91ED-43cb-92C2-25804820EDAC}">
                  <c15:fullRef>
                    <c15:sqref>'(b) By Message Size'!$A$5:$A$12</c15:sqref>
                  </c15:fullRef>
                </c:ext>
              </c:extLst>
              <c:f>('(b) By Message Size'!$A$5,'(b) By Message Size'!$A$7,'(b) By Message Size'!$A$9,'(b) By Message Size'!$A$11:$A$12)</c:f>
              <c:strCache>
                <c:ptCount val="5"/>
                <c:pt idx="0">
                  <c:v>64B</c:v>
                </c:pt>
                <c:pt idx="1">
                  <c:v>256B</c:v>
                </c:pt>
                <c:pt idx="2">
                  <c:v>1KiB</c:v>
                </c:pt>
                <c:pt idx="3">
                  <c:v>4KiB</c:v>
                </c:pt>
                <c:pt idx="4">
                  <c:v>8KiB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'(b) By Message Size'!$M$5:$M$12</c15:sqref>
                  </c15:fullRef>
                </c:ext>
              </c:extLst>
              <c:f>('(b) By Message Size'!$M$5,'(b) By Message Size'!$M$7,'(b) By Message Size'!$M$9,'(b) By Message Size'!$M$11:$M$12)</c:f>
              <c:numCache>
                <c:formatCode>General</c:formatCode>
                <c:ptCount val="5"/>
                <c:pt idx="0">
                  <c:v>6.27</c:v>
                </c:pt>
                <c:pt idx="1">
                  <c:v>8.2100000000000009</c:v>
                </c:pt>
                <c:pt idx="2">
                  <c:v>9.9600000000000009</c:v>
                </c:pt>
                <c:pt idx="3">
                  <c:v>9.99</c:v>
                </c:pt>
                <c:pt idx="4">
                  <c:v>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709704"/>
        <c:axId val="150711664"/>
      </c:lineChart>
      <c:catAx>
        <c:axId val="150709704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Message Size</a:t>
                </a:r>
                <a:endParaRPr lang="ko-KR"/>
              </a:p>
            </c:rich>
          </c:tx>
          <c:layout>
            <c:manualLayout>
              <c:xMode val="edge"/>
              <c:yMode val="edge"/>
              <c:x val="0.22813438299949501"/>
              <c:y val="0.88877667889473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150711664"/>
        <c:crosses val="autoZero"/>
        <c:auto val="1"/>
        <c:lblAlgn val="ctr"/>
        <c:lblOffset val="100"/>
        <c:noMultiLvlLbl val="0"/>
      </c:catAx>
      <c:valAx>
        <c:axId val="150711664"/>
        <c:scaling>
          <c:orientation val="minMax"/>
          <c:max val="10.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Throughput (Gbps)</a:t>
                </a:r>
                <a:endParaRPr lang="ko-KR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_);[Red]\(#,##0\)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ko-KR"/>
          </a:p>
        </c:txPr>
        <c:crossAx val="150709704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1450979946986901"/>
          <c:y val="8.5230463816023203E-3"/>
          <c:w val="0.58962215423735498"/>
          <c:h val="0.12524679861789501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Calibri" panose="020F0502020204030204" pitchFamily="34" charset="0"/>
        </a:defRPr>
      </a:pPr>
      <a:endParaRPr lang="ko-K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0.53099</cdr:x>
      <cdr:y>0.24855</cdr:y>
    </cdr:from>
    <cdr:to>
      <cdr:x>0.53114</cdr:x>
      <cdr:y>0.72389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3549091" y="639051"/>
          <a:ext cx="1003" cy="1222155"/>
        </a:xfrm>
        <a:prstGeom xmlns:a="http://schemas.openxmlformats.org/drawingml/2006/main" prst="line">
          <a:avLst/>
        </a:prstGeom>
        <a:ln xmlns:a="http://schemas.openxmlformats.org/drawingml/2006/main" w="76200">
          <a:tailEnd type="none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0.51813</cdr:x>
      <cdr:y>0.21346</cdr:y>
    </cdr:from>
    <cdr:to>
      <cdr:x>0.54618</cdr:x>
      <cdr:y>0.27141</cdr:y>
    </cdr:to>
    <cdr:sp macro="" textlink="">
      <cdr:nvSpPr>
        <cdr:cNvPr id="4" name="Flowchart: Summing Junction 3"/>
        <cdr:cNvSpPr/>
      </cdr:nvSpPr>
      <cdr:spPr>
        <a:xfrm xmlns:a="http://schemas.openxmlformats.org/drawingml/2006/main">
          <a:off x="3603205" y="718556"/>
          <a:ext cx="195072" cy="195072"/>
        </a:xfrm>
        <a:prstGeom xmlns:a="http://schemas.openxmlformats.org/drawingml/2006/main" prst="flowChartSummingJunction">
          <a:avLst/>
        </a:prstGeom>
        <a:solidFill xmlns:a="http://schemas.openxmlformats.org/drawingml/2006/main">
          <a:schemeClr val="accent6">
            <a:lumMod val="40000"/>
            <a:lumOff val="60000"/>
          </a:schemeClr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ko-KR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0.66624</cdr:x>
      <cdr:y>0.71721</cdr:y>
    </cdr:from>
    <cdr:to>
      <cdr:x>0.71015</cdr:x>
      <cdr:y>0.81721</cdr:y>
    </cdr:to>
    <cdr:sp macro="" textlink="">
      <cdr:nvSpPr>
        <cdr:cNvPr id="2" name="직사각형 1"/>
        <cdr:cNvSpPr/>
      </cdr:nvSpPr>
      <cdr:spPr>
        <a:xfrm xmlns:a="http://schemas.openxmlformats.org/drawingml/2006/main">
          <a:off x="4536504" y="2778850"/>
          <a:ext cx="298987" cy="38745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3175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ko-KR"/>
        </a:p>
      </cdr:txBody>
    </cdr:sp>
  </cdr:relSizeAnchor>
  <cdr:relSizeAnchor xmlns:cdr="http://schemas.openxmlformats.org/drawingml/2006/chartDrawing">
    <cdr:from>
      <cdr:x>0.24375</cdr:x>
      <cdr:y>0.69622</cdr:y>
    </cdr:from>
    <cdr:to>
      <cdr:x>0.24375</cdr:x>
      <cdr:y>0.71789</cdr:y>
    </cdr:to>
    <cdr:cxnSp macro="">
      <cdr:nvCxnSpPr>
        <cdr:cNvPr id="4" name="직선 연결선 3"/>
        <cdr:cNvCxnSpPr/>
      </cdr:nvCxnSpPr>
      <cdr:spPr>
        <a:xfrm xmlns:a="http://schemas.openxmlformats.org/drawingml/2006/main" flipH="1">
          <a:off x="1481684" y="2313324"/>
          <a:ext cx="0" cy="7200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>
              <a:lumMod val="50000"/>
              <a:lumOff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0.22183</cdr:x>
      <cdr:y>0.70883</cdr:y>
    </cdr:from>
    <cdr:to>
      <cdr:x>0.27144</cdr:x>
      <cdr:y>0.79654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348447" y="2355215"/>
          <a:ext cx="301564" cy="2914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altLang="ko-KR" sz="2000" dirty="0">
              <a:latin typeface="+mn-lt"/>
              <a:cs typeface="Times New Roman" panose="02020603050405020304" pitchFamily="18" charset="0"/>
            </a:rPr>
            <a:t>1</a:t>
          </a:r>
          <a:endParaRPr lang="ko-KR" altLang="en-US" sz="2000" dirty="0">
            <a:latin typeface="+mn-lt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0.15887</cdr:x>
      <cdr:y>0.00905</cdr:y>
    </cdr:from>
    <cdr:to>
      <cdr:x>0.9644</cdr:x>
      <cdr:y>0.68838</cdr:y>
    </cdr:to>
    <cdr:sp macro="" textlink="">
      <cdr:nvSpPr>
        <cdr:cNvPr id="5" name="직사각형 4"/>
        <cdr:cNvSpPr/>
      </cdr:nvSpPr>
      <cdr:spPr>
        <a:xfrm xmlns:a="http://schemas.openxmlformats.org/drawingml/2006/main">
          <a:off x="965723" y="30075"/>
          <a:ext cx="4896577" cy="22572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3175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ko-KR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0.66624</cdr:x>
      <cdr:y>0.71721</cdr:y>
    </cdr:from>
    <cdr:to>
      <cdr:x>0.71015</cdr:x>
      <cdr:y>0.81721</cdr:y>
    </cdr:to>
    <cdr:sp macro="" textlink="">
      <cdr:nvSpPr>
        <cdr:cNvPr id="2" name="직사각형 1"/>
        <cdr:cNvSpPr/>
      </cdr:nvSpPr>
      <cdr:spPr>
        <a:xfrm xmlns:a="http://schemas.openxmlformats.org/drawingml/2006/main">
          <a:off x="4536504" y="2778850"/>
          <a:ext cx="298987" cy="38745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3175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ko-KR"/>
        </a:p>
      </cdr:txBody>
    </cdr:sp>
  </cdr:relSizeAnchor>
  <cdr:relSizeAnchor xmlns:cdr="http://schemas.openxmlformats.org/drawingml/2006/chartDrawing">
    <cdr:from>
      <cdr:x>0.24375</cdr:x>
      <cdr:y>0.69622</cdr:y>
    </cdr:from>
    <cdr:to>
      <cdr:x>0.24375</cdr:x>
      <cdr:y>0.7129</cdr:y>
    </cdr:to>
    <cdr:cxnSp macro="">
      <cdr:nvCxnSpPr>
        <cdr:cNvPr id="4" name="직선 연결선 3"/>
        <cdr:cNvCxnSpPr/>
      </cdr:nvCxnSpPr>
      <cdr:spPr>
        <a:xfrm xmlns:a="http://schemas.openxmlformats.org/drawingml/2006/main" flipH="1">
          <a:off x="1481684" y="2313324"/>
          <a:ext cx="0" cy="5542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>
              <a:lumMod val="75000"/>
              <a:lumOff val="2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0.66624</cdr:x>
      <cdr:y>0.71721</cdr:y>
    </cdr:from>
    <cdr:to>
      <cdr:x>0.71015</cdr:x>
      <cdr:y>0.81721</cdr:y>
    </cdr:to>
    <cdr:sp macro="" textlink="">
      <cdr:nvSpPr>
        <cdr:cNvPr id="2" name="직사각형 1"/>
        <cdr:cNvSpPr/>
      </cdr:nvSpPr>
      <cdr:spPr>
        <a:xfrm xmlns:a="http://schemas.openxmlformats.org/drawingml/2006/main">
          <a:off x="4536504" y="2778850"/>
          <a:ext cx="298987" cy="38745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3175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ko-KR"/>
        </a:p>
      </cdr:txBody>
    </cdr:sp>
  </cdr:relSizeAnchor>
  <cdr:relSizeAnchor xmlns:cdr="http://schemas.openxmlformats.org/drawingml/2006/chartDrawing">
    <cdr:from>
      <cdr:x>0.24375</cdr:x>
      <cdr:y>0.69622</cdr:y>
    </cdr:from>
    <cdr:to>
      <cdr:x>0.24375</cdr:x>
      <cdr:y>0.7129</cdr:y>
    </cdr:to>
    <cdr:cxnSp macro="">
      <cdr:nvCxnSpPr>
        <cdr:cNvPr id="4" name="직선 연결선 3"/>
        <cdr:cNvCxnSpPr/>
      </cdr:nvCxnSpPr>
      <cdr:spPr>
        <a:xfrm xmlns:a="http://schemas.openxmlformats.org/drawingml/2006/main" flipH="1">
          <a:off x="1481684" y="2313324"/>
          <a:ext cx="0" cy="5542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>
              <a:lumMod val="75000"/>
              <a:lumOff val="2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0.66624</cdr:x>
      <cdr:y>0.71721</cdr:y>
    </cdr:from>
    <cdr:to>
      <cdr:x>0.71015</cdr:x>
      <cdr:y>0.81721</cdr:y>
    </cdr:to>
    <cdr:sp macro="" textlink="">
      <cdr:nvSpPr>
        <cdr:cNvPr id="2" name="직사각형 1"/>
        <cdr:cNvSpPr/>
      </cdr:nvSpPr>
      <cdr:spPr>
        <a:xfrm xmlns:a="http://schemas.openxmlformats.org/drawingml/2006/main">
          <a:off x="4536504" y="2778850"/>
          <a:ext cx="298987" cy="38745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3175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ko-KR"/>
        </a:p>
      </cdr:txBody>
    </cdr:sp>
  </cdr:relSizeAnchor>
  <cdr:relSizeAnchor xmlns:cdr="http://schemas.openxmlformats.org/drawingml/2006/chartDrawing">
    <cdr:from>
      <cdr:x>0.24375</cdr:x>
      <cdr:y>0.69622</cdr:y>
    </cdr:from>
    <cdr:to>
      <cdr:x>0.24375</cdr:x>
      <cdr:y>0.7129</cdr:y>
    </cdr:to>
    <cdr:cxnSp macro="">
      <cdr:nvCxnSpPr>
        <cdr:cNvPr id="4" name="직선 연결선 3"/>
        <cdr:cNvCxnSpPr/>
      </cdr:nvCxnSpPr>
      <cdr:spPr>
        <a:xfrm xmlns:a="http://schemas.openxmlformats.org/drawingml/2006/main" flipH="1">
          <a:off x="1481684" y="2313324"/>
          <a:ext cx="0" cy="5542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>
              <a:lumMod val="75000"/>
              <a:lumOff val="2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0.66624</cdr:x>
      <cdr:y>0.71721</cdr:y>
    </cdr:from>
    <cdr:to>
      <cdr:x>0.71015</cdr:x>
      <cdr:y>0.81721</cdr:y>
    </cdr:to>
    <cdr:sp macro="" textlink="">
      <cdr:nvSpPr>
        <cdr:cNvPr id="2" name="직사각형 1"/>
        <cdr:cNvSpPr/>
      </cdr:nvSpPr>
      <cdr:spPr>
        <a:xfrm xmlns:a="http://schemas.openxmlformats.org/drawingml/2006/main">
          <a:off x="4536504" y="2778850"/>
          <a:ext cx="298987" cy="38745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3175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ko-KR"/>
        </a:p>
      </cdr:txBody>
    </cdr:sp>
  </cdr:relSizeAnchor>
  <cdr:relSizeAnchor xmlns:cdr="http://schemas.openxmlformats.org/drawingml/2006/chartDrawing">
    <cdr:from>
      <cdr:x>0.24375</cdr:x>
      <cdr:y>0.69622</cdr:y>
    </cdr:from>
    <cdr:to>
      <cdr:x>0.24375</cdr:x>
      <cdr:y>0.7129</cdr:y>
    </cdr:to>
    <cdr:cxnSp macro="">
      <cdr:nvCxnSpPr>
        <cdr:cNvPr id="4" name="직선 연결선 3"/>
        <cdr:cNvCxnSpPr/>
      </cdr:nvCxnSpPr>
      <cdr:spPr>
        <a:xfrm xmlns:a="http://schemas.openxmlformats.org/drawingml/2006/main" flipH="1">
          <a:off x="1481684" y="2313324"/>
          <a:ext cx="0" cy="5542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>
              <a:lumMod val="75000"/>
              <a:lumOff val="2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0.23288</cdr:x>
      <cdr:y>0.15454</cdr:y>
    </cdr:from>
    <cdr:to>
      <cdr:x>0.91749</cdr:x>
      <cdr:y>0.15454</cdr:y>
    </cdr:to>
    <cdr:cxnSp macro="">
      <cdr:nvCxnSpPr>
        <cdr:cNvPr id="3" name="직선 연결선 2"/>
        <cdr:cNvCxnSpPr/>
      </cdr:nvCxnSpPr>
      <cdr:spPr>
        <a:xfrm xmlns:a="http://schemas.openxmlformats.org/drawingml/2006/main">
          <a:off x="1094720" y="595107"/>
          <a:ext cx="3218207" cy="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accent2"/>
          </a:solidFill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0.63808</cdr:x>
      <cdr:y>0.06308</cdr:y>
    </cdr:from>
    <cdr:to>
      <cdr:x>0.95222</cdr:x>
      <cdr:y>0.151</cdr:y>
    </cdr:to>
    <cdr:sp macro="" textlink="">
      <cdr:nvSpPr>
        <cdr:cNvPr id="7" name="TextBox 13"/>
        <cdr:cNvSpPr txBox="1"/>
      </cdr:nvSpPr>
      <cdr:spPr>
        <a:xfrm xmlns:a="http://schemas.openxmlformats.org/drawingml/2006/main">
          <a:off x="2999498" y="242919"/>
          <a:ext cx="1476686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ko-KR" sz="1600" dirty="0">
              <a:latin typeface="Calibri" panose="020F0502020204030204" pitchFamily="34" charset="0"/>
              <a:cs typeface="Times New Roman" panose="02020603050405020304" pitchFamily="18" charset="0"/>
            </a:rPr>
            <a:t>Link </a:t>
          </a:r>
          <a:r>
            <a:rPr lang="en-US" altLang="ko-KR" sz="1600" dirty="0" smtClean="0">
              <a:latin typeface="Calibri" panose="020F0502020204030204" pitchFamily="34" charset="0"/>
              <a:cs typeface="Times New Roman" panose="02020603050405020304" pitchFamily="18" charset="0"/>
            </a:rPr>
            <a:t>saturation</a:t>
          </a:r>
          <a:endParaRPr lang="ko-KR" altLang="en-US" sz="1600" dirty="0">
            <a:latin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0.23288</cdr:x>
      <cdr:y>0.15454</cdr:y>
    </cdr:from>
    <cdr:to>
      <cdr:x>0.91749</cdr:x>
      <cdr:y>0.15454</cdr:y>
    </cdr:to>
    <cdr:cxnSp macro="">
      <cdr:nvCxnSpPr>
        <cdr:cNvPr id="3" name="직선 연결선 2"/>
        <cdr:cNvCxnSpPr/>
      </cdr:nvCxnSpPr>
      <cdr:spPr>
        <a:xfrm xmlns:a="http://schemas.openxmlformats.org/drawingml/2006/main">
          <a:off x="1094720" y="595107"/>
          <a:ext cx="3218207" cy="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accent2"/>
          </a:solidFill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0.63808</cdr:x>
      <cdr:y>0.06308</cdr:y>
    </cdr:from>
    <cdr:to>
      <cdr:x>0.95222</cdr:x>
      <cdr:y>0.151</cdr:y>
    </cdr:to>
    <cdr:sp macro="" textlink="">
      <cdr:nvSpPr>
        <cdr:cNvPr id="7" name="TextBox 13"/>
        <cdr:cNvSpPr txBox="1"/>
      </cdr:nvSpPr>
      <cdr:spPr>
        <a:xfrm xmlns:a="http://schemas.openxmlformats.org/drawingml/2006/main">
          <a:off x="2999498" y="242919"/>
          <a:ext cx="1476686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ko-KR" sz="1600" dirty="0">
              <a:latin typeface="Calibri" panose="020F0502020204030204" pitchFamily="34" charset="0"/>
              <a:cs typeface="Times New Roman" panose="02020603050405020304" pitchFamily="18" charset="0"/>
            </a:rPr>
            <a:t>Link </a:t>
          </a:r>
          <a:r>
            <a:rPr lang="en-US" altLang="ko-KR" sz="1600" dirty="0" smtClean="0">
              <a:latin typeface="Calibri" panose="020F0502020204030204" pitchFamily="34" charset="0"/>
              <a:cs typeface="Times New Roman" panose="02020603050405020304" pitchFamily="18" charset="0"/>
            </a:rPr>
            <a:t>saturation</a:t>
          </a:r>
          <a:endParaRPr lang="ko-KR" altLang="en-US" sz="1600" dirty="0">
            <a:latin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3713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3713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39190DEC-F89C-FA43-BDC8-901672CB0994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19" rIns="91438" bIns="4571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38" tIns="45719" rIns="91438" bIns="45719" rtlCol="0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8825"/>
            <a:ext cx="2945659" cy="493713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378825"/>
            <a:ext cx="2945659" cy="493713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2F5CDE2E-487A-5E4E-8541-E3F237951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57193">
              <a:defRPr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C178A-FF0C-404E-9540-9C2682479574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93882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CDE2E-487A-5E4E-8541-E3F237951F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829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CDE2E-487A-5E4E-8541-E3F237951F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7900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CDE2E-487A-5E4E-8541-E3F237951F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2447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CDE2E-487A-5E4E-8541-E3F237951F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6108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CDE2E-487A-5E4E-8541-E3F237951F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02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CDE2E-487A-5E4E-8541-E3F237951F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442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CDE2E-487A-5E4E-8541-E3F237951F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6343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CDE2E-487A-5E4E-8541-E3F237951F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090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B019B-D308-477B-8862-4FA4FC76331E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61037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B019B-D308-477B-8862-4FA4FC76331E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5557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193"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CDE2E-487A-5E4E-8541-E3F237951F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260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CDE2E-487A-5E4E-8541-E3F237951F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2140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B019B-D308-477B-8862-4FA4FC76331E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61685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B019B-D308-477B-8862-4FA4FC76331E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47337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Now the source code is available from</a:t>
            </a:r>
            <a:r>
              <a:rPr lang="en-US" altLang="ko-KR" baseline="0" dirty="0" smtClean="0"/>
              <a:t> this link.</a:t>
            </a:r>
          </a:p>
          <a:p>
            <a:r>
              <a:rPr lang="en-US" altLang="ko-KR" baseline="0" dirty="0" smtClean="0"/>
              <a:t>Please freely download it, use it, and any feedback and question is welcomed.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Thank you</a:t>
            </a:r>
            <a:r>
              <a:rPr lang="en-US" altLang="ko-KR" baseline="0" dirty="0" smtClean="0"/>
              <a:t> for listening.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CDE2E-487A-5E4E-8541-E3F237951F4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1287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Smaller</a:t>
            </a:r>
            <a:r>
              <a:rPr lang="en-US" altLang="ko-KR" baseline="0" dirty="0" smtClean="0"/>
              <a:t> average delay, tail latency is shorter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CDE2E-487A-5E4E-8541-E3F237951F4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7879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Persistent connection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B019B-D308-477B-8862-4FA4FC76331E}" type="slidenum">
              <a:rPr lang="ko-KR" altLang="en-US" smtClean="0"/>
              <a:pPr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06260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CDE2E-487A-5E4E-8541-E3F237951F4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24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CDE2E-487A-5E4E-8541-E3F237951F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43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CDE2E-487A-5E4E-8541-E3F237951F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791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B019B-D308-477B-8862-4FA4FC76331E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4503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B019B-D308-477B-8862-4FA4FC76331E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2343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B019B-D308-477B-8862-4FA4FC76331E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4169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CDE2E-487A-5E4E-8541-E3F237951F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831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CDE2E-487A-5E4E-8541-E3F237951F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018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defRPr>
            </a:lvl1pPr>
          </a:lstStyle>
          <a:p>
            <a:r>
              <a:rPr lang="en-US" altLang="ko-KR" dirty="0" smtClean="0"/>
              <a:t>Click to edit Master title style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dirty="0" smtClean="0"/>
              <a:t>Click to edit Master subtitle style</a:t>
            </a:r>
            <a:endParaRPr lang="ko-KR" altLang="en-US" dirty="0"/>
          </a:p>
        </p:txBody>
      </p:sp>
      <p:cxnSp>
        <p:nvCxnSpPr>
          <p:cNvPr id="4" name="직선 연결선 3"/>
          <p:cNvCxnSpPr/>
          <p:nvPr userDrawn="1"/>
        </p:nvCxnSpPr>
        <p:spPr>
          <a:xfrm flipV="1">
            <a:off x="685800" y="3600450"/>
            <a:ext cx="7772400" cy="10774"/>
          </a:xfrm>
          <a:prstGeom prst="line">
            <a:avLst/>
          </a:prstGeom>
          <a:ln w="53975" cmpd="sng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795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9CC2917A-A0FC-4C1D-A82C-ACFA6652F6E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209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6032" y="153909"/>
            <a:ext cx="8631936" cy="635467"/>
          </a:xfrm>
        </p:spPr>
        <p:txBody>
          <a:bodyPr/>
          <a:lstStyle>
            <a:lvl1pPr algn="ctr">
              <a:defRPr>
                <a:effectLst/>
                <a:latin typeface="Calibri Light" panose="020F0302020204030204" pitchFamily="34" charset="0"/>
                <a:cs typeface="Times New Roman" pitchFamily="18" charset="0"/>
              </a:defRPr>
            </a:lvl1pPr>
          </a:lstStyle>
          <a:p>
            <a:r>
              <a:rPr lang="en-US" altLang="ko-KR" dirty="0" smtClean="0"/>
              <a:t>Click to edit Master title style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  <a:cs typeface="Times New Roman" pitchFamily="18" charset="0"/>
              </a:defRPr>
            </a:lvl1pPr>
          </a:lstStyle>
          <a:p>
            <a:fld id="{9CC2917A-A0FC-4C1D-A82C-ACFA6652F6E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334978" y="789377"/>
            <a:ext cx="8552990" cy="0"/>
          </a:xfrm>
          <a:prstGeom prst="line">
            <a:avLst/>
          </a:prstGeom>
          <a:ln w="38100" cmpd="sng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43584"/>
            <a:ext cx="8229600" cy="5065736"/>
          </a:xfrm>
          <a:prstGeom prst="rect">
            <a:avLst/>
          </a:prstGeom>
        </p:spPr>
        <p:txBody>
          <a:bodyPr/>
          <a:lstStyle>
            <a:lvl2pPr marL="742950" indent="-285750">
              <a:buFont typeface="Arial" panose="020B0604020202020204" pitchFamily="34" charset="0"/>
              <a:buChar char="•"/>
              <a:defRPr/>
            </a:lvl2pPr>
            <a:lvl4pPr marL="1600200" indent="-228600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02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latin typeface="+mj-lt"/>
                <a:cs typeface="Times New Roman" pitchFamily="18" charset="0"/>
              </a:defRPr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  <a:latin typeface="+mj-lt"/>
                <a:cs typeface="Times New Roman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  <a:cs typeface="Times New Roman" pitchFamily="18" charset="0"/>
              </a:defRPr>
            </a:lvl1pPr>
          </a:lstStyle>
          <a:p>
            <a:fld id="{9CC2917A-A0FC-4C1D-A82C-ACFA6652F6E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5937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defRPr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234440"/>
            <a:ext cx="4038600" cy="50748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234440"/>
            <a:ext cx="4038600" cy="50748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  <a:cs typeface="Times New Roman" pitchFamily="18" charset="0"/>
              </a:defRPr>
            </a:lvl1pPr>
          </a:lstStyle>
          <a:p>
            <a:fld id="{9CC2917A-A0FC-4C1D-A82C-ACFA6652F6E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6" name="직선 연결선 6"/>
          <p:cNvCxnSpPr/>
          <p:nvPr userDrawn="1"/>
        </p:nvCxnSpPr>
        <p:spPr>
          <a:xfrm>
            <a:off x="334978" y="789377"/>
            <a:ext cx="8552990" cy="0"/>
          </a:xfrm>
          <a:prstGeom prst="line">
            <a:avLst/>
          </a:prstGeom>
          <a:ln w="38100" cmpd="sng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954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defRPr>
            </a:lvl1pPr>
          </a:lstStyle>
          <a:p>
            <a:r>
              <a:rPr lang="en-US" altLang="ko-KR" dirty="0" smtClean="0"/>
              <a:t>Click to edit Master title style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22690"/>
            <a:ext cx="4040188" cy="43696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anchor="ctr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794210"/>
            <a:ext cx="4040188" cy="45151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800"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400"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222690"/>
            <a:ext cx="4041775" cy="43696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anchor="ctr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794210"/>
            <a:ext cx="4041775" cy="45151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800"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400"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  <a:cs typeface="Times New Roman" pitchFamily="18" charset="0"/>
              </a:defRPr>
            </a:lvl1pPr>
          </a:lstStyle>
          <a:p>
            <a:fld id="{9CC2917A-A0FC-4C1D-A82C-ACFA6652F6E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1227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defRPr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  <a:cs typeface="Times New Roman" pitchFamily="18" charset="0"/>
              </a:defRPr>
            </a:lvl1pPr>
          </a:lstStyle>
          <a:p>
            <a:fld id="{9CC2917A-A0FC-4C1D-A82C-ACFA6652F6E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43584"/>
            <a:ext cx="8229600" cy="50657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059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Times New Roman" pitchFamily="18" charset="0"/>
                <a:cs typeface="Times New Roman" pitchFamily="18" charset="0"/>
              </a:defRPr>
            </a:lvl1pPr>
            <a:lvl2pPr>
              <a:defRPr sz="2000">
                <a:latin typeface="Times New Roman" pitchFamily="18" charset="0"/>
                <a:cs typeface="Times New Roman" pitchFamily="18" charset="0"/>
              </a:defRPr>
            </a:lvl2pPr>
            <a:lvl3pPr>
              <a:defRPr sz="1800">
                <a:latin typeface="Times New Roman" pitchFamily="18" charset="0"/>
                <a:cs typeface="Times New Roman" pitchFamily="18" charset="0"/>
              </a:defRPr>
            </a:lvl3pPr>
            <a:lvl4pPr>
              <a:defRPr sz="1600">
                <a:latin typeface="Times New Roman" pitchFamily="18" charset="0"/>
                <a:cs typeface="Times New Roman" pitchFamily="18" charset="0"/>
              </a:defRPr>
            </a:lvl4pPr>
            <a:lvl5pPr>
              <a:defRPr sz="1600">
                <a:latin typeface="Times New Roman" pitchFamily="18" charset="0"/>
                <a:cs typeface="Times New Roman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9CC2917A-A0FC-4C1D-A82C-ACFA6652F6E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1953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smtClean="0"/>
              <a:t>Drag picture to placeholder or click icon to add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9CC2917A-A0FC-4C1D-A82C-ACFA6652F6E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0957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243584"/>
            <a:ext cx="8229600" cy="5065736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9CC2917A-A0FC-4C1D-A82C-ACFA6652F6E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9193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7955840" y="246821"/>
            <a:ext cx="795462" cy="2814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20040" y="274638"/>
            <a:ext cx="8503920" cy="5147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dirty="0" smtClean="0"/>
              <a:t>Click to edit Master title style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902896" y="645721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fld id="{9CC2917A-A0FC-4C1D-A82C-ACFA6652F6E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12" name="텍스트 개체 틀 11"/>
          <p:cNvSpPr>
            <a:spLocks noGrp="1"/>
          </p:cNvSpPr>
          <p:nvPr>
            <p:ph type="body" idx="1"/>
          </p:nvPr>
        </p:nvSpPr>
        <p:spPr>
          <a:xfrm>
            <a:off x="628650" y="1231271"/>
            <a:ext cx="7886700" cy="4945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1515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1" hangingPunct="1">
        <a:spcBef>
          <a:spcPct val="0"/>
        </a:spcBef>
        <a:buNone/>
        <a:defRPr sz="3200" b="1" kern="1200">
          <a:solidFill>
            <a:schemeClr val="tx1"/>
          </a:solidFill>
          <a:latin typeface="Calibri Light" panose="020F0302020204030204" pitchFamily="34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Times New Roman" pitchFamily="18" charset="0"/>
        </a:defRPr>
      </a:lvl1pPr>
      <a:lvl2pPr marL="742950" marR="0" indent="-285750" algn="l" defTabSz="914400" rtl="0" eaLnBrk="1" fontAlgn="auto" latinLnBrk="1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accent6"/>
        </a:buClr>
        <a:buSzTx/>
        <a:buFont typeface="Arial" pitchFamily="34" charset="0"/>
        <a:buChar char="–"/>
        <a:tabLst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Times New Roman" pitchFamily="18" charset="0"/>
        </a:defRPr>
      </a:lvl3pPr>
      <a:lvl4pPr marL="1600200" indent="-228600" algn="l" defTabSz="914400" rtl="0" eaLnBrk="1" latinLnBrk="1" hangingPunct="1">
        <a:spcBef>
          <a:spcPct val="20000"/>
        </a:spcBef>
        <a:buClr>
          <a:srgbClr val="FFCC00"/>
        </a:buClr>
        <a:buFont typeface="Arial" pitchFamily="34" charset="0"/>
        <a:buChar char="–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Times New Roman" pitchFamily="18" charset="0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Times New Roman" pitchFamily="18" charset="0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hader.kaist.edu/packetshader/io_engine/index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shader.kaist.edu/mtcp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github.com/eunyoung14/mtcp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602889"/>
            <a:ext cx="7772400" cy="1997561"/>
          </a:xfrm>
        </p:spPr>
        <p:txBody>
          <a:bodyPr>
            <a:normAutofit/>
          </a:bodyPr>
          <a:lstStyle/>
          <a:p>
            <a:pPr algn="ctr"/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Scaling th</a:t>
            </a:r>
            <a:r>
              <a:rPr lang="en-US" altLang="ko-KR" dirty="0" smtClean="0">
                <a:latin typeface="Times New Roman" panose="02020603050405020304" pitchFamily="18" charset="0"/>
              </a:rPr>
              <a:t>e TCP Performance on </a:t>
            </a:r>
            <a:br>
              <a:rPr lang="en-US" altLang="ko-KR" dirty="0" smtClean="0">
                <a:latin typeface="Times New Roman" panose="02020603050405020304" pitchFamily="18" charset="0"/>
              </a:rPr>
            </a:br>
            <a:r>
              <a:rPr lang="en-US" altLang="ko-KR" dirty="0" smtClean="0">
                <a:latin typeface="Times New Roman" panose="02020603050405020304" pitchFamily="18" charset="0"/>
              </a:rPr>
              <a:t>Multicore Systems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685801" y="3882436"/>
            <a:ext cx="7576072" cy="1886767"/>
          </a:xfrm>
        </p:spPr>
        <p:txBody>
          <a:bodyPr>
            <a:noAutofit/>
          </a:bodyPr>
          <a:lstStyle/>
          <a:p>
            <a:r>
              <a:rPr lang="en-US" altLang="ko-KR" sz="2400" i="1" dirty="0" err="1">
                <a:solidFill>
                  <a:schemeClr val="tx1"/>
                </a:solidFill>
              </a:rPr>
              <a:t>KyoungSoo</a:t>
            </a:r>
            <a:r>
              <a:rPr lang="en-US" altLang="ko-KR" sz="2400" i="1" dirty="0">
                <a:solidFill>
                  <a:schemeClr val="tx1"/>
                </a:solidFill>
              </a:rPr>
              <a:t> </a:t>
            </a:r>
            <a:r>
              <a:rPr lang="en-US" altLang="ko-KR" sz="2400" i="1" dirty="0" smtClean="0">
                <a:solidFill>
                  <a:schemeClr val="tx1"/>
                </a:solidFill>
              </a:rPr>
              <a:t>Park</a:t>
            </a:r>
          </a:p>
          <a:p>
            <a:r>
              <a:rPr lang="en-US" altLang="ko-KR" sz="2400" dirty="0" smtClean="0">
                <a:solidFill>
                  <a:schemeClr val="tx1"/>
                </a:solidFill>
              </a:rPr>
              <a:t>Department of Electrical Engineering, KAIST</a:t>
            </a:r>
          </a:p>
          <a:p>
            <a:endParaRPr lang="en-US" altLang="ko-KR" sz="1800" dirty="0" smtClean="0">
              <a:solidFill>
                <a:schemeClr val="tx1"/>
              </a:solidFill>
            </a:endParaRPr>
          </a:p>
          <a:p>
            <a:r>
              <a:rPr lang="en-US" altLang="ko-KR" sz="1800" dirty="0" err="1" smtClean="0">
                <a:solidFill>
                  <a:schemeClr val="tx1"/>
                </a:solidFill>
              </a:rPr>
              <a:t>EunYoung</a:t>
            </a:r>
            <a:r>
              <a:rPr lang="en-US" altLang="ko-KR" sz="1800" dirty="0" smtClean="0">
                <a:solidFill>
                  <a:schemeClr val="tx1"/>
                </a:solidFill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</a:rPr>
              <a:t>Jeong</a:t>
            </a:r>
            <a:r>
              <a:rPr lang="en-US" altLang="ko-KR" sz="1800" dirty="0">
                <a:solidFill>
                  <a:schemeClr val="tx1"/>
                </a:solidFill>
              </a:rPr>
              <a:t>, Shinae Woo, Muhammad </a:t>
            </a:r>
            <a:r>
              <a:rPr lang="en-US" altLang="ko-KR" sz="1800" dirty="0" err="1">
                <a:solidFill>
                  <a:schemeClr val="tx1"/>
                </a:solidFill>
              </a:rPr>
              <a:t>Jamshed</a:t>
            </a:r>
            <a:r>
              <a:rPr lang="en-US" altLang="ko-KR" sz="1800" dirty="0">
                <a:solidFill>
                  <a:schemeClr val="tx1"/>
                </a:solidFill>
              </a:rPr>
              <a:t>, </a:t>
            </a:r>
            <a:endParaRPr lang="en-US" altLang="ko-KR" sz="1800" dirty="0" smtClean="0">
              <a:solidFill>
                <a:schemeClr val="tx1"/>
              </a:solidFill>
            </a:endParaRPr>
          </a:p>
          <a:p>
            <a:r>
              <a:rPr lang="en-US" altLang="ko-KR" sz="1800" dirty="0" err="1" smtClean="0">
                <a:solidFill>
                  <a:schemeClr val="tx1"/>
                </a:solidFill>
              </a:rPr>
              <a:t>Haewon</a:t>
            </a:r>
            <a:r>
              <a:rPr lang="en-US" altLang="ko-KR" sz="1800" dirty="0" smtClean="0">
                <a:solidFill>
                  <a:schemeClr val="tx1"/>
                </a:solidFill>
              </a:rPr>
              <a:t> </a:t>
            </a:r>
            <a:r>
              <a:rPr lang="en-US" altLang="ko-KR" sz="1800" dirty="0" err="1" smtClean="0">
                <a:solidFill>
                  <a:schemeClr val="tx1"/>
                </a:solidFill>
              </a:rPr>
              <a:t>Jeong</a:t>
            </a:r>
            <a:r>
              <a:rPr lang="en-US" altLang="ko-KR" sz="1800" dirty="0" smtClean="0">
                <a:solidFill>
                  <a:schemeClr val="tx1"/>
                </a:solidFill>
              </a:rPr>
              <a:t>, </a:t>
            </a:r>
            <a:r>
              <a:rPr lang="en-US" altLang="ko-KR" sz="1800" dirty="0" err="1" smtClean="0">
                <a:solidFill>
                  <a:schemeClr val="tx1"/>
                </a:solidFill>
              </a:rPr>
              <a:t>Sunghwan</a:t>
            </a:r>
            <a:r>
              <a:rPr lang="en-US" altLang="ko-KR" sz="1800" dirty="0" smtClean="0">
                <a:solidFill>
                  <a:schemeClr val="tx1"/>
                </a:solidFill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</a:rPr>
              <a:t>Ihm</a:t>
            </a:r>
            <a:r>
              <a:rPr lang="en-US" altLang="ko-KR" sz="1800" dirty="0">
                <a:solidFill>
                  <a:schemeClr val="tx1"/>
                </a:solidFill>
              </a:rPr>
              <a:t>*, </a:t>
            </a:r>
            <a:r>
              <a:rPr lang="en-US" altLang="ko-KR" sz="1800" dirty="0" smtClean="0">
                <a:solidFill>
                  <a:schemeClr val="tx1"/>
                </a:solidFill>
              </a:rPr>
              <a:t>and </a:t>
            </a:r>
            <a:r>
              <a:rPr lang="en-US" altLang="ko-KR" sz="1800" dirty="0" err="1" smtClean="0">
                <a:solidFill>
                  <a:schemeClr val="tx1"/>
                </a:solidFill>
              </a:rPr>
              <a:t>Dongsu</a:t>
            </a:r>
            <a:r>
              <a:rPr lang="en-US" altLang="ko-KR" sz="1800" dirty="0" smtClean="0">
                <a:solidFill>
                  <a:schemeClr val="tx1"/>
                </a:solidFill>
              </a:rPr>
              <a:t> Han</a:t>
            </a:r>
            <a:r>
              <a:rPr lang="en-US" altLang="ko-KR" sz="1600" baseline="30000" dirty="0" smtClean="0">
                <a:solidFill>
                  <a:schemeClr val="tx1"/>
                </a:solidFill>
                <a:latin typeface="Corbel" pitchFamily="34" charset="0"/>
              </a:rPr>
              <a:t/>
            </a:r>
            <a:br>
              <a:rPr lang="en-US" altLang="ko-KR" sz="1600" baseline="30000" dirty="0" smtClean="0">
                <a:solidFill>
                  <a:schemeClr val="tx1"/>
                </a:solidFill>
                <a:latin typeface="Corbel" pitchFamily="34" charset="0"/>
              </a:rPr>
            </a:br>
            <a:r>
              <a:rPr lang="en-US" altLang="ko-KR" baseline="30000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  <a:latin typeface="Corbel" pitchFamily="34" charset="0"/>
              </a:rPr>
              <a:t>KAIST               </a:t>
            </a:r>
            <a:r>
              <a:rPr lang="en-US" altLang="ko-KR" sz="1600" dirty="0" smtClean="0">
                <a:solidFill>
                  <a:schemeClr val="tx1"/>
                </a:solidFill>
              </a:rPr>
              <a:t>*</a:t>
            </a:r>
            <a:r>
              <a:rPr lang="en-US" altLang="ko-KR" sz="1600" baseline="30000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  <a:latin typeface="Corbel" pitchFamily="34" charset="0"/>
              </a:rPr>
              <a:t>Princeton University</a:t>
            </a:r>
            <a:br>
              <a:rPr lang="en-US" altLang="ko-KR" sz="1600" dirty="0" smtClean="0">
                <a:solidFill>
                  <a:schemeClr val="tx1"/>
                </a:solidFill>
                <a:latin typeface="Corbel" pitchFamily="34" charset="0"/>
              </a:rPr>
            </a:br>
            <a:endParaRPr lang="en-US" altLang="ko-KR" sz="1600" dirty="0" smtClean="0">
              <a:solidFill>
                <a:schemeClr val="tx1"/>
              </a:solidFill>
              <a:latin typeface="+mn-lt"/>
            </a:endParaRPr>
          </a:p>
          <a:p>
            <a:endParaRPr lang="en-US" altLang="ko-KR" sz="1800" b="1" dirty="0" smtClean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9019" y="6196527"/>
            <a:ext cx="2237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Slides by </a:t>
            </a:r>
            <a:r>
              <a:rPr lang="en-US" altLang="ko-KR" dirty="0" err="1" smtClean="0"/>
              <a:t>Shinae</a:t>
            </a:r>
            <a:r>
              <a:rPr lang="en-US" altLang="ko-KR" dirty="0" smtClean="0"/>
              <a:t> Woo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201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/>
              <a:t>Overview of </a:t>
            </a:r>
            <a:r>
              <a:rPr lang="en-US" altLang="ko-KR" sz="3200" dirty="0" err="1" smtClean="0"/>
              <a:t>mTCP</a:t>
            </a:r>
            <a:r>
              <a:rPr lang="en-US" altLang="ko-KR" sz="3200" dirty="0" smtClean="0"/>
              <a:t> Architecture</a:t>
            </a:r>
            <a:endParaRPr lang="ko-KR" altLang="en-US" sz="3200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25D33-E500-4A3B-BA4A-F84EAD7CE15C}" type="slidenum">
              <a:rPr lang="ko-KR" altLang="en-US" smtClean="0">
                <a:latin typeface="Calibri" panose="020F0502020204030204" pitchFamily="34" charset="0"/>
              </a:rPr>
              <a:t>10</a:t>
            </a:fld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80" name="내용 개체 틀 2"/>
          <p:cNvSpPr>
            <a:spLocks noGrp="1"/>
          </p:cNvSpPr>
          <p:nvPr>
            <p:ph idx="4294967295"/>
          </p:nvPr>
        </p:nvSpPr>
        <p:spPr>
          <a:xfrm>
            <a:off x="1344613" y="5011805"/>
            <a:ext cx="6798703" cy="1399706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>
              <a:buClrTx/>
              <a:buAutoNum type="arabicPeriod"/>
            </a:pPr>
            <a:r>
              <a:rPr lang="en-US" altLang="ko-KR" dirty="0" smtClean="0"/>
              <a:t>Thread model</a:t>
            </a:r>
            <a:r>
              <a:rPr lang="en-US" altLang="ko-KR" dirty="0"/>
              <a:t>: </a:t>
            </a:r>
            <a:r>
              <a:rPr lang="en-US" altLang="ko-KR" dirty="0" smtClean="0"/>
              <a:t>pairwise</a:t>
            </a:r>
            <a:r>
              <a:rPr lang="en-US" altLang="ko-KR" dirty="0"/>
              <a:t>, </a:t>
            </a:r>
            <a:r>
              <a:rPr lang="en-US" altLang="ko-KR" dirty="0" smtClean="0"/>
              <a:t>per-core threading</a:t>
            </a:r>
          </a:p>
          <a:p>
            <a:pPr marL="457200" indent="-457200">
              <a:buClrTx/>
              <a:buAutoNum type="arabicPeriod"/>
            </a:pPr>
            <a:r>
              <a:rPr lang="en-US" altLang="ko-KR" dirty="0" smtClean="0"/>
              <a:t>Batching from packet I/O to application</a:t>
            </a:r>
          </a:p>
          <a:p>
            <a:pPr marL="457200" indent="-457200">
              <a:buClrTx/>
              <a:buAutoNum type="arabicPeriod"/>
            </a:pPr>
            <a:r>
              <a:rPr lang="en-US" altLang="ko-KR" dirty="0" err="1" smtClean="0"/>
              <a:t>mTCP</a:t>
            </a:r>
            <a:r>
              <a:rPr lang="en-US" altLang="ko-KR" dirty="0" smtClean="0"/>
              <a:t> API: </a:t>
            </a:r>
            <a:r>
              <a:rPr lang="en-US" altLang="ko-KR" dirty="0" smtClean="0"/>
              <a:t>easily </a:t>
            </a:r>
            <a:r>
              <a:rPr lang="en-US" altLang="ko-KR" dirty="0" smtClean="0"/>
              <a:t>portable API (BSD-like)</a:t>
            </a:r>
            <a:endParaRPr lang="en-US" altLang="ko-KR" dirty="0"/>
          </a:p>
        </p:txBody>
      </p:sp>
      <p:sp>
        <p:nvSpPr>
          <p:cNvPr id="29" name="직사각형 28"/>
          <p:cNvSpPr/>
          <p:nvPr/>
        </p:nvSpPr>
        <p:spPr>
          <a:xfrm>
            <a:off x="1881452" y="3810964"/>
            <a:ext cx="4692593" cy="3841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User-level packet I/O </a:t>
            </a:r>
            <a:r>
              <a:rPr lang="en-US" altLang="ko-KR" sz="2000" dirty="0">
                <a:latin typeface="Calibri" panose="020F0502020204030204" pitchFamily="34" charset="0"/>
                <a:cs typeface="Arial" panose="020B0604020202020204" pitchFamily="34" charset="0"/>
              </a:rPr>
              <a:t>library (</a:t>
            </a:r>
            <a:r>
              <a:rPr lang="en-US" altLang="ko-KR" sz="2000" dirty="0" err="1">
                <a:latin typeface="Calibri" panose="020F0502020204030204" pitchFamily="34" charset="0"/>
                <a:cs typeface="Arial" panose="020B0604020202020204" pitchFamily="34" charset="0"/>
              </a:rPr>
              <a:t>PSIO</a:t>
            </a:r>
            <a:r>
              <a:rPr lang="en-US" altLang="ko-KR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ko-KR" altLang="en-US" sz="20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1881452" y="2940485"/>
            <a:ext cx="2191448" cy="6864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mTCP</a:t>
            </a:r>
            <a:r>
              <a:rPr lang="en-US" altLang="ko-KR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ko-KR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thread 0</a:t>
            </a:r>
            <a:endParaRPr lang="ko-KR" altLang="en-US" sz="20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4388632" y="2942161"/>
            <a:ext cx="2185413" cy="68646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mTCP</a:t>
            </a:r>
            <a:r>
              <a:rPr lang="en-US" altLang="ko-KR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ko-KR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thread 1</a:t>
            </a:r>
            <a:endParaRPr lang="ko-KR" altLang="en-US" sz="20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1881452" y="1628527"/>
            <a:ext cx="2200067" cy="64465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Application</a:t>
            </a:r>
            <a:br>
              <a:rPr lang="en-US" altLang="ko-KR" sz="2000" dirty="0" smtClean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altLang="ko-KR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Thread 0</a:t>
            </a:r>
            <a:endParaRPr lang="ko-KR" altLang="en-US" sz="20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4388112" y="1628526"/>
            <a:ext cx="2194029" cy="66249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Application</a:t>
            </a:r>
            <a:br>
              <a:rPr lang="en-US" altLang="ko-KR" sz="2000" dirty="0" smtClean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altLang="ko-KR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Thread 1</a:t>
            </a:r>
            <a:endParaRPr lang="ko-KR" altLang="en-US" sz="20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1881452" y="2517510"/>
            <a:ext cx="2365577" cy="437759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mTCP</a:t>
            </a:r>
            <a:r>
              <a:rPr lang="en-US" altLang="ko-KR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 socket</a:t>
            </a:r>
            <a:endParaRPr lang="ko-KR" altLang="en-US" sz="20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4236921" y="2517510"/>
            <a:ext cx="2337124" cy="437757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mTCP</a:t>
            </a:r>
            <a:r>
              <a:rPr lang="en-US" altLang="ko-KR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ko-KR" sz="20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epoll</a:t>
            </a:r>
            <a:endParaRPr lang="ko-KR" altLang="en-US" sz="20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7" name="직사각형 66"/>
          <p:cNvSpPr/>
          <p:nvPr/>
        </p:nvSpPr>
        <p:spPr>
          <a:xfrm>
            <a:off x="1881452" y="4331010"/>
            <a:ext cx="4692593" cy="3841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NIC</a:t>
            </a:r>
            <a:r>
              <a:rPr lang="en-US" altLang="ko-KR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 device driver</a:t>
            </a:r>
            <a:endParaRPr lang="ko-KR" altLang="en-US" sz="20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직선 연결선 46"/>
          <p:cNvCxnSpPr/>
          <p:nvPr/>
        </p:nvCxnSpPr>
        <p:spPr>
          <a:xfrm>
            <a:off x="943316" y="4262097"/>
            <a:ext cx="7200000" cy="5936"/>
          </a:xfrm>
          <a:prstGeom prst="line">
            <a:avLst/>
          </a:prstGeom>
          <a:ln w="28575" cmpd="sng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6864784" y="4369899"/>
            <a:ext cx="1530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</a:rPr>
              <a:t>Kernel-level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1757915" y="1488654"/>
            <a:ext cx="2407662" cy="337642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52" name="직사각형 51"/>
          <p:cNvSpPr/>
          <p:nvPr/>
        </p:nvSpPr>
        <p:spPr>
          <a:xfrm>
            <a:off x="1271124" y="1353738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1</a:t>
            </a:r>
            <a:endParaRPr lang="ko-KR" altLang="en-US" sz="32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87" name="직사각형 86"/>
          <p:cNvSpPr/>
          <p:nvPr/>
        </p:nvSpPr>
        <p:spPr>
          <a:xfrm>
            <a:off x="6548336" y="1830166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2</a:t>
            </a:r>
            <a:endParaRPr lang="ko-KR" altLang="en-US" sz="32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54" name="직선 화살표 연결선 53"/>
          <p:cNvCxnSpPr/>
          <p:nvPr/>
        </p:nvCxnSpPr>
        <p:spPr>
          <a:xfrm>
            <a:off x="6424798" y="1992714"/>
            <a:ext cx="0" cy="2530379"/>
          </a:xfrm>
          <a:prstGeom prst="straightConnector1">
            <a:avLst/>
          </a:prstGeom>
          <a:ln w="28575" cmpd="sng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직사각형 88"/>
          <p:cNvSpPr/>
          <p:nvPr/>
        </p:nvSpPr>
        <p:spPr>
          <a:xfrm>
            <a:off x="1641996" y="2402372"/>
            <a:ext cx="5110505" cy="65980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90" name="직사각형 89"/>
          <p:cNvSpPr/>
          <p:nvPr/>
        </p:nvSpPr>
        <p:spPr>
          <a:xfrm>
            <a:off x="1228585" y="2235192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b="1" dirty="0">
                <a:solidFill>
                  <a:srgbClr val="C00000"/>
                </a:solidFill>
                <a:latin typeface="Calibri" panose="020F0502020204030204" pitchFamily="34" charset="0"/>
              </a:rPr>
              <a:t>3</a:t>
            </a:r>
            <a:endParaRPr lang="ko-KR" altLang="en-US" sz="32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64784" y="3699357"/>
            <a:ext cx="1749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</a:rPr>
              <a:t>User-level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62909" y="1041507"/>
            <a:ext cx="900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</a:rPr>
              <a:t>Core 0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21674" y="1041507"/>
            <a:ext cx="900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</a:rPr>
              <a:t>Core 1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107504" y="6415843"/>
            <a:ext cx="73448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 smtClean="0">
                <a:latin typeface="Calibri" panose="020F0502020204030204" pitchFamily="34" charset="0"/>
              </a:rPr>
              <a:t>[SIGCOMM’10] </a:t>
            </a:r>
            <a:r>
              <a:rPr lang="en-US" altLang="ko-KR" sz="1200" dirty="0" err="1" smtClean="0">
                <a:latin typeface="Calibri" panose="020F0502020204030204" pitchFamily="34" charset="0"/>
              </a:rPr>
              <a:t>PacketShader</a:t>
            </a:r>
            <a:r>
              <a:rPr lang="en-US" altLang="ko-KR" sz="1200" dirty="0" smtClean="0">
                <a:latin typeface="Calibri" panose="020F0502020204030204" pitchFamily="34" charset="0"/>
              </a:rPr>
              <a:t>: A </a:t>
            </a:r>
            <a:r>
              <a:rPr lang="en-US" altLang="ko-KR" sz="1200" dirty="0" err="1" smtClean="0">
                <a:latin typeface="Calibri" panose="020F0502020204030204" pitchFamily="34" charset="0"/>
              </a:rPr>
              <a:t>GPU</a:t>
            </a:r>
            <a:r>
              <a:rPr lang="en-US" altLang="ko-KR" sz="1200" dirty="0" smtClean="0">
                <a:latin typeface="Calibri" panose="020F0502020204030204" pitchFamily="34" charset="0"/>
              </a:rPr>
              <a:t>-accelerated </a:t>
            </a:r>
            <a:r>
              <a:rPr lang="en-US" altLang="ko-KR" sz="1200" dirty="0">
                <a:latin typeface="Calibri" panose="020F0502020204030204" pitchFamily="34" charset="0"/>
              </a:rPr>
              <a:t>software router, </a:t>
            </a:r>
            <a:r>
              <a:rPr lang="en-US" altLang="ko-KR" sz="1200" dirty="0">
                <a:latin typeface="Calibri" panose="020F0502020204030204" pitchFamily="34" charset="0"/>
                <a:hlinkClick r:id="rId3"/>
              </a:rPr>
              <a:t>http://</a:t>
            </a:r>
            <a:r>
              <a:rPr lang="en-US" altLang="ko-KR" sz="1200" dirty="0" smtClean="0">
                <a:latin typeface="Calibri" panose="020F0502020204030204" pitchFamily="34" charset="0"/>
                <a:hlinkClick r:id="rId3"/>
              </a:rPr>
              <a:t>shader.kaist.edu/packetshader/io_engine/index.html</a:t>
            </a:r>
            <a:endParaRPr lang="en-US" altLang="ko-KR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15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3" grpId="0" animBg="1"/>
      <p:bldP spid="34" grpId="0" animBg="1"/>
      <p:bldP spid="36" grpId="0" animBg="1"/>
      <p:bldP spid="37" grpId="0" animBg="1"/>
      <p:bldP spid="44" grpId="0" animBg="1"/>
      <p:bldP spid="45" grpId="0" animBg="1"/>
      <p:bldP spid="49" grpId="0" animBg="1"/>
      <p:bldP spid="52" grpId="0"/>
      <p:bldP spid="87" grpId="0"/>
      <p:bldP spid="89" grpId="0" animBg="1"/>
      <p:bldP spid="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1. Thread </a:t>
            </a:r>
            <a:r>
              <a:rPr lang="en-US" altLang="ko-KR" dirty="0" smtClean="0"/>
              <a:t>Model</a:t>
            </a:r>
            <a:r>
              <a:rPr lang="en-US" altLang="ko-KR" dirty="0"/>
              <a:t>: Pairwise, </a:t>
            </a:r>
            <a:r>
              <a:rPr lang="en-US" altLang="ko-KR" dirty="0" smtClean="0"/>
              <a:t>Per-core </a:t>
            </a:r>
            <a:r>
              <a:rPr lang="en-US" altLang="ko-KR" dirty="0"/>
              <a:t>T</a:t>
            </a:r>
            <a:r>
              <a:rPr lang="en-US" altLang="ko-KR" dirty="0" smtClean="0"/>
              <a:t>hreading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917A-A0FC-4C1D-A82C-ACFA6652F6EB}" type="slidenum">
              <a:rPr lang="ko-KR" altLang="en-US" smtClean="0"/>
              <a:pPr/>
              <a:t>11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 flipV="1">
            <a:off x="1824961" y="4225545"/>
            <a:ext cx="2437679" cy="10259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954374" y="3247558"/>
            <a:ext cx="4701211" cy="3841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User-level packet I/O </a:t>
            </a:r>
            <a:r>
              <a:rPr lang="en-US" altLang="ko-KR" sz="2000" dirty="0">
                <a:latin typeface="Calibri" panose="020F0502020204030204" pitchFamily="34" charset="0"/>
                <a:cs typeface="Arial" panose="020B0604020202020204" pitchFamily="34" charset="0"/>
              </a:rPr>
              <a:t>library (</a:t>
            </a:r>
            <a:r>
              <a:rPr lang="en-US" altLang="ko-KR" sz="2000" dirty="0" err="1">
                <a:latin typeface="Calibri" panose="020F0502020204030204" pitchFamily="34" charset="0"/>
                <a:cs typeface="Arial" panose="020B0604020202020204" pitchFamily="34" charset="0"/>
              </a:rPr>
              <a:t>PSIO</a:t>
            </a:r>
            <a:r>
              <a:rPr lang="en-US" altLang="ko-KR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ko-KR" altLang="en-US" sz="20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962992" y="2368297"/>
            <a:ext cx="2191448" cy="6864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mTCP</a:t>
            </a:r>
            <a:r>
              <a:rPr lang="en-US" altLang="ko-KR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ko-KR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thread 0</a:t>
            </a:r>
            <a:endParaRPr lang="ko-KR" altLang="en-US" sz="20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461554" y="2369973"/>
            <a:ext cx="2194031" cy="68646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mTCP</a:t>
            </a:r>
            <a:r>
              <a:rPr lang="en-US" altLang="ko-KR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ko-KR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thread 1</a:t>
            </a:r>
            <a:endParaRPr lang="ko-KR" altLang="en-US" sz="20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954374" y="1056339"/>
            <a:ext cx="2200067" cy="64465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Application</a:t>
            </a:r>
            <a:br>
              <a:rPr lang="en-US" altLang="ko-KR" sz="2000" dirty="0" smtClean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altLang="ko-KR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Thread 0</a:t>
            </a:r>
            <a:endParaRPr lang="ko-KR" altLang="en-US" sz="20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461034" y="1056338"/>
            <a:ext cx="2194029" cy="66249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Application</a:t>
            </a:r>
            <a:br>
              <a:rPr lang="en-US" altLang="ko-KR" sz="2000" dirty="0" smtClean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altLang="ko-KR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Thread 1</a:t>
            </a:r>
            <a:endParaRPr lang="ko-KR" altLang="en-US" sz="20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962992" y="1945322"/>
            <a:ext cx="2356959" cy="437759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mTCP</a:t>
            </a:r>
            <a:r>
              <a:rPr lang="en-US" altLang="ko-KR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 socket</a:t>
            </a:r>
            <a:endParaRPr lang="ko-KR" altLang="en-US" sz="20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309843" y="1945322"/>
            <a:ext cx="2345742" cy="437757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mTCP</a:t>
            </a:r>
            <a:r>
              <a:rPr lang="en-US" altLang="ko-KR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ko-KR" sz="20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epoll</a:t>
            </a:r>
            <a:endParaRPr lang="ko-KR" altLang="en-US" sz="20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954375" y="3758822"/>
            <a:ext cx="4701210" cy="3841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Device driver</a:t>
            </a:r>
            <a:endParaRPr lang="ko-KR" altLang="en-US" sz="20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896054" y="3680864"/>
            <a:ext cx="6246421" cy="27529"/>
          </a:xfrm>
          <a:prstGeom prst="line">
            <a:avLst/>
          </a:prstGeom>
          <a:ln w="28575" cmpd="sng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35831" y="4315422"/>
            <a:ext cx="900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</a:rPr>
              <a:t>Core 0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94596" y="4315422"/>
            <a:ext cx="900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</a:rPr>
              <a:t>Core 1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18" name="직사각형 17"/>
          <p:cNvSpPr/>
          <p:nvPr/>
        </p:nvSpPr>
        <p:spPr>
          <a:xfrm flipV="1">
            <a:off x="4387744" y="4225544"/>
            <a:ext cx="2437679" cy="10259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347453" y="4415525"/>
            <a:ext cx="5992443" cy="1692534"/>
            <a:chOff x="3079201" y="5000317"/>
            <a:chExt cx="5992443" cy="1692534"/>
          </a:xfrm>
        </p:grpSpPr>
        <p:grpSp>
          <p:nvGrpSpPr>
            <p:cNvPr id="52" name="그룹 51"/>
            <p:cNvGrpSpPr/>
            <p:nvPr/>
          </p:nvGrpSpPr>
          <p:grpSpPr>
            <a:xfrm>
              <a:off x="3079201" y="5000317"/>
              <a:ext cx="523553" cy="1004254"/>
              <a:chOff x="3116853" y="4768305"/>
              <a:chExt cx="523553" cy="1004254"/>
            </a:xfrm>
          </p:grpSpPr>
          <p:sp>
            <p:nvSpPr>
              <p:cNvPr id="30" name="오른쪽 대괄호 29"/>
              <p:cNvSpPr/>
              <p:nvPr/>
            </p:nvSpPr>
            <p:spPr>
              <a:xfrm rot="5400000">
                <a:off x="2876503" y="5008655"/>
                <a:ext cx="1004254" cy="523553"/>
              </a:xfrm>
              <a:prstGeom prst="rightBracket">
                <a:avLst>
                  <a:gd name="adj" fmla="val 0"/>
                </a:avLst>
              </a:prstGeom>
              <a:solidFill>
                <a:schemeClr val="bg1">
                  <a:lumMod val="75000"/>
                </a:schemeClr>
              </a:solidFill>
              <a:ln w="2857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직사각형 30"/>
              <p:cNvSpPr/>
              <p:nvPr/>
            </p:nvSpPr>
            <p:spPr>
              <a:xfrm rot="5400000">
                <a:off x="3229244" y="5432583"/>
                <a:ext cx="276016" cy="315929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 smtClean="0"/>
              </a:p>
            </p:txBody>
          </p:sp>
          <p:sp>
            <p:nvSpPr>
              <p:cNvPr id="32" name="직사각형 31"/>
              <p:cNvSpPr/>
              <p:nvPr/>
            </p:nvSpPr>
            <p:spPr>
              <a:xfrm rot="5400000">
                <a:off x="3229244" y="5127705"/>
                <a:ext cx="276016" cy="315929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 smtClean="0"/>
              </a:p>
            </p:txBody>
          </p:sp>
          <p:sp>
            <p:nvSpPr>
              <p:cNvPr id="33" name="직사각형 32"/>
              <p:cNvSpPr/>
              <p:nvPr/>
            </p:nvSpPr>
            <p:spPr>
              <a:xfrm rot="5400000">
                <a:off x="3229244" y="4795531"/>
                <a:ext cx="276016" cy="315929"/>
              </a:xfrm>
              <a:prstGeom prst="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 smtClean="0"/>
              </a:p>
            </p:txBody>
          </p:sp>
        </p:grpSp>
        <p:grpSp>
          <p:nvGrpSpPr>
            <p:cNvPr id="54" name="그룹 53"/>
            <p:cNvGrpSpPr/>
            <p:nvPr/>
          </p:nvGrpSpPr>
          <p:grpSpPr>
            <a:xfrm>
              <a:off x="5630357" y="5000317"/>
              <a:ext cx="523553" cy="1004254"/>
              <a:chOff x="5630357" y="4781950"/>
              <a:chExt cx="523553" cy="1004254"/>
            </a:xfrm>
          </p:grpSpPr>
          <p:sp>
            <p:nvSpPr>
              <p:cNvPr id="34" name="오른쪽 대괄호 33"/>
              <p:cNvSpPr/>
              <p:nvPr/>
            </p:nvSpPr>
            <p:spPr>
              <a:xfrm rot="5400000">
                <a:off x="5390007" y="5022300"/>
                <a:ext cx="1004254" cy="523553"/>
              </a:xfrm>
              <a:prstGeom prst="rightBracket">
                <a:avLst>
                  <a:gd name="adj" fmla="val 0"/>
                </a:avLst>
              </a:prstGeom>
              <a:solidFill>
                <a:schemeClr val="bg1">
                  <a:lumMod val="75000"/>
                </a:schemeClr>
              </a:solidFill>
              <a:ln w="2857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직사각형 34"/>
              <p:cNvSpPr/>
              <p:nvPr/>
            </p:nvSpPr>
            <p:spPr>
              <a:xfrm rot="5400000">
                <a:off x="5742748" y="5446228"/>
                <a:ext cx="276016" cy="315929"/>
              </a:xfrm>
              <a:prstGeom prst="rect">
                <a:avLst/>
              </a:prstGeom>
              <a:ln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 smtClean="0"/>
              </a:p>
            </p:txBody>
          </p:sp>
          <p:sp>
            <p:nvSpPr>
              <p:cNvPr id="36" name="직사각형 35"/>
              <p:cNvSpPr/>
              <p:nvPr/>
            </p:nvSpPr>
            <p:spPr>
              <a:xfrm rot="5400000">
                <a:off x="5742748" y="5141350"/>
                <a:ext cx="276016" cy="315929"/>
              </a:xfrm>
              <a:prstGeom prst="rect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 smtClean="0"/>
              </a:p>
            </p:txBody>
          </p:sp>
          <p:sp>
            <p:nvSpPr>
              <p:cNvPr id="37" name="직사각형 36"/>
              <p:cNvSpPr/>
              <p:nvPr/>
            </p:nvSpPr>
            <p:spPr>
              <a:xfrm rot="5400000">
                <a:off x="5742748" y="4809176"/>
                <a:ext cx="276016" cy="315929"/>
              </a:xfrm>
              <a:prstGeom prst="rect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 smtClean="0"/>
              </a:p>
            </p:txBody>
          </p:sp>
        </p:grpSp>
        <p:cxnSp>
          <p:nvCxnSpPr>
            <p:cNvPr id="42" name="직선 화살표 연결선 41"/>
            <p:cNvCxnSpPr>
              <a:stCxn id="31" idx="3"/>
            </p:cNvCxnSpPr>
            <p:nvPr/>
          </p:nvCxnSpPr>
          <p:spPr>
            <a:xfrm rot="16200000" flipH="1">
              <a:off x="5413849" y="3876318"/>
              <a:ext cx="361034" cy="4529533"/>
            </a:xfrm>
            <a:prstGeom prst="bentConnector2">
              <a:avLst/>
            </a:prstGeom>
            <a:ln w="28575" cmpd="sng">
              <a:solidFill>
                <a:srgbClr val="C0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직선 화살표 연결선 41"/>
            <p:cNvCxnSpPr>
              <a:stCxn id="35" idx="3"/>
            </p:cNvCxnSpPr>
            <p:nvPr/>
          </p:nvCxnSpPr>
          <p:spPr>
            <a:xfrm rot="16200000" flipH="1">
              <a:off x="6668860" y="5172463"/>
              <a:ext cx="360726" cy="1936935"/>
            </a:xfrm>
            <a:prstGeom prst="bentConnector2">
              <a:avLst/>
            </a:prstGeom>
            <a:ln w="28575" cmpd="sng">
              <a:solidFill>
                <a:srgbClr val="C0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4754712" y="6292741"/>
              <a:ext cx="43169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</a:rPr>
                <a:t>Symmetric Receive-Side Scaling (H/W)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689408" y="5148500"/>
              <a:ext cx="16219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Calibri" panose="020F0502020204030204" pitchFamily="34" charset="0"/>
                </a:rPr>
                <a:t>Per-core </a:t>
              </a:r>
              <a:br>
                <a:rPr lang="en-US" sz="2000" b="1" dirty="0" smtClean="0">
                  <a:latin typeface="Calibri" panose="020F0502020204030204" pitchFamily="34" charset="0"/>
                </a:rPr>
              </a:br>
              <a:r>
                <a:rPr lang="en-US" sz="2000" b="1" dirty="0" smtClean="0">
                  <a:latin typeface="Calibri" panose="020F0502020204030204" pitchFamily="34" charset="0"/>
                </a:rPr>
                <a:t>packet queue</a:t>
              </a:r>
              <a:endParaRPr lang="en-US" sz="2000" b="1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91" name="그룹 90"/>
          <p:cNvGrpSpPr/>
          <p:nvPr/>
        </p:nvGrpSpPr>
        <p:grpSpPr>
          <a:xfrm>
            <a:off x="2730481" y="890809"/>
            <a:ext cx="3010880" cy="3967769"/>
            <a:chOff x="2330451" y="1037349"/>
            <a:chExt cx="3010880" cy="4967222"/>
          </a:xfrm>
        </p:grpSpPr>
        <p:cxnSp>
          <p:nvCxnSpPr>
            <p:cNvPr id="80" name="직선 화살표 연결선 79"/>
            <p:cNvCxnSpPr/>
            <p:nvPr/>
          </p:nvCxnSpPr>
          <p:spPr>
            <a:xfrm flipH="1" flipV="1">
              <a:off x="2330451" y="1037349"/>
              <a:ext cx="11835" cy="496722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직선 화살표 연결선 87"/>
            <p:cNvCxnSpPr/>
            <p:nvPr/>
          </p:nvCxnSpPr>
          <p:spPr>
            <a:xfrm flipH="1" flipV="1">
              <a:off x="2733707" y="1037349"/>
              <a:ext cx="11835" cy="4967222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직선 화살표 연결선 88"/>
            <p:cNvCxnSpPr/>
            <p:nvPr/>
          </p:nvCxnSpPr>
          <p:spPr>
            <a:xfrm flipH="1" flipV="1">
              <a:off x="4926240" y="1037349"/>
              <a:ext cx="11835" cy="496722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직선 화살표 연결선 89"/>
            <p:cNvCxnSpPr/>
            <p:nvPr/>
          </p:nvCxnSpPr>
          <p:spPr>
            <a:xfrm flipH="1" flipV="1">
              <a:off x="5329496" y="1037349"/>
              <a:ext cx="11835" cy="4967222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301408" y="1602686"/>
            <a:ext cx="8052452" cy="1654683"/>
            <a:chOff x="1033156" y="2439734"/>
            <a:chExt cx="8052452" cy="1654683"/>
          </a:xfrm>
        </p:grpSpPr>
        <p:grpSp>
          <p:nvGrpSpPr>
            <p:cNvPr id="66" name="그룹 65"/>
            <p:cNvGrpSpPr/>
            <p:nvPr/>
          </p:nvGrpSpPr>
          <p:grpSpPr>
            <a:xfrm>
              <a:off x="1033156" y="2439734"/>
              <a:ext cx="523553" cy="854360"/>
              <a:chOff x="3116853" y="4918199"/>
              <a:chExt cx="523553" cy="854360"/>
            </a:xfrm>
          </p:grpSpPr>
          <p:sp>
            <p:nvSpPr>
              <p:cNvPr id="67" name="오른쪽 대괄호 66"/>
              <p:cNvSpPr/>
              <p:nvPr/>
            </p:nvSpPr>
            <p:spPr>
              <a:xfrm rot="5400000">
                <a:off x="2951450" y="5083602"/>
                <a:ext cx="854360" cy="523553"/>
              </a:xfrm>
              <a:prstGeom prst="rightBracket">
                <a:avLst>
                  <a:gd name="adj" fmla="val 0"/>
                </a:avLst>
              </a:prstGeom>
              <a:solidFill>
                <a:srgbClr val="92D050"/>
              </a:solidFill>
              <a:ln w="2857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8" name="직사각형 67"/>
              <p:cNvSpPr/>
              <p:nvPr/>
            </p:nvSpPr>
            <p:spPr>
              <a:xfrm rot="5400000">
                <a:off x="3229244" y="5432583"/>
                <a:ext cx="276016" cy="315929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 smtClean="0"/>
              </a:p>
            </p:txBody>
          </p:sp>
          <p:sp>
            <p:nvSpPr>
              <p:cNvPr id="70" name="직사각형 69"/>
              <p:cNvSpPr/>
              <p:nvPr/>
            </p:nvSpPr>
            <p:spPr>
              <a:xfrm rot="5400000">
                <a:off x="3229244" y="5109431"/>
                <a:ext cx="276016" cy="315929"/>
              </a:xfrm>
              <a:prstGeom prst="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 smtClean="0"/>
              </a:p>
            </p:txBody>
          </p:sp>
        </p:grpSp>
        <p:grpSp>
          <p:nvGrpSpPr>
            <p:cNvPr id="72" name="그룹 71"/>
            <p:cNvGrpSpPr/>
            <p:nvPr/>
          </p:nvGrpSpPr>
          <p:grpSpPr>
            <a:xfrm>
              <a:off x="6550294" y="2497463"/>
              <a:ext cx="523553" cy="854360"/>
              <a:chOff x="3116853" y="4918199"/>
              <a:chExt cx="523553" cy="854360"/>
            </a:xfrm>
          </p:grpSpPr>
          <p:sp>
            <p:nvSpPr>
              <p:cNvPr id="73" name="오른쪽 대괄호 72"/>
              <p:cNvSpPr/>
              <p:nvPr/>
            </p:nvSpPr>
            <p:spPr>
              <a:xfrm rot="5400000">
                <a:off x="2951450" y="5083602"/>
                <a:ext cx="854360" cy="523553"/>
              </a:xfrm>
              <a:prstGeom prst="rightBracket">
                <a:avLst>
                  <a:gd name="adj" fmla="val 0"/>
                </a:avLst>
              </a:prstGeom>
              <a:solidFill>
                <a:srgbClr val="92D050"/>
              </a:solidFill>
              <a:ln w="2857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4" name="직사각형 73"/>
              <p:cNvSpPr/>
              <p:nvPr/>
            </p:nvSpPr>
            <p:spPr>
              <a:xfrm rot="5400000">
                <a:off x="3229244" y="5432583"/>
                <a:ext cx="276016" cy="315929"/>
              </a:xfrm>
              <a:prstGeom prst="rect">
                <a:avLst/>
              </a:prstGeom>
              <a:ln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 smtClean="0"/>
              </a:p>
            </p:txBody>
          </p:sp>
          <p:sp>
            <p:nvSpPr>
              <p:cNvPr id="75" name="직사각형 74"/>
              <p:cNvSpPr/>
              <p:nvPr/>
            </p:nvSpPr>
            <p:spPr>
              <a:xfrm rot="5400000">
                <a:off x="3229244" y="5109431"/>
                <a:ext cx="276016" cy="315929"/>
              </a:xfrm>
              <a:prstGeom prst="rect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 smtClean="0"/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7193888" y="2570699"/>
              <a:ext cx="18777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Calibri" panose="020F0502020204030204" pitchFamily="34" charset="0"/>
                </a:rPr>
                <a:t>Per-core </a:t>
              </a:r>
              <a:br>
                <a:rPr lang="en-US" sz="2000" b="1" dirty="0" smtClean="0">
                  <a:latin typeface="Calibri" panose="020F0502020204030204" pitchFamily="34" charset="0"/>
                </a:rPr>
              </a:br>
              <a:r>
                <a:rPr lang="en-US" sz="2000" b="1" dirty="0" smtClean="0">
                  <a:latin typeface="Calibri" panose="020F0502020204030204" pitchFamily="34" charset="0"/>
                </a:rPr>
                <a:t>listening queue</a:t>
              </a:r>
              <a:endParaRPr lang="en-US" sz="2000" b="1" dirty="0">
                <a:latin typeface="Calibri" panose="020F0502020204030204" pitchFamily="34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7207852" y="3386531"/>
              <a:ext cx="18777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Calibri" panose="020F0502020204030204" pitchFamily="34" charset="0"/>
                </a:rPr>
                <a:t>Per-core file </a:t>
              </a:r>
              <a:br>
                <a:rPr lang="en-US" sz="2000" b="1" dirty="0" smtClean="0">
                  <a:latin typeface="Calibri" panose="020F0502020204030204" pitchFamily="34" charset="0"/>
                </a:rPr>
              </a:br>
              <a:r>
                <a:rPr lang="en-US" sz="2000" b="1" dirty="0" smtClean="0">
                  <a:latin typeface="Calibri" panose="020F0502020204030204" pitchFamily="34" charset="0"/>
                </a:rPr>
                <a:t>descriptor</a:t>
              </a:r>
              <a:endParaRPr lang="en-US" sz="2000" b="1" dirty="0">
                <a:latin typeface="Calibri" panose="020F0502020204030204" pitchFamily="34" charset="0"/>
              </a:endParaRPr>
            </a:p>
          </p:txBody>
        </p:sp>
        <p:cxnSp>
          <p:nvCxnSpPr>
            <p:cNvPr id="94" name="직선 화살표 연결선 41"/>
            <p:cNvCxnSpPr>
              <a:stCxn id="93" idx="1"/>
            </p:cNvCxnSpPr>
            <p:nvPr/>
          </p:nvCxnSpPr>
          <p:spPr>
            <a:xfrm rot="10800000">
              <a:off x="6152856" y="3455610"/>
              <a:ext cx="1054996" cy="284864"/>
            </a:xfrm>
            <a:prstGeom prst="curvedConnector3">
              <a:avLst/>
            </a:prstGeom>
            <a:ln w="28575" cmpd="sng">
              <a:solidFill>
                <a:srgbClr val="C00000"/>
              </a:solidFill>
              <a:prstDash val="sysDash"/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/>
          <p:nvPr/>
        </p:nvSpPr>
        <p:spPr>
          <a:xfrm>
            <a:off x="6817487" y="3707742"/>
            <a:ext cx="1530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</a:rPr>
              <a:t>Kernel-level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817487" y="3273682"/>
            <a:ext cx="1749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</a:rPr>
              <a:t>User-level</a:t>
            </a: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53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From System Call to Context Switching</a:t>
            </a:r>
            <a:endParaRPr lang="ko-KR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917A-A0FC-4C1D-A82C-ACFA6652F6EB}" type="slidenum">
              <a:rPr lang="ko-KR" altLang="en-US" smtClean="0"/>
              <a:pPr/>
              <a:t>12</a:t>
            </a:fld>
            <a:endParaRPr lang="ko-KR" altLang="en-US"/>
          </a:p>
        </p:txBody>
      </p:sp>
      <p:sp>
        <p:nvSpPr>
          <p:cNvPr id="5" name="직사각형 28"/>
          <p:cNvSpPr/>
          <p:nvPr/>
        </p:nvSpPr>
        <p:spPr>
          <a:xfrm>
            <a:off x="228600" y="4658032"/>
            <a:ext cx="3380153" cy="11492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Packet I/O</a:t>
            </a:r>
            <a:endParaRPr lang="ko-KR" altLang="en-US" sz="24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직사각형 32"/>
          <p:cNvSpPr/>
          <p:nvPr/>
        </p:nvSpPr>
        <p:spPr>
          <a:xfrm>
            <a:off x="228599" y="3692734"/>
            <a:ext cx="3380153" cy="75712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Kernel TCP</a:t>
            </a:r>
            <a:endParaRPr lang="ko-KR" altLang="en-US" sz="24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직사각형 35"/>
          <p:cNvSpPr/>
          <p:nvPr/>
        </p:nvSpPr>
        <p:spPr>
          <a:xfrm>
            <a:off x="228599" y="1537032"/>
            <a:ext cx="3380153" cy="64465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Application thread</a:t>
            </a:r>
            <a:endParaRPr lang="ko-KR" altLang="en-US" sz="24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43"/>
          <p:cNvSpPr/>
          <p:nvPr/>
        </p:nvSpPr>
        <p:spPr>
          <a:xfrm>
            <a:off x="228601" y="2921315"/>
            <a:ext cx="1753902" cy="638935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BSD socket</a:t>
            </a:r>
            <a:endParaRPr lang="ko-KR" altLang="en-US" sz="24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직사각형 44"/>
          <p:cNvSpPr/>
          <p:nvPr/>
        </p:nvSpPr>
        <p:spPr>
          <a:xfrm>
            <a:off x="1985684" y="2921315"/>
            <a:ext cx="1623068" cy="638935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LInux</a:t>
            </a:r>
            <a:r>
              <a:rPr lang="en-US" altLang="ko-KR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ko-KR" sz="24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epoll</a:t>
            </a:r>
            <a:endParaRPr lang="ko-KR" altLang="en-US" sz="24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직선 연결선 146"/>
          <p:cNvCxnSpPr/>
          <p:nvPr/>
        </p:nvCxnSpPr>
        <p:spPr>
          <a:xfrm>
            <a:off x="111750" y="2669456"/>
            <a:ext cx="8924746" cy="2634329"/>
          </a:xfrm>
          <a:prstGeom prst="bentConnector3">
            <a:avLst>
              <a:gd name="adj1" fmla="val 50000"/>
            </a:avLst>
          </a:prstGeom>
          <a:ln w="5715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직사각형 28"/>
          <p:cNvSpPr/>
          <p:nvPr/>
        </p:nvSpPr>
        <p:spPr>
          <a:xfrm>
            <a:off x="4727635" y="4658031"/>
            <a:ext cx="4160334" cy="5045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User-level packet I/O library</a:t>
            </a:r>
            <a:endParaRPr lang="ko-KR" altLang="en-US" sz="24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직사각형 32"/>
          <p:cNvSpPr/>
          <p:nvPr/>
        </p:nvSpPr>
        <p:spPr>
          <a:xfrm>
            <a:off x="4727633" y="3692734"/>
            <a:ext cx="4160335" cy="66761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mTCP</a:t>
            </a:r>
            <a:r>
              <a:rPr lang="en-US" altLang="ko-KR" sz="24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ko-KR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thread</a:t>
            </a:r>
            <a:endParaRPr lang="ko-KR" altLang="en-US" sz="24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직사각형 35"/>
          <p:cNvSpPr/>
          <p:nvPr/>
        </p:nvSpPr>
        <p:spPr>
          <a:xfrm>
            <a:off x="4727633" y="1517982"/>
            <a:ext cx="4160335" cy="64465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Application thread</a:t>
            </a:r>
            <a:endParaRPr lang="ko-KR" altLang="en-US" sz="24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직사각형 66"/>
          <p:cNvSpPr/>
          <p:nvPr/>
        </p:nvSpPr>
        <p:spPr>
          <a:xfrm>
            <a:off x="4727635" y="5439665"/>
            <a:ext cx="4160334" cy="4031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NIC</a:t>
            </a:r>
            <a:r>
              <a:rPr lang="en-US" altLang="ko-KR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 device driver</a:t>
            </a:r>
            <a:endParaRPr lang="ko-KR" altLang="en-US" sz="24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직사각형 43"/>
          <p:cNvSpPr/>
          <p:nvPr/>
        </p:nvSpPr>
        <p:spPr>
          <a:xfrm>
            <a:off x="4727635" y="2958770"/>
            <a:ext cx="2175262" cy="60148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mTCP</a:t>
            </a:r>
            <a:r>
              <a:rPr lang="en-US" altLang="ko-KR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 socket</a:t>
            </a:r>
            <a:endParaRPr lang="ko-KR" altLang="en-US" sz="24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직사각형 44"/>
          <p:cNvSpPr/>
          <p:nvPr/>
        </p:nvSpPr>
        <p:spPr>
          <a:xfrm>
            <a:off x="6902897" y="2958770"/>
            <a:ext cx="1985071" cy="60148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mTCP</a:t>
            </a:r>
            <a:r>
              <a:rPr lang="en-US" altLang="ko-KR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ko-KR" sz="24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epoll</a:t>
            </a:r>
            <a:endParaRPr lang="ko-KR" altLang="en-US" sz="24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직사각형 101"/>
          <p:cNvSpPr/>
          <p:nvPr/>
        </p:nvSpPr>
        <p:spPr>
          <a:xfrm>
            <a:off x="3589178" y="2680165"/>
            <a:ext cx="10311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Kernel</a:t>
            </a:r>
            <a:endParaRPr lang="ko-KR" altLang="en-US" sz="24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직사각형 101"/>
          <p:cNvSpPr/>
          <p:nvPr/>
        </p:nvSpPr>
        <p:spPr>
          <a:xfrm>
            <a:off x="3696476" y="2187155"/>
            <a:ext cx="10311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User</a:t>
            </a:r>
            <a:endParaRPr lang="ko-KR" altLang="en-US" sz="24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2" name="직사각형 101"/>
          <p:cNvSpPr/>
          <p:nvPr/>
        </p:nvSpPr>
        <p:spPr>
          <a:xfrm>
            <a:off x="534358" y="966876"/>
            <a:ext cx="2208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Linux TCP</a:t>
            </a:r>
            <a:endParaRPr lang="ko-KR" altLang="en-US" sz="24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직사각형 101"/>
          <p:cNvSpPr/>
          <p:nvPr/>
        </p:nvSpPr>
        <p:spPr>
          <a:xfrm>
            <a:off x="4727635" y="948506"/>
            <a:ext cx="2208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mTCP</a:t>
            </a:r>
            <a:endParaRPr lang="ko-KR" altLang="en-US" sz="24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09627" y="1078017"/>
            <a:ext cx="8924746" cy="5071974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6" name="직선 화살표 연결선 53"/>
          <p:cNvCxnSpPr/>
          <p:nvPr/>
        </p:nvCxnSpPr>
        <p:spPr>
          <a:xfrm>
            <a:off x="557398" y="1971210"/>
            <a:ext cx="0" cy="1991190"/>
          </a:xfrm>
          <a:prstGeom prst="straightConnector1">
            <a:avLst/>
          </a:prstGeom>
          <a:ln w="28575" cmpd="sng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53"/>
          <p:cNvCxnSpPr/>
          <p:nvPr/>
        </p:nvCxnSpPr>
        <p:spPr>
          <a:xfrm>
            <a:off x="5091298" y="1925720"/>
            <a:ext cx="0" cy="1991190"/>
          </a:xfrm>
          <a:prstGeom prst="straightConnector1">
            <a:avLst/>
          </a:prstGeom>
          <a:ln w="28575" cmpd="sng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직사각형 101"/>
          <p:cNvSpPr/>
          <p:nvPr/>
        </p:nvSpPr>
        <p:spPr>
          <a:xfrm>
            <a:off x="645123" y="2207791"/>
            <a:ext cx="27516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System call</a:t>
            </a:r>
            <a:endParaRPr lang="ko-KR" altLang="en-US" sz="2800" b="1" dirty="0">
              <a:solidFill>
                <a:srgbClr val="C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직사각형 101"/>
          <p:cNvSpPr/>
          <p:nvPr/>
        </p:nvSpPr>
        <p:spPr>
          <a:xfrm>
            <a:off x="5255585" y="2207791"/>
            <a:ext cx="3425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Context switching</a:t>
            </a:r>
            <a:endParaRPr lang="ko-KR" altLang="en-US" sz="2800" b="1" dirty="0">
              <a:solidFill>
                <a:srgbClr val="C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" name="직사각형 101"/>
          <p:cNvSpPr/>
          <p:nvPr/>
        </p:nvSpPr>
        <p:spPr>
          <a:xfrm>
            <a:off x="2803295" y="1428654"/>
            <a:ext cx="3848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higher overhead</a:t>
            </a:r>
            <a:endParaRPr lang="ko-KR" altLang="en-US" sz="3200" b="1" dirty="0">
              <a:solidFill>
                <a:srgbClr val="C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6" name="직사각형 101"/>
          <p:cNvSpPr/>
          <p:nvPr/>
        </p:nvSpPr>
        <p:spPr>
          <a:xfrm>
            <a:off x="3330625" y="921860"/>
            <a:ext cx="179401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&lt;</a:t>
            </a:r>
            <a:endParaRPr lang="ko-KR" altLang="en-US" sz="20000" b="1" dirty="0">
              <a:solidFill>
                <a:srgbClr val="C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8" name="직사각형 101"/>
          <p:cNvSpPr/>
          <p:nvPr/>
        </p:nvSpPr>
        <p:spPr>
          <a:xfrm>
            <a:off x="3312872" y="4001456"/>
            <a:ext cx="58133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Batching to amortize</a:t>
            </a:r>
            <a:br>
              <a:rPr lang="en-US" altLang="ko-KR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altLang="ko-KR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context switch overhead</a:t>
            </a:r>
            <a:endParaRPr lang="ko-KR" altLang="en-US" sz="3200" b="1" dirty="0">
              <a:solidFill>
                <a:srgbClr val="C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05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0" grpId="0"/>
      <p:bldP spid="31" grpId="0"/>
      <p:bldP spid="35" grpId="0"/>
      <p:bldP spid="36" grpId="0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Rectangle 176"/>
          <p:cNvSpPr/>
          <p:nvPr/>
        </p:nvSpPr>
        <p:spPr>
          <a:xfrm>
            <a:off x="89863" y="2141783"/>
            <a:ext cx="8990024" cy="1718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/>
          <p:nvPr/>
        </p:nvSpPr>
        <p:spPr>
          <a:xfrm>
            <a:off x="1" y="3962868"/>
            <a:ext cx="9144000" cy="217331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직사각형 42"/>
          <p:cNvSpPr/>
          <p:nvPr/>
        </p:nvSpPr>
        <p:spPr>
          <a:xfrm>
            <a:off x="106218" y="4324890"/>
            <a:ext cx="4431376" cy="172260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0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89863" y="1783739"/>
            <a:ext cx="8968508" cy="40736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 Batching process in </a:t>
            </a:r>
            <a:r>
              <a:rPr lang="en-US" altLang="ko-KR" dirty="0" err="1" smtClean="0"/>
              <a:t>mTCP</a:t>
            </a:r>
            <a:r>
              <a:rPr lang="en-US" altLang="ko-KR" dirty="0" smtClean="0"/>
              <a:t> thread</a:t>
            </a:r>
            <a:endParaRPr lang="ko-KR" altLang="en-US" dirty="0"/>
          </a:p>
        </p:txBody>
      </p:sp>
      <p:grpSp>
        <p:nvGrpSpPr>
          <p:cNvPr id="41" name="그룹 40"/>
          <p:cNvGrpSpPr/>
          <p:nvPr/>
        </p:nvGrpSpPr>
        <p:grpSpPr>
          <a:xfrm>
            <a:off x="1817312" y="2232896"/>
            <a:ext cx="1332521" cy="1458550"/>
            <a:chOff x="2945736" y="2196174"/>
            <a:chExt cx="1045845" cy="1242844"/>
          </a:xfrm>
        </p:grpSpPr>
        <p:sp>
          <p:nvSpPr>
            <p:cNvPr id="161" name="위쪽 화살표 설명선 160"/>
            <p:cNvSpPr/>
            <p:nvPr/>
          </p:nvSpPr>
          <p:spPr>
            <a:xfrm>
              <a:off x="2945736" y="2196174"/>
              <a:ext cx="410634" cy="1134533"/>
            </a:xfrm>
            <a:prstGeom prst="upArrowCallou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2000" b="1">
                <a:latin typeface="Calibri" panose="020F0502020204030204" pitchFamily="34" charset="0"/>
              </a:endParaRP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3277513" y="2981376"/>
              <a:ext cx="714068" cy="45764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altLang="ko-KR" sz="2000" b="1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Accept</a:t>
              </a:r>
            </a:p>
            <a:p>
              <a:pPr algn="ctr">
                <a:lnSpc>
                  <a:spcPct val="70000"/>
                </a:lnSpc>
              </a:pPr>
              <a:r>
                <a:rPr lang="en-US" altLang="ko-KR" sz="2000" b="1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queue</a:t>
              </a:r>
              <a:endParaRPr lang="ko-KR" altLang="en-US" sz="2000" b="1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2" name="위쪽 화살표 설명선 41"/>
          <p:cNvSpPr/>
          <p:nvPr/>
        </p:nvSpPr>
        <p:spPr>
          <a:xfrm>
            <a:off x="3094968" y="2233812"/>
            <a:ext cx="523193" cy="1331441"/>
          </a:xfrm>
          <a:prstGeom prst="up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000" b="1">
              <a:latin typeface="Calibri" panose="020F0502020204030204" pitchFamily="34" charset="0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4622682" y="4324890"/>
            <a:ext cx="4431376" cy="172260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0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5" name="그룹 44"/>
          <p:cNvGrpSpPr/>
          <p:nvPr/>
        </p:nvGrpSpPr>
        <p:grpSpPr>
          <a:xfrm>
            <a:off x="6377971" y="5541835"/>
            <a:ext cx="2348545" cy="316079"/>
            <a:chOff x="1709844" y="4266838"/>
            <a:chExt cx="1843283" cy="269334"/>
          </a:xfrm>
        </p:grpSpPr>
        <p:cxnSp>
          <p:nvCxnSpPr>
            <p:cNvPr id="156" name="직선 연결선 155"/>
            <p:cNvCxnSpPr/>
            <p:nvPr/>
          </p:nvCxnSpPr>
          <p:spPr>
            <a:xfrm>
              <a:off x="1709844" y="4266839"/>
              <a:ext cx="1843283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7" name="직선 연결선 156"/>
            <p:cNvCxnSpPr/>
            <p:nvPr/>
          </p:nvCxnSpPr>
          <p:spPr>
            <a:xfrm>
              <a:off x="1709844" y="4536172"/>
              <a:ext cx="1843283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8" name="직사각형 157"/>
            <p:cNvSpPr/>
            <p:nvPr/>
          </p:nvSpPr>
          <p:spPr>
            <a:xfrm>
              <a:off x="1877194" y="4266838"/>
              <a:ext cx="504999" cy="269333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2000" b="1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9" name="직사각형 158"/>
            <p:cNvSpPr/>
            <p:nvPr/>
          </p:nvSpPr>
          <p:spPr>
            <a:xfrm>
              <a:off x="2379964" y="4266838"/>
              <a:ext cx="504999" cy="269333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2000" b="1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0" name="직사각형 159"/>
            <p:cNvSpPr/>
            <p:nvPr/>
          </p:nvSpPr>
          <p:spPr>
            <a:xfrm>
              <a:off x="2884963" y="4266838"/>
              <a:ext cx="504999" cy="269333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2000" b="1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6" name="그룹 45"/>
          <p:cNvGrpSpPr/>
          <p:nvPr/>
        </p:nvGrpSpPr>
        <p:grpSpPr>
          <a:xfrm>
            <a:off x="6377971" y="5119088"/>
            <a:ext cx="2348545" cy="316079"/>
            <a:chOff x="1709844" y="4266838"/>
            <a:chExt cx="1843283" cy="269334"/>
          </a:xfrm>
        </p:grpSpPr>
        <p:cxnSp>
          <p:nvCxnSpPr>
            <p:cNvPr id="151" name="직선 연결선 150"/>
            <p:cNvCxnSpPr/>
            <p:nvPr/>
          </p:nvCxnSpPr>
          <p:spPr>
            <a:xfrm>
              <a:off x="1709844" y="4266839"/>
              <a:ext cx="1843283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직선 연결선 151"/>
            <p:cNvCxnSpPr/>
            <p:nvPr/>
          </p:nvCxnSpPr>
          <p:spPr>
            <a:xfrm>
              <a:off x="1709844" y="4536172"/>
              <a:ext cx="1843283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3" name="직사각형 152"/>
            <p:cNvSpPr/>
            <p:nvPr/>
          </p:nvSpPr>
          <p:spPr>
            <a:xfrm>
              <a:off x="1877194" y="4266838"/>
              <a:ext cx="504999" cy="269333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2000" b="1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4" name="직사각형 153"/>
            <p:cNvSpPr/>
            <p:nvPr/>
          </p:nvSpPr>
          <p:spPr>
            <a:xfrm>
              <a:off x="2379964" y="4266838"/>
              <a:ext cx="504999" cy="269333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2000" b="1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5" name="직사각형 154"/>
            <p:cNvSpPr/>
            <p:nvPr/>
          </p:nvSpPr>
          <p:spPr>
            <a:xfrm>
              <a:off x="2884963" y="4266838"/>
              <a:ext cx="504999" cy="269333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2000" b="1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7" name="그룹 46"/>
          <p:cNvGrpSpPr/>
          <p:nvPr/>
        </p:nvGrpSpPr>
        <p:grpSpPr>
          <a:xfrm>
            <a:off x="6377971" y="4689964"/>
            <a:ext cx="2348545" cy="316079"/>
            <a:chOff x="1709844" y="4266838"/>
            <a:chExt cx="1843283" cy="269334"/>
          </a:xfrm>
        </p:grpSpPr>
        <p:cxnSp>
          <p:nvCxnSpPr>
            <p:cNvPr id="146" name="직선 연결선 145"/>
            <p:cNvCxnSpPr/>
            <p:nvPr/>
          </p:nvCxnSpPr>
          <p:spPr>
            <a:xfrm>
              <a:off x="1709844" y="4266839"/>
              <a:ext cx="1843283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직선 연결선 146"/>
            <p:cNvCxnSpPr/>
            <p:nvPr/>
          </p:nvCxnSpPr>
          <p:spPr>
            <a:xfrm>
              <a:off x="1709844" y="4536172"/>
              <a:ext cx="1843283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8" name="직사각형 147"/>
            <p:cNvSpPr/>
            <p:nvPr/>
          </p:nvSpPr>
          <p:spPr>
            <a:xfrm>
              <a:off x="1877194" y="4266838"/>
              <a:ext cx="504999" cy="269333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b="1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S</a:t>
              </a:r>
              <a:endParaRPr lang="ko-KR" altLang="en-US" sz="2000" b="1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9" name="직사각형 148"/>
            <p:cNvSpPr/>
            <p:nvPr/>
          </p:nvSpPr>
          <p:spPr>
            <a:xfrm>
              <a:off x="2379964" y="4266838"/>
              <a:ext cx="504999" cy="269333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b="1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S/A</a:t>
              </a:r>
              <a:endParaRPr lang="ko-KR" altLang="en-US" sz="2000" b="1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0" name="직사각형 149"/>
            <p:cNvSpPr/>
            <p:nvPr/>
          </p:nvSpPr>
          <p:spPr>
            <a:xfrm>
              <a:off x="2884963" y="4266838"/>
              <a:ext cx="504999" cy="269333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b="1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F/A</a:t>
              </a:r>
              <a:endParaRPr lang="ko-KR" altLang="en-US" sz="2000" b="1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5009842" y="5501217"/>
            <a:ext cx="1053750" cy="400110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Data list</a:t>
            </a:r>
            <a:endParaRPr lang="ko-KR" altLang="en-US" sz="20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040805" y="5074020"/>
            <a:ext cx="985078" cy="400110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ACK list</a:t>
            </a:r>
            <a:endParaRPr lang="ko-KR" altLang="en-US" sz="20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874320" y="4652441"/>
            <a:ext cx="1341650" cy="400110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Control list</a:t>
            </a:r>
            <a:endParaRPr lang="ko-KR" altLang="en-US" sz="20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495731" y="4241099"/>
            <a:ext cx="1449885" cy="400110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TX manager</a:t>
            </a:r>
            <a:endParaRPr lang="ko-KR" altLang="en-US" sz="20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아래쪽 화살표 설명선 51"/>
          <p:cNvSpPr/>
          <p:nvPr/>
        </p:nvSpPr>
        <p:spPr>
          <a:xfrm>
            <a:off x="5639993" y="2778642"/>
            <a:ext cx="521170" cy="1331441"/>
          </a:xfrm>
          <a:prstGeom prst="down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000" b="1">
              <a:latin typeface="Calibri" panose="020F0502020204030204" pitchFamily="34" charset="0"/>
            </a:endParaRPr>
          </a:p>
        </p:txBody>
      </p:sp>
      <p:sp>
        <p:nvSpPr>
          <p:cNvPr id="53" name="아래쪽 화살표 설명선 52"/>
          <p:cNvSpPr/>
          <p:nvPr/>
        </p:nvSpPr>
        <p:spPr>
          <a:xfrm>
            <a:off x="7481599" y="2778642"/>
            <a:ext cx="521170" cy="1331441"/>
          </a:xfrm>
          <a:prstGeom prst="down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000" b="1">
              <a:latin typeface="Calibri" panose="020F0502020204030204" pitchFamily="34" charset="0"/>
            </a:endParaRPr>
          </a:p>
        </p:txBody>
      </p:sp>
      <p:sp>
        <p:nvSpPr>
          <p:cNvPr id="54" name="아래쪽 화살표 설명선 53"/>
          <p:cNvSpPr/>
          <p:nvPr/>
        </p:nvSpPr>
        <p:spPr>
          <a:xfrm>
            <a:off x="6577789" y="2778642"/>
            <a:ext cx="521170" cy="1331441"/>
          </a:xfrm>
          <a:prstGeom prst="down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000" b="1">
              <a:latin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370624" y="2236840"/>
            <a:ext cx="1059906" cy="523220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altLang="ko-KR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Connect</a:t>
            </a:r>
          </a:p>
          <a:p>
            <a:pPr algn="ctr">
              <a:lnSpc>
                <a:spcPct val="70000"/>
              </a:lnSpc>
            </a:pPr>
            <a:r>
              <a:rPr lang="en-US" altLang="ko-KR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queue</a:t>
            </a:r>
            <a:endParaRPr lang="ko-KR" altLang="en-US" sz="20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직사각형 56"/>
          <p:cNvSpPr/>
          <p:nvPr/>
        </p:nvSpPr>
        <p:spPr>
          <a:xfrm>
            <a:off x="110377" y="1094285"/>
            <a:ext cx="8943679" cy="4324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Application thread</a:t>
            </a:r>
            <a:endParaRPr lang="ko-KR" altLang="en-US" sz="20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4622684" y="4324890"/>
            <a:ext cx="4431376" cy="172260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0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1" name="그룹 60"/>
          <p:cNvGrpSpPr/>
          <p:nvPr/>
        </p:nvGrpSpPr>
        <p:grpSpPr>
          <a:xfrm>
            <a:off x="6377973" y="5541835"/>
            <a:ext cx="2348545" cy="316079"/>
            <a:chOff x="1709844" y="4266838"/>
            <a:chExt cx="1843283" cy="269334"/>
          </a:xfrm>
        </p:grpSpPr>
        <p:cxnSp>
          <p:nvCxnSpPr>
            <p:cNvPr id="141" name="직선 연결선 140"/>
            <p:cNvCxnSpPr/>
            <p:nvPr/>
          </p:nvCxnSpPr>
          <p:spPr>
            <a:xfrm>
              <a:off x="1709844" y="4266839"/>
              <a:ext cx="1843283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직선 연결선 141"/>
            <p:cNvCxnSpPr/>
            <p:nvPr/>
          </p:nvCxnSpPr>
          <p:spPr>
            <a:xfrm>
              <a:off x="1709844" y="4536172"/>
              <a:ext cx="1843283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3" name="직사각형 142"/>
            <p:cNvSpPr/>
            <p:nvPr/>
          </p:nvSpPr>
          <p:spPr>
            <a:xfrm>
              <a:off x="1877194" y="4266838"/>
              <a:ext cx="504999" cy="269333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2000" b="1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4" name="직사각형 143"/>
            <p:cNvSpPr/>
            <p:nvPr/>
          </p:nvSpPr>
          <p:spPr>
            <a:xfrm>
              <a:off x="2379964" y="4266838"/>
              <a:ext cx="504999" cy="269333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2000" b="1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5" name="직사각형 144"/>
            <p:cNvSpPr/>
            <p:nvPr/>
          </p:nvSpPr>
          <p:spPr>
            <a:xfrm>
              <a:off x="2884963" y="4266838"/>
              <a:ext cx="504999" cy="269333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2000" b="1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2" name="그룹 61"/>
          <p:cNvGrpSpPr/>
          <p:nvPr/>
        </p:nvGrpSpPr>
        <p:grpSpPr>
          <a:xfrm>
            <a:off x="6377973" y="5119088"/>
            <a:ext cx="2348545" cy="316079"/>
            <a:chOff x="1709844" y="4266838"/>
            <a:chExt cx="1843283" cy="269334"/>
          </a:xfrm>
        </p:grpSpPr>
        <p:cxnSp>
          <p:nvCxnSpPr>
            <p:cNvPr id="136" name="직선 연결선 135"/>
            <p:cNvCxnSpPr/>
            <p:nvPr/>
          </p:nvCxnSpPr>
          <p:spPr>
            <a:xfrm>
              <a:off x="1709844" y="4266839"/>
              <a:ext cx="1843283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직선 연결선 136"/>
            <p:cNvCxnSpPr/>
            <p:nvPr/>
          </p:nvCxnSpPr>
          <p:spPr>
            <a:xfrm>
              <a:off x="1709844" y="4536172"/>
              <a:ext cx="1843283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8" name="직사각형 137"/>
            <p:cNvSpPr/>
            <p:nvPr/>
          </p:nvSpPr>
          <p:spPr>
            <a:xfrm>
              <a:off x="1877194" y="4266838"/>
              <a:ext cx="504999" cy="269333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2000" b="1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9" name="직사각형 138"/>
            <p:cNvSpPr/>
            <p:nvPr/>
          </p:nvSpPr>
          <p:spPr>
            <a:xfrm>
              <a:off x="2379964" y="4266838"/>
              <a:ext cx="504999" cy="269333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2000" b="1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0" name="직사각형 139"/>
            <p:cNvSpPr/>
            <p:nvPr/>
          </p:nvSpPr>
          <p:spPr>
            <a:xfrm>
              <a:off x="2884963" y="4266838"/>
              <a:ext cx="504999" cy="269333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2000" b="1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3" name="그룹 62"/>
          <p:cNvGrpSpPr/>
          <p:nvPr/>
        </p:nvGrpSpPr>
        <p:grpSpPr>
          <a:xfrm>
            <a:off x="6377973" y="4689964"/>
            <a:ext cx="2348545" cy="316079"/>
            <a:chOff x="1709844" y="4266838"/>
            <a:chExt cx="1843283" cy="269334"/>
          </a:xfrm>
        </p:grpSpPr>
        <p:cxnSp>
          <p:nvCxnSpPr>
            <p:cNvPr id="131" name="직선 연결선 130"/>
            <p:cNvCxnSpPr/>
            <p:nvPr/>
          </p:nvCxnSpPr>
          <p:spPr>
            <a:xfrm>
              <a:off x="1709844" y="4266839"/>
              <a:ext cx="1843283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직선 연결선 131"/>
            <p:cNvCxnSpPr/>
            <p:nvPr/>
          </p:nvCxnSpPr>
          <p:spPr>
            <a:xfrm>
              <a:off x="1709844" y="4536172"/>
              <a:ext cx="1843283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3" name="직사각형 132"/>
            <p:cNvSpPr/>
            <p:nvPr/>
          </p:nvSpPr>
          <p:spPr>
            <a:xfrm>
              <a:off x="1877194" y="4266838"/>
              <a:ext cx="504999" cy="269333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 err="1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SYN</a:t>
              </a:r>
              <a:endParaRPr lang="ko-KR" altLang="en-US" sz="2000" b="1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4" name="직사각형 133"/>
            <p:cNvSpPr/>
            <p:nvPr/>
          </p:nvSpPr>
          <p:spPr>
            <a:xfrm>
              <a:off x="2379964" y="4266838"/>
              <a:ext cx="504999" cy="269333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b="1" dirty="0" err="1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RST</a:t>
              </a:r>
              <a:endParaRPr lang="ko-KR" altLang="en-US" sz="2000" b="1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5" name="직사각형 134"/>
            <p:cNvSpPr/>
            <p:nvPr/>
          </p:nvSpPr>
          <p:spPr>
            <a:xfrm>
              <a:off x="2884963" y="4266838"/>
              <a:ext cx="504999" cy="269333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b="1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FIN</a:t>
              </a:r>
              <a:endParaRPr lang="ko-KR" altLang="en-US" sz="2000" b="1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5009844" y="5501217"/>
            <a:ext cx="1053750" cy="400110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Data list</a:t>
            </a:r>
            <a:endParaRPr lang="ko-KR" altLang="en-US" sz="20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761116" y="2236840"/>
            <a:ext cx="857927" cy="523220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altLang="ko-KR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Write</a:t>
            </a:r>
          </a:p>
          <a:p>
            <a:pPr algn="ctr">
              <a:lnSpc>
                <a:spcPct val="70000"/>
              </a:lnSpc>
            </a:pPr>
            <a:r>
              <a:rPr lang="en-US" altLang="ko-KR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queue</a:t>
            </a:r>
            <a:endParaRPr lang="ko-KR" altLang="en-US" sz="20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939704" y="2236840"/>
            <a:ext cx="857927" cy="523220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altLang="ko-KR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Close</a:t>
            </a:r>
          </a:p>
          <a:p>
            <a:pPr algn="ctr">
              <a:lnSpc>
                <a:spcPct val="70000"/>
              </a:lnSpc>
            </a:pPr>
            <a:r>
              <a:rPr lang="en-US" altLang="ko-KR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queue</a:t>
            </a:r>
            <a:endParaRPr lang="ko-KR" altLang="en-US" sz="20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320186" y="1812766"/>
            <a:ext cx="904478" cy="400110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 smtClean="0">
                <a:latin typeface="Calibri" panose="020F0502020204030204" pitchFamily="34" charset="0"/>
                <a:cs typeface="Courier New" panose="02070309020205020404" pitchFamily="49" charset="0"/>
              </a:rPr>
              <a:t>write()</a:t>
            </a:r>
            <a:endParaRPr lang="ko-KR" altLang="en-US" sz="2000" b="1" dirty="0"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919677" y="4274024"/>
            <a:ext cx="1467068" cy="400110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Rx manager</a:t>
            </a:r>
            <a:endParaRPr lang="ko-KR" altLang="en-US" sz="2000" b="1" i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3" name="직사각형 82"/>
          <p:cNvSpPr/>
          <p:nvPr/>
        </p:nvSpPr>
        <p:spPr>
          <a:xfrm>
            <a:off x="2387822" y="5541835"/>
            <a:ext cx="1981735" cy="316079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Payload handler</a:t>
            </a:r>
            <a:endParaRPr lang="ko-KR" altLang="en-US" sz="20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8348" y="1780411"/>
            <a:ext cx="1291380" cy="400110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Socket API</a:t>
            </a:r>
            <a:endParaRPr lang="ko-KR" altLang="en-US" sz="2000" b="1" i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7" name="그룹 86"/>
          <p:cNvGrpSpPr/>
          <p:nvPr/>
        </p:nvGrpSpPr>
        <p:grpSpPr>
          <a:xfrm>
            <a:off x="1970670" y="4659518"/>
            <a:ext cx="2348545" cy="316079"/>
            <a:chOff x="4688957" y="5763885"/>
            <a:chExt cx="1843283" cy="269334"/>
          </a:xfrm>
        </p:grpSpPr>
        <p:cxnSp>
          <p:nvCxnSpPr>
            <p:cNvPr id="126" name="직선 연결선 125"/>
            <p:cNvCxnSpPr/>
            <p:nvPr/>
          </p:nvCxnSpPr>
          <p:spPr>
            <a:xfrm>
              <a:off x="4688957" y="5763886"/>
              <a:ext cx="1843283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직선 연결선 126"/>
            <p:cNvCxnSpPr/>
            <p:nvPr/>
          </p:nvCxnSpPr>
          <p:spPr>
            <a:xfrm>
              <a:off x="4688957" y="6033219"/>
              <a:ext cx="1843283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8" name="직사각형 127"/>
            <p:cNvSpPr/>
            <p:nvPr/>
          </p:nvSpPr>
          <p:spPr>
            <a:xfrm>
              <a:off x="4856307" y="5763885"/>
              <a:ext cx="504999" cy="269333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2000" b="1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9" name="직사각형 128"/>
            <p:cNvSpPr/>
            <p:nvPr/>
          </p:nvSpPr>
          <p:spPr>
            <a:xfrm>
              <a:off x="5359077" y="5763885"/>
              <a:ext cx="504999" cy="269333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2000" b="1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0" name="직사각형 129"/>
            <p:cNvSpPr/>
            <p:nvPr/>
          </p:nvSpPr>
          <p:spPr>
            <a:xfrm>
              <a:off x="5864076" y="5763885"/>
              <a:ext cx="504999" cy="269333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2000" b="1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2167815" y="4966832"/>
            <a:ext cx="2412519" cy="400110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Internal event queue</a:t>
            </a:r>
            <a:endParaRPr lang="ko-KR" altLang="en-US" sz="20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619852" y="3140664"/>
            <a:ext cx="709613" cy="467239"/>
          </a:xfrm>
          <a:prstGeom prst="rect">
            <a:avLst/>
          </a:prstGeom>
          <a:noFill/>
          <a:ln w="12700">
            <a:noFill/>
          </a:ln>
        </p:spPr>
        <p:txBody>
          <a:bodyPr wrap="none" lIns="18000" tIns="18000" rIns="18000" bIns="18000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altLang="ko-KR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Event</a:t>
            </a:r>
          </a:p>
          <a:p>
            <a:pPr algn="ctr">
              <a:lnSpc>
                <a:spcPct val="70000"/>
              </a:lnSpc>
            </a:pPr>
            <a:r>
              <a:rPr lang="en-US" altLang="ko-KR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queue</a:t>
            </a:r>
            <a:endParaRPr lang="ko-KR" altLang="en-US" sz="20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040805" y="5062088"/>
            <a:ext cx="985078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ACK list</a:t>
            </a:r>
            <a:endParaRPr lang="ko-KR" altLang="en-US" sz="20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874322" y="4652441"/>
            <a:ext cx="13416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Control list</a:t>
            </a:r>
            <a:endParaRPr lang="ko-KR" altLang="en-US" sz="20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473746" y="4312538"/>
            <a:ext cx="1471878" cy="400110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TX manager</a:t>
            </a:r>
            <a:endParaRPr lang="ko-KR" altLang="en-US" sz="2000" b="1" i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844207" y="1812766"/>
            <a:ext cx="1190070" cy="400110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 smtClean="0">
                <a:latin typeface="Calibri" panose="020F0502020204030204" pitchFamily="34" charset="0"/>
                <a:cs typeface="Courier New" panose="02070309020205020404" pitchFamily="49" charset="0"/>
              </a:rPr>
              <a:t>connect()</a:t>
            </a:r>
            <a:endParaRPr lang="ko-KR" altLang="en-US" sz="2000" b="1" dirty="0"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490477" y="1812766"/>
            <a:ext cx="885179" cy="400110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 smtClean="0">
                <a:latin typeface="Calibri" panose="020F0502020204030204" pitchFamily="34" charset="0"/>
                <a:cs typeface="Courier New" panose="02070309020205020404" pitchFamily="49" charset="0"/>
              </a:rPr>
              <a:t>close()</a:t>
            </a:r>
            <a:endParaRPr lang="ko-KR" altLang="en-US" sz="2000" b="1" dirty="0"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5439241" y="2212876"/>
            <a:ext cx="2493826" cy="1289810"/>
            <a:chOff x="5439241" y="2212876"/>
            <a:chExt cx="2493826" cy="1289810"/>
          </a:xfrm>
        </p:grpSpPr>
        <p:sp>
          <p:nvSpPr>
            <p:cNvPr id="70" name="직사각형 69"/>
            <p:cNvSpPr/>
            <p:nvPr/>
          </p:nvSpPr>
          <p:spPr>
            <a:xfrm>
              <a:off x="7570388" y="2928495"/>
              <a:ext cx="345198" cy="212169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b="1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직사각형 71"/>
            <p:cNvSpPr/>
            <p:nvPr/>
          </p:nvSpPr>
          <p:spPr>
            <a:xfrm>
              <a:off x="7563318" y="3290517"/>
              <a:ext cx="345198" cy="212169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b="1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직사각형 73"/>
            <p:cNvSpPr/>
            <p:nvPr/>
          </p:nvSpPr>
          <p:spPr>
            <a:xfrm>
              <a:off x="5727977" y="3071633"/>
              <a:ext cx="345198" cy="212169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b="1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2" name="꺾인 연결선 101"/>
            <p:cNvCxnSpPr>
              <a:stCxn id="100" idx="2"/>
              <a:endCxn id="74" idx="1"/>
            </p:cNvCxnSpPr>
            <p:nvPr/>
          </p:nvCxnSpPr>
          <p:spPr>
            <a:xfrm rot="16200000" flipH="1">
              <a:off x="5101188" y="2550929"/>
              <a:ext cx="964842" cy="288735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꺾인 연결선 102"/>
            <p:cNvCxnSpPr>
              <a:stCxn id="101" idx="2"/>
              <a:endCxn id="70" idx="0"/>
            </p:cNvCxnSpPr>
            <p:nvPr/>
          </p:nvCxnSpPr>
          <p:spPr>
            <a:xfrm rot="5400000">
              <a:off x="7480218" y="2475645"/>
              <a:ext cx="715618" cy="190081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4" name="TextBox 103"/>
          <p:cNvSpPr txBox="1"/>
          <p:nvPr/>
        </p:nvSpPr>
        <p:spPr>
          <a:xfrm>
            <a:off x="3007891" y="1812766"/>
            <a:ext cx="1469120" cy="400110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epoll_wait</a:t>
            </a:r>
            <a:r>
              <a:rPr lang="en-US" altLang="ko-KR" sz="2000" b="1" dirty="0" smtClean="0">
                <a:latin typeface="Calibri" panose="020F0502020204030204" pitchFamily="34" charset="0"/>
                <a:cs typeface="Courier New" panose="02070309020205020404" pitchFamily="49" charset="0"/>
              </a:rPr>
              <a:t>()</a:t>
            </a:r>
            <a:endParaRPr lang="ko-KR" altLang="en-US" sz="2000" b="1" dirty="0"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629091" y="1812766"/>
            <a:ext cx="1031502" cy="400110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 smtClean="0">
                <a:latin typeface="Calibri" panose="020F0502020204030204" pitchFamily="34" charset="0"/>
                <a:cs typeface="Courier New" panose="02070309020205020404" pitchFamily="49" charset="0"/>
              </a:rPr>
              <a:t>accept()</a:t>
            </a:r>
            <a:endParaRPr lang="ko-KR" altLang="en-US" sz="2000" b="1" dirty="0"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307102" y="4833038"/>
            <a:ext cx="1059609" cy="586407"/>
            <a:chOff x="307102" y="4833038"/>
            <a:chExt cx="1059609" cy="586407"/>
          </a:xfrm>
        </p:grpSpPr>
        <p:sp>
          <p:nvSpPr>
            <p:cNvPr id="97" name="직사각형 96"/>
            <p:cNvSpPr/>
            <p:nvPr/>
          </p:nvSpPr>
          <p:spPr>
            <a:xfrm>
              <a:off x="307102" y="5104844"/>
              <a:ext cx="532584" cy="314599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SYN</a:t>
              </a:r>
              <a:endParaRPr lang="ko-KR" altLang="en-US" sz="1600" b="1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직사각형 97"/>
            <p:cNvSpPr/>
            <p:nvPr/>
          </p:nvSpPr>
          <p:spPr>
            <a:xfrm>
              <a:off x="827314" y="5104846"/>
              <a:ext cx="539397" cy="314599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ACK</a:t>
              </a:r>
              <a:endParaRPr lang="ko-KR" altLang="en-US" sz="1600" b="1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직사각형 112"/>
            <p:cNvSpPr/>
            <p:nvPr/>
          </p:nvSpPr>
          <p:spPr>
            <a:xfrm>
              <a:off x="917435" y="4833038"/>
              <a:ext cx="345198" cy="212169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b="1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1262634" y="3015708"/>
            <a:ext cx="985704" cy="1923415"/>
            <a:chOff x="1262634" y="3015708"/>
            <a:chExt cx="985704" cy="1923415"/>
          </a:xfrm>
        </p:grpSpPr>
        <p:sp>
          <p:nvSpPr>
            <p:cNvPr id="89" name="직사각형 88"/>
            <p:cNvSpPr/>
            <p:nvPr/>
          </p:nvSpPr>
          <p:spPr>
            <a:xfrm>
              <a:off x="1903140" y="3015708"/>
              <a:ext cx="345198" cy="212169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b="1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9" name="꺾인 연결선 98"/>
            <p:cNvCxnSpPr>
              <a:stCxn id="113" idx="3"/>
              <a:endCxn id="89" idx="1"/>
            </p:cNvCxnSpPr>
            <p:nvPr/>
          </p:nvCxnSpPr>
          <p:spPr>
            <a:xfrm flipV="1">
              <a:off x="1262634" y="3121793"/>
              <a:ext cx="640506" cy="1817330"/>
            </a:xfrm>
            <a:prstGeom prst="bentConnector3">
              <a:avLst>
                <a:gd name="adj1" fmla="val 31474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" name="그룹 6"/>
          <p:cNvGrpSpPr/>
          <p:nvPr/>
        </p:nvGrpSpPr>
        <p:grpSpPr>
          <a:xfrm>
            <a:off x="1262634" y="4707791"/>
            <a:ext cx="1412835" cy="231331"/>
            <a:chOff x="1262634" y="4707791"/>
            <a:chExt cx="1412835" cy="231331"/>
          </a:xfrm>
        </p:grpSpPr>
        <p:cxnSp>
          <p:nvCxnSpPr>
            <p:cNvPr id="106" name="꺾인 연결선 105"/>
            <p:cNvCxnSpPr>
              <a:stCxn id="113" idx="3"/>
              <a:endCxn id="128" idx="1"/>
            </p:cNvCxnSpPr>
            <p:nvPr/>
          </p:nvCxnSpPr>
          <p:spPr>
            <a:xfrm flipV="1">
              <a:off x="1262634" y="4817557"/>
              <a:ext cx="921259" cy="121565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7" name="직사각형 106"/>
            <p:cNvSpPr/>
            <p:nvPr/>
          </p:nvSpPr>
          <p:spPr>
            <a:xfrm>
              <a:off x="2330271" y="4707791"/>
              <a:ext cx="345198" cy="212169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b="1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3182015" y="2874274"/>
            <a:ext cx="929310" cy="1943283"/>
            <a:chOff x="3182015" y="2874274"/>
            <a:chExt cx="929310" cy="1943283"/>
          </a:xfrm>
        </p:grpSpPr>
        <p:sp>
          <p:nvSpPr>
            <p:cNvPr id="65" name="직사각형 64"/>
            <p:cNvSpPr/>
            <p:nvPr/>
          </p:nvSpPr>
          <p:spPr>
            <a:xfrm>
              <a:off x="3195332" y="3214431"/>
              <a:ext cx="345198" cy="212169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b="1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직사각형 87"/>
            <p:cNvSpPr/>
            <p:nvPr/>
          </p:nvSpPr>
          <p:spPr>
            <a:xfrm>
              <a:off x="3182015" y="2874274"/>
              <a:ext cx="345198" cy="212169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b="1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2" name="꺾인 연결선 91"/>
            <p:cNvCxnSpPr>
              <a:stCxn id="130" idx="3"/>
              <a:endCxn id="65" idx="2"/>
            </p:cNvCxnSpPr>
            <p:nvPr/>
          </p:nvCxnSpPr>
          <p:spPr>
            <a:xfrm flipH="1" flipV="1">
              <a:off x="3367932" y="3426600"/>
              <a:ext cx="743393" cy="1390957"/>
            </a:xfrm>
            <a:prstGeom prst="bentConnector4">
              <a:avLst>
                <a:gd name="adj1" fmla="val -49628"/>
                <a:gd name="adj2" fmla="val 67896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그룹 9"/>
          <p:cNvGrpSpPr/>
          <p:nvPr/>
        </p:nvGrpSpPr>
        <p:grpSpPr>
          <a:xfrm>
            <a:off x="6309214" y="2212876"/>
            <a:ext cx="708826" cy="1289810"/>
            <a:chOff x="6309214" y="2212876"/>
            <a:chExt cx="708826" cy="1289810"/>
          </a:xfrm>
        </p:grpSpPr>
        <p:sp>
          <p:nvSpPr>
            <p:cNvPr id="56" name="직사각형 55"/>
            <p:cNvSpPr/>
            <p:nvPr/>
          </p:nvSpPr>
          <p:spPr>
            <a:xfrm>
              <a:off x="6672842" y="2928495"/>
              <a:ext cx="345198" cy="212169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b="1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8" name="꺾인 연결선 57"/>
            <p:cNvCxnSpPr>
              <a:stCxn id="68" idx="2"/>
              <a:endCxn id="56" idx="0"/>
            </p:cNvCxnSpPr>
            <p:nvPr/>
          </p:nvCxnSpPr>
          <p:spPr>
            <a:xfrm rot="16200000" flipH="1">
              <a:off x="6451125" y="2534177"/>
              <a:ext cx="715618" cy="73015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직사각형 68"/>
            <p:cNvSpPr/>
            <p:nvPr/>
          </p:nvSpPr>
          <p:spPr>
            <a:xfrm>
              <a:off x="6665772" y="3290517"/>
              <a:ext cx="345198" cy="212169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b="1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6309214" y="2408240"/>
              <a:ext cx="474810" cy="40011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000" b="1" i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(7)</a:t>
              </a:r>
              <a:endParaRPr lang="ko-KR" altLang="en-US" sz="2000" b="1" i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98059" y="4707790"/>
            <a:ext cx="6790068" cy="1150124"/>
            <a:chOff x="298059" y="4707790"/>
            <a:chExt cx="6790068" cy="1150124"/>
          </a:xfrm>
        </p:grpSpPr>
        <p:sp>
          <p:nvSpPr>
            <p:cNvPr id="59" name="직사각형 58"/>
            <p:cNvSpPr/>
            <p:nvPr/>
          </p:nvSpPr>
          <p:spPr>
            <a:xfrm>
              <a:off x="298059" y="5537371"/>
              <a:ext cx="865694" cy="320543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b="1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Data</a:t>
              </a:r>
              <a:endParaRPr lang="ko-KR" altLang="en-US" sz="2000" b="1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4" name="꺾인 연결선 83"/>
            <p:cNvCxnSpPr>
              <a:stCxn id="112" idx="3"/>
              <a:endCxn id="83" idx="1"/>
            </p:cNvCxnSpPr>
            <p:nvPr/>
          </p:nvCxnSpPr>
          <p:spPr>
            <a:xfrm>
              <a:off x="1565117" y="5696804"/>
              <a:ext cx="822704" cy="30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꺾인 연결선 89"/>
            <p:cNvCxnSpPr/>
            <p:nvPr/>
          </p:nvCxnSpPr>
          <p:spPr>
            <a:xfrm flipV="1">
              <a:off x="3146188" y="4960606"/>
              <a:ext cx="0" cy="60496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8" name="직사각형 107"/>
            <p:cNvSpPr/>
            <p:nvPr/>
          </p:nvSpPr>
          <p:spPr>
            <a:xfrm>
              <a:off x="2972343" y="4707790"/>
              <a:ext cx="345198" cy="212169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b="1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직사각형 111"/>
            <p:cNvSpPr/>
            <p:nvPr/>
          </p:nvSpPr>
          <p:spPr>
            <a:xfrm>
              <a:off x="1219920" y="5590719"/>
              <a:ext cx="345198" cy="212169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b="1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직사각형 110"/>
            <p:cNvSpPr/>
            <p:nvPr/>
          </p:nvSpPr>
          <p:spPr>
            <a:xfrm>
              <a:off x="6742929" y="5156058"/>
              <a:ext cx="345198" cy="212169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b="1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5" name="꺾인 연결선 84"/>
            <p:cNvCxnSpPr>
              <a:stCxn id="83" idx="3"/>
              <a:endCxn id="138" idx="1"/>
            </p:cNvCxnSpPr>
            <p:nvPr/>
          </p:nvCxnSpPr>
          <p:spPr>
            <a:xfrm flipV="1">
              <a:off x="4369557" y="5277126"/>
              <a:ext cx="2221639" cy="422748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917A-A0FC-4C1D-A82C-ACFA6652F6EB}" type="slidenum">
              <a:rPr lang="ko-KR" altLang="en-US" smtClean="0"/>
              <a:pPr/>
              <a:t>13</a:t>
            </a:fld>
            <a:endParaRPr lang="ko-KR" altLang="en-US"/>
          </a:p>
        </p:txBody>
      </p:sp>
      <p:grpSp>
        <p:nvGrpSpPr>
          <p:cNvPr id="13" name="그룹 12"/>
          <p:cNvGrpSpPr/>
          <p:nvPr/>
        </p:nvGrpSpPr>
        <p:grpSpPr>
          <a:xfrm>
            <a:off x="5900577" y="3283802"/>
            <a:ext cx="2481707" cy="2899118"/>
            <a:chOff x="5900577" y="3283802"/>
            <a:chExt cx="2481707" cy="2899118"/>
          </a:xfrm>
        </p:grpSpPr>
        <p:cxnSp>
          <p:nvCxnSpPr>
            <p:cNvPr id="80" name="꺾인 연결선 79"/>
            <p:cNvCxnSpPr>
              <a:stCxn id="69" idx="2"/>
              <a:endCxn id="109" idx="1"/>
            </p:cNvCxnSpPr>
            <p:nvPr/>
          </p:nvCxnSpPr>
          <p:spPr>
            <a:xfrm rot="16200000" flipH="1">
              <a:off x="6016336" y="4324721"/>
              <a:ext cx="2196418" cy="552348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9" name="직사각형 108"/>
            <p:cNvSpPr/>
            <p:nvPr/>
          </p:nvSpPr>
          <p:spPr>
            <a:xfrm>
              <a:off x="7390719" y="5593019"/>
              <a:ext cx="345198" cy="212169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b="1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직사각형 109"/>
            <p:cNvSpPr/>
            <p:nvPr/>
          </p:nvSpPr>
          <p:spPr>
            <a:xfrm>
              <a:off x="8037086" y="5590978"/>
              <a:ext cx="345198" cy="212169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b="1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7519732" y="5782810"/>
              <a:ext cx="474810" cy="40011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000" b="1" i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(8)</a:t>
              </a:r>
              <a:endParaRPr lang="ko-KR" altLang="en-US" sz="2000" b="1" i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2" name="꺾인 연결선 81"/>
            <p:cNvCxnSpPr>
              <a:stCxn id="74" idx="2"/>
              <a:endCxn id="133" idx="1"/>
            </p:cNvCxnSpPr>
            <p:nvPr/>
          </p:nvCxnSpPr>
          <p:spPr>
            <a:xfrm rot="16200000" flipH="1">
              <a:off x="5463786" y="3720593"/>
              <a:ext cx="1564202" cy="690619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꺾인 연결선 76"/>
            <p:cNvCxnSpPr>
              <a:stCxn id="72" idx="2"/>
              <a:endCxn id="135" idx="0"/>
            </p:cNvCxnSpPr>
            <p:nvPr/>
          </p:nvCxnSpPr>
          <p:spPr>
            <a:xfrm rot="16200000" flipH="1">
              <a:off x="7372779" y="3865825"/>
              <a:ext cx="1187279" cy="460998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3" name="오른쪽 대괄호 29"/>
          <p:cNvSpPr/>
          <p:nvPr/>
        </p:nvSpPr>
        <p:spPr>
          <a:xfrm rot="10800000">
            <a:off x="372851" y="6181550"/>
            <a:ext cx="1004254" cy="523553"/>
          </a:xfrm>
          <a:prstGeom prst="rightBracke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4" name="직사각형 111"/>
          <p:cNvSpPr/>
          <p:nvPr/>
        </p:nvSpPr>
        <p:spPr>
          <a:xfrm>
            <a:off x="935700" y="6341945"/>
            <a:ext cx="345198" cy="212169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5" name="직사각형 112"/>
          <p:cNvSpPr/>
          <p:nvPr/>
        </p:nvSpPr>
        <p:spPr>
          <a:xfrm>
            <a:off x="490287" y="6331511"/>
            <a:ext cx="345198" cy="21216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7192" y="6255702"/>
            <a:ext cx="1074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Rx queue</a:t>
            </a:r>
            <a:endParaRPr lang="ko-KR" altLang="en-US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7" name="오른쪽 대괄호 29"/>
          <p:cNvSpPr/>
          <p:nvPr/>
        </p:nvSpPr>
        <p:spPr>
          <a:xfrm rot="10800000">
            <a:off x="6236378" y="6188381"/>
            <a:ext cx="1004254" cy="523553"/>
          </a:xfrm>
          <a:prstGeom prst="rightBracke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8" name="직사각형 111"/>
          <p:cNvSpPr/>
          <p:nvPr/>
        </p:nvSpPr>
        <p:spPr>
          <a:xfrm>
            <a:off x="6799227" y="6348776"/>
            <a:ext cx="345198" cy="212169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7402966" y="6262533"/>
            <a:ext cx="1049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altLang="ko-KR" b="1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altLang="ko-KR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queue</a:t>
            </a:r>
            <a:endParaRPr lang="ko-KR" altLang="en-US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1" name="직사각형 108"/>
          <p:cNvSpPr/>
          <p:nvPr/>
        </p:nvSpPr>
        <p:spPr>
          <a:xfrm>
            <a:off x="6375577" y="6342500"/>
            <a:ext cx="345198" cy="212169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Up Arrow 20"/>
          <p:cNvSpPr/>
          <p:nvPr/>
        </p:nvSpPr>
        <p:spPr>
          <a:xfrm>
            <a:off x="2479585" y="1608359"/>
            <a:ext cx="650437" cy="232410"/>
          </a:xfrm>
          <a:prstGeom prst="up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4" name="Up Arrow 173"/>
          <p:cNvSpPr/>
          <p:nvPr/>
        </p:nvSpPr>
        <p:spPr>
          <a:xfrm rot="10800000">
            <a:off x="5852013" y="1648818"/>
            <a:ext cx="650437" cy="232410"/>
          </a:xfrm>
          <a:prstGeom prst="up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9" name="Up Arrow 168"/>
          <p:cNvSpPr/>
          <p:nvPr/>
        </p:nvSpPr>
        <p:spPr>
          <a:xfrm>
            <a:off x="2601525" y="6321390"/>
            <a:ext cx="650437" cy="232410"/>
          </a:xfrm>
          <a:prstGeom prst="up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5" name="Up Arrow 174"/>
          <p:cNvSpPr/>
          <p:nvPr/>
        </p:nvSpPr>
        <p:spPr>
          <a:xfrm rot="10800000">
            <a:off x="5422738" y="6316459"/>
            <a:ext cx="650437" cy="232410"/>
          </a:xfrm>
          <a:prstGeom prst="up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/>
        </p:nvSpPr>
        <p:spPr>
          <a:xfrm>
            <a:off x="1831" y="3941093"/>
            <a:ext cx="15531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000" b="1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mTCP</a:t>
            </a:r>
            <a:r>
              <a:rPr lang="en-US" altLang="ko-KR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thread</a:t>
            </a:r>
            <a:endParaRPr lang="ko-KR" altLang="en-US" sz="20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81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animBg="1"/>
      <p:bldP spid="164" grpId="0" animBg="1"/>
      <p:bldP spid="165" grpId="0" animBg="1"/>
      <p:bldP spid="168" grpId="0" animBg="1"/>
      <p:bldP spid="171" grpId="0" animBg="1"/>
      <p:bldP spid="169" grpId="0" animBg="1"/>
      <p:bldP spid="17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/>
              <a:t>3. </a:t>
            </a:r>
            <a:r>
              <a:rPr lang="en-US" altLang="ko-KR" sz="3200" dirty="0" err="1"/>
              <a:t>mTCP</a:t>
            </a:r>
            <a:r>
              <a:rPr lang="en-US" altLang="ko-KR" sz="3200" dirty="0"/>
              <a:t> API: </a:t>
            </a:r>
            <a:r>
              <a:rPr lang="en-US" altLang="ko-KR" sz="3200" dirty="0" smtClean="0"/>
              <a:t>Similar </a:t>
            </a:r>
            <a:r>
              <a:rPr lang="en-US" altLang="ko-KR" sz="3200" dirty="0"/>
              <a:t>to BSD </a:t>
            </a:r>
            <a:r>
              <a:rPr lang="en-US" altLang="ko-KR" sz="3200" dirty="0" smtClean="0"/>
              <a:t>Socket API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4294967295"/>
          </p:nvPr>
        </p:nvSpPr>
        <p:spPr>
          <a:xfrm>
            <a:off x="457200" y="1243584"/>
            <a:ext cx="8229600" cy="506573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ko-KR" sz="2200" dirty="0"/>
              <a:t>Two goals: </a:t>
            </a:r>
            <a:r>
              <a:rPr lang="en-US" altLang="ko-KR" sz="2200" dirty="0" smtClean="0"/>
              <a:t>Easy porting + keeping </a:t>
            </a:r>
            <a:r>
              <a:rPr lang="en-US" altLang="ko-KR" sz="2200" dirty="0"/>
              <a:t>popular event model</a:t>
            </a:r>
          </a:p>
          <a:p>
            <a:r>
              <a:rPr lang="en-US" altLang="ko-KR" sz="2200" dirty="0" smtClean="0"/>
              <a:t>Ease </a:t>
            </a:r>
            <a:r>
              <a:rPr lang="en-US" altLang="ko-KR" sz="2200" dirty="0"/>
              <a:t>of porting</a:t>
            </a:r>
          </a:p>
          <a:p>
            <a:pPr lvl="1"/>
            <a:r>
              <a:rPr lang="en-US" altLang="ko-KR" dirty="0"/>
              <a:t>Just attach “</a:t>
            </a:r>
            <a:r>
              <a:rPr lang="en-US" altLang="ko-KR" dirty="0" err="1"/>
              <a:t>mtcp</a:t>
            </a:r>
            <a:r>
              <a:rPr lang="en-US" altLang="ko-KR" dirty="0"/>
              <a:t>_” to BSD socket API</a:t>
            </a:r>
          </a:p>
          <a:p>
            <a:pPr lvl="1"/>
            <a:r>
              <a:rPr lang="en-US" altLang="ko-KR" b="1" dirty="0">
                <a:cs typeface="Consolas" panose="020B0609020204030204" pitchFamily="49" charset="0"/>
              </a:rPr>
              <a:t>socket</a:t>
            </a:r>
            <a:r>
              <a:rPr lang="en-US" altLang="ko-KR" b="1" dirty="0" smtClean="0">
                <a:cs typeface="Consolas" panose="020B0609020204030204" pitchFamily="49" charset="0"/>
              </a:rPr>
              <a:t>() </a:t>
            </a:r>
            <a:r>
              <a:rPr lang="en-US" altLang="ko-KR" b="1" dirty="0" smtClean="0">
                <a:cs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altLang="ko-KR" b="1" dirty="0" smtClean="0">
                <a:cs typeface="Consolas" panose="020B0609020204030204" pitchFamily="49" charset="0"/>
              </a:rPr>
              <a:t> </a:t>
            </a:r>
            <a:r>
              <a:rPr lang="en-US" altLang="ko-KR" b="1" dirty="0" err="1" smtClean="0">
                <a:cs typeface="Consolas" panose="020B0609020204030204" pitchFamily="49" charset="0"/>
              </a:rPr>
              <a:t>mtcp_socket</a:t>
            </a:r>
            <a:r>
              <a:rPr lang="en-US" altLang="ko-KR" b="1" dirty="0">
                <a:cs typeface="Consolas" panose="020B0609020204030204" pitchFamily="49" charset="0"/>
              </a:rPr>
              <a:t>()</a:t>
            </a:r>
            <a:r>
              <a:rPr lang="en-US" altLang="ko-KR" dirty="0"/>
              <a:t>,  </a:t>
            </a:r>
            <a:r>
              <a:rPr lang="en-US" altLang="ko-KR" b="1" dirty="0">
                <a:cs typeface="Consolas" panose="020B0609020204030204" pitchFamily="49" charset="0"/>
              </a:rPr>
              <a:t>accept</a:t>
            </a:r>
            <a:r>
              <a:rPr lang="en-US" altLang="ko-KR" b="1" dirty="0" smtClean="0">
                <a:cs typeface="Consolas" panose="020B0609020204030204" pitchFamily="49" charset="0"/>
              </a:rPr>
              <a:t>() </a:t>
            </a:r>
            <a:r>
              <a:rPr lang="en-US" altLang="ko-KR" b="1" dirty="0" smtClean="0">
                <a:cs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altLang="ko-KR" b="1" dirty="0" smtClean="0">
                <a:cs typeface="Consolas" panose="020B0609020204030204" pitchFamily="49" charset="0"/>
              </a:rPr>
              <a:t> </a:t>
            </a:r>
            <a:r>
              <a:rPr lang="en-US" altLang="ko-KR" b="1" dirty="0" err="1" smtClean="0">
                <a:cs typeface="Consolas" panose="020B0609020204030204" pitchFamily="49" charset="0"/>
              </a:rPr>
              <a:t>mtcp_accept</a:t>
            </a:r>
            <a:r>
              <a:rPr lang="en-US" altLang="ko-KR" b="1" dirty="0" smtClean="0">
                <a:cs typeface="Consolas" panose="020B0609020204030204" pitchFamily="49" charset="0"/>
              </a:rPr>
              <a:t>()</a:t>
            </a:r>
            <a:r>
              <a:rPr lang="en-US" altLang="ko-KR" dirty="0" smtClean="0"/>
              <a:t>, </a:t>
            </a:r>
            <a:r>
              <a:rPr lang="en-US" altLang="ko-KR" dirty="0"/>
              <a:t>etc.</a:t>
            </a:r>
          </a:p>
          <a:p>
            <a:r>
              <a:rPr lang="en-US" altLang="ko-KR" sz="2200" dirty="0" smtClean="0"/>
              <a:t>Event notification: Readiness model using  </a:t>
            </a:r>
            <a:r>
              <a:rPr lang="en-US" altLang="ko-KR" sz="2200" b="1" dirty="0" err="1" smtClean="0">
                <a:cs typeface="Consolas" panose="020B0609020204030204" pitchFamily="49" charset="0"/>
              </a:rPr>
              <a:t>epoll</a:t>
            </a:r>
            <a:r>
              <a:rPr lang="en-US" altLang="ko-KR" sz="2200" b="1" dirty="0" smtClean="0">
                <a:cs typeface="Consolas" panose="020B0609020204030204" pitchFamily="49" charset="0"/>
              </a:rPr>
              <a:t>()</a:t>
            </a:r>
          </a:p>
          <a:p>
            <a:r>
              <a:rPr lang="en-US" altLang="ko-KR" sz="2200" dirty="0" smtClean="0"/>
              <a:t>Porting </a:t>
            </a:r>
            <a:r>
              <a:rPr lang="en-US" altLang="ko-KR" sz="2200" dirty="0"/>
              <a:t>e</a:t>
            </a:r>
            <a:r>
              <a:rPr lang="en-US" altLang="ko-KR" sz="2200" dirty="0" smtClean="0"/>
              <a:t>xisting applications</a:t>
            </a:r>
            <a:endParaRPr lang="en-US" altLang="ko-KR" sz="2000" dirty="0" smtClean="0"/>
          </a:p>
          <a:p>
            <a:pPr lvl="1"/>
            <a:r>
              <a:rPr lang="en-US" altLang="ko-KR" dirty="0"/>
              <a:t>Mostly less than 100 lines of code change</a:t>
            </a:r>
          </a:p>
          <a:p>
            <a:pPr lvl="1"/>
            <a:endParaRPr lang="en-US" altLang="ko-KR" sz="220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958D-D12A-4A62-BDB3-E22129D13F1F}" type="slidenum">
              <a:rPr lang="ko-KR" altLang="en-US" smtClean="0"/>
              <a:pPr/>
              <a:t>14</a:t>
            </a:fld>
            <a:endParaRPr lang="ko-KR" altLang="en-US"/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748910"/>
              </p:ext>
            </p:extLst>
          </p:nvPr>
        </p:nvGraphicFramePr>
        <p:xfrm>
          <a:off x="539552" y="4118456"/>
          <a:ext cx="7992888" cy="1854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584176"/>
                <a:gridCol w="3898700"/>
                <a:gridCol w="2510012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Application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Description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Modified </a:t>
                      </a:r>
                      <a:r>
                        <a:rPr lang="en-US" altLang="ko-KR" sz="1600" baseline="0" dirty="0" smtClean="0"/>
                        <a:t>lines / Total lines</a:t>
                      </a:r>
                      <a:endParaRPr lang="ko-KR" alt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dirty="0" err="1" smtClean="0"/>
                        <a:t>Lighttpd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dirty="0" smtClean="0"/>
                        <a:t>An event-driven web server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65</a:t>
                      </a:r>
                      <a:r>
                        <a:rPr lang="en-US" altLang="ko-KR" sz="1600" baseline="0" dirty="0" smtClean="0"/>
                        <a:t> / 40K</a:t>
                      </a:r>
                      <a:endParaRPr lang="ko-KR" alt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dirty="0" err="1" smtClean="0"/>
                        <a:t>ApacheBench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dirty="0" smtClean="0"/>
                        <a:t>A webserver performance benchmark tool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29</a:t>
                      </a:r>
                      <a:r>
                        <a:rPr lang="en-US" altLang="ko-KR" sz="1600" dirty="0" smtClean="0"/>
                        <a:t> / 66K</a:t>
                      </a:r>
                      <a:endParaRPr lang="ko-KR" alt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dirty="0" err="1" smtClean="0"/>
                        <a:t>SSLShader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/>
                        <a:t>A GPU-accelerated SSL proxy [</a:t>
                      </a:r>
                      <a:r>
                        <a:rPr lang="en-US" altLang="ko-KR" sz="1600" dirty="0" err="1" smtClean="0"/>
                        <a:t>NSDI</a:t>
                      </a:r>
                      <a:r>
                        <a:rPr lang="en-US" altLang="ko-KR" sz="1600" dirty="0" smtClean="0"/>
                        <a:t> ’11]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43</a:t>
                      </a:r>
                      <a:r>
                        <a:rPr lang="en-US" altLang="ko-KR" sz="1600" dirty="0" smtClean="0"/>
                        <a:t> / 6,618</a:t>
                      </a:r>
                      <a:endParaRPr lang="ko-KR" alt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dirty="0" err="1" smtClean="0"/>
                        <a:t>WebReplay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dirty="0" smtClean="0"/>
                        <a:t>A web log </a:t>
                      </a:r>
                      <a:r>
                        <a:rPr lang="en-US" altLang="ko-KR" sz="1600" dirty="0" err="1" smtClean="0"/>
                        <a:t>replayer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81</a:t>
                      </a:r>
                      <a:r>
                        <a:rPr lang="en-US" altLang="ko-KR" sz="1600" dirty="0" smtClean="0"/>
                        <a:t> / 3,366</a:t>
                      </a:r>
                      <a:endParaRPr lang="ko-KR" altLang="en-US" sz="16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528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Optimizations for </a:t>
            </a:r>
            <a:r>
              <a:rPr lang="en-US" altLang="ko-KR" dirty="0"/>
              <a:t>P</a:t>
            </a:r>
            <a:r>
              <a:rPr lang="en-US" altLang="ko-KR" dirty="0" smtClean="0"/>
              <a:t>erformance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917A-A0FC-4C1D-A82C-ACFA6652F6EB}" type="slidenum">
              <a:rPr lang="ko-KR" altLang="en-US" smtClean="0"/>
              <a:pPr/>
              <a:t>15</a:t>
            </a:fld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Lock-free data structures</a:t>
            </a:r>
          </a:p>
          <a:p>
            <a:r>
              <a:rPr lang="en-US" altLang="ko-KR" dirty="0" smtClean="0"/>
              <a:t>Cache-friendly data structure</a:t>
            </a:r>
          </a:p>
          <a:p>
            <a:r>
              <a:rPr lang="en-US" altLang="ko-KR" dirty="0" err="1" smtClean="0"/>
              <a:t>Hugepages</a:t>
            </a:r>
            <a:r>
              <a:rPr lang="en-US" altLang="ko-KR" dirty="0" smtClean="0"/>
              <a:t> for preventing </a:t>
            </a:r>
            <a:r>
              <a:rPr lang="en-US" altLang="ko-KR" dirty="0" err="1" smtClean="0"/>
              <a:t>TLB</a:t>
            </a:r>
            <a:r>
              <a:rPr lang="en-US" altLang="ko-KR" dirty="0" smtClean="0"/>
              <a:t> missing</a:t>
            </a:r>
          </a:p>
          <a:p>
            <a:r>
              <a:rPr lang="en-US" altLang="ko-KR" dirty="0" smtClean="0"/>
              <a:t>Efficient TCP timer management</a:t>
            </a:r>
          </a:p>
          <a:p>
            <a:r>
              <a:rPr lang="en-US" altLang="ko-KR" dirty="0" smtClean="0"/>
              <a:t>Priority-based packet queuing</a:t>
            </a:r>
          </a:p>
          <a:p>
            <a:r>
              <a:rPr lang="en-US" altLang="ko-KR" dirty="0" smtClean="0"/>
              <a:t>Lightweight connection setup</a:t>
            </a:r>
          </a:p>
          <a:p>
            <a:r>
              <a:rPr lang="en-US" altLang="ko-KR" dirty="0" smtClean="0"/>
              <a:t>……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256032" y="4331454"/>
            <a:ext cx="843076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600" dirty="0" smtClean="0">
                <a:latin typeface="Calibri" panose="020F0502020204030204" pitchFamily="34" charset="0"/>
              </a:rPr>
              <a:t>Please refer to our paper </a:t>
            </a:r>
            <a:r>
              <a:rPr lang="en-US" altLang="ko-KR" sz="3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</a:t>
            </a:r>
          </a:p>
          <a:p>
            <a:pPr algn="ctr"/>
            <a:r>
              <a:rPr lang="en-US" altLang="ko-KR" sz="2800" dirty="0" smtClean="0">
                <a:latin typeface="Calibri" panose="020F0502020204030204" pitchFamily="34" charset="0"/>
                <a:sym typeface="Wingdings" panose="05000000000000000000" pitchFamily="2" charset="2"/>
              </a:rPr>
              <a:t>“</a:t>
            </a:r>
            <a:r>
              <a:rPr lang="en-US" altLang="ko-KR" sz="2800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mTCP</a:t>
            </a:r>
            <a:r>
              <a:rPr lang="en-US" altLang="ko-KR" sz="2800" dirty="0" smtClean="0">
                <a:latin typeface="Calibri" panose="020F0502020204030204" pitchFamily="34" charset="0"/>
                <a:sym typeface="Wingdings" panose="05000000000000000000" pitchFamily="2" charset="2"/>
              </a:rPr>
              <a:t>: A highly-scalable user-level </a:t>
            </a:r>
          </a:p>
          <a:p>
            <a:pPr algn="ctr"/>
            <a:r>
              <a:rPr lang="en-US" altLang="ko-KR" sz="2800" dirty="0" smtClean="0">
                <a:latin typeface="Calibri" panose="020F0502020204030204" pitchFamily="34" charset="0"/>
                <a:sym typeface="Wingdings" panose="05000000000000000000" pitchFamily="2" charset="2"/>
              </a:rPr>
              <a:t>TCP stack for multicore systems” [NSDI’14]</a:t>
            </a:r>
            <a:endParaRPr lang="ko-KR" altLang="en-US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49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mTCP</a:t>
            </a:r>
            <a:r>
              <a:rPr lang="en-US" altLang="ko-KR" dirty="0" smtClean="0"/>
              <a:t> Implementation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917A-A0FC-4C1D-A82C-ACFA6652F6EB}" type="slidenum">
              <a:rPr lang="ko-KR" altLang="en-US" smtClean="0"/>
              <a:pPr/>
              <a:t>16</a:t>
            </a:fld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11,473 lines (C code)</a:t>
            </a:r>
          </a:p>
          <a:p>
            <a:pPr lvl="1"/>
            <a:r>
              <a:rPr lang="en-US" altLang="ko-KR" sz="2400" dirty="0" smtClean="0"/>
              <a:t>Packet I/O, TCP flow management, User-level socket API, Event system library</a:t>
            </a:r>
          </a:p>
          <a:p>
            <a:r>
              <a:rPr lang="en-US" altLang="ko-KR" dirty="0" smtClean="0"/>
              <a:t>552 lines to patch the </a:t>
            </a:r>
            <a:r>
              <a:rPr lang="en-US" altLang="ko-KR" dirty="0" err="1" smtClean="0"/>
              <a:t>PSIO</a:t>
            </a:r>
            <a:r>
              <a:rPr lang="en-US" altLang="ko-KR" dirty="0" smtClean="0"/>
              <a:t> library</a:t>
            </a:r>
          </a:p>
          <a:p>
            <a:pPr lvl="1"/>
            <a:r>
              <a:rPr lang="en-US" altLang="ko-KR" sz="2400" dirty="0" smtClean="0"/>
              <a:t>Support event-driven packet I/O: </a:t>
            </a:r>
            <a:r>
              <a:rPr lang="en-US" altLang="ko-KR" sz="2400" dirty="0" err="1" smtClean="0"/>
              <a:t>ps_select</a:t>
            </a:r>
            <a:r>
              <a:rPr lang="en-US" altLang="ko-KR" sz="2400" dirty="0" smtClean="0"/>
              <a:t>()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TCP implementation</a:t>
            </a:r>
          </a:p>
          <a:p>
            <a:pPr lvl="1"/>
            <a:r>
              <a:rPr lang="en-US" altLang="ko-KR" sz="2400" dirty="0" smtClean="0"/>
              <a:t>Follows RFC793</a:t>
            </a:r>
          </a:p>
          <a:p>
            <a:pPr lvl="1"/>
            <a:r>
              <a:rPr lang="en-US" altLang="ko-KR" sz="2400" dirty="0" smtClean="0"/>
              <a:t>Congestion control algorithm: </a:t>
            </a:r>
            <a:r>
              <a:rPr lang="en-US" altLang="ko-KR" sz="2400" dirty="0" err="1" smtClean="0"/>
              <a:t>NewReno</a:t>
            </a:r>
            <a:endParaRPr lang="en-US" altLang="ko-KR" sz="2400" dirty="0"/>
          </a:p>
          <a:p>
            <a:endParaRPr lang="en-US" altLang="ko-KR" dirty="0" smtClean="0"/>
          </a:p>
          <a:p>
            <a:r>
              <a:rPr lang="en-US" altLang="ko-KR" dirty="0" smtClean="0"/>
              <a:t>Extensive correctness tests and stress tests with Linux TCP stack</a:t>
            </a:r>
          </a:p>
          <a:p>
            <a:pPr lvl="1"/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900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Evaluation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917A-A0FC-4C1D-A82C-ACFA6652F6EB}" type="slidenum">
              <a:rPr lang="ko-KR" altLang="en-US" smtClean="0"/>
              <a:pPr/>
              <a:t>17</a:t>
            </a:fld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121434"/>
            <a:ext cx="8430768" cy="5187886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Scalability with multicore</a:t>
            </a:r>
          </a:p>
          <a:p>
            <a:pPr lvl="1"/>
            <a:r>
              <a:rPr lang="en-US" altLang="ko-KR" dirty="0" smtClean="0"/>
              <a:t>Comparison of performance of multicore with previous solutions</a:t>
            </a:r>
          </a:p>
          <a:p>
            <a:pPr lvl="1"/>
            <a:r>
              <a:rPr lang="en-US" altLang="ko-KR" dirty="0" smtClean="0"/>
              <a:t>Performance over varying flow sizes, persistent connections </a:t>
            </a:r>
          </a:p>
          <a:p>
            <a:r>
              <a:rPr lang="en-US" altLang="ko-KR" dirty="0" smtClean="0"/>
              <a:t>Performance improvement on ported applications</a:t>
            </a:r>
          </a:p>
          <a:p>
            <a:pPr lvl="1"/>
            <a:r>
              <a:rPr lang="en-US" altLang="ko-KR" sz="2400" dirty="0" smtClean="0"/>
              <a:t>Web Server (</a:t>
            </a:r>
            <a:r>
              <a:rPr lang="en-US" altLang="ko-KR" sz="2400" dirty="0" err="1" smtClean="0"/>
              <a:t>Lighttpd</a:t>
            </a:r>
            <a:r>
              <a:rPr lang="en-US" altLang="ko-KR" sz="2400" dirty="0" smtClean="0"/>
              <a:t>) </a:t>
            </a:r>
          </a:p>
          <a:p>
            <a:pPr lvl="2"/>
            <a:r>
              <a:rPr lang="en-US" altLang="ko-KR" sz="2200" dirty="0" smtClean="0"/>
              <a:t>Performance under the real workload</a:t>
            </a:r>
          </a:p>
          <a:p>
            <a:pPr lvl="1"/>
            <a:r>
              <a:rPr lang="en-US" altLang="ko-KR" sz="2400" dirty="0" smtClean="0"/>
              <a:t>SSL proxy (SSL </a:t>
            </a:r>
            <a:r>
              <a:rPr lang="en-US" altLang="ko-KR" sz="2400" dirty="0" err="1" smtClean="0"/>
              <a:t>Shader</a:t>
            </a:r>
            <a:r>
              <a:rPr lang="en-US" altLang="ko-KR" sz="2400" dirty="0" smtClean="0"/>
              <a:t>, NSDI 11) </a:t>
            </a:r>
          </a:p>
          <a:p>
            <a:pPr lvl="2"/>
            <a:r>
              <a:rPr lang="en-US" altLang="ko-KR" sz="2200" dirty="0" smtClean="0"/>
              <a:t>TCP bottlenecked application</a:t>
            </a:r>
          </a:p>
          <a:p>
            <a:pPr lvl="1"/>
            <a:r>
              <a:rPr lang="en-US" altLang="ko-KR" sz="2400" dirty="0" err="1" smtClean="0"/>
              <a:t>ApacheBench</a:t>
            </a:r>
            <a:r>
              <a:rPr lang="en-US" altLang="ko-KR" sz="2400" dirty="0" smtClean="0"/>
              <a:t>    </a:t>
            </a:r>
          </a:p>
          <a:p>
            <a:pPr lvl="2"/>
            <a:r>
              <a:rPr lang="en-US" altLang="ko-KR" sz="2000" dirty="0" smtClean="0"/>
              <a:t>Client side benefits</a:t>
            </a:r>
            <a:endParaRPr lang="en-US" altLang="ko-KR" sz="2000" dirty="0"/>
          </a:p>
          <a:p>
            <a:r>
              <a:rPr lang="en-US" altLang="ko-KR" dirty="0" smtClean="0"/>
              <a:t>Test platform</a:t>
            </a:r>
          </a:p>
          <a:p>
            <a:pPr lvl="1"/>
            <a:r>
              <a:rPr lang="en-US" altLang="ko-KR" dirty="0" smtClean="0"/>
              <a:t>Server: Xeon E5-2690 (8 core), 32 GB memory, Intel 82599 10G NIC</a:t>
            </a:r>
          </a:p>
        </p:txBody>
      </p:sp>
    </p:spTree>
    <p:extLst>
      <p:ext uri="{BB962C8B-B14F-4D97-AF65-F5344CB8AC3E}">
        <p14:creationId xmlns:p14="http://schemas.microsoft.com/office/powerpoint/2010/main" val="417773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차트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911422"/>
              </p:ext>
            </p:extLst>
          </p:nvPr>
        </p:nvGraphicFramePr>
        <p:xfrm>
          <a:off x="226368" y="2770605"/>
          <a:ext cx="6078702" cy="3322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/>
              <a:t>Multicore Scalability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4294967295"/>
          </p:nvPr>
        </p:nvSpPr>
        <p:spPr>
          <a:xfrm>
            <a:off x="457200" y="1214422"/>
            <a:ext cx="8435280" cy="491174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ko-KR" sz="2400" dirty="0"/>
              <a:t>64B </a:t>
            </a:r>
            <a:r>
              <a:rPr lang="en-US" altLang="ko-KR" sz="2400" dirty="0" smtClean="0"/>
              <a:t>ping/pong messages </a:t>
            </a:r>
            <a:r>
              <a:rPr lang="en-US" altLang="ko-KR" sz="2400" dirty="0"/>
              <a:t>per </a:t>
            </a:r>
            <a:r>
              <a:rPr lang="en-US" altLang="ko-KR" sz="2400" dirty="0" smtClean="0"/>
              <a:t>connection (shared port 80)</a:t>
            </a:r>
            <a:endParaRPr lang="en-US" altLang="ko-KR" sz="2400" dirty="0"/>
          </a:p>
          <a:p>
            <a:pPr>
              <a:lnSpc>
                <a:spcPct val="80000"/>
              </a:lnSpc>
            </a:pPr>
            <a:r>
              <a:rPr lang="en-US" altLang="ko-KR" sz="2400" dirty="0"/>
              <a:t>Heavy connection </a:t>
            </a:r>
            <a:r>
              <a:rPr lang="en-US" altLang="ko-KR" sz="2400" dirty="0" smtClean="0"/>
              <a:t>overhead, </a:t>
            </a:r>
            <a:r>
              <a:rPr lang="en-US" altLang="ko-KR" sz="2400" dirty="0"/>
              <a:t>small packet processing overhead</a:t>
            </a:r>
          </a:p>
          <a:p>
            <a:pPr>
              <a:lnSpc>
                <a:spcPct val="8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25x</a:t>
            </a:r>
            <a:r>
              <a:rPr lang="en-US" altLang="ko-KR" sz="2400" dirty="0"/>
              <a:t> Linux, </a:t>
            </a:r>
            <a:r>
              <a:rPr lang="en-US" altLang="ko-KR" sz="2400" dirty="0">
                <a:solidFill>
                  <a:srgbClr val="FF0000"/>
                </a:solidFill>
              </a:rPr>
              <a:t>5x</a:t>
            </a:r>
            <a:r>
              <a:rPr lang="en-US" altLang="ko-KR" sz="2400" dirty="0"/>
              <a:t> </a:t>
            </a:r>
            <a:r>
              <a:rPr lang="en-US" altLang="ko-KR" sz="2400" dirty="0" err="1" smtClean="0"/>
              <a:t>SO_REUSEPORT</a:t>
            </a:r>
            <a:r>
              <a:rPr lang="en-US" altLang="ko-KR" sz="2400" b="1" baseline="30000" dirty="0" smtClean="0"/>
              <a:t>*[LINUX3.9]</a:t>
            </a:r>
            <a:r>
              <a:rPr lang="en-US" altLang="ko-KR" sz="2400" dirty="0" smtClean="0"/>
              <a:t>, </a:t>
            </a:r>
            <a:r>
              <a:rPr lang="en-US" altLang="ko-KR" sz="2400" dirty="0">
                <a:solidFill>
                  <a:srgbClr val="FF0000"/>
                </a:solidFill>
              </a:rPr>
              <a:t>3x</a:t>
            </a:r>
            <a:r>
              <a:rPr lang="en-US" altLang="ko-KR" sz="2400" dirty="0"/>
              <a:t> </a:t>
            </a:r>
            <a:r>
              <a:rPr lang="en-US" altLang="ko-KR" sz="2400" dirty="0" smtClean="0"/>
              <a:t>MegaPipe</a:t>
            </a:r>
            <a:r>
              <a:rPr lang="en-US" altLang="ko-KR" sz="2400" b="1" baseline="30000" dirty="0" smtClean="0"/>
              <a:t>*[OSDI’12]</a:t>
            </a:r>
            <a:endParaRPr lang="en-US" altLang="ko-KR" sz="2400" b="1" baseline="30000" dirty="0"/>
          </a:p>
          <a:p>
            <a:pPr>
              <a:lnSpc>
                <a:spcPct val="80000"/>
              </a:lnSpc>
            </a:pPr>
            <a:endParaRPr lang="ko-KR" altLang="en-US" sz="2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958D-D12A-4A62-BDB3-E22129D13F1F}" type="slidenum">
              <a:rPr lang="ko-KR" altLang="en-US" smtClean="0"/>
              <a:pPr/>
              <a:t>18</a:t>
            </a:fld>
            <a:endParaRPr lang="ko-KR" altLang="en-US" dirty="0"/>
          </a:p>
        </p:txBody>
      </p:sp>
      <p:grpSp>
        <p:nvGrpSpPr>
          <p:cNvPr id="21" name="그룹 20"/>
          <p:cNvGrpSpPr/>
          <p:nvPr/>
        </p:nvGrpSpPr>
        <p:grpSpPr>
          <a:xfrm>
            <a:off x="6012160" y="4369585"/>
            <a:ext cx="2641157" cy="369332"/>
            <a:chOff x="5580112" y="4787860"/>
            <a:chExt cx="2641157" cy="369332"/>
          </a:xfrm>
        </p:grpSpPr>
        <p:sp>
          <p:nvSpPr>
            <p:cNvPr id="10" name="TextBox 9"/>
            <p:cNvSpPr txBox="1"/>
            <p:nvPr/>
          </p:nvSpPr>
          <p:spPr>
            <a:xfrm>
              <a:off x="6151343" y="4787860"/>
              <a:ext cx="206992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Shared </a:t>
              </a:r>
              <a:r>
                <a:rPr lang="en-US" altLang="ko-KR" dirty="0" err="1" smtClean="0"/>
                <a:t>fd</a:t>
              </a:r>
              <a:r>
                <a:rPr lang="en-US" altLang="ko-KR" dirty="0" smtClean="0"/>
                <a:t> in process</a:t>
              </a:r>
              <a:endParaRPr lang="ko-KR" altLang="en-US" dirty="0"/>
            </a:p>
          </p:txBody>
        </p:sp>
        <p:cxnSp>
          <p:nvCxnSpPr>
            <p:cNvPr id="11" name="직선 화살표 연결선 10"/>
            <p:cNvCxnSpPr>
              <a:stCxn id="10" idx="1"/>
            </p:cNvCxnSpPr>
            <p:nvPr/>
          </p:nvCxnSpPr>
          <p:spPr>
            <a:xfrm flipH="1">
              <a:off x="5580112" y="4972526"/>
              <a:ext cx="571231" cy="14704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0" name="그룹 19"/>
          <p:cNvGrpSpPr/>
          <p:nvPr/>
        </p:nvGrpSpPr>
        <p:grpSpPr>
          <a:xfrm>
            <a:off x="6012160" y="4863250"/>
            <a:ext cx="2616278" cy="369332"/>
            <a:chOff x="5580112" y="5281525"/>
            <a:chExt cx="2616278" cy="369332"/>
          </a:xfrm>
        </p:grpSpPr>
        <p:sp>
          <p:nvSpPr>
            <p:cNvPr id="13" name="TextBox 12"/>
            <p:cNvSpPr txBox="1"/>
            <p:nvPr/>
          </p:nvSpPr>
          <p:spPr>
            <a:xfrm>
              <a:off x="6151343" y="5281525"/>
              <a:ext cx="204504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Shared listen socket</a:t>
              </a:r>
              <a:endParaRPr lang="ko-KR" altLang="en-US" dirty="0"/>
            </a:p>
          </p:txBody>
        </p:sp>
        <p:cxnSp>
          <p:nvCxnSpPr>
            <p:cNvPr id="14" name="직선 화살표 연결선 13"/>
            <p:cNvCxnSpPr>
              <a:stCxn id="13" idx="1"/>
            </p:cNvCxnSpPr>
            <p:nvPr/>
          </p:nvCxnSpPr>
          <p:spPr>
            <a:xfrm flipH="1">
              <a:off x="5580112" y="5466191"/>
              <a:ext cx="57123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6" name="직사각형 25"/>
          <p:cNvSpPr/>
          <p:nvPr/>
        </p:nvSpPr>
        <p:spPr>
          <a:xfrm>
            <a:off x="107504" y="6357228"/>
            <a:ext cx="73448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latin typeface="Calibri" panose="020F0502020204030204" pitchFamily="34" charset="0"/>
              </a:rPr>
              <a:t>* </a:t>
            </a:r>
            <a:r>
              <a:rPr lang="en-US" altLang="ko-KR" sz="1200" dirty="0" smtClean="0">
                <a:latin typeface="Calibri" panose="020F0502020204030204" pitchFamily="34" charset="0"/>
              </a:rPr>
              <a:t>[LINUX3.9] </a:t>
            </a:r>
            <a:r>
              <a:rPr lang="en-US" altLang="ko-KR" sz="1200" dirty="0">
                <a:latin typeface="Calibri" panose="020F0502020204030204" pitchFamily="34" charset="0"/>
              </a:rPr>
              <a:t>https://lwn.net/Articles/542629/</a:t>
            </a:r>
            <a:r>
              <a:rPr lang="en-US" altLang="ko-KR" sz="1200" dirty="0" smtClean="0">
                <a:latin typeface="Calibri" panose="020F0502020204030204" pitchFamily="34" charset="0"/>
              </a:rPr>
              <a:t/>
            </a:r>
            <a:br>
              <a:rPr lang="en-US" altLang="ko-KR" sz="1200" dirty="0" smtClean="0">
                <a:latin typeface="Calibri" panose="020F0502020204030204" pitchFamily="34" charset="0"/>
              </a:rPr>
            </a:br>
            <a:r>
              <a:rPr lang="en-US" altLang="ko-KR" sz="1200" dirty="0" smtClean="0">
                <a:latin typeface="Calibri" panose="020F0502020204030204" pitchFamily="34" charset="0"/>
              </a:rPr>
              <a:t>* [OSDI’12] MegaPipe: A New Programming Interface for Scalable Network I/O, Berkeley</a:t>
            </a:r>
            <a:endParaRPr lang="en-US" altLang="ko-KR" sz="1200" dirty="0">
              <a:latin typeface="Calibri" panose="020F0502020204030204" pitchFamily="34" charset="0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5748118" y="3411767"/>
            <a:ext cx="3504402" cy="1556413"/>
            <a:chOff x="5748118" y="3411767"/>
            <a:chExt cx="3504402" cy="1556413"/>
          </a:xfrm>
        </p:grpSpPr>
        <p:sp>
          <p:nvSpPr>
            <p:cNvPr id="7" name="TextBox 6"/>
            <p:cNvSpPr txBox="1"/>
            <p:nvPr/>
          </p:nvSpPr>
          <p:spPr>
            <a:xfrm>
              <a:off x="6583391" y="3411767"/>
              <a:ext cx="2669129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/>
                <a:t>Inefficient small packet </a:t>
              </a:r>
              <a:br>
                <a:rPr lang="en-US" altLang="ko-KR" dirty="0" smtClean="0"/>
              </a:br>
              <a:r>
                <a:rPr lang="en-US" altLang="ko-KR" dirty="0" smtClean="0"/>
                <a:t>processing in kernel</a:t>
              </a:r>
              <a:endParaRPr lang="ko-KR" altLang="en-US" dirty="0"/>
            </a:p>
          </p:txBody>
        </p:sp>
        <p:sp>
          <p:nvSpPr>
            <p:cNvPr id="6" name="오른쪽 중괄호 5"/>
            <p:cNvSpPr/>
            <p:nvPr/>
          </p:nvSpPr>
          <p:spPr>
            <a:xfrm>
              <a:off x="5748118" y="4287361"/>
              <a:ext cx="189075" cy="680819"/>
            </a:xfrm>
            <a:prstGeom prst="rightBrace">
              <a:avLst/>
            </a:prstGeom>
            <a:ln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7" name="직선 화살표 연결선 26"/>
            <p:cNvCxnSpPr>
              <a:stCxn id="7" idx="1"/>
            </p:cNvCxnSpPr>
            <p:nvPr/>
          </p:nvCxnSpPr>
          <p:spPr>
            <a:xfrm flipH="1">
              <a:off x="6012160" y="3734933"/>
              <a:ext cx="571231" cy="79726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22" name="차트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76807"/>
              </p:ext>
            </p:extLst>
          </p:nvPr>
        </p:nvGraphicFramePr>
        <p:xfrm>
          <a:off x="226368" y="2770605"/>
          <a:ext cx="6078702" cy="3322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8" name="차트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9548547"/>
              </p:ext>
            </p:extLst>
          </p:nvPr>
        </p:nvGraphicFramePr>
        <p:xfrm>
          <a:off x="226368" y="2770605"/>
          <a:ext cx="6078702" cy="3322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9" name="차트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0642069"/>
              </p:ext>
            </p:extLst>
          </p:nvPr>
        </p:nvGraphicFramePr>
        <p:xfrm>
          <a:off x="226368" y="2770605"/>
          <a:ext cx="6078702" cy="3322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0" name="차트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6108008"/>
              </p:ext>
            </p:extLst>
          </p:nvPr>
        </p:nvGraphicFramePr>
        <p:xfrm>
          <a:off x="226368" y="2770605"/>
          <a:ext cx="6078702" cy="3322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291878" y="2800680"/>
            <a:ext cx="1561068" cy="8679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1400" dirty="0" smtClean="0">
                <a:latin typeface="Calibri" panose="020F0502020204030204" pitchFamily="34" charset="0"/>
              </a:rPr>
              <a:t>Linux: 3.10.12</a:t>
            </a:r>
          </a:p>
          <a:p>
            <a:pPr>
              <a:lnSpc>
                <a:spcPct val="90000"/>
              </a:lnSpc>
            </a:pPr>
            <a:r>
              <a:rPr lang="en-US" altLang="ko-KR" sz="1400" dirty="0" smtClean="0">
                <a:latin typeface="Calibri" panose="020F0502020204030204" pitchFamily="34" charset="0"/>
              </a:rPr>
              <a:t>Intel Xeon E5-2690</a:t>
            </a:r>
          </a:p>
          <a:p>
            <a:pPr>
              <a:lnSpc>
                <a:spcPct val="90000"/>
              </a:lnSpc>
            </a:pPr>
            <a:r>
              <a:rPr lang="en-US" altLang="ko-KR" sz="1400" dirty="0" smtClean="0">
                <a:latin typeface="Calibri" panose="020F0502020204030204" pitchFamily="34" charset="0"/>
              </a:rPr>
              <a:t>32GB RAM</a:t>
            </a:r>
          </a:p>
          <a:p>
            <a:pPr>
              <a:lnSpc>
                <a:spcPct val="90000"/>
              </a:lnSpc>
            </a:pPr>
            <a:r>
              <a:rPr lang="en-US" altLang="ko-KR" sz="1400" dirty="0" smtClean="0">
                <a:latin typeface="Calibri" panose="020F0502020204030204" pitchFamily="34" charset="0"/>
              </a:rPr>
              <a:t>Intel 10Gbps NIC </a:t>
            </a:r>
            <a:endParaRPr lang="ko-KR" altLang="en-US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16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AsOne/>
      </p:bldGraphic>
      <p:bldGraphic spid="28" grpId="0">
        <p:bldAsOne/>
      </p:bldGraphic>
      <p:bldGraphic spid="29" grpId="0">
        <p:bldAsOne/>
      </p:bldGraphic>
      <p:bldGraphic spid="30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/>
              <a:t>Message Benchmark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4294967295"/>
          </p:nvPr>
        </p:nvSpPr>
        <p:spPr>
          <a:xfrm>
            <a:off x="457200" y="1214422"/>
            <a:ext cx="8435280" cy="491174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ko-KR" sz="2400" dirty="0" smtClean="0"/>
              <a:t>Scaling by message size</a:t>
            </a:r>
            <a:endParaRPr lang="en-US" altLang="ko-KR" sz="2400" dirty="0"/>
          </a:p>
          <a:p>
            <a:pPr>
              <a:lnSpc>
                <a:spcPct val="80000"/>
              </a:lnSpc>
            </a:pPr>
            <a:r>
              <a:rPr lang="en-US" altLang="ko-KR" sz="2400" dirty="0" smtClean="0"/>
              <a:t>Persistent connection with 64 byte message</a:t>
            </a:r>
            <a:endParaRPr lang="en-US" altLang="ko-KR" sz="2400" b="1" baseline="30000" dirty="0"/>
          </a:p>
          <a:p>
            <a:pPr>
              <a:lnSpc>
                <a:spcPct val="80000"/>
              </a:lnSpc>
            </a:pPr>
            <a:endParaRPr lang="ko-KR" altLang="en-US" sz="2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958D-D12A-4A62-BDB3-E22129D13F1F}" type="slidenum">
              <a:rPr lang="ko-KR" altLang="en-US" smtClean="0"/>
              <a:pPr/>
              <a:t>19</a:t>
            </a:fld>
            <a:endParaRPr lang="ko-KR" altLang="en-US" dirty="0"/>
          </a:p>
        </p:txBody>
      </p:sp>
      <p:graphicFrame>
        <p:nvGraphicFramePr>
          <p:cNvPr id="27" name="차트 26"/>
          <p:cNvGraphicFramePr>
            <a:graphicFrameLocks/>
          </p:cNvGraphicFramePr>
          <p:nvPr>
            <p:extLst/>
          </p:nvPr>
        </p:nvGraphicFramePr>
        <p:xfrm>
          <a:off x="38636" y="2498501"/>
          <a:ext cx="8809150" cy="4069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8" name="차트 27"/>
          <p:cNvGraphicFramePr>
            <a:graphicFrameLocks/>
          </p:cNvGraphicFramePr>
          <p:nvPr>
            <p:extLst/>
          </p:nvPr>
        </p:nvGraphicFramePr>
        <p:xfrm>
          <a:off x="4481848" y="2640167"/>
          <a:ext cx="4700789" cy="3850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982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56032" y="1256050"/>
            <a:ext cx="8323885" cy="2316394"/>
            <a:chOff x="228264" y="3812013"/>
            <a:chExt cx="8323885" cy="2316394"/>
          </a:xfrm>
        </p:grpSpPr>
        <p:grpSp>
          <p:nvGrpSpPr>
            <p:cNvPr id="158" name="그룹 157"/>
            <p:cNvGrpSpPr/>
            <p:nvPr/>
          </p:nvGrpSpPr>
          <p:grpSpPr>
            <a:xfrm>
              <a:off x="2362273" y="3812013"/>
              <a:ext cx="3369208" cy="2052339"/>
              <a:chOff x="2468847" y="4383437"/>
              <a:chExt cx="3369208" cy="2052339"/>
            </a:xfrm>
          </p:grpSpPr>
          <p:sp>
            <p:nvSpPr>
              <p:cNvPr id="145" name="구름 144"/>
              <p:cNvSpPr/>
              <p:nvPr/>
            </p:nvSpPr>
            <p:spPr>
              <a:xfrm>
                <a:off x="2468847" y="4383437"/>
                <a:ext cx="3369208" cy="2052339"/>
              </a:xfrm>
              <a:prstGeom prst="cloud">
                <a:avLst/>
              </a:prstGeom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pic>
            <p:nvPicPr>
              <p:cNvPr id="43" name="그림 42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713" r="2935" b="9435"/>
              <a:stretch/>
            </p:blipFill>
            <p:spPr>
              <a:xfrm>
                <a:off x="3157081" y="4879711"/>
                <a:ext cx="883462" cy="424041"/>
              </a:xfrm>
              <a:prstGeom prst="rect">
                <a:avLst/>
              </a:prstGeom>
            </p:spPr>
          </p:pic>
          <p:pic>
            <p:nvPicPr>
              <p:cNvPr id="44" name="그림 43"/>
              <p:cNvPicPr>
                <a:picLocks noChangeAspect="1"/>
              </p:cNvPicPr>
              <p:nvPr/>
            </p:nvPicPr>
            <p:blipFill>
              <a:blip r:embed="rId4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22560" y="5079074"/>
                <a:ext cx="465805" cy="465805"/>
              </a:xfrm>
              <a:prstGeom prst="rect">
                <a:avLst/>
              </a:prstGeom>
            </p:spPr>
          </p:pic>
          <p:pic>
            <p:nvPicPr>
              <p:cNvPr id="45" name="그림 44"/>
              <p:cNvPicPr>
                <a:picLocks noChangeAspect="1"/>
              </p:cNvPicPr>
              <p:nvPr/>
            </p:nvPicPr>
            <p:blipFill>
              <a:blip r:embed="rId5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1203" y="5379521"/>
                <a:ext cx="513563" cy="513563"/>
              </a:xfrm>
              <a:prstGeom prst="rect">
                <a:avLst/>
              </a:prstGeom>
            </p:spPr>
          </p:pic>
          <p:pic>
            <p:nvPicPr>
              <p:cNvPr id="46" name="그림 45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84736" y="4690483"/>
                <a:ext cx="1199191" cy="250740"/>
              </a:xfrm>
              <a:prstGeom prst="rect">
                <a:avLst/>
              </a:prstGeom>
            </p:spPr>
          </p:pic>
          <p:pic>
            <p:nvPicPr>
              <p:cNvPr id="47" name="그림 46"/>
              <p:cNvPicPr>
                <a:picLocks noChangeAspect="1"/>
              </p:cNvPicPr>
              <p:nvPr/>
            </p:nvPicPr>
            <p:blipFill rotWithShape="1">
              <a:blip r:embed="rId7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8" t="25541" r="8108" b="15559"/>
              <a:stretch/>
            </p:blipFill>
            <p:spPr>
              <a:xfrm>
                <a:off x="3650497" y="5611049"/>
                <a:ext cx="1044605" cy="398332"/>
              </a:xfrm>
              <a:prstGeom prst="rect">
                <a:avLst/>
              </a:prstGeom>
            </p:spPr>
          </p:pic>
        </p:grpSp>
        <p:cxnSp>
          <p:nvCxnSpPr>
            <p:cNvPr id="51" name="직선 연결선 5"/>
            <p:cNvCxnSpPr>
              <a:stCxn id="60" idx="3"/>
              <a:endCxn id="128" idx="2"/>
            </p:cNvCxnSpPr>
            <p:nvPr/>
          </p:nvCxnSpPr>
          <p:spPr>
            <a:xfrm flipV="1">
              <a:off x="1711779" y="5222038"/>
              <a:ext cx="509605" cy="57934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직선 연결선 5"/>
            <p:cNvCxnSpPr/>
            <p:nvPr/>
          </p:nvCxnSpPr>
          <p:spPr>
            <a:xfrm>
              <a:off x="1484565" y="4751001"/>
              <a:ext cx="715789" cy="20635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57" name="그룹 56"/>
            <p:cNvGrpSpPr/>
            <p:nvPr/>
          </p:nvGrpSpPr>
          <p:grpSpPr>
            <a:xfrm>
              <a:off x="839088" y="5365339"/>
              <a:ext cx="872691" cy="763068"/>
              <a:chOff x="1002363" y="1173200"/>
              <a:chExt cx="872691" cy="763068"/>
            </a:xfrm>
          </p:grpSpPr>
          <p:grpSp>
            <p:nvGrpSpPr>
              <p:cNvPr id="58" name="Group 4"/>
              <p:cNvGrpSpPr>
                <a:grpSpLocks noChangeAspect="1"/>
              </p:cNvGrpSpPr>
              <p:nvPr/>
            </p:nvGrpSpPr>
            <p:grpSpPr bwMode="auto">
              <a:xfrm>
                <a:off x="1002363" y="1173200"/>
                <a:ext cx="700387" cy="763068"/>
                <a:chOff x="320" y="1570"/>
                <a:chExt cx="1028" cy="1120"/>
              </a:xfrm>
            </p:grpSpPr>
            <p:sp>
              <p:nvSpPr>
                <p:cNvPr id="87" name="AutoShape 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320" y="1570"/>
                  <a:ext cx="1028" cy="11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000"/>
                </a:p>
              </p:txBody>
            </p:sp>
            <p:sp>
              <p:nvSpPr>
                <p:cNvPr id="88" name="Freeform 7"/>
                <p:cNvSpPr>
                  <a:spLocks/>
                </p:cNvSpPr>
                <p:nvPr/>
              </p:nvSpPr>
              <p:spPr bwMode="auto">
                <a:xfrm>
                  <a:off x="374" y="1622"/>
                  <a:ext cx="372" cy="1016"/>
                </a:xfrm>
                <a:custGeom>
                  <a:avLst/>
                  <a:gdLst>
                    <a:gd name="T0" fmla="*/ 0 w 372"/>
                    <a:gd name="T1" fmla="*/ 22 h 1016"/>
                    <a:gd name="T2" fmla="*/ 0 w 372"/>
                    <a:gd name="T3" fmla="*/ 22 h 1016"/>
                    <a:gd name="T4" fmla="*/ 0 w 372"/>
                    <a:gd name="T5" fmla="*/ 964 h 1016"/>
                    <a:gd name="T6" fmla="*/ 0 w 372"/>
                    <a:gd name="T7" fmla="*/ 964 h 1016"/>
                    <a:gd name="T8" fmla="*/ 0 w 372"/>
                    <a:gd name="T9" fmla="*/ 966 h 1016"/>
                    <a:gd name="T10" fmla="*/ 2 w 372"/>
                    <a:gd name="T11" fmla="*/ 970 h 1016"/>
                    <a:gd name="T12" fmla="*/ 4 w 372"/>
                    <a:gd name="T13" fmla="*/ 970 h 1016"/>
                    <a:gd name="T14" fmla="*/ 4 w 372"/>
                    <a:gd name="T15" fmla="*/ 970 h 1016"/>
                    <a:gd name="T16" fmla="*/ 38 w 372"/>
                    <a:gd name="T17" fmla="*/ 980 h 1016"/>
                    <a:gd name="T18" fmla="*/ 66 w 372"/>
                    <a:gd name="T19" fmla="*/ 986 h 1016"/>
                    <a:gd name="T20" fmla="*/ 102 w 372"/>
                    <a:gd name="T21" fmla="*/ 992 h 1016"/>
                    <a:gd name="T22" fmla="*/ 150 w 372"/>
                    <a:gd name="T23" fmla="*/ 1000 h 1016"/>
                    <a:gd name="T24" fmla="*/ 208 w 372"/>
                    <a:gd name="T25" fmla="*/ 1006 h 1016"/>
                    <a:gd name="T26" fmla="*/ 280 w 372"/>
                    <a:gd name="T27" fmla="*/ 1012 h 1016"/>
                    <a:gd name="T28" fmla="*/ 364 w 372"/>
                    <a:gd name="T29" fmla="*/ 1016 h 1016"/>
                    <a:gd name="T30" fmla="*/ 364 w 372"/>
                    <a:gd name="T31" fmla="*/ 1016 h 1016"/>
                    <a:gd name="T32" fmla="*/ 372 w 372"/>
                    <a:gd name="T33" fmla="*/ 1016 h 1016"/>
                    <a:gd name="T34" fmla="*/ 372 w 372"/>
                    <a:gd name="T35" fmla="*/ 0 h 1016"/>
                    <a:gd name="T36" fmla="*/ 372 w 372"/>
                    <a:gd name="T37" fmla="*/ 0 h 1016"/>
                    <a:gd name="T38" fmla="*/ 364 w 372"/>
                    <a:gd name="T39" fmla="*/ 0 h 1016"/>
                    <a:gd name="T40" fmla="*/ 364 w 372"/>
                    <a:gd name="T41" fmla="*/ 0 h 1016"/>
                    <a:gd name="T42" fmla="*/ 0 w 372"/>
                    <a:gd name="T43" fmla="*/ 22 h 1016"/>
                    <a:gd name="T44" fmla="*/ 0 w 372"/>
                    <a:gd name="T45" fmla="*/ 22 h 10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72" h="1016">
                      <a:moveTo>
                        <a:pt x="0" y="22"/>
                      </a:moveTo>
                      <a:lnTo>
                        <a:pt x="0" y="22"/>
                      </a:lnTo>
                      <a:lnTo>
                        <a:pt x="0" y="964"/>
                      </a:lnTo>
                      <a:lnTo>
                        <a:pt x="0" y="964"/>
                      </a:lnTo>
                      <a:lnTo>
                        <a:pt x="0" y="966"/>
                      </a:lnTo>
                      <a:lnTo>
                        <a:pt x="2" y="970"/>
                      </a:lnTo>
                      <a:lnTo>
                        <a:pt x="4" y="970"/>
                      </a:lnTo>
                      <a:lnTo>
                        <a:pt x="4" y="970"/>
                      </a:lnTo>
                      <a:lnTo>
                        <a:pt x="38" y="980"/>
                      </a:lnTo>
                      <a:lnTo>
                        <a:pt x="66" y="986"/>
                      </a:lnTo>
                      <a:lnTo>
                        <a:pt x="102" y="992"/>
                      </a:lnTo>
                      <a:lnTo>
                        <a:pt x="150" y="1000"/>
                      </a:lnTo>
                      <a:lnTo>
                        <a:pt x="208" y="1006"/>
                      </a:lnTo>
                      <a:lnTo>
                        <a:pt x="280" y="1012"/>
                      </a:lnTo>
                      <a:lnTo>
                        <a:pt x="364" y="1016"/>
                      </a:lnTo>
                      <a:lnTo>
                        <a:pt x="364" y="1016"/>
                      </a:lnTo>
                      <a:lnTo>
                        <a:pt x="372" y="1016"/>
                      </a:lnTo>
                      <a:lnTo>
                        <a:pt x="372" y="0"/>
                      </a:lnTo>
                      <a:lnTo>
                        <a:pt x="372" y="0"/>
                      </a:lnTo>
                      <a:lnTo>
                        <a:pt x="364" y="0"/>
                      </a:lnTo>
                      <a:lnTo>
                        <a:pt x="364" y="0"/>
                      </a:lnTo>
                      <a:lnTo>
                        <a:pt x="0" y="2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000"/>
                </a:p>
              </p:txBody>
            </p:sp>
            <p:sp>
              <p:nvSpPr>
                <p:cNvPr id="89" name="Freeform 8"/>
                <p:cNvSpPr>
                  <a:spLocks/>
                </p:cNvSpPr>
                <p:nvPr/>
              </p:nvSpPr>
              <p:spPr bwMode="auto">
                <a:xfrm>
                  <a:off x="382" y="1624"/>
                  <a:ext cx="362" cy="1000"/>
                </a:xfrm>
                <a:custGeom>
                  <a:avLst/>
                  <a:gdLst>
                    <a:gd name="T0" fmla="*/ 0 w 362"/>
                    <a:gd name="T1" fmla="*/ 22 h 1000"/>
                    <a:gd name="T2" fmla="*/ 0 w 362"/>
                    <a:gd name="T3" fmla="*/ 22 h 1000"/>
                    <a:gd name="T4" fmla="*/ 0 w 362"/>
                    <a:gd name="T5" fmla="*/ 948 h 1000"/>
                    <a:gd name="T6" fmla="*/ 0 w 362"/>
                    <a:gd name="T7" fmla="*/ 948 h 1000"/>
                    <a:gd name="T8" fmla="*/ 0 w 362"/>
                    <a:gd name="T9" fmla="*/ 950 h 1000"/>
                    <a:gd name="T10" fmla="*/ 2 w 362"/>
                    <a:gd name="T11" fmla="*/ 954 h 1000"/>
                    <a:gd name="T12" fmla="*/ 4 w 362"/>
                    <a:gd name="T13" fmla="*/ 954 h 1000"/>
                    <a:gd name="T14" fmla="*/ 4 w 362"/>
                    <a:gd name="T15" fmla="*/ 954 h 1000"/>
                    <a:gd name="T16" fmla="*/ 36 w 362"/>
                    <a:gd name="T17" fmla="*/ 964 h 1000"/>
                    <a:gd name="T18" fmla="*/ 64 w 362"/>
                    <a:gd name="T19" fmla="*/ 970 h 1000"/>
                    <a:gd name="T20" fmla="*/ 100 w 362"/>
                    <a:gd name="T21" fmla="*/ 976 h 1000"/>
                    <a:gd name="T22" fmla="*/ 146 w 362"/>
                    <a:gd name="T23" fmla="*/ 984 h 1000"/>
                    <a:gd name="T24" fmla="*/ 202 w 362"/>
                    <a:gd name="T25" fmla="*/ 990 h 1000"/>
                    <a:gd name="T26" fmla="*/ 272 w 362"/>
                    <a:gd name="T27" fmla="*/ 996 h 1000"/>
                    <a:gd name="T28" fmla="*/ 356 w 362"/>
                    <a:gd name="T29" fmla="*/ 1000 h 1000"/>
                    <a:gd name="T30" fmla="*/ 356 w 362"/>
                    <a:gd name="T31" fmla="*/ 1000 h 1000"/>
                    <a:gd name="T32" fmla="*/ 362 w 362"/>
                    <a:gd name="T33" fmla="*/ 1000 h 1000"/>
                    <a:gd name="T34" fmla="*/ 362 w 362"/>
                    <a:gd name="T35" fmla="*/ 0 h 1000"/>
                    <a:gd name="T36" fmla="*/ 362 w 362"/>
                    <a:gd name="T37" fmla="*/ 0 h 1000"/>
                    <a:gd name="T38" fmla="*/ 0 w 362"/>
                    <a:gd name="T39" fmla="*/ 22 h 1000"/>
                    <a:gd name="T40" fmla="*/ 0 w 362"/>
                    <a:gd name="T41" fmla="*/ 22 h 1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62" h="1000">
                      <a:moveTo>
                        <a:pt x="0" y="22"/>
                      </a:moveTo>
                      <a:lnTo>
                        <a:pt x="0" y="22"/>
                      </a:lnTo>
                      <a:lnTo>
                        <a:pt x="0" y="948"/>
                      </a:lnTo>
                      <a:lnTo>
                        <a:pt x="0" y="948"/>
                      </a:lnTo>
                      <a:lnTo>
                        <a:pt x="0" y="950"/>
                      </a:lnTo>
                      <a:lnTo>
                        <a:pt x="2" y="954"/>
                      </a:lnTo>
                      <a:lnTo>
                        <a:pt x="4" y="954"/>
                      </a:lnTo>
                      <a:lnTo>
                        <a:pt x="4" y="954"/>
                      </a:lnTo>
                      <a:lnTo>
                        <a:pt x="36" y="964"/>
                      </a:lnTo>
                      <a:lnTo>
                        <a:pt x="64" y="970"/>
                      </a:lnTo>
                      <a:lnTo>
                        <a:pt x="100" y="976"/>
                      </a:lnTo>
                      <a:lnTo>
                        <a:pt x="146" y="984"/>
                      </a:lnTo>
                      <a:lnTo>
                        <a:pt x="202" y="990"/>
                      </a:lnTo>
                      <a:lnTo>
                        <a:pt x="272" y="996"/>
                      </a:lnTo>
                      <a:lnTo>
                        <a:pt x="356" y="1000"/>
                      </a:lnTo>
                      <a:lnTo>
                        <a:pt x="356" y="1000"/>
                      </a:lnTo>
                      <a:lnTo>
                        <a:pt x="362" y="1000"/>
                      </a:lnTo>
                      <a:lnTo>
                        <a:pt x="362" y="0"/>
                      </a:lnTo>
                      <a:lnTo>
                        <a:pt x="362" y="0"/>
                      </a:lnTo>
                      <a:lnTo>
                        <a:pt x="0" y="2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000"/>
                </a:p>
              </p:txBody>
            </p:sp>
            <p:sp>
              <p:nvSpPr>
                <p:cNvPr id="90" name="Freeform 9"/>
                <p:cNvSpPr>
                  <a:spLocks/>
                </p:cNvSpPr>
                <p:nvPr/>
              </p:nvSpPr>
              <p:spPr bwMode="auto">
                <a:xfrm>
                  <a:off x="798" y="1628"/>
                  <a:ext cx="344" cy="988"/>
                </a:xfrm>
                <a:custGeom>
                  <a:avLst/>
                  <a:gdLst>
                    <a:gd name="T0" fmla="*/ 0 w 344"/>
                    <a:gd name="T1" fmla="*/ 0 h 988"/>
                    <a:gd name="T2" fmla="*/ 0 w 344"/>
                    <a:gd name="T3" fmla="*/ 988 h 988"/>
                    <a:gd name="T4" fmla="*/ 0 w 344"/>
                    <a:gd name="T5" fmla="*/ 988 h 988"/>
                    <a:gd name="T6" fmla="*/ 344 w 344"/>
                    <a:gd name="T7" fmla="*/ 838 h 988"/>
                    <a:gd name="T8" fmla="*/ 344 w 344"/>
                    <a:gd name="T9" fmla="*/ 838 h 988"/>
                    <a:gd name="T10" fmla="*/ 344 w 344"/>
                    <a:gd name="T11" fmla="*/ 54 h 988"/>
                    <a:gd name="T12" fmla="*/ 344 w 344"/>
                    <a:gd name="T13" fmla="*/ 54 h 988"/>
                    <a:gd name="T14" fmla="*/ 0 w 344"/>
                    <a:gd name="T15" fmla="*/ 0 h 988"/>
                    <a:gd name="T16" fmla="*/ 0 w 344"/>
                    <a:gd name="T17" fmla="*/ 0 h 9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44" h="988">
                      <a:moveTo>
                        <a:pt x="0" y="0"/>
                      </a:moveTo>
                      <a:lnTo>
                        <a:pt x="0" y="988"/>
                      </a:lnTo>
                      <a:lnTo>
                        <a:pt x="0" y="988"/>
                      </a:lnTo>
                      <a:lnTo>
                        <a:pt x="344" y="838"/>
                      </a:lnTo>
                      <a:lnTo>
                        <a:pt x="344" y="838"/>
                      </a:lnTo>
                      <a:lnTo>
                        <a:pt x="344" y="54"/>
                      </a:lnTo>
                      <a:lnTo>
                        <a:pt x="344" y="5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000"/>
                </a:p>
              </p:txBody>
            </p:sp>
            <p:sp>
              <p:nvSpPr>
                <p:cNvPr id="91" name="Freeform 10"/>
                <p:cNvSpPr>
                  <a:spLocks/>
                </p:cNvSpPr>
                <p:nvPr/>
              </p:nvSpPr>
              <p:spPr bwMode="auto">
                <a:xfrm>
                  <a:off x="798" y="1672"/>
                  <a:ext cx="344" cy="944"/>
                </a:xfrm>
                <a:custGeom>
                  <a:avLst/>
                  <a:gdLst>
                    <a:gd name="T0" fmla="*/ 282 w 344"/>
                    <a:gd name="T1" fmla="*/ 0 h 944"/>
                    <a:gd name="T2" fmla="*/ 282 w 344"/>
                    <a:gd name="T3" fmla="*/ 0 h 944"/>
                    <a:gd name="T4" fmla="*/ 344 w 344"/>
                    <a:gd name="T5" fmla="*/ 10 h 944"/>
                    <a:gd name="T6" fmla="*/ 344 w 344"/>
                    <a:gd name="T7" fmla="*/ 10 h 944"/>
                    <a:gd name="T8" fmla="*/ 344 w 344"/>
                    <a:gd name="T9" fmla="*/ 794 h 944"/>
                    <a:gd name="T10" fmla="*/ 344 w 344"/>
                    <a:gd name="T11" fmla="*/ 794 h 944"/>
                    <a:gd name="T12" fmla="*/ 0 w 344"/>
                    <a:gd name="T13" fmla="*/ 944 h 944"/>
                    <a:gd name="T14" fmla="*/ 0 w 344"/>
                    <a:gd name="T15" fmla="*/ 600 h 944"/>
                    <a:gd name="T16" fmla="*/ 0 w 344"/>
                    <a:gd name="T17" fmla="*/ 600 h 944"/>
                    <a:gd name="T18" fmla="*/ 8 w 344"/>
                    <a:gd name="T19" fmla="*/ 574 h 944"/>
                    <a:gd name="T20" fmla="*/ 18 w 344"/>
                    <a:gd name="T21" fmla="*/ 548 h 944"/>
                    <a:gd name="T22" fmla="*/ 28 w 344"/>
                    <a:gd name="T23" fmla="*/ 526 h 944"/>
                    <a:gd name="T24" fmla="*/ 38 w 344"/>
                    <a:gd name="T25" fmla="*/ 504 h 944"/>
                    <a:gd name="T26" fmla="*/ 48 w 344"/>
                    <a:gd name="T27" fmla="*/ 484 h 944"/>
                    <a:gd name="T28" fmla="*/ 60 w 344"/>
                    <a:gd name="T29" fmla="*/ 466 h 944"/>
                    <a:gd name="T30" fmla="*/ 84 w 344"/>
                    <a:gd name="T31" fmla="*/ 432 h 944"/>
                    <a:gd name="T32" fmla="*/ 110 w 344"/>
                    <a:gd name="T33" fmla="*/ 402 h 944"/>
                    <a:gd name="T34" fmla="*/ 136 w 344"/>
                    <a:gd name="T35" fmla="*/ 376 h 944"/>
                    <a:gd name="T36" fmla="*/ 188 w 344"/>
                    <a:gd name="T37" fmla="*/ 326 h 944"/>
                    <a:gd name="T38" fmla="*/ 212 w 344"/>
                    <a:gd name="T39" fmla="*/ 300 h 944"/>
                    <a:gd name="T40" fmla="*/ 234 w 344"/>
                    <a:gd name="T41" fmla="*/ 274 h 944"/>
                    <a:gd name="T42" fmla="*/ 244 w 344"/>
                    <a:gd name="T43" fmla="*/ 258 h 944"/>
                    <a:gd name="T44" fmla="*/ 254 w 344"/>
                    <a:gd name="T45" fmla="*/ 242 h 944"/>
                    <a:gd name="T46" fmla="*/ 262 w 344"/>
                    <a:gd name="T47" fmla="*/ 226 h 944"/>
                    <a:gd name="T48" fmla="*/ 268 w 344"/>
                    <a:gd name="T49" fmla="*/ 208 h 944"/>
                    <a:gd name="T50" fmla="*/ 276 w 344"/>
                    <a:gd name="T51" fmla="*/ 188 h 944"/>
                    <a:gd name="T52" fmla="*/ 280 w 344"/>
                    <a:gd name="T53" fmla="*/ 166 h 944"/>
                    <a:gd name="T54" fmla="*/ 284 w 344"/>
                    <a:gd name="T55" fmla="*/ 144 h 944"/>
                    <a:gd name="T56" fmla="*/ 286 w 344"/>
                    <a:gd name="T57" fmla="*/ 120 h 944"/>
                    <a:gd name="T58" fmla="*/ 288 w 344"/>
                    <a:gd name="T59" fmla="*/ 92 h 944"/>
                    <a:gd name="T60" fmla="*/ 288 w 344"/>
                    <a:gd name="T61" fmla="*/ 64 h 944"/>
                    <a:gd name="T62" fmla="*/ 286 w 344"/>
                    <a:gd name="T63" fmla="*/ 34 h 944"/>
                    <a:gd name="T64" fmla="*/ 282 w 344"/>
                    <a:gd name="T65" fmla="*/ 0 h 944"/>
                    <a:gd name="T66" fmla="*/ 282 w 344"/>
                    <a:gd name="T67" fmla="*/ 0 h 9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44" h="944">
                      <a:moveTo>
                        <a:pt x="282" y="0"/>
                      </a:moveTo>
                      <a:lnTo>
                        <a:pt x="282" y="0"/>
                      </a:lnTo>
                      <a:lnTo>
                        <a:pt x="344" y="10"/>
                      </a:lnTo>
                      <a:lnTo>
                        <a:pt x="344" y="10"/>
                      </a:lnTo>
                      <a:lnTo>
                        <a:pt x="344" y="794"/>
                      </a:lnTo>
                      <a:lnTo>
                        <a:pt x="344" y="794"/>
                      </a:lnTo>
                      <a:lnTo>
                        <a:pt x="0" y="944"/>
                      </a:lnTo>
                      <a:lnTo>
                        <a:pt x="0" y="600"/>
                      </a:lnTo>
                      <a:lnTo>
                        <a:pt x="0" y="600"/>
                      </a:lnTo>
                      <a:lnTo>
                        <a:pt x="8" y="574"/>
                      </a:lnTo>
                      <a:lnTo>
                        <a:pt x="18" y="548"/>
                      </a:lnTo>
                      <a:lnTo>
                        <a:pt x="28" y="526"/>
                      </a:lnTo>
                      <a:lnTo>
                        <a:pt x="38" y="504"/>
                      </a:lnTo>
                      <a:lnTo>
                        <a:pt x="48" y="484"/>
                      </a:lnTo>
                      <a:lnTo>
                        <a:pt x="60" y="466"/>
                      </a:lnTo>
                      <a:lnTo>
                        <a:pt x="84" y="432"/>
                      </a:lnTo>
                      <a:lnTo>
                        <a:pt x="110" y="402"/>
                      </a:lnTo>
                      <a:lnTo>
                        <a:pt x="136" y="376"/>
                      </a:lnTo>
                      <a:lnTo>
                        <a:pt x="188" y="326"/>
                      </a:lnTo>
                      <a:lnTo>
                        <a:pt x="212" y="300"/>
                      </a:lnTo>
                      <a:lnTo>
                        <a:pt x="234" y="274"/>
                      </a:lnTo>
                      <a:lnTo>
                        <a:pt x="244" y="258"/>
                      </a:lnTo>
                      <a:lnTo>
                        <a:pt x="254" y="242"/>
                      </a:lnTo>
                      <a:lnTo>
                        <a:pt x="262" y="226"/>
                      </a:lnTo>
                      <a:lnTo>
                        <a:pt x="268" y="208"/>
                      </a:lnTo>
                      <a:lnTo>
                        <a:pt x="276" y="188"/>
                      </a:lnTo>
                      <a:lnTo>
                        <a:pt x="280" y="166"/>
                      </a:lnTo>
                      <a:lnTo>
                        <a:pt x="284" y="144"/>
                      </a:lnTo>
                      <a:lnTo>
                        <a:pt x="286" y="120"/>
                      </a:lnTo>
                      <a:lnTo>
                        <a:pt x="288" y="92"/>
                      </a:lnTo>
                      <a:lnTo>
                        <a:pt x="288" y="64"/>
                      </a:lnTo>
                      <a:lnTo>
                        <a:pt x="286" y="34"/>
                      </a:lnTo>
                      <a:lnTo>
                        <a:pt x="282" y="0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000"/>
                </a:p>
              </p:txBody>
            </p:sp>
            <p:sp>
              <p:nvSpPr>
                <p:cNvPr id="92" name="Freeform 11"/>
                <p:cNvSpPr>
                  <a:spLocks/>
                </p:cNvSpPr>
                <p:nvPr/>
              </p:nvSpPr>
              <p:spPr bwMode="auto">
                <a:xfrm>
                  <a:off x="738" y="1622"/>
                  <a:ext cx="46" cy="1016"/>
                </a:xfrm>
                <a:custGeom>
                  <a:avLst/>
                  <a:gdLst>
                    <a:gd name="T0" fmla="*/ 0 w 46"/>
                    <a:gd name="T1" fmla="*/ 0 h 1016"/>
                    <a:gd name="T2" fmla="*/ 0 w 46"/>
                    <a:gd name="T3" fmla="*/ 1016 h 1016"/>
                    <a:gd name="T4" fmla="*/ 0 w 46"/>
                    <a:gd name="T5" fmla="*/ 1016 h 1016"/>
                    <a:gd name="T6" fmla="*/ 12 w 46"/>
                    <a:gd name="T7" fmla="*/ 1014 h 1016"/>
                    <a:gd name="T8" fmla="*/ 12 w 46"/>
                    <a:gd name="T9" fmla="*/ 1014 h 1016"/>
                    <a:gd name="T10" fmla="*/ 24 w 46"/>
                    <a:gd name="T11" fmla="*/ 1010 h 1016"/>
                    <a:gd name="T12" fmla="*/ 34 w 46"/>
                    <a:gd name="T13" fmla="*/ 1006 h 1016"/>
                    <a:gd name="T14" fmla="*/ 46 w 46"/>
                    <a:gd name="T15" fmla="*/ 996 h 1016"/>
                    <a:gd name="T16" fmla="*/ 46 w 46"/>
                    <a:gd name="T17" fmla="*/ 8 h 1016"/>
                    <a:gd name="T18" fmla="*/ 46 w 46"/>
                    <a:gd name="T19" fmla="*/ 8 h 1016"/>
                    <a:gd name="T20" fmla="*/ 34 w 46"/>
                    <a:gd name="T21" fmla="*/ 4 h 1016"/>
                    <a:gd name="T22" fmla="*/ 24 w 46"/>
                    <a:gd name="T23" fmla="*/ 2 h 1016"/>
                    <a:gd name="T24" fmla="*/ 14 w 46"/>
                    <a:gd name="T25" fmla="*/ 0 h 1016"/>
                    <a:gd name="T26" fmla="*/ 14 w 46"/>
                    <a:gd name="T27" fmla="*/ 0 h 1016"/>
                    <a:gd name="T28" fmla="*/ 0 w 46"/>
                    <a:gd name="T29" fmla="*/ 0 h 1016"/>
                    <a:gd name="T30" fmla="*/ 0 w 46"/>
                    <a:gd name="T31" fmla="*/ 0 h 10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6" h="1016">
                      <a:moveTo>
                        <a:pt x="0" y="0"/>
                      </a:moveTo>
                      <a:lnTo>
                        <a:pt x="0" y="1016"/>
                      </a:lnTo>
                      <a:lnTo>
                        <a:pt x="0" y="1016"/>
                      </a:lnTo>
                      <a:lnTo>
                        <a:pt x="12" y="1014"/>
                      </a:lnTo>
                      <a:lnTo>
                        <a:pt x="12" y="1014"/>
                      </a:lnTo>
                      <a:lnTo>
                        <a:pt x="24" y="1010"/>
                      </a:lnTo>
                      <a:lnTo>
                        <a:pt x="34" y="1006"/>
                      </a:lnTo>
                      <a:lnTo>
                        <a:pt x="46" y="996"/>
                      </a:lnTo>
                      <a:lnTo>
                        <a:pt x="46" y="8"/>
                      </a:lnTo>
                      <a:lnTo>
                        <a:pt x="46" y="8"/>
                      </a:lnTo>
                      <a:lnTo>
                        <a:pt x="34" y="4"/>
                      </a:lnTo>
                      <a:lnTo>
                        <a:pt x="24" y="2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000"/>
                </a:p>
              </p:txBody>
            </p:sp>
            <p:sp>
              <p:nvSpPr>
                <p:cNvPr id="93" name="Freeform 12"/>
                <p:cNvSpPr>
                  <a:spLocks/>
                </p:cNvSpPr>
                <p:nvPr/>
              </p:nvSpPr>
              <p:spPr bwMode="auto">
                <a:xfrm>
                  <a:off x="460" y="1906"/>
                  <a:ext cx="36" cy="132"/>
                </a:xfrm>
                <a:custGeom>
                  <a:avLst/>
                  <a:gdLst>
                    <a:gd name="T0" fmla="*/ 36 w 36"/>
                    <a:gd name="T1" fmla="*/ 0 h 132"/>
                    <a:gd name="T2" fmla="*/ 36 w 36"/>
                    <a:gd name="T3" fmla="*/ 0 h 132"/>
                    <a:gd name="T4" fmla="*/ 0 w 36"/>
                    <a:gd name="T5" fmla="*/ 0 h 132"/>
                    <a:gd name="T6" fmla="*/ 0 w 36"/>
                    <a:gd name="T7" fmla="*/ 0 h 132"/>
                    <a:gd name="T8" fmla="*/ 0 w 36"/>
                    <a:gd name="T9" fmla="*/ 132 h 132"/>
                    <a:gd name="T10" fmla="*/ 36 w 36"/>
                    <a:gd name="T11" fmla="*/ 68 h 132"/>
                    <a:gd name="T12" fmla="*/ 36 w 36"/>
                    <a:gd name="T13" fmla="*/ 0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132">
                      <a:moveTo>
                        <a:pt x="36" y="0"/>
                      </a:move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32"/>
                      </a:lnTo>
                      <a:lnTo>
                        <a:pt x="36" y="68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000"/>
                </a:p>
              </p:txBody>
            </p:sp>
            <p:sp>
              <p:nvSpPr>
                <p:cNvPr id="94" name="Freeform 13"/>
                <p:cNvSpPr>
                  <a:spLocks/>
                </p:cNvSpPr>
                <p:nvPr/>
              </p:nvSpPr>
              <p:spPr bwMode="auto">
                <a:xfrm>
                  <a:off x="466" y="1914"/>
                  <a:ext cx="32" cy="122"/>
                </a:xfrm>
                <a:custGeom>
                  <a:avLst/>
                  <a:gdLst>
                    <a:gd name="T0" fmla="*/ 32 w 32"/>
                    <a:gd name="T1" fmla="*/ 0 h 122"/>
                    <a:gd name="T2" fmla="*/ 32 w 32"/>
                    <a:gd name="T3" fmla="*/ 0 h 122"/>
                    <a:gd name="T4" fmla="*/ 0 w 32"/>
                    <a:gd name="T5" fmla="*/ 0 h 122"/>
                    <a:gd name="T6" fmla="*/ 0 w 32"/>
                    <a:gd name="T7" fmla="*/ 0 h 122"/>
                    <a:gd name="T8" fmla="*/ 0 w 32"/>
                    <a:gd name="T9" fmla="*/ 122 h 122"/>
                    <a:gd name="T10" fmla="*/ 32 w 32"/>
                    <a:gd name="T11" fmla="*/ 64 h 122"/>
                    <a:gd name="T12" fmla="*/ 32 w 32"/>
                    <a:gd name="T13" fmla="*/ 0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" h="122">
                      <a:moveTo>
                        <a:pt x="32" y="0"/>
                      </a:moveTo>
                      <a:lnTo>
                        <a:pt x="3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22"/>
                      </a:lnTo>
                      <a:lnTo>
                        <a:pt x="32" y="64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000"/>
                </a:p>
              </p:txBody>
            </p:sp>
            <p:sp>
              <p:nvSpPr>
                <p:cNvPr id="95" name="Freeform 14"/>
                <p:cNvSpPr>
                  <a:spLocks/>
                </p:cNvSpPr>
                <p:nvPr/>
              </p:nvSpPr>
              <p:spPr bwMode="auto">
                <a:xfrm>
                  <a:off x="502" y="1906"/>
                  <a:ext cx="208" cy="70"/>
                </a:xfrm>
                <a:custGeom>
                  <a:avLst/>
                  <a:gdLst>
                    <a:gd name="T0" fmla="*/ 0 w 208"/>
                    <a:gd name="T1" fmla="*/ 0 h 70"/>
                    <a:gd name="T2" fmla="*/ 0 w 208"/>
                    <a:gd name="T3" fmla="*/ 0 h 70"/>
                    <a:gd name="T4" fmla="*/ 0 w 208"/>
                    <a:gd name="T5" fmla="*/ 66 h 70"/>
                    <a:gd name="T6" fmla="*/ 0 w 208"/>
                    <a:gd name="T7" fmla="*/ 66 h 70"/>
                    <a:gd name="T8" fmla="*/ 208 w 208"/>
                    <a:gd name="T9" fmla="*/ 70 h 70"/>
                    <a:gd name="T10" fmla="*/ 208 w 208"/>
                    <a:gd name="T11" fmla="*/ 70 h 70"/>
                    <a:gd name="T12" fmla="*/ 208 w 208"/>
                    <a:gd name="T13" fmla="*/ 0 h 70"/>
                    <a:gd name="T14" fmla="*/ 208 w 208"/>
                    <a:gd name="T15" fmla="*/ 0 h 70"/>
                    <a:gd name="T16" fmla="*/ 0 w 208"/>
                    <a:gd name="T17" fmla="*/ 0 h 70"/>
                    <a:gd name="T18" fmla="*/ 0 w 208"/>
                    <a:gd name="T19" fmla="*/ 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08" h="7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0" y="66"/>
                      </a:lnTo>
                      <a:lnTo>
                        <a:pt x="208" y="70"/>
                      </a:lnTo>
                      <a:lnTo>
                        <a:pt x="208" y="7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000"/>
                </a:p>
              </p:txBody>
            </p:sp>
            <p:sp>
              <p:nvSpPr>
                <p:cNvPr id="96" name="Freeform 15"/>
                <p:cNvSpPr>
                  <a:spLocks/>
                </p:cNvSpPr>
                <p:nvPr/>
              </p:nvSpPr>
              <p:spPr bwMode="auto">
                <a:xfrm>
                  <a:off x="510" y="1914"/>
                  <a:ext cx="200" cy="62"/>
                </a:xfrm>
                <a:custGeom>
                  <a:avLst/>
                  <a:gdLst>
                    <a:gd name="T0" fmla="*/ 0 w 200"/>
                    <a:gd name="T1" fmla="*/ 0 h 62"/>
                    <a:gd name="T2" fmla="*/ 0 w 200"/>
                    <a:gd name="T3" fmla="*/ 0 h 62"/>
                    <a:gd name="T4" fmla="*/ 0 w 200"/>
                    <a:gd name="T5" fmla="*/ 60 h 62"/>
                    <a:gd name="T6" fmla="*/ 0 w 200"/>
                    <a:gd name="T7" fmla="*/ 60 h 62"/>
                    <a:gd name="T8" fmla="*/ 200 w 200"/>
                    <a:gd name="T9" fmla="*/ 62 h 62"/>
                    <a:gd name="T10" fmla="*/ 200 w 200"/>
                    <a:gd name="T11" fmla="*/ 62 h 62"/>
                    <a:gd name="T12" fmla="*/ 200 w 200"/>
                    <a:gd name="T13" fmla="*/ 0 h 62"/>
                    <a:gd name="T14" fmla="*/ 200 w 200"/>
                    <a:gd name="T15" fmla="*/ 0 h 62"/>
                    <a:gd name="T16" fmla="*/ 0 w 200"/>
                    <a:gd name="T17" fmla="*/ 0 h 62"/>
                    <a:gd name="T18" fmla="*/ 0 w 200"/>
                    <a:gd name="T19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00" h="6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200" y="62"/>
                      </a:lnTo>
                      <a:lnTo>
                        <a:pt x="200" y="62"/>
                      </a:lnTo>
                      <a:lnTo>
                        <a:pt x="200" y="0"/>
                      </a:lnTo>
                      <a:lnTo>
                        <a:pt x="20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000"/>
                </a:p>
              </p:txBody>
            </p:sp>
            <p:sp>
              <p:nvSpPr>
                <p:cNvPr id="97" name="Freeform 16"/>
                <p:cNvSpPr>
                  <a:spLocks/>
                </p:cNvSpPr>
                <p:nvPr/>
              </p:nvSpPr>
              <p:spPr bwMode="auto">
                <a:xfrm>
                  <a:off x="460" y="1978"/>
                  <a:ext cx="250" cy="78"/>
                </a:xfrm>
                <a:custGeom>
                  <a:avLst/>
                  <a:gdLst>
                    <a:gd name="T0" fmla="*/ 0 w 250"/>
                    <a:gd name="T1" fmla="*/ 70 h 78"/>
                    <a:gd name="T2" fmla="*/ 0 w 250"/>
                    <a:gd name="T3" fmla="*/ 70 h 78"/>
                    <a:gd name="T4" fmla="*/ 250 w 250"/>
                    <a:gd name="T5" fmla="*/ 78 h 78"/>
                    <a:gd name="T6" fmla="*/ 250 w 250"/>
                    <a:gd name="T7" fmla="*/ 78 h 78"/>
                    <a:gd name="T8" fmla="*/ 250 w 250"/>
                    <a:gd name="T9" fmla="*/ 4 h 78"/>
                    <a:gd name="T10" fmla="*/ 40 w 250"/>
                    <a:gd name="T11" fmla="*/ 0 h 78"/>
                    <a:gd name="T12" fmla="*/ 0 w 250"/>
                    <a:gd name="T13" fmla="*/ 7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50" h="78">
                      <a:moveTo>
                        <a:pt x="0" y="70"/>
                      </a:moveTo>
                      <a:lnTo>
                        <a:pt x="0" y="70"/>
                      </a:lnTo>
                      <a:lnTo>
                        <a:pt x="250" y="78"/>
                      </a:lnTo>
                      <a:lnTo>
                        <a:pt x="250" y="78"/>
                      </a:lnTo>
                      <a:lnTo>
                        <a:pt x="250" y="4"/>
                      </a:lnTo>
                      <a:lnTo>
                        <a:pt x="40" y="0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000"/>
                </a:p>
              </p:txBody>
            </p:sp>
            <p:sp>
              <p:nvSpPr>
                <p:cNvPr id="98" name="Freeform 17"/>
                <p:cNvSpPr>
                  <a:spLocks/>
                </p:cNvSpPr>
                <p:nvPr/>
              </p:nvSpPr>
              <p:spPr bwMode="auto">
                <a:xfrm>
                  <a:off x="400" y="1654"/>
                  <a:ext cx="312" cy="224"/>
                </a:xfrm>
                <a:custGeom>
                  <a:avLst/>
                  <a:gdLst>
                    <a:gd name="T0" fmla="*/ 312 w 312"/>
                    <a:gd name="T1" fmla="*/ 224 h 224"/>
                    <a:gd name="T2" fmla="*/ 0 w 312"/>
                    <a:gd name="T3" fmla="*/ 224 h 224"/>
                    <a:gd name="T4" fmla="*/ 0 w 312"/>
                    <a:gd name="T5" fmla="*/ 16 h 224"/>
                    <a:gd name="T6" fmla="*/ 312 w 312"/>
                    <a:gd name="T7" fmla="*/ 0 h 224"/>
                    <a:gd name="T8" fmla="*/ 312 w 312"/>
                    <a:gd name="T9" fmla="*/ 224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2" h="224">
                      <a:moveTo>
                        <a:pt x="312" y="224"/>
                      </a:moveTo>
                      <a:lnTo>
                        <a:pt x="0" y="224"/>
                      </a:lnTo>
                      <a:lnTo>
                        <a:pt x="0" y="16"/>
                      </a:lnTo>
                      <a:lnTo>
                        <a:pt x="312" y="0"/>
                      </a:lnTo>
                      <a:lnTo>
                        <a:pt x="312" y="224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000"/>
                </a:p>
              </p:txBody>
            </p:sp>
            <p:sp>
              <p:nvSpPr>
                <p:cNvPr id="99" name="Freeform 18"/>
                <p:cNvSpPr>
                  <a:spLocks/>
                </p:cNvSpPr>
                <p:nvPr/>
              </p:nvSpPr>
              <p:spPr bwMode="auto">
                <a:xfrm>
                  <a:off x="410" y="1664"/>
                  <a:ext cx="302" cy="202"/>
                </a:xfrm>
                <a:custGeom>
                  <a:avLst/>
                  <a:gdLst>
                    <a:gd name="T0" fmla="*/ 302 w 302"/>
                    <a:gd name="T1" fmla="*/ 202 h 202"/>
                    <a:gd name="T2" fmla="*/ 0 w 302"/>
                    <a:gd name="T3" fmla="*/ 202 h 202"/>
                    <a:gd name="T4" fmla="*/ 0 w 302"/>
                    <a:gd name="T5" fmla="*/ 16 h 202"/>
                    <a:gd name="T6" fmla="*/ 302 w 302"/>
                    <a:gd name="T7" fmla="*/ 0 h 202"/>
                    <a:gd name="T8" fmla="*/ 302 w 302"/>
                    <a:gd name="T9" fmla="*/ 202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2" h="202">
                      <a:moveTo>
                        <a:pt x="302" y="202"/>
                      </a:moveTo>
                      <a:lnTo>
                        <a:pt x="0" y="202"/>
                      </a:lnTo>
                      <a:lnTo>
                        <a:pt x="0" y="16"/>
                      </a:lnTo>
                      <a:lnTo>
                        <a:pt x="302" y="0"/>
                      </a:lnTo>
                      <a:lnTo>
                        <a:pt x="302" y="202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000"/>
                </a:p>
              </p:txBody>
            </p:sp>
            <p:sp>
              <p:nvSpPr>
                <p:cNvPr id="100" name="Freeform 19"/>
                <p:cNvSpPr>
                  <a:spLocks noEditPoints="1"/>
                </p:cNvSpPr>
                <p:nvPr/>
              </p:nvSpPr>
              <p:spPr bwMode="auto">
                <a:xfrm>
                  <a:off x="396" y="1650"/>
                  <a:ext cx="320" cy="232"/>
                </a:xfrm>
                <a:custGeom>
                  <a:avLst/>
                  <a:gdLst>
                    <a:gd name="T0" fmla="*/ 8 w 320"/>
                    <a:gd name="T1" fmla="*/ 224 h 232"/>
                    <a:gd name="T2" fmla="*/ 8 w 320"/>
                    <a:gd name="T3" fmla="*/ 224 h 232"/>
                    <a:gd name="T4" fmla="*/ 8 w 320"/>
                    <a:gd name="T5" fmla="*/ 136 h 232"/>
                    <a:gd name="T6" fmla="*/ 312 w 320"/>
                    <a:gd name="T7" fmla="*/ 126 h 232"/>
                    <a:gd name="T8" fmla="*/ 312 w 320"/>
                    <a:gd name="T9" fmla="*/ 126 h 232"/>
                    <a:gd name="T10" fmla="*/ 312 w 320"/>
                    <a:gd name="T11" fmla="*/ 224 h 232"/>
                    <a:gd name="T12" fmla="*/ 312 w 320"/>
                    <a:gd name="T13" fmla="*/ 224 h 232"/>
                    <a:gd name="T14" fmla="*/ 8 w 320"/>
                    <a:gd name="T15" fmla="*/ 224 h 232"/>
                    <a:gd name="T16" fmla="*/ 8 w 320"/>
                    <a:gd name="T17" fmla="*/ 224 h 232"/>
                    <a:gd name="T18" fmla="*/ 312 w 320"/>
                    <a:gd name="T19" fmla="*/ 10 h 232"/>
                    <a:gd name="T20" fmla="*/ 312 w 320"/>
                    <a:gd name="T21" fmla="*/ 10 h 232"/>
                    <a:gd name="T22" fmla="*/ 312 w 320"/>
                    <a:gd name="T23" fmla="*/ 118 h 232"/>
                    <a:gd name="T24" fmla="*/ 8 w 320"/>
                    <a:gd name="T25" fmla="*/ 128 h 232"/>
                    <a:gd name="T26" fmla="*/ 8 w 320"/>
                    <a:gd name="T27" fmla="*/ 128 h 232"/>
                    <a:gd name="T28" fmla="*/ 8 w 320"/>
                    <a:gd name="T29" fmla="*/ 24 h 232"/>
                    <a:gd name="T30" fmla="*/ 8 w 320"/>
                    <a:gd name="T31" fmla="*/ 24 h 232"/>
                    <a:gd name="T32" fmla="*/ 312 w 320"/>
                    <a:gd name="T33" fmla="*/ 10 h 232"/>
                    <a:gd name="T34" fmla="*/ 312 w 320"/>
                    <a:gd name="T35" fmla="*/ 10 h 232"/>
                    <a:gd name="T36" fmla="*/ 318 w 320"/>
                    <a:gd name="T37" fmla="*/ 2 h 232"/>
                    <a:gd name="T38" fmla="*/ 318 w 320"/>
                    <a:gd name="T39" fmla="*/ 2 h 232"/>
                    <a:gd name="T40" fmla="*/ 316 w 320"/>
                    <a:gd name="T41" fmla="*/ 0 h 232"/>
                    <a:gd name="T42" fmla="*/ 4 w 320"/>
                    <a:gd name="T43" fmla="*/ 16 h 232"/>
                    <a:gd name="T44" fmla="*/ 4 w 320"/>
                    <a:gd name="T45" fmla="*/ 16 h 232"/>
                    <a:gd name="T46" fmla="*/ 0 w 320"/>
                    <a:gd name="T47" fmla="*/ 18 h 232"/>
                    <a:gd name="T48" fmla="*/ 0 w 320"/>
                    <a:gd name="T49" fmla="*/ 20 h 232"/>
                    <a:gd name="T50" fmla="*/ 0 w 320"/>
                    <a:gd name="T51" fmla="*/ 228 h 232"/>
                    <a:gd name="T52" fmla="*/ 0 w 320"/>
                    <a:gd name="T53" fmla="*/ 228 h 232"/>
                    <a:gd name="T54" fmla="*/ 0 w 320"/>
                    <a:gd name="T55" fmla="*/ 230 h 232"/>
                    <a:gd name="T56" fmla="*/ 4 w 320"/>
                    <a:gd name="T57" fmla="*/ 232 h 232"/>
                    <a:gd name="T58" fmla="*/ 316 w 320"/>
                    <a:gd name="T59" fmla="*/ 232 h 232"/>
                    <a:gd name="T60" fmla="*/ 316 w 320"/>
                    <a:gd name="T61" fmla="*/ 232 h 232"/>
                    <a:gd name="T62" fmla="*/ 318 w 320"/>
                    <a:gd name="T63" fmla="*/ 230 h 232"/>
                    <a:gd name="T64" fmla="*/ 320 w 320"/>
                    <a:gd name="T65" fmla="*/ 228 h 232"/>
                    <a:gd name="T66" fmla="*/ 320 w 320"/>
                    <a:gd name="T67" fmla="*/ 4 h 232"/>
                    <a:gd name="T68" fmla="*/ 320 w 320"/>
                    <a:gd name="T69" fmla="*/ 4 h 232"/>
                    <a:gd name="T70" fmla="*/ 318 w 320"/>
                    <a:gd name="T71" fmla="*/ 2 h 232"/>
                    <a:gd name="T72" fmla="*/ 318 w 320"/>
                    <a:gd name="T73" fmla="*/ 2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20" h="232">
                      <a:moveTo>
                        <a:pt x="8" y="224"/>
                      </a:moveTo>
                      <a:lnTo>
                        <a:pt x="8" y="224"/>
                      </a:lnTo>
                      <a:lnTo>
                        <a:pt x="8" y="136"/>
                      </a:lnTo>
                      <a:lnTo>
                        <a:pt x="312" y="126"/>
                      </a:lnTo>
                      <a:lnTo>
                        <a:pt x="312" y="126"/>
                      </a:lnTo>
                      <a:lnTo>
                        <a:pt x="312" y="224"/>
                      </a:lnTo>
                      <a:lnTo>
                        <a:pt x="312" y="224"/>
                      </a:lnTo>
                      <a:lnTo>
                        <a:pt x="8" y="224"/>
                      </a:lnTo>
                      <a:lnTo>
                        <a:pt x="8" y="224"/>
                      </a:lnTo>
                      <a:close/>
                      <a:moveTo>
                        <a:pt x="312" y="10"/>
                      </a:moveTo>
                      <a:lnTo>
                        <a:pt x="312" y="10"/>
                      </a:lnTo>
                      <a:lnTo>
                        <a:pt x="312" y="118"/>
                      </a:lnTo>
                      <a:lnTo>
                        <a:pt x="8" y="128"/>
                      </a:lnTo>
                      <a:lnTo>
                        <a:pt x="8" y="128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312" y="10"/>
                      </a:lnTo>
                      <a:lnTo>
                        <a:pt x="312" y="10"/>
                      </a:lnTo>
                      <a:close/>
                      <a:moveTo>
                        <a:pt x="318" y="2"/>
                      </a:moveTo>
                      <a:lnTo>
                        <a:pt x="318" y="2"/>
                      </a:lnTo>
                      <a:lnTo>
                        <a:pt x="316" y="0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0" y="228"/>
                      </a:lnTo>
                      <a:lnTo>
                        <a:pt x="0" y="228"/>
                      </a:lnTo>
                      <a:lnTo>
                        <a:pt x="0" y="230"/>
                      </a:lnTo>
                      <a:lnTo>
                        <a:pt x="4" y="232"/>
                      </a:lnTo>
                      <a:lnTo>
                        <a:pt x="316" y="232"/>
                      </a:lnTo>
                      <a:lnTo>
                        <a:pt x="316" y="232"/>
                      </a:lnTo>
                      <a:lnTo>
                        <a:pt x="318" y="230"/>
                      </a:lnTo>
                      <a:lnTo>
                        <a:pt x="320" y="228"/>
                      </a:lnTo>
                      <a:lnTo>
                        <a:pt x="320" y="4"/>
                      </a:lnTo>
                      <a:lnTo>
                        <a:pt x="320" y="4"/>
                      </a:lnTo>
                      <a:lnTo>
                        <a:pt x="318" y="2"/>
                      </a:lnTo>
                      <a:lnTo>
                        <a:pt x="318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000"/>
                </a:p>
              </p:txBody>
            </p:sp>
            <p:sp>
              <p:nvSpPr>
                <p:cNvPr id="101" name="Freeform 20"/>
                <p:cNvSpPr>
                  <a:spLocks/>
                </p:cNvSpPr>
                <p:nvPr/>
              </p:nvSpPr>
              <p:spPr bwMode="auto">
                <a:xfrm>
                  <a:off x="390" y="1900"/>
                  <a:ext cx="52" cy="54"/>
                </a:xfrm>
                <a:custGeom>
                  <a:avLst/>
                  <a:gdLst>
                    <a:gd name="T0" fmla="*/ 52 w 52"/>
                    <a:gd name="T1" fmla="*/ 28 h 54"/>
                    <a:gd name="T2" fmla="*/ 52 w 52"/>
                    <a:gd name="T3" fmla="*/ 28 h 54"/>
                    <a:gd name="T4" fmla="*/ 50 w 52"/>
                    <a:gd name="T5" fmla="*/ 18 h 54"/>
                    <a:gd name="T6" fmla="*/ 44 w 52"/>
                    <a:gd name="T7" fmla="*/ 8 h 54"/>
                    <a:gd name="T8" fmla="*/ 36 w 52"/>
                    <a:gd name="T9" fmla="*/ 2 h 54"/>
                    <a:gd name="T10" fmla="*/ 26 w 52"/>
                    <a:gd name="T11" fmla="*/ 0 h 54"/>
                    <a:gd name="T12" fmla="*/ 26 w 52"/>
                    <a:gd name="T13" fmla="*/ 0 h 54"/>
                    <a:gd name="T14" fmla="*/ 16 w 52"/>
                    <a:gd name="T15" fmla="*/ 2 h 54"/>
                    <a:gd name="T16" fmla="*/ 8 w 52"/>
                    <a:gd name="T17" fmla="*/ 8 h 54"/>
                    <a:gd name="T18" fmla="*/ 2 w 52"/>
                    <a:gd name="T19" fmla="*/ 18 h 54"/>
                    <a:gd name="T20" fmla="*/ 0 w 52"/>
                    <a:gd name="T21" fmla="*/ 28 h 54"/>
                    <a:gd name="T22" fmla="*/ 0 w 52"/>
                    <a:gd name="T23" fmla="*/ 28 h 54"/>
                    <a:gd name="T24" fmla="*/ 2 w 52"/>
                    <a:gd name="T25" fmla="*/ 38 h 54"/>
                    <a:gd name="T26" fmla="*/ 8 w 52"/>
                    <a:gd name="T27" fmla="*/ 46 h 54"/>
                    <a:gd name="T28" fmla="*/ 16 w 52"/>
                    <a:gd name="T29" fmla="*/ 52 h 54"/>
                    <a:gd name="T30" fmla="*/ 26 w 52"/>
                    <a:gd name="T31" fmla="*/ 54 h 54"/>
                    <a:gd name="T32" fmla="*/ 26 w 52"/>
                    <a:gd name="T33" fmla="*/ 54 h 54"/>
                    <a:gd name="T34" fmla="*/ 36 w 52"/>
                    <a:gd name="T35" fmla="*/ 52 h 54"/>
                    <a:gd name="T36" fmla="*/ 44 w 52"/>
                    <a:gd name="T37" fmla="*/ 46 h 54"/>
                    <a:gd name="T38" fmla="*/ 50 w 52"/>
                    <a:gd name="T39" fmla="*/ 38 h 54"/>
                    <a:gd name="T40" fmla="*/ 52 w 52"/>
                    <a:gd name="T41" fmla="*/ 28 h 54"/>
                    <a:gd name="T42" fmla="*/ 52 w 52"/>
                    <a:gd name="T43" fmla="*/ 28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52" h="54">
                      <a:moveTo>
                        <a:pt x="52" y="28"/>
                      </a:moveTo>
                      <a:lnTo>
                        <a:pt x="52" y="28"/>
                      </a:lnTo>
                      <a:lnTo>
                        <a:pt x="50" y="18"/>
                      </a:lnTo>
                      <a:lnTo>
                        <a:pt x="44" y="8"/>
                      </a:lnTo>
                      <a:lnTo>
                        <a:pt x="36" y="2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16" y="2"/>
                      </a:lnTo>
                      <a:lnTo>
                        <a:pt x="8" y="8"/>
                      </a:lnTo>
                      <a:lnTo>
                        <a:pt x="2" y="18"/>
                      </a:lnTo>
                      <a:lnTo>
                        <a:pt x="0" y="28"/>
                      </a:lnTo>
                      <a:lnTo>
                        <a:pt x="0" y="28"/>
                      </a:lnTo>
                      <a:lnTo>
                        <a:pt x="2" y="38"/>
                      </a:lnTo>
                      <a:lnTo>
                        <a:pt x="8" y="46"/>
                      </a:lnTo>
                      <a:lnTo>
                        <a:pt x="16" y="52"/>
                      </a:lnTo>
                      <a:lnTo>
                        <a:pt x="26" y="54"/>
                      </a:lnTo>
                      <a:lnTo>
                        <a:pt x="26" y="54"/>
                      </a:lnTo>
                      <a:lnTo>
                        <a:pt x="36" y="52"/>
                      </a:lnTo>
                      <a:lnTo>
                        <a:pt x="44" y="46"/>
                      </a:lnTo>
                      <a:lnTo>
                        <a:pt x="50" y="38"/>
                      </a:lnTo>
                      <a:lnTo>
                        <a:pt x="52" y="28"/>
                      </a:lnTo>
                      <a:lnTo>
                        <a:pt x="52" y="28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000"/>
                </a:p>
              </p:txBody>
            </p:sp>
            <p:sp>
              <p:nvSpPr>
                <p:cNvPr id="102" name="Freeform 21"/>
                <p:cNvSpPr>
                  <a:spLocks/>
                </p:cNvSpPr>
                <p:nvPr/>
              </p:nvSpPr>
              <p:spPr bwMode="auto">
                <a:xfrm>
                  <a:off x="398" y="1910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36 w 36"/>
                    <a:gd name="T3" fmla="*/ 18 h 36"/>
                    <a:gd name="T4" fmla="*/ 34 w 36"/>
                    <a:gd name="T5" fmla="*/ 10 h 36"/>
                    <a:gd name="T6" fmla="*/ 30 w 36"/>
                    <a:gd name="T7" fmla="*/ 4 h 36"/>
                    <a:gd name="T8" fmla="*/ 24 w 36"/>
                    <a:gd name="T9" fmla="*/ 0 h 36"/>
                    <a:gd name="T10" fmla="*/ 18 w 36"/>
                    <a:gd name="T11" fmla="*/ 0 h 36"/>
                    <a:gd name="T12" fmla="*/ 18 w 36"/>
                    <a:gd name="T13" fmla="*/ 0 h 36"/>
                    <a:gd name="T14" fmla="*/ 12 w 36"/>
                    <a:gd name="T15" fmla="*/ 0 h 36"/>
                    <a:gd name="T16" fmla="*/ 6 w 36"/>
                    <a:gd name="T17" fmla="*/ 4 h 36"/>
                    <a:gd name="T18" fmla="*/ 2 w 36"/>
                    <a:gd name="T19" fmla="*/ 10 h 36"/>
                    <a:gd name="T20" fmla="*/ 0 w 36"/>
                    <a:gd name="T21" fmla="*/ 18 h 36"/>
                    <a:gd name="T22" fmla="*/ 0 w 36"/>
                    <a:gd name="T23" fmla="*/ 18 h 36"/>
                    <a:gd name="T24" fmla="*/ 2 w 36"/>
                    <a:gd name="T25" fmla="*/ 24 h 36"/>
                    <a:gd name="T26" fmla="*/ 6 w 36"/>
                    <a:gd name="T27" fmla="*/ 30 h 36"/>
                    <a:gd name="T28" fmla="*/ 12 w 36"/>
                    <a:gd name="T29" fmla="*/ 34 h 36"/>
                    <a:gd name="T30" fmla="*/ 18 w 36"/>
                    <a:gd name="T31" fmla="*/ 36 h 36"/>
                    <a:gd name="T32" fmla="*/ 18 w 36"/>
                    <a:gd name="T33" fmla="*/ 36 h 36"/>
                    <a:gd name="T34" fmla="*/ 24 w 36"/>
                    <a:gd name="T35" fmla="*/ 34 h 36"/>
                    <a:gd name="T36" fmla="*/ 30 w 36"/>
                    <a:gd name="T37" fmla="*/ 30 h 36"/>
                    <a:gd name="T38" fmla="*/ 34 w 36"/>
                    <a:gd name="T39" fmla="*/ 24 h 36"/>
                    <a:gd name="T40" fmla="*/ 36 w 36"/>
                    <a:gd name="T41" fmla="*/ 18 h 36"/>
                    <a:gd name="T42" fmla="*/ 36 w 36"/>
                    <a:gd name="T43" fmla="*/ 18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lnTo>
                        <a:pt x="36" y="18"/>
                      </a:lnTo>
                      <a:lnTo>
                        <a:pt x="34" y="10"/>
                      </a:lnTo>
                      <a:lnTo>
                        <a:pt x="30" y="4"/>
                      </a:lnTo>
                      <a:lnTo>
                        <a:pt x="24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6" y="4"/>
                      </a:lnTo>
                      <a:lnTo>
                        <a:pt x="2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4"/>
                      </a:lnTo>
                      <a:lnTo>
                        <a:pt x="6" y="30"/>
                      </a:lnTo>
                      <a:lnTo>
                        <a:pt x="12" y="34"/>
                      </a:lnTo>
                      <a:lnTo>
                        <a:pt x="18" y="36"/>
                      </a:lnTo>
                      <a:lnTo>
                        <a:pt x="18" y="36"/>
                      </a:lnTo>
                      <a:lnTo>
                        <a:pt x="24" y="34"/>
                      </a:lnTo>
                      <a:lnTo>
                        <a:pt x="30" y="30"/>
                      </a:lnTo>
                      <a:lnTo>
                        <a:pt x="34" y="24"/>
                      </a:lnTo>
                      <a:lnTo>
                        <a:pt x="36" y="18"/>
                      </a:lnTo>
                      <a:lnTo>
                        <a:pt x="36" y="18"/>
                      </a:lnTo>
                      <a:close/>
                    </a:path>
                  </a:pathLst>
                </a:custGeom>
                <a:solidFill>
                  <a:srgbClr val="33A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000"/>
                </a:p>
              </p:txBody>
            </p:sp>
            <p:sp>
              <p:nvSpPr>
                <p:cNvPr id="103" name="Freeform 22"/>
                <p:cNvSpPr>
                  <a:spLocks noEditPoints="1"/>
                </p:cNvSpPr>
                <p:nvPr/>
              </p:nvSpPr>
              <p:spPr bwMode="auto">
                <a:xfrm>
                  <a:off x="394" y="1906"/>
                  <a:ext cx="44" cy="44"/>
                </a:xfrm>
                <a:custGeom>
                  <a:avLst/>
                  <a:gdLst>
                    <a:gd name="T0" fmla="*/ 8 w 44"/>
                    <a:gd name="T1" fmla="*/ 22 h 44"/>
                    <a:gd name="T2" fmla="*/ 8 w 44"/>
                    <a:gd name="T3" fmla="*/ 22 h 44"/>
                    <a:gd name="T4" fmla="*/ 10 w 44"/>
                    <a:gd name="T5" fmla="*/ 16 h 44"/>
                    <a:gd name="T6" fmla="*/ 12 w 44"/>
                    <a:gd name="T7" fmla="*/ 12 h 44"/>
                    <a:gd name="T8" fmla="*/ 16 w 44"/>
                    <a:gd name="T9" fmla="*/ 8 h 44"/>
                    <a:gd name="T10" fmla="*/ 22 w 44"/>
                    <a:gd name="T11" fmla="*/ 8 h 44"/>
                    <a:gd name="T12" fmla="*/ 22 w 44"/>
                    <a:gd name="T13" fmla="*/ 8 h 44"/>
                    <a:gd name="T14" fmla="*/ 28 w 44"/>
                    <a:gd name="T15" fmla="*/ 8 h 44"/>
                    <a:gd name="T16" fmla="*/ 32 w 44"/>
                    <a:gd name="T17" fmla="*/ 12 h 44"/>
                    <a:gd name="T18" fmla="*/ 34 w 44"/>
                    <a:gd name="T19" fmla="*/ 16 h 44"/>
                    <a:gd name="T20" fmla="*/ 36 w 44"/>
                    <a:gd name="T21" fmla="*/ 22 h 44"/>
                    <a:gd name="T22" fmla="*/ 36 w 44"/>
                    <a:gd name="T23" fmla="*/ 22 h 44"/>
                    <a:gd name="T24" fmla="*/ 34 w 44"/>
                    <a:gd name="T25" fmla="*/ 26 h 44"/>
                    <a:gd name="T26" fmla="*/ 32 w 44"/>
                    <a:gd name="T27" fmla="*/ 32 h 44"/>
                    <a:gd name="T28" fmla="*/ 28 w 44"/>
                    <a:gd name="T29" fmla="*/ 34 h 44"/>
                    <a:gd name="T30" fmla="*/ 22 w 44"/>
                    <a:gd name="T31" fmla="*/ 36 h 44"/>
                    <a:gd name="T32" fmla="*/ 22 w 44"/>
                    <a:gd name="T33" fmla="*/ 36 h 44"/>
                    <a:gd name="T34" fmla="*/ 16 w 44"/>
                    <a:gd name="T35" fmla="*/ 34 h 44"/>
                    <a:gd name="T36" fmla="*/ 12 w 44"/>
                    <a:gd name="T37" fmla="*/ 32 h 44"/>
                    <a:gd name="T38" fmla="*/ 10 w 44"/>
                    <a:gd name="T39" fmla="*/ 26 h 44"/>
                    <a:gd name="T40" fmla="*/ 8 w 44"/>
                    <a:gd name="T41" fmla="*/ 22 h 44"/>
                    <a:gd name="T42" fmla="*/ 8 w 44"/>
                    <a:gd name="T43" fmla="*/ 22 h 44"/>
                    <a:gd name="T44" fmla="*/ 0 w 44"/>
                    <a:gd name="T45" fmla="*/ 22 h 44"/>
                    <a:gd name="T46" fmla="*/ 0 w 44"/>
                    <a:gd name="T47" fmla="*/ 22 h 44"/>
                    <a:gd name="T48" fmla="*/ 2 w 44"/>
                    <a:gd name="T49" fmla="*/ 30 h 44"/>
                    <a:gd name="T50" fmla="*/ 8 w 44"/>
                    <a:gd name="T51" fmla="*/ 38 h 44"/>
                    <a:gd name="T52" fmla="*/ 14 w 44"/>
                    <a:gd name="T53" fmla="*/ 42 h 44"/>
                    <a:gd name="T54" fmla="*/ 22 w 44"/>
                    <a:gd name="T55" fmla="*/ 44 h 44"/>
                    <a:gd name="T56" fmla="*/ 22 w 44"/>
                    <a:gd name="T57" fmla="*/ 44 h 44"/>
                    <a:gd name="T58" fmla="*/ 30 w 44"/>
                    <a:gd name="T59" fmla="*/ 42 h 44"/>
                    <a:gd name="T60" fmla="*/ 38 w 44"/>
                    <a:gd name="T61" fmla="*/ 38 h 44"/>
                    <a:gd name="T62" fmla="*/ 42 w 44"/>
                    <a:gd name="T63" fmla="*/ 30 h 44"/>
                    <a:gd name="T64" fmla="*/ 44 w 44"/>
                    <a:gd name="T65" fmla="*/ 22 h 44"/>
                    <a:gd name="T66" fmla="*/ 44 w 44"/>
                    <a:gd name="T67" fmla="*/ 22 h 44"/>
                    <a:gd name="T68" fmla="*/ 42 w 44"/>
                    <a:gd name="T69" fmla="*/ 14 h 44"/>
                    <a:gd name="T70" fmla="*/ 38 w 44"/>
                    <a:gd name="T71" fmla="*/ 6 h 44"/>
                    <a:gd name="T72" fmla="*/ 30 w 44"/>
                    <a:gd name="T73" fmla="*/ 2 h 44"/>
                    <a:gd name="T74" fmla="*/ 22 w 44"/>
                    <a:gd name="T75" fmla="*/ 0 h 44"/>
                    <a:gd name="T76" fmla="*/ 22 w 44"/>
                    <a:gd name="T77" fmla="*/ 0 h 44"/>
                    <a:gd name="T78" fmla="*/ 14 w 44"/>
                    <a:gd name="T79" fmla="*/ 2 h 44"/>
                    <a:gd name="T80" fmla="*/ 8 w 44"/>
                    <a:gd name="T81" fmla="*/ 6 h 44"/>
                    <a:gd name="T82" fmla="*/ 2 w 44"/>
                    <a:gd name="T83" fmla="*/ 14 h 44"/>
                    <a:gd name="T84" fmla="*/ 0 w 44"/>
                    <a:gd name="T85" fmla="*/ 22 h 44"/>
                    <a:gd name="T86" fmla="*/ 0 w 44"/>
                    <a:gd name="T87" fmla="*/ 22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44" h="44">
                      <a:moveTo>
                        <a:pt x="8" y="22"/>
                      </a:moveTo>
                      <a:lnTo>
                        <a:pt x="8" y="22"/>
                      </a:lnTo>
                      <a:lnTo>
                        <a:pt x="10" y="16"/>
                      </a:lnTo>
                      <a:lnTo>
                        <a:pt x="12" y="12"/>
                      </a:lnTo>
                      <a:lnTo>
                        <a:pt x="16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8" y="8"/>
                      </a:lnTo>
                      <a:lnTo>
                        <a:pt x="32" y="12"/>
                      </a:lnTo>
                      <a:lnTo>
                        <a:pt x="34" y="16"/>
                      </a:lnTo>
                      <a:lnTo>
                        <a:pt x="36" y="22"/>
                      </a:lnTo>
                      <a:lnTo>
                        <a:pt x="36" y="22"/>
                      </a:lnTo>
                      <a:lnTo>
                        <a:pt x="34" y="26"/>
                      </a:lnTo>
                      <a:lnTo>
                        <a:pt x="32" y="32"/>
                      </a:lnTo>
                      <a:lnTo>
                        <a:pt x="28" y="34"/>
                      </a:lnTo>
                      <a:lnTo>
                        <a:pt x="22" y="36"/>
                      </a:lnTo>
                      <a:lnTo>
                        <a:pt x="22" y="36"/>
                      </a:lnTo>
                      <a:lnTo>
                        <a:pt x="16" y="34"/>
                      </a:lnTo>
                      <a:lnTo>
                        <a:pt x="12" y="32"/>
                      </a:lnTo>
                      <a:lnTo>
                        <a:pt x="10" y="26"/>
                      </a:lnTo>
                      <a:lnTo>
                        <a:pt x="8" y="22"/>
                      </a:lnTo>
                      <a:lnTo>
                        <a:pt x="8" y="22"/>
                      </a:lnTo>
                      <a:close/>
                      <a:moveTo>
                        <a:pt x="0" y="22"/>
                      </a:moveTo>
                      <a:lnTo>
                        <a:pt x="0" y="22"/>
                      </a:lnTo>
                      <a:lnTo>
                        <a:pt x="2" y="30"/>
                      </a:lnTo>
                      <a:lnTo>
                        <a:pt x="8" y="38"/>
                      </a:lnTo>
                      <a:lnTo>
                        <a:pt x="14" y="42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30" y="42"/>
                      </a:lnTo>
                      <a:lnTo>
                        <a:pt x="38" y="38"/>
                      </a:lnTo>
                      <a:lnTo>
                        <a:pt x="42" y="30"/>
                      </a:lnTo>
                      <a:lnTo>
                        <a:pt x="44" y="22"/>
                      </a:lnTo>
                      <a:lnTo>
                        <a:pt x="44" y="22"/>
                      </a:lnTo>
                      <a:lnTo>
                        <a:pt x="42" y="14"/>
                      </a:lnTo>
                      <a:lnTo>
                        <a:pt x="38" y="6"/>
                      </a:lnTo>
                      <a:lnTo>
                        <a:pt x="30" y="2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14" y="2"/>
                      </a:lnTo>
                      <a:lnTo>
                        <a:pt x="8" y="6"/>
                      </a:lnTo>
                      <a:lnTo>
                        <a:pt x="2" y="14"/>
                      </a:lnTo>
                      <a:lnTo>
                        <a:pt x="0" y="2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000"/>
                </a:p>
              </p:txBody>
            </p:sp>
            <p:sp>
              <p:nvSpPr>
                <p:cNvPr id="104" name="Freeform 23"/>
                <p:cNvSpPr>
                  <a:spLocks/>
                </p:cNvSpPr>
                <p:nvPr/>
              </p:nvSpPr>
              <p:spPr bwMode="auto">
                <a:xfrm>
                  <a:off x="390" y="1964"/>
                  <a:ext cx="52" cy="54"/>
                </a:xfrm>
                <a:custGeom>
                  <a:avLst/>
                  <a:gdLst>
                    <a:gd name="T0" fmla="*/ 52 w 52"/>
                    <a:gd name="T1" fmla="*/ 28 h 54"/>
                    <a:gd name="T2" fmla="*/ 52 w 52"/>
                    <a:gd name="T3" fmla="*/ 28 h 54"/>
                    <a:gd name="T4" fmla="*/ 50 w 52"/>
                    <a:gd name="T5" fmla="*/ 18 h 54"/>
                    <a:gd name="T6" fmla="*/ 44 w 52"/>
                    <a:gd name="T7" fmla="*/ 8 h 54"/>
                    <a:gd name="T8" fmla="*/ 36 w 52"/>
                    <a:gd name="T9" fmla="*/ 2 h 54"/>
                    <a:gd name="T10" fmla="*/ 26 w 52"/>
                    <a:gd name="T11" fmla="*/ 0 h 54"/>
                    <a:gd name="T12" fmla="*/ 26 w 52"/>
                    <a:gd name="T13" fmla="*/ 0 h 54"/>
                    <a:gd name="T14" fmla="*/ 16 w 52"/>
                    <a:gd name="T15" fmla="*/ 2 h 54"/>
                    <a:gd name="T16" fmla="*/ 8 w 52"/>
                    <a:gd name="T17" fmla="*/ 8 h 54"/>
                    <a:gd name="T18" fmla="*/ 2 w 52"/>
                    <a:gd name="T19" fmla="*/ 18 h 54"/>
                    <a:gd name="T20" fmla="*/ 0 w 52"/>
                    <a:gd name="T21" fmla="*/ 28 h 54"/>
                    <a:gd name="T22" fmla="*/ 0 w 52"/>
                    <a:gd name="T23" fmla="*/ 28 h 54"/>
                    <a:gd name="T24" fmla="*/ 2 w 52"/>
                    <a:gd name="T25" fmla="*/ 38 h 54"/>
                    <a:gd name="T26" fmla="*/ 8 w 52"/>
                    <a:gd name="T27" fmla="*/ 46 h 54"/>
                    <a:gd name="T28" fmla="*/ 16 w 52"/>
                    <a:gd name="T29" fmla="*/ 52 h 54"/>
                    <a:gd name="T30" fmla="*/ 26 w 52"/>
                    <a:gd name="T31" fmla="*/ 54 h 54"/>
                    <a:gd name="T32" fmla="*/ 26 w 52"/>
                    <a:gd name="T33" fmla="*/ 54 h 54"/>
                    <a:gd name="T34" fmla="*/ 36 w 52"/>
                    <a:gd name="T35" fmla="*/ 52 h 54"/>
                    <a:gd name="T36" fmla="*/ 44 w 52"/>
                    <a:gd name="T37" fmla="*/ 46 h 54"/>
                    <a:gd name="T38" fmla="*/ 50 w 52"/>
                    <a:gd name="T39" fmla="*/ 38 h 54"/>
                    <a:gd name="T40" fmla="*/ 52 w 52"/>
                    <a:gd name="T41" fmla="*/ 28 h 54"/>
                    <a:gd name="T42" fmla="*/ 52 w 52"/>
                    <a:gd name="T43" fmla="*/ 28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52" h="54">
                      <a:moveTo>
                        <a:pt x="52" y="28"/>
                      </a:moveTo>
                      <a:lnTo>
                        <a:pt x="52" y="28"/>
                      </a:lnTo>
                      <a:lnTo>
                        <a:pt x="50" y="18"/>
                      </a:lnTo>
                      <a:lnTo>
                        <a:pt x="44" y="8"/>
                      </a:lnTo>
                      <a:lnTo>
                        <a:pt x="36" y="2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16" y="2"/>
                      </a:lnTo>
                      <a:lnTo>
                        <a:pt x="8" y="8"/>
                      </a:lnTo>
                      <a:lnTo>
                        <a:pt x="2" y="18"/>
                      </a:lnTo>
                      <a:lnTo>
                        <a:pt x="0" y="28"/>
                      </a:lnTo>
                      <a:lnTo>
                        <a:pt x="0" y="28"/>
                      </a:lnTo>
                      <a:lnTo>
                        <a:pt x="2" y="38"/>
                      </a:lnTo>
                      <a:lnTo>
                        <a:pt x="8" y="46"/>
                      </a:lnTo>
                      <a:lnTo>
                        <a:pt x="16" y="52"/>
                      </a:lnTo>
                      <a:lnTo>
                        <a:pt x="26" y="54"/>
                      </a:lnTo>
                      <a:lnTo>
                        <a:pt x="26" y="54"/>
                      </a:lnTo>
                      <a:lnTo>
                        <a:pt x="36" y="52"/>
                      </a:lnTo>
                      <a:lnTo>
                        <a:pt x="44" y="46"/>
                      </a:lnTo>
                      <a:lnTo>
                        <a:pt x="50" y="38"/>
                      </a:lnTo>
                      <a:lnTo>
                        <a:pt x="52" y="28"/>
                      </a:lnTo>
                      <a:lnTo>
                        <a:pt x="52" y="28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000"/>
                </a:p>
              </p:txBody>
            </p:sp>
            <p:sp>
              <p:nvSpPr>
                <p:cNvPr id="105" name="Freeform 24"/>
                <p:cNvSpPr>
                  <a:spLocks/>
                </p:cNvSpPr>
                <p:nvPr/>
              </p:nvSpPr>
              <p:spPr bwMode="auto">
                <a:xfrm>
                  <a:off x="398" y="1974"/>
                  <a:ext cx="36" cy="36"/>
                </a:xfrm>
                <a:custGeom>
                  <a:avLst/>
                  <a:gdLst>
                    <a:gd name="T0" fmla="*/ 36 w 36"/>
                    <a:gd name="T1" fmla="*/ 18 h 36"/>
                    <a:gd name="T2" fmla="*/ 36 w 36"/>
                    <a:gd name="T3" fmla="*/ 18 h 36"/>
                    <a:gd name="T4" fmla="*/ 34 w 36"/>
                    <a:gd name="T5" fmla="*/ 10 h 36"/>
                    <a:gd name="T6" fmla="*/ 30 w 36"/>
                    <a:gd name="T7" fmla="*/ 4 h 36"/>
                    <a:gd name="T8" fmla="*/ 24 w 36"/>
                    <a:gd name="T9" fmla="*/ 0 h 36"/>
                    <a:gd name="T10" fmla="*/ 18 w 36"/>
                    <a:gd name="T11" fmla="*/ 0 h 36"/>
                    <a:gd name="T12" fmla="*/ 18 w 36"/>
                    <a:gd name="T13" fmla="*/ 0 h 36"/>
                    <a:gd name="T14" fmla="*/ 12 w 36"/>
                    <a:gd name="T15" fmla="*/ 0 h 36"/>
                    <a:gd name="T16" fmla="*/ 6 w 36"/>
                    <a:gd name="T17" fmla="*/ 4 h 36"/>
                    <a:gd name="T18" fmla="*/ 2 w 36"/>
                    <a:gd name="T19" fmla="*/ 10 h 36"/>
                    <a:gd name="T20" fmla="*/ 0 w 36"/>
                    <a:gd name="T21" fmla="*/ 18 h 36"/>
                    <a:gd name="T22" fmla="*/ 0 w 36"/>
                    <a:gd name="T23" fmla="*/ 18 h 36"/>
                    <a:gd name="T24" fmla="*/ 2 w 36"/>
                    <a:gd name="T25" fmla="*/ 24 h 36"/>
                    <a:gd name="T26" fmla="*/ 6 w 36"/>
                    <a:gd name="T27" fmla="*/ 30 h 36"/>
                    <a:gd name="T28" fmla="*/ 12 w 36"/>
                    <a:gd name="T29" fmla="*/ 34 h 36"/>
                    <a:gd name="T30" fmla="*/ 18 w 36"/>
                    <a:gd name="T31" fmla="*/ 36 h 36"/>
                    <a:gd name="T32" fmla="*/ 18 w 36"/>
                    <a:gd name="T33" fmla="*/ 36 h 36"/>
                    <a:gd name="T34" fmla="*/ 24 w 36"/>
                    <a:gd name="T35" fmla="*/ 34 h 36"/>
                    <a:gd name="T36" fmla="*/ 30 w 36"/>
                    <a:gd name="T37" fmla="*/ 30 h 36"/>
                    <a:gd name="T38" fmla="*/ 34 w 36"/>
                    <a:gd name="T39" fmla="*/ 24 h 36"/>
                    <a:gd name="T40" fmla="*/ 36 w 36"/>
                    <a:gd name="T41" fmla="*/ 18 h 36"/>
                    <a:gd name="T42" fmla="*/ 36 w 36"/>
                    <a:gd name="T43" fmla="*/ 18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6" h="36">
                      <a:moveTo>
                        <a:pt x="36" y="18"/>
                      </a:moveTo>
                      <a:lnTo>
                        <a:pt x="36" y="18"/>
                      </a:lnTo>
                      <a:lnTo>
                        <a:pt x="34" y="10"/>
                      </a:lnTo>
                      <a:lnTo>
                        <a:pt x="30" y="4"/>
                      </a:lnTo>
                      <a:lnTo>
                        <a:pt x="24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6" y="4"/>
                      </a:lnTo>
                      <a:lnTo>
                        <a:pt x="2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4"/>
                      </a:lnTo>
                      <a:lnTo>
                        <a:pt x="6" y="30"/>
                      </a:lnTo>
                      <a:lnTo>
                        <a:pt x="12" y="34"/>
                      </a:lnTo>
                      <a:lnTo>
                        <a:pt x="18" y="36"/>
                      </a:lnTo>
                      <a:lnTo>
                        <a:pt x="18" y="36"/>
                      </a:lnTo>
                      <a:lnTo>
                        <a:pt x="24" y="34"/>
                      </a:lnTo>
                      <a:lnTo>
                        <a:pt x="30" y="30"/>
                      </a:lnTo>
                      <a:lnTo>
                        <a:pt x="34" y="24"/>
                      </a:lnTo>
                      <a:lnTo>
                        <a:pt x="36" y="18"/>
                      </a:lnTo>
                      <a:lnTo>
                        <a:pt x="36" y="18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000"/>
                </a:p>
              </p:txBody>
            </p:sp>
            <p:sp>
              <p:nvSpPr>
                <p:cNvPr id="106" name="Freeform 25"/>
                <p:cNvSpPr>
                  <a:spLocks noEditPoints="1"/>
                </p:cNvSpPr>
                <p:nvPr/>
              </p:nvSpPr>
              <p:spPr bwMode="auto">
                <a:xfrm>
                  <a:off x="394" y="1970"/>
                  <a:ext cx="44" cy="44"/>
                </a:xfrm>
                <a:custGeom>
                  <a:avLst/>
                  <a:gdLst>
                    <a:gd name="T0" fmla="*/ 8 w 44"/>
                    <a:gd name="T1" fmla="*/ 22 h 44"/>
                    <a:gd name="T2" fmla="*/ 8 w 44"/>
                    <a:gd name="T3" fmla="*/ 22 h 44"/>
                    <a:gd name="T4" fmla="*/ 10 w 44"/>
                    <a:gd name="T5" fmla="*/ 16 h 44"/>
                    <a:gd name="T6" fmla="*/ 12 w 44"/>
                    <a:gd name="T7" fmla="*/ 12 h 44"/>
                    <a:gd name="T8" fmla="*/ 16 w 44"/>
                    <a:gd name="T9" fmla="*/ 8 h 44"/>
                    <a:gd name="T10" fmla="*/ 22 w 44"/>
                    <a:gd name="T11" fmla="*/ 8 h 44"/>
                    <a:gd name="T12" fmla="*/ 22 w 44"/>
                    <a:gd name="T13" fmla="*/ 8 h 44"/>
                    <a:gd name="T14" fmla="*/ 28 w 44"/>
                    <a:gd name="T15" fmla="*/ 8 h 44"/>
                    <a:gd name="T16" fmla="*/ 32 w 44"/>
                    <a:gd name="T17" fmla="*/ 12 h 44"/>
                    <a:gd name="T18" fmla="*/ 34 w 44"/>
                    <a:gd name="T19" fmla="*/ 16 h 44"/>
                    <a:gd name="T20" fmla="*/ 36 w 44"/>
                    <a:gd name="T21" fmla="*/ 22 h 44"/>
                    <a:gd name="T22" fmla="*/ 36 w 44"/>
                    <a:gd name="T23" fmla="*/ 22 h 44"/>
                    <a:gd name="T24" fmla="*/ 34 w 44"/>
                    <a:gd name="T25" fmla="*/ 26 h 44"/>
                    <a:gd name="T26" fmla="*/ 32 w 44"/>
                    <a:gd name="T27" fmla="*/ 32 h 44"/>
                    <a:gd name="T28" fmla="*/ 28 w 44"/>
                    <a:gd name="T29" fmla="*/ 34 h 44"/>
                    <a:gd name="T30" fmla="*/ 22 w 44"/>
                    <a:gd name="T31" fmla="*/ 36 h 44"/>
                    <a:gd name="T32" fmla="*/ 22 w 44"/>
                    <a:gd name="T33" fmla="*/ 36 h 44"/>
                    <a:gd name="T34" fmla="*/ 16 w 44"/>
                    <a:gd name="T35" fmla="*/ 34 h 44"/>
                    <a:gd name="T36" fmla="*/ 12 w 44"/>
                    <a:gd name="T37" fmla="*/ 32 h 44"/>
                    <a:gd name="T38" fmla="*/ 10 w 44"/>
                    <a:gd name="T39" fmla="*/ 26 h 44"/>
                    <a:gd name="T40" fmla="*/ 8 w 44"/>
                    <a:gd name="T41" fmla="*/ 22 h 44"/>
                    <a:gd name="T42" fmla="*/ 8 w 44"/>
                    <a:gd name="T43" fmla="*/ 22 h 44"/>
                    <a:gd name="T44" fmla="*/ 0 w 44"/>
                    <a:gd name="T45" fmla="*/ 22 h 44"/>
                    <a:gd name="T46" fmla="*/ 0 w 44"/>
                    <a:gd name="T47" fmla="*/ 22 h 44"/>
                    <a:gd name="T48" fmla="*/ 2 w 44"/>
                    <a:gd name="T49" fmla="*/ 30 h 44"/>
                    <a:gd name="T50" fmla="*/ 8 w 44"/>
                    <a:gd name="T51" fmla="*/ 38 h 44"/>
                    <a:gd name="T52" fmla="*/ 14 w 44"/>
                    <a:gd name="T53" fmla="*/ 42 h 44"/>
                    <a:gd name="T54" fmla="*/ 22 w 44"/>
                    <a:gd name="T55" fmla="*/ 44 h 44"/>
                    <a:gd name="T56" fmla="*/ 22 w 44"/>
                    <a:gd name="T57" fmla="*/ 44 h 44"/>
                    <a:gd name="T58" fmla="*/ 30 w 44"/>
                    <a:gd name="T59" fmla="*/ 42 h 44"/>
                    <a:gd name="T60" fmla="*/ 38 w 44"/>
                    <a:gd name="T61" fmla="*/ 38 h 44"/>
                    <a:gd name="T62" fmla="*/ 42 w 44"/>
                    <a:gd name="T63" fmla="*/ 30 h 44"/>
                    <a:gd name="T64" fmla="*/ 44 w 44"/>
                    <a:gd name="T65" fmla="*/ 22 h 44"/>
                    <a:gd name="T66" fmla="*/ 44 w 44"/>
                    <a:gd name="T67" fmla="*/ 22 h 44"/>
                    <a:gd name="T68" fmla="*/ 42 w 44"/>
                    <a:gd name="T69" fmla="*/ 14 h 44"/>
                    <a:gd name="T70" fmla="*/ 38 w 44"/>
                    <a:gd name="T71" fmla="*/ 6 h 44"/>
                    <a:gd name="T72" fmla="*/ 30 w 44"/>
                    <a:gd name="T73" fmla="*/ 2 h 44"/>
                    <a:gd name="T74" fmla="*/ 22 w 44"/>
                    <a:gd name="T75" fmla="*/ 0 h 44"/>
                    <a:gd name="T76" fmla="*/ 22 w 44"/>
                    <a:gd name="T77" fmla="*/ 0 h 44"/>
                    <a:gd name="T78" fmla="*/ 14 w 44"/>
                    <a:gd name="T79" fmla="*/ 2 h 44"/>
                    <a:gd name="T80" fmla="*/ 8 w 44"/>
                    <a:gd name="T81" fmla="*/ 6 h 44"/>
                    <a:gd name="T82" fmla="*/ 2 w 44"/>
                    <a:gd name="T83" fmla="*/ 14 h 44"/>
                    <a:gd name="T84" fmla="*/ 0 w 44"/>
                    <a:gd name="T85" fmla="*/ 22 h 44"/>
                    <a:gd name="T86" fmla="*/ 0 w 44"/>
                    <a:gd name="T87" fmla="*/ 22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44" h="44">
                      <a:moveTo>
                        <a:pt x="8" y="22"/>
                      </a:moveTo>
                      <a:lnTo>
                        <a:pt x="8" y="22"/>
                      </a:lnTo>
                      <a:lnTo>
                        <a:pt x="10" y="16"/>
                      </a:lnTo>
                      <a:lnTo>
                        <a:pt x="12" y="12"/>
                      </a:lnTo>
                      <a:lnTo>
                        <a:pt x="16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8" y="8"/>
                      </a:lnTo>
                      <a:lnTo>
                        <a:pt x="32" y="12"/>
                      </a:lnTo>
                      <a:lnTo>
                        <a:pt x="34" y="16"/>
                      </a:lnTo>
                      <a:lnTo>
                        <a:pt x="36" y="22"/>
                      </a:lnTo>
                      <a:lnTo>
                        <a:pt x="36" y="22"/>
                      </a:lnTo>
                      <a:lnTo>
                        <a:pt x="34" y="26"/>
                      </a:lnTo>
                      <a:lnTo>
                        <a:pt x="32" y="32"/>
                      </a:lnTo>
                      <a:lnTo>
                        <a:pt x="28" y="34"/>
                      </a:lnTo>
                      <a:lnTo>
                        <a:pt x="22" y="36"/>
                      </a:lnTo>
                      <a:lnTo>
                        <a:pt x="22" y="36"/>
                      </a:lnTo>
                      <a:lnTo>
                        <a:pt x="16" y="34"/>
                      </a:lnTo>
                      <a:lnTo>
                        <a:pt x="12" y="32"/>
                      </a:lnTo>
                      <a:lnTo>
                        <a:pt x="10" y="26"/>
                      </a:lnTo>
                      <a:lnTo>
                        <a:pt x="8" y="22"/>
                      </a:lnTo>
                      <a:lnTo>
                        <a:pt x="8" y="22"/>
                      </a:lnTo>
                      <a:close/>
                      <a:moveTo>
                        <a:pt x="0" y="22"/>
                      </a:moveTo>
                      <a:lnTo>
                        <a:pt x="0" y="22"/>
                      </a:lnTo>
                      <a:lnTo>
                        <a:pt x="2" y="30"/>
                      </a:lnTo>
                      <a:lnTo>
                        <a:pt x="8" y="38"/>
                      </a:lnTo>
                      <a:lnTo>
                        <a:pt x="14" y="42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30" y="42"/>
                      </a:lnTo>
                      <a:lnTo>
                        <a:pt x="38" y="38"/>
                      </a:lnTo>
                      <a:lnTo>
                        <a:pt x="42" y="30"/>
                      </a:lnTo>
                      <a:lnTo>
                        <a:pt x="44" y="22"/>
                      </a:lnTo>
                      <a:lnTo>
                        <a:pt x="44" y="22"/>
                      </a:lnTo>
                      <a:lnTo>
                        <a:pt x="42" y="14"/>
                      </a:lnTo>
                      <a:lnTo>
                        <a:pt x="38" y="6"/>
                      </a:lnTo>
                      <a:lnTo>
                        <a:pt x="30" y="2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14" y="2"/>
                      </a:lnTo>
                      <a:lnTo>
                        <a:pt x="8" y="6"/>
                      </a:lnTo>
                      <a:lnTo>
                        <a:pt x="2" y="14"/>
                      </a:lnTo>
                      <a:lnTo>
                        <a:pt x="0" y="2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000"/>
                </a:p>
              </p:txBody>
            </p:sp>
            <p:sp>
              <p:nvSpPr>
                <p:cNvPr id="107" name="Freeform 26"/>
                <p:cNvSpPr>
                  <a:spLocks/>
                </p:cNvSpPr>
                <p:nvPr/>
              </p:nvSpPr>
              <p:spPr bwMode="auto">
                <a:xfrm>
                  <a:off x="426" y="1674"/>
                  <a:ext cx="268" cy="86"/>
                </a:xfrm>
                <a:custGeom>
                  <a:avLst/>
                  <a:gdLst>
                    <a:gd name="T0" fmla="*/ 268 w 268"/>
                    <a:gd name="T1" fmla="*/ 78 h 86"/>
                    <a:gd name="T2" fmla="*/ 0 w 268"/>
                    <a:gd name="T3" fmla="*/ 86 h 86"/>
                    <a:gd name="T4" fmla="*/ 0 w 268"/>
                    <a:gd name="T5" fmla="*/ 14 h 86"/>
                    <a:gd name="T6" fmla="*/ 268 w 268"/>
                    <a:gd name="T7" fmla="*/ 0 h 86"/>
                    <a:gd name="T8" fmla="*/ 268 w 268"/>
                    <a:gd name="T9" fmla="*/ 78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8" h="86">
                      <a:moveTo>
                        <a:pt x="268" y="78"/>
                      </a:moveTo>
                      <a:lnTo>
                        <a:pt x="0" y="86"/>
                      </a:lnTo>
                      <a:lnTo>
                        <a:pt x="0" y="14"/>
                      </a:lnTo>
                      <a:lnTo>
                        <a:pt x="268" y="0"/>
                      </a:lnTo>
                      <a:lnTo>
                        <a:pt x="268" y="78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000"/>
                </a:p>
              </p:txBody>
            </p:sp>
            <p:sp>
              <p:nvSpPr>
                <p:cNvPr id="108" name="Freeform 27"/>
                <p:cNvSpPr>
                  <a:spLocks/>
                </p:cNvSpPr>
                <p:nvPr/>
              </p:nvSpPr>
              <p:spPr bwMode="auto">
                <a:xfrm>
                  <a:off x="426" y="1710"/>
                  <a:ext cx="258" cy="42"/>
                </a:xfrm>
                <a:custGeom>
                  <a:avLst/>
                  <a:gdLst>
                    <a:gd name="T0" fmla="*/ 258 w 258"/>
                    <a:gd name="T1" fmla="*/ 34 h 42"/>
                    <a:gd name="T2" fmla="*/ 0 w 258"/>
                    <a:gd name="T3" fmla="*/ 42 h 42"/>
                    <a:gd name="T4" fmla="*/ 0 w 258"/>
                    <a:gd name="T5" fmla="*/ 16 h 42"/>
                    <a:gd name="T6" fmla="*/ 258 w 258"/>
                    <a:gd name="T7" fmla="*/ 0 h 42"/>
                    <a:gd name="T8" fmla="*/ 258 w 258"/>
                    <a:gd name="T9" fmla="*/ 34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8" h="42">
                      <a:moveTo>
                        <a:pt x="258" y="34"/>
                      </a:moveTo>
                      <a:lnTo>
                        <a:pt x="0" y="42"/>
                      </a:lnTo>
                      <a:lnTo>
                        <a:pt x="0" y="16"/>
                      </a:lnTo>
                      <a:lnTo>
                        <a:pt x="258" y="0"/>
                      </a:lnTo>
                      <a:lnTo>
                        <a:pt x="258" y="34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000"/>
                </a:p>
              </p:txBody>
            </p:sp>
            <p:sp>
              <p:nvSpPr>
                <p:cNvPr id="109" name="Rectangle 28"/>
                <p:cNvSpPr>
                  <a:spLocks noChangeArrowheads="1"/>
                </p:cNvSpPr>
                <p:nvPr/>
              </p:nvSpPr>
              <p:spPr bwMode="auto">
                <a:xfrm>
                  <a:off x="518" y="1934"/>
                  <a:ext cx="192" cy="16"/>
                </a:xfrm>
                <a:prstGeom prst="rect">
                  <a:avLst/>
                </a:pr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000"/>
                </a:p>
              </p:txBody>
            </p:sp>
            <p:sp>
              <p:nvSpPr>
                <p:cNvPr id="110" name="Freeform 29"/>
                <p:cNvSpPr>
                  <a:spLocks/>
                </p:cNvSpPr>
                <p:nvPr/>
              </p:nvSpPr>
              <p:spPr bwMode="auto">
                <a:xfrm>
                  <a:off x="518" y="1926"/>
                  <a:ext cx="192" cy="18"/>
                </a:xfrm>
                <a:custGeom>
                  <a:avLst/>
                  <a:gdLst>
                    <a:gd name="T0" fmla="*/ 0 w 192"/>
                    <a:gd name="T1" fmla="*/ 16 h 18"/>
                    <a:gd name="T2" fmla="*/ 192 w 192"/>
                    <a:gd name="T3" fmla="*/ 18 h 18"/>
                    <a:gd name="T4" fmla="*/ 192 w 192"/>
                    <a:gd name="T5" fmla="*/ 2 h 18"/>
                    <a:gd name="T6" fmla="*/ 0 w 192"/>
                    <a:gd name="T7" fmla="*/ 0 h 18"/>
                    <a:gd name="T8" fmla="*/ 0 w 192"/>
                    <a:gd name="T9" fmla="*/ 16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2" h="18">
                      <a:moveTo>
                        <a:pt x="0" y="16"/>
                      </a:moveTo>
                      <a:lnTo>
                        <a:pt x="192" y="18"/>
                      </a:lnTo>
                      <a:lnTo>
                        <a:pt x="192" y="2"/>
                      </a:lnTo>
                      <a:lnTo>
                        <a:pt x="0" y="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000"/>
                </a:p>
              </p:txBody>
            </p:sp>
            <p:sp>
              <p:nvSpPr>
                <p:cNvPr id="111" name="Freeform 30"/>
                <p:cNvSpPr>
                  <a:spLocks/>
                </p:cNvSpPr>
                <p:nvPr/>
              </p:nvSpPr>
              <p:spPr bwMode="auto">
                <a:xfrm>
                  <a:off x="956" y="2254"/>
                  <a:ext cx="186" cy="294"/>
                </a:xfrm>
                <a:custGeom>
                  <a:avLst/>
                  <a:gdLst>
                    <a:gd name="T0" fmla="*/ 186 w 186"/>
                    <a:gd name="T1" fmla="*/ 0 h 294"/>
                    <a:gd name="T2" fmla="*/ 186 w 186"/>
                    <a:gd name="T3" fmla="*/ 0 h 294"/>
                    <a:gd name="T4" fmla="*/ 186 w 186"/>
                    <a:gd name="T5" fmla="*/ 212 h 294"/>
                    <a:gd name="T6" fmla="*/ 186 w 186"/>
                    <a:gd name="T7" fmla="*/ 212 h 294"/>
                    <a:gd name="T8" fmla="*/ 0 w 186"/>
                    <a:gd name="T9" fmla="*/ 294 h 294"/>
                    <a:gd name="T10" fmla="*/ 0 w 186"/>
                    <a:gd name="T11" fmla="*/ 294 h 294"/>
                    <a:gd name="T12" fmla="*/ 2 w 186"/>
                    <a:gd name="T13" fmla="*/ 256 h 294"/>
                    <a:gd name="T14" fmla="*/ 8 w 186"/>
                    <a:gd name="T15" fmla="*/ 226 h 294"/>
                    <a:gd name="T16" fmla="*/ 16 w 186"/>
                    <a:gd name="T17" fmla="*/ 198 h 294"/>
                    <a:gd name="T18" fmla="*/ 26 w 186"/>
                    <a:gd name="T19" fmla="*/ 176 h 294"/>
                    <a:gd name="T20" fmla="*/ 38 w 186"/>
                    <a:gd name="T21" fmla="*/ 158 h 294"/>
                    <a:gd name="T22" fmla="*/ 52 w 186"/>
                    <a:gd name="T23" fmla="*/ 144 h 294"/>
                    <a:gd name="T24" fmla="*/ 66 w 186"/>
                    <a:gd name="T25" fmla="*/ 130 h 294"/>
                    <a:gd name="T26" fmla="*/ 82 w 186"/>
                    <a:gd name="T27" fmla="*/ 118 h 294"/>
                    <a:gd name="T28" fmla="*/ 112 w 186"/>
                    <a:gd name="T29" fmla="*/ 98 h 294"/>
                    <a:gd name="T30" fmla="*/ 128 w 186"/>
                    <a:gd name="T31" fmla="*/ 88 h 294"/>
                    <a:gd name="T32" fmla="*/ 142 w 186"/>
                    <a:gd name="T33" fmla="*/ 74 h 294"/>
                    <a:gd name="T34" fmla="*/ 156 w 186"/>
                    <a:gd name="T35" fmla="*/ 60 h 294"/>
                    <a:gd name="T36" fmla="*/ 168 w 186"/>
                    <a:gd name="T37" fmla="*/ 44 h 294"/>
                    <a:gd name="T38" fmla="*/ 178 w 186"/>
                    <a:gd name="T39" fmla="*/ 24 h 294"/>
                    <a:gd name="T40" fmla="*/ 186 w 186"/>
                    <a:gd name="T41" fmla="*/ 0 h 294"/>
                    <a:gd name="T42" fmla="*/ 186 w 186"/>
                    <a:gd name="T43" fmla="*/ 0 h 2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86" h="294">
                      <a:moveTo>
                        <a:pt x="186" y="0"/>
                      </a:moveTo>
                      <a:lnTo>
                        <a:pt x="186" y="0"/>
                      </a:lnTo>
                      <a:lnTo>
                        <a:pt x="186" y="212"/>
                      </a:lnTo>
                      <a:lnTo>
                        <a:pt x="186" y="212"/>
                      </a:lnTo>
                      <a:lnTo>
                        <a:pt x="0" y="294"/>
                      </a:lnTo>
                      <a:lnTo>
                        <a:pt x="0" y="294"/>
                      </a:lnTo>
                      <a:lnTo>
                        <a:pt x="2" y="256"/>
                      </a:lnTo>
                      <a:lnTo>
                        <a:pt x="8" y="226"/>
                      </a:lnTo>
                      <a:lnTo>
                        <a:pt x="16" y="198"/>
                      </a:lnTo>
                      <a:lnTo>
                        <a:pt x="26" y="176"/>
                      </a:lnTo>
                      <a:lnTo>
                        <a:pt x="38" y="158"/>
                      </a:lnTo>
                      <a:lnTo>
                        <a:pt x="52" y="144"/>
                      </a:lnTo>
                      <a:lnTo>
                        <a:pt x="66" y="130"/>
                      </a:lnTo>
                      <a:lnTo>
                        <a:pt x="82" y="118"/>
                      </a:lnTo>
                      <a:lnTo>
                        <a:pt x="112" y="98"/>
                      </a:lnTo>
                      <a:lnTo>
                        <a:pt x="128" y="88"/>
                      </a:lnTo>
                      <a:lnTo>
                        <a:pt x="142" y="74"/>
                      </a:lnTo>
                      <a:lnTo>
                        <a:pt x="156" y="60"/>
                      </a:lnTo>
                      <a:lnTo>
                        <a:pt x="168" y="44"/>
                      </a:lnTo>
                      <a:lnTo>
                        <a:pt x="178" y="24"/>
                      </a:lnTo>
                      <a:lnTo>
                        <a:pt x="186" y="0"/>
                      </a:lnTo>
                      <a:lnTo>
                        <a:pt x="186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000"/>
                </a:p>
              </p:txBody>
            </p:sp>
            <p:sp>
              <p:nvSpPr>
                <p:cNvPr id="112" name="Freeform 31"/>
                <p:cNvSpPr>
                  <a:spLocks noEditPoints="1"/>
                </p:cNvSpPr>
                <p:nvPr/>
              </p:nvSpPr>
              <p:spPr bwMode="auto">
                <a:xfrm>
                  <a:off x="360" y="1610"/>
                  <a:ext cx="798" cy="1040"/>
                </a:xfrm>
                <a:custGeom>
                  <a:avLst/>
                  <a:gdLst>
                    <a:gd name="T0" fmla="*/ 782 w 798"/>
                    <a:gd name="T1" fmla="*/ 852 h 1040"/>
                    <a:gd name="T2" fmla="*/ 440 w 798"/>
                    <a:gd name="T3" fmla="*/ 24 h 1040"/>
                    <a:gd name="T4" fmla="*/ 782 w 798"/>
                    <a:gd name="T5" fmla="*/ 76 h 1040"/>
                    <a:gd name="T6" fmla="*/ 782 w 798"/>
                    <a:gd name="T7" fmla="*/ 852 h 1040"/>
                    <a:gd name="T8" fmla="*/ 402 w 798"/>
                    <a:gd name="T9" fmla="*/ 1018 h 1040"/>
                    <a:gd name="T10" fmla="*/ 392 w 798"/>
                    <a:gd name="T11" fmla="*/ 1022 h 1040"/>
                    <a:gd name="T12" fmla="*/ 392 w 798"/>
                    <a:gd name="T13" fmla="*/ 16 h 1040"/>
                    <a:gd name="T14" fmla="*/ 402 w 798"/>
                    <a:gd name="T15" fmla="*/ 18 h 1040"/>
                    <a:gd name="T16" fmla="*/ 424 w 798"/>
                    <a:gd name="T17" fmla="*/ 1008 h 1040"/>
                    <a:gd name="T18" fmla="*/ 402 w 798"/>
                    <a:gd name="T19" fmla="*/ 1018 h 1040"/>
                    <a:gd name="T20" fmla="*/ 378 w 798"/>
                    <a:gd name="T21" fmla="*/ 1024 h 1040"/>
                    <a:gd name="T22" fmla="*/ 292 w 798"/>
                    <a:gd name="T23" fmla="*/ 1018 h 1040"/>
                    <a:gd name="T24" fmla="*/ 164 w 798"/>
                    <a:gd name="T25" fmla="*/ 1006 h 1040"/>
                    <a:gd name="T26" fmla="*/ 80 w 798"/>
                    <a:gd name="T27" fmla="*/ 994 h 1040"/>
                    <a:gd name="T28" fmla="*/ 20 w 798"/>
                    <a:gd name="T29" fmla="*/ 978 h 1040"/>
                    <a:gd name="T30" fmla="*/ 18 w 798"/>
                    <a:gd name="T31" fmla="*/ 976 h 1040"/>
                    <a:gd name="T32" fmla="*/ 16 w 798"/>
                    <a:gd name="T33" fmla="*/ 970 h 1040"/>
                    <a:gd name="T34" fmla="*/ 16 w 798"/>
                    <a:gd name="T35" fmla="*/ 38 h 1040"/>
                    <a:gd name="T36" fmla="*/ 376 w 798"/>
                    <a:gd name="T37" fmla="*/ 16 h 1040"/>
                    <a:gd name="T38" fmla="*/ 384 w 798"/>
                    <a:gd name="T39" fmla="*/ 16 h 1040"/>
                    <a:gd name="T40" fmla="*/ 384 w 798"/>
                    <a:gd name="T41" fmla="*/ 1022 h 1040"/>
                    <a:gd name="T42" fmla="*/ 378 w 798"/>
                    <a:gd name="T43" fmla="*/ 1024 h 1040"/>
                    <a:gd name="T44" fmla="*/ 404 w 798"/>
                    <a:gd name="T45" fmla="*/ 2 h 1040"/>
                    <a:gd name="T46" fmla="*/ 384 w 798"/>
                    <a:gd name="T47" fmla="*/ 0 h 1040"/>
                    <a:gd name="T48" fmla="*/ 376 w 798"/>
                    <a:gd name="T49" fmla="*/ 0 h 1040"/>
                    <a:gd name="T50" fmla="*/ 6 w 798"/>
                    <a:gd name="T51" fmla="*/ 22 h 1040"/>
                    <a:gd name="T52" fmla="*/ 0 w 798"/>
                    <a:gd name="T53" fmla="*/ 30 h 1040"/>
                    <a:gd name="T54" fmla="*/ 0 w 798"/>
                    <a:gd name="T55" fmla="*/ 970 h 1040"/>
                    <a:gd name="T56" fmla="*/ 2 w 798"/>
                    <a:gd name="T57" fmla="*/ 982 h 1040"/>
                    <a:gd name="T58" fmla="*/ 12 w 798"/>
                    <a:gd name="T59" fmla="*/ 992 h 1040"/>
                    <a:gd name="T60" fmla="*/ 14 w 798"/>
                    <a:gd name="T61" fmla="*/ 992 h 1040"/>
                    <a:gd name="T62" fmla="*/ 50 w 798"/>
                    <a:gd name="T63" fmla="*/ 1002 h 1040"/>
                    <a:gd name="T64" fmla="*/ 114 w 798"/>
                    <a:gd name="T65" fmla="*/ 1016 h 1040"/>
                    <a:gd name="T66" fmla="*/ 220 w 798"/>
                    <a:gd name="T67" fmla="*/ 1030 h 1040"/>
                    <a:gd name="T68" fmla="*/ 376 w 798"/>
                    <a:gd name="T69" fmla="*/ 1040 h 1040"/>
                    <a:gd name="T70" fmla="*/ 386 w 798"/>
                    <a:gd name="T71" fmla="*/ 1038 h 1040"/>
                    <a:gd name="T72" fmla="*/ 408 w 798"/>
                    <a:gd name="T73" fmla="*/ 1034 h 1040"/>
                    <a:gd name="T74" fmla="*/ 792 w 798"/>
                    <a:gd name="T75" fmla="*/ 866 h 1040"/>
                    <a:gd name="T76" fmla="*/ 798 w 798"/>
                    <a:gd name="T77" fmla="*/ 858 h 1040"/>
                    <a:gd name="T78" fmla="*/ 798 w 798"/>
                    <a:gd name="T79" fmla="*/ 68 h 1040"/>
                    <a:gd name="T80" fmla="*/ 790 w 798"/>
                    <a:gd name="T81" fmla="*/ 60 h 10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798" h="1040">
                      <a:moveTo>
                        <a:pt x="782" y="852"/>
                      </a:moveTo>
                      <a:lnTo>
                        <a:pt x="782" y="852"/>
                      </a:lnTo>
                      <a:lnTo>
                        <a:pt x="440" y="1002"/>
                      </a:lnTo>
                      <a:lnTo>
                        <a:pt x="440" y="24"/>
                      </a:lnTo>
                      <a:lnTo>
                        <a:pt x="440" y="24"/>
                      </a:lnTo>
                      <a:lnTo>
                        <a:pt x="782" y="76"/>
                      </a:lnTo>
                      <a:lnTo>
                        <a:pt x="782" y="76"/>
                      </a:lnTo>
                      <a:lnTo>
                        <a:pt x="782" y="852"/>
                      </a:lnTo>
                      <a:lnTo>
                        <a:pt x="782" y="852"/>
                      </a:lnTo>
                      <a:close/>
                      <a:moveTo>
                        <a:pt x="402" y="1018"/>
                      </a:moveTo>
                      <a:lnTo>
                        <a:pt x="402" y="1018"/>
                      </a:lnTo>
                      <a:lnTo>
                        <a:pt x="392" y="1022"/>
                      </a:lnTo>
                      <a:lnTo>
                        <a:pt x="392" y="16"/>
                      </a:lnTo>
                      <a:lnTo>
                        <a:pt x="392" y="16"/>
                      </a:lnTo>
                      <a:lnTo>
                        <a:pt x="402" y="18"/>
                      </a:lnTo>
                      <a:lnTo>
                        <a:pt x="402" y="18"/>
                      </a:lnTo>
                      <a:lnTo>
                        <a:pt x="424" y="20"/>
                      </a:lnTo>
                      <a:lnTo>
                        <a:pt x="424" y="1008"/>
                      </a:lnTo>
                      <a:lnTo>
                        <a:pt x="424" y="1008"/>
                      </a:lnTo>
                      <a:lnTo>
                        <a:pt x="402" y="1018"/>
                      </a:lnTo>
                      <a:lnTo>
                        <a:pt x="402" y="1018"/>
                      </a:lnTo>
                      <a:close/>
                      <a:moveTo>
                        <a:pt x="378" y="1024"/>
                      </a:moveTo>
                      <a:lnTo>
                        <a:pt x="378" y="1024"/>
                      </a:lnTo>
                      <a:lnTo>
                        <a:pt x="292" y="1018"/>
                      </a:lnTo>
                      <a:lnTo>
                        <a:pt x="222" y="1014"/>
                      </a:lnTo>
                      <a:lnTo>
                        <a:pt x="164" y="1006"/>
                      </a:lnTo>
                      <a:lnTo>
                        <a:pt x="118" y="1000"/>
                      </a:lnTo>
                      <a:lnTo>
                        <a:pt x="80" y="994"/>
                      </a:lnTo>
                      <a:lnTo>
                        <a:pt x="52" y="986"/>
                      </a:lnTo>
                      <a:lnTo>
                        <a:pt x="20" y="978"/>
                      </a:lnTo>
                      <a:lnTo>
                        <a:pt x="18" y="976"/>
                      </a:lnTo>
                      <a:lnTo>
                        <a:pt x="18" y="976"/>
                      </a:lnTo>
                      <a:lnTo>
                        <a:pt x="16" y="974"/>
                      </a:lnTo>
                      <a:lnTo>
                        <a:pt x="16" y="970"/>
                      </a:lnTo>
                      <a:lnTo>
                        <a:pt x="16" y="970"/>
                      </a:lnTo>
                      <a:lnTo>
                        <a:pt x="16" y="38"/>
                      </a:lnTo>
                      <a:lnTo>
                        <a:pt x="16" y="38"/>
                      </a:lnTo>
                      <a:lnTo>
                        <a:pt x="376" y="16"/>
                      </a:lnTo>
                      <a:lnTo>
                        <a:pt x="376" y="16"/>
                      </a:lnTo>
                      <a:lnTo>
                        <a:pt x="384" y="16"/>
                      </a:lnTo>
                      <a:lnTo>
                        <a:pt x="384" y="1022"/>
                      </a:lnTo>
                      <a:lnTo>
                        <a:pt x="384" y="1022"/>
                      </a:lnTo>
                      <a:lnTo>
                        <a:pt x="378" y="1024"/>
                      </a:lnTo>
                      <a:lnTo>
                        <a:pt x="378" y="1024"/>
                      </a:lnTo>
                      <a:close/>
                      <a:moveTo>
                        <a:pt x="790" y="60"/>
                      </a:moveTo>
                      <a:lnTo>
                        <a:pt x="404" y="2"/>
                      </a:lnTo>
                      <a:lnTo>
                        <a:pt x="404" y="2"/>
                      </a:lnTo>
                      <a:lnTo>
                        <a:pt x="384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lnTo>
                        <a:pt x="6" y="22"/>
                      </a:lnTo>
                      <a:lnTo>
                        <a:pt x="6" y="22"/>
                      </a:lnTo>
                      <a:lnTo>
                        <a:pt x="2" y="26"/>
                      </a:lnTo>
                      <a:lnTo>
                        <a:pt x="0" y="30"/>
                      </a:lnTo>
                      <a:lnTo>
                        <a:pt x="0" y="970"/>
                      </a:lnTo>
                      <a:lnTo>
                        <a:pt x="0" y="970"/>
                      </a:lnTo>
                      <a:lnTo>
                        <a:pt x="0" y="976"/>
                      </a:lnTo>
                      <a:lnTo>
                        <a:pt x="2" y="982"/>
                      </a:lnTo>
                      <a:lnTo>
                        <a:pt x="6" y="988"/>
                      </a:lnTo>
                      <a:lnTo>
                        <a:pt x="12" y="992"/>
                      </a:lnTo>
                      <a:lnTo>
                        <a:pt x="12" y="992"/>
                      </a:lnTo>
                      <a:lnTo>
                        <a:pt x="14" y="992"/>
                      </a:lnTo>
                      <a:lnTo>
                        <a:pt x="14" y="992"/>
                      </a:lnTo>
                      <a:lnTo>
                        <a:pt x="50" y="1002"/>
                      </a:lnTo>
                      <a:lnTo>
                        <a:pt x="78" y="1010"/>
                      </a:lnTo>
                      <a:lnTo>
                        <a:pt x="114" y="1016"/>
                      </a:lnTo>
                      <a:lnTo>
                        <a:pt x="162" y="1022"/>
                      </a:lnTo>
                      <a:lnTo>
                        <a:pt x="220" y="1030"/>
                      </a:lnTo>
                      <a:lnTo>
                        <a:pt x="292" y="1034"/>
                      </a:lnTo>
                      <a:lnTo>
                        <a:pt x="376" y="1040"/>
                      </a:lnTo>
                      <a:lnTo>
                        <a:pt x="376" y="1040"/>
                      </a:lnTo>
                      <a:lnTo>
                        <a:pt x="386" y="1038"/>
                      </a:lnTo>
                      <a:lnTo>
                        <a:pt x="396" y="1038"/>
                      </a:lnTo>
                      <a:lnTo>
                        <a:pt x="408" y="1034"/>
                      </a:lnTo>
                      <a:lnTo>
                        <a:pt x="792" y="866"/>
                      </a:lnTo>
                      <a:lnTo>
                        <a:pt x="792" y="866"/>
                      </a:lnTo>
                      <a:lnTo>
                        <a:pt x="796" y="862"/>
                      </a:lnTo>
                      <a:lnTo>
                        <a:pt x="798" y="858"/>
                      </a:lnTo>
                      <a:lnTo>
                        <a:pt x="798" y="68"/>
                      </a:lnTo>
                      <a:lnTo>
                        <a:pt x="798" y="68"/>
                      </a:lnTo>
                      <a:lnTo>
                        <a:pt x="796" y="64"/>
                      </a:lnTo>
                      <a:lnTo>
                        <a:pt x="790" y="60"/>
                      </a:lnTo>
                      <a:lnTo>
                        <a:pt x="790" y="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000"/>
                </a:p>
              </p:txBody>
            </p:sp>
            <p:sp>
              <p:nvSpPr>
                <p:cNvPr id="113" name="Freeform 32"/>
                <p:cNvSpPr>
                  <a:spLocks/>
                </p:cNvSpPr>
                <p:nvPr/>
              </p:nvSpPr>
              <p:spPr bwMode="auto">
                <a:xfrm>
                  <a:off x="398" y="2088"/>
                  <a:ext cx="138" cy="500"/>
                </a:xfrm>
                <a:custGeom>
                  <a:avLst/>
                  <a:gdLst>
                    <a:gd name="T0" fmla="*/ 84 w 138"/>
                    <a:gd name="T1" fmla="*/ 158 h 500"/>
                    <a:gd name="T2" fmla="*/ 84 w 138"/>
                    <a:gd name="T3" fmla="*/ 158 h 500"/>
                    <a:gd name="T4" fmla="*/ 86 w 138"/>
                    <a:gd name="T5" fmla="*/ 144 h 500"/>
                    <a:gd name="T6" fmla="*/ 88 w 138"/>
                    <a:gd name="T7" fmla="*/ 132 h 500"/>
                    <a:gd name="T8" fmla="*/ 94 w 138"/>
                    <a:gd name="T9" fmla="*/ 122 h 500"/>
                    <a:gd name="T10" fmla="*/ 100 w 138"/>
                    <a:gd name="T11" fmla="*/ 112 h 500"/>
                    <a:gd name="T12" fmla="*/ 108 w 138"/>
                    <a:gd name="T13" fmla="*/ 104 h 500"/>
                    <a:gd name="T14" fmla="*/ 118 w 138"/>
                    <a:gd name="T15" fmla="*/ 98 h 500"/>
                    <a:gd name="T16" fmla="*/ 128 w 138"/>
                    <a:gd name="T17" fmla="*/ 92 h 500"/>
                    <a:gd name="T18" fmla="*/ 138 w 138"/>
                    <a:gd name="T19" fmla="*/ 90 h 500"/>
                    <a:gd name="T20" fmla="*/ 138 w 138"/>
                    <a:gd name="T21" fmla="*/ 6 h 500"/>
                    <a:gd name="T22" fmla="*/ 0 w 138"/>
                    <a:gd name="T23" fmla="*/ 0 h 500"/>
                    <a:gd name="T24" fmla="*/ 0 w 138"/>
                    <a:gd name="T25" fmla="*/ 474 h 500"/>
                    <a:gd name="T26" fmla="*/ 0 w 138"/>
                    <a:gd name="T27" fmla="*/ 474 h 500"/>
                    <a:gd name="T28" fmla="*/ 38 w 138"/>
                    <a:gd name="T29" fmla="*/ 482 h 500"/>
                    <a:gd name="T30" fmla="*/ 82 w 138"/>
                    <a:gd name="T31" fmla="*/ 492 h 500"/>
                    <a:gd name="T32" fmla="*/ 138 w 138"/>
                    <a:gd name="T33" fmla="*/ 500 h 500"/>
                    <a:gd name="T34" fmla="*/ 138 w 138"/>
                    <a:gd name="T35" fmla="*/ 226 h 500"/>
                    <a:gd name="T36" fmla="*/ 138 w 138"/>
                    <a:gd name="T37" fmla="*/ 226 h 500"/>
                    <a:gd name="T38" fmla="*/ 128 w 138"/>
                    <a:gd name="T39" fmla="*/ 222 h 500"/>
                    <a:gd name="T40" fmla="*/ 118 w 138"/>
                    <a:gd name="T41" fmla="*/ 218 h 500"/>
                    <a:gd name="T42" fmla="*/ 108 w 138"/>
                    <a:gd name="T43" fmla="*/ 210 h 500"/>
                    <a:gd name="T44" fmla="*/ 100 w 138"/>
                    <a:gd name="T45" fmla="*/ 202 h 500"/>
                    <a:gd name="T46" fmla="*/ 94 w 138"/>
                    <a:gd name="T47" fmla="*/ 192 h 500"/>
                    <a:gd name="T48" fmla="*/ 88 w 138"/>
                    <a:gd name="T49" fmla="*/ 182 h 500"/>
                    <a:gd name="T50" fmla="*/ 86 w 138"/>
                    <a:gd name="T51" fmla="*/ 170 h 500"/>
                    <a:gd name="T52" fmla="*/ 84 w 138"/>
                    <a:gd name="T53" fmla="*/ 158 h 500"/>
                    <a:gd name="T54" fmla="*/ 84 w 138"/>
                    <a:gd name="T55" fmla="*/ 158 h 5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38" h="500">
                      <a:moveTo>
                        <a:pt x="84" y="158"/>
                      </a:moveTo>
                      <a:lnTo>
                        <a:pt x="84" y="158"/>
                      </a:lnTo>
                      <a:lnTo>
                        <a:pt x="86" y="144"/>
                      </a:lnTo>
                      <a:lnTo>
                        <a:pt x="88" y="132"/>
                      </a:lnTo>
                      <a:lnTo>
                        <a:pt x="94" y="122"/>
                      </a:lnTo>
                      <a:lnTo>
                        <a:pt x="100" y="112"/>
                      </a:lnTo>
                      <a:lnTo>
                        <a:pt x="108" y="104"/>
                      </a:lnTo>
                      <a:lnTo>
                        <a:pt x="118" y="98"/>
                      </a:lnTo>
                      <a:lnTo>
                        <a:pt x="128" y="92"/>
                      </a:lnTo>
                      <a:lnTo>
                        <a:pt x="138" y="90"/>
                      </a:lnTo>
                      <a:lnTo>
                        <a:pt x="138" y="6"/>
                      </a:lnTo>
                      <a:lnTo>
                        <a:pt x="0" y="0"/>
                      </a:lnTo>
                      <a:lnTo>
                        <a:pt x="0" y="474"/>
                      </a:lnTo>
                      <a:lnTo>
                        <a:pt x="0" y="474"/>
                      </a:lnTo>
                      <a:lnTo>
                        <a:pt x="38" y="482"/>
                      </a:lnTo>
                      <a:lnTo>
                        <a:pt x="82" y="492"/>
                      </a:lnTo>
                      <a:lnTo>
                        <a:pt x="138" y="500"/>
                      </a:lnTo>
                      <a:lnTo>
                        <a:pt x="138" y="226"/>
                      </a:lnTo>
                      <a:lnTo>
                        <a:pt x="138" y="226"/>
                      </a:lnTo>
                      <a:lnTo>
                        <a:pt x="128" y="222"/>
                      </a:lnTo>
                      <a:lnTo>
                        <a:pt x="118" y="218"/>
                      </a:lnTo>
                      <a:lnTo>
                        <a:pt x="108" y="210"/>
                      </a:lnTo>
                      <a:lnTo>
                        <a:pt x="100" y="202"/>
                      </a:lnTo>
                      <a:lnTo>
                        <a:pt x="94" y="192"/>
                      </a:lnTo>
                      <a:lnTo>
                        <a:pt x="88" y="182"/>
                      </a:lnTo>
                      <a:lnTo>
                        <a:pt x="86" y="170"/>
                      </a:lnTo>
                      <a:lnTo>
                        <a:pt x="84" y="158"/>
                      </a:lnTo>
                      <a:lnTo>
                        <a:pt x="84" y="158"/>
                      </a:lnTo>
                      <a:close/>
                    </a:path>
                  </a:pathLst>
                </a:custGeom>
                <a:solidFill>
                  <a:srgbClr val="9E9E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000"/>
                </a:p>
              </p:txBody>
            </p:sp>
            <p:sp>
              <p:nvSpPr>
                <p:cNvPr id="114" name="Freeform 33"/>
                <p:cNvSpPr>
                  <a:spLocks/>
                </p:cNvSpPr>
                <p:nvPr/>
              </p:nvSpPr>
              <p:spPr bwMode="auto">
                <a:xfrm>
                  <a:off x="556" y="2094"/>
                  <a:ext cx="160" cy="508"/>
                </a:xfrm>
                <a:custGeom>
                  <a:avLst/>
                  <a:gdLst>
                    <a:gd name="T0" fmla="*/ 160 w 160"/>
                    <a:gd name="T1" fmla="*/ 6 h 508"/>
                    <a:gd name="T2" fmla="*/ 0 w 160"/>
                    <a:gd name="T3" fmla="*/ 0 h 508"/>
                    <a:gd name="T4" fmla="*/ 0 w 160"/>
                    <a:gd name="T5" fmla="*/ 84 h 508"/>
                    <a:gd name="T6" fmla="*/ 0 w 160"/>
                    <a:gd name="T7" fmla="*/ 84 h 508"/>
                    <a:gd name="T8" fmla="*/ 12 w 160"/>
                    <a:gd name="T9" fmla="*/ 86 h 508"/>
                    <a:gd name="T10" fmla="*/ 22 w 160"/>
                    <a:gd name="T11" fmla="*/ 92 h 508"/>
                    <a:gd name="T12" fmla="*/ 30 w 160"/>
                    <a:gd name="T13" fmla="*/ 98 h 508"/>
                    <a:gd name="T14" fmla="*/ 38 w 160"/>
                    <a:gd name="T15" fmla="*/ 106 h 508"/>
                    <a:gd name="T16" fmla="*/ 46 w 160"/>
                    <a:gd name="T17" fmla="*/ 116 h 508"/>
                    <a:gd name="T18" fmla="*/ 50 w 160"/>
                    <a:gd name="T19" fmla="*/ 126 h 508"/>
                    <a:gd name="T20" fmla="*/ 54 w 160"/>
                    <a:gd name="T21" fmla="*/ 138 h 508"/>
                    <a:gd name="T22" fmla="*/ 54 w 160"/>
                    <a:gd name="T23" fmla="*/ 152 h 508"/>
                    <a:gd name="T24" fmla="*/ 54 w 160"/>
                    <a:gd name="T25" fmla="*/ 152 h 508"/>
                    <a:gd name="T26" fmla="*/ 54 w 160"/>
                    <a:gd name="T27" fmla="*/ 164 h 508"/>
                    <a:gd name="T28" fmla="*/ 50 w 160"/>
                    <a:gd name="T29" fmla="*/ 176 h 508"/>
                    <a:gd name="T30" fmla="*/ 46 w 160"/>
                    <a:gd name="T31" fmla="*/ 186 h 508"/>
                    <a:gd name="T32" fmla="*/ 38 w 160"/>
                    <a:gd name="T33" fmla="*/ 196 h 508"/>
                    <a:gd name="T34" fmla="*/ 30 w 160"/>
                    <a:gd name="T35" fmla="*/ 204 h 508"/>
                    <a:gd name="T36" fmla="*/ 22 w 160"/>
                    <a:gd name="T37" fmla="*/ 212 h 508"/>
                    <a:gd name="T38" fmla="*/ 12 w 160"/>
                    <a:gd name="T39" fmla="*/ 216 h 508"/>
                    <a:gd name="T40" fmla="*/ 0 w 160"/>
                    <a:gd name="T41" fmla="*/ 220 h 508"/>
                    <a:gd name="T42" fmla="*/ 0 w 160"/>
                    <a:gd name="T43" fmla="*/ 496 h 508"/>
                    <a:gd name="T44" fmla="*/ 0 w 160"/>
                    <a:gd name="T45" fmla="*/ 496 h 508"/>
                    <a:gd name="T46" fmla="*/ 76 w 160"/>
                    <a:gd name="T47" fmla="*/ 504 h 508"/>
                    <a:gd name="T48" fmla="*/ 116 w 160"/>
                    <a:gd name="T49" fmla="*/ 506 h 508"/>
                    <a:gd name="T50" fmla="*/ 160 w 160"/>
                    <a:gd name="T51" fmla="*/ 508 h 508"/>
                    <a:gd name="T52" fmla="*/ 160 w 160"/>
                    <a:gd name="T53" fmla="*/ 6 h 5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60" h="508">
                      <a:moveTo>
                        <a:pt x="160" y="6"/>
                      </a:moveTo>
                      <a:lnTo>
                        <a:pt x="0" y="0"/>
                      </a:lnTo>
                      <a:lnTo>
                        <a:pt x="0" y="84"/>
                      </a:lnTo>
                      <a:lnTo>
                        <a:pt x="0" y="84"/>
                      </a:lnTo>
                      <a:lnTo>
                        <a:pt x="12" y="86"/>
                      </a:lnTo>
                      <a:lnTo>
                        <a:pt x="22" y="92"/>
                      </a:lnTo>
                      <a:lnTo>
                        <a:pt x="30" y="98"/>
                      </a:lnTo>
                      <a:lnTo>
                        <a:pt x="38" y="106"/>
                      </a:lnTo>
                      <a:lnTo>
                        <a:pt x="46" y="116"/>
                      </a:lnTo>
                      <a:lnTo>
                        <a:pt x="50" y="126"/>
                      </a:lnTo>
                      <a:lnTo>
                        <a:pt x="54" y="138"/>
                      </a:lnTo>
                      <a:lnTo>
                        <a:pt x="54" y="152"/>
                      </a:lnTo>
                      <a:lnTo>
                        <a:pt x="54" y="152"/>
                      </a:lnTo>
                      <a:lnTo>
                        <a:pt x="54" y="164"/>
                      </a:lnTo>
                      <a:lnTo>
                        <a:pt x="50" y="176"/>
                      </a:lnTo>
                      <a:lnTo>
                        <a:pt x="46" y="186"/>
                      </a:lnTo>
                      <a:lnTo>
                        <a:pt x="38" y="196"/>
                      </a:lnTo>
                      <a:lnTo>
                        <a:pt x="30" y="204"/>
                      </a:lnTo>
                      <a:lnTo>
                        <a:pt x="22" y="212"/>
                      </a:lnTo>
                      <a:lnTo>
                        <a:pt x="12" y="216"/>
                      </a:lnTo>
                      <a:lnTo>
                        <a:pt x="0" y="220"/>
                      </a:lnTo>
                      <a:lnTo>
                        <a:pt x="0" y="496"/>
                      </a:lnTo>
                      <a:lnTo>
                        <a:pt x="0" y="496"/>
                      </a:lnTo>
                      <a:lnTo>
                        <a:pt x="76" y="504"/>
                      </a:lnTo>
                      <a:lnTo>
                        <a:pt x="116" y="506"/>
                      </a:lnTo>
                      <a:lnTo>
                        <a:pt x="160" y="508"/>
                      </a:lnTo>
                      <a:lnTo>
                        <a:pt x="160" y="6"/>
                      </a:lnTo>
                      <a:close/>
                    </a:path>
                  </a:pathLst>
                </a:custGeom>
                <a:solidFill>
                  <a:srgbClr val="9E9E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000"/>
                </a:p>
              </p:txBody>
            </p:sp>
            <p:sp>
              <p:nvSpPr>
                <p:cNvPr id="115" name="Freeform 34"/>
                <p:cNvSpPr>
                  <a:spLocks/>
                </p:cNvSpPr>
                <p:nvPr/>
              </p:nvSpPr>
              <p:spPr bwMode="auto">
                <a:xfrm>
                  <a:off x="502" y="2198"/>
                  <a:ext cx="88" cy="94"/>
                </a:xfrm>
                <a:custGeom>
                  <a:avLst/>
                  <a:gdLst>
                    <a:gd name="T0" fmla="*/ 88 w 88"/>
                    <a:gd name="T1" fmla="*/ 48 h 94"/>
                    <a:gd name="T2" fmla="*/ 88 w 88"/>
                    <a:gd name="T3" fmla="*/ 48 h 94"/>
                    <a:gd name="T4" fmla="*/ 88 w 88"/>
                    <a:gd name="T5" fmla="*/ 38 h 94"/>
                    <a:gd name="T6" fmla="*/ 84 w 88"/>
                    <a:gd name="T7" fmla="*/ 30 h 94"/>
                    <a:gd name="T8" fmla="*/ 80 w 88"/>
                    <a:gd name="T9" fmla="*/ 22 h 94"/>
                    <a:gd name="T10" fmla="*/ 76 w 88"/>
                    <a:gd name="T11" fmla="*/ 14 h 94"/>
                    <a:gd name="T12" fmla="*/ 68 w 88"/>
                    <a:gd name="T13" fmla="*/ 8 h 94"/>
                    <a:gd name="T14" fmla="*/ 62 w 88"/>
                    <a:gd name="T15" fmla="*/ 4 h 94"/>
                    <a:gd name="T16" fmla="*/ 54 w 88"/>
                    <a:gd name="T17" fmla="*/ 2 h 94"/>
                    <a:gd name="T18" fmla="*/ 44 w 88"/>
                    <a:gd name="T19" fmla="*/ 0 h 94"/>
                    <a:gd name="T20" fmla="*/ 44 w 88"/>
                    <a:gd name="T21" fmla="*/ 0 h 94"/>
                    <a:gd name="T22" fmla="*/ 36 w 88"/>
                    <a:gd name="T23" fmla="*/ 2 h 94"/>
                    <a:gd name="T24" fmla="*/ 28 w 88"/>
                    <a:gd name="T25" fmla="*/ 4 h 94"/>
                    <a:gd name="T26" fmla="*/ 20 w 88"/>
                    <a:gd name="T27" fmla="*/ 8 h 94"/>
                    <a:gd name="T28" fmla="*/ 14 w 88"/>
                    <a:gd name="T29" fmla="*/ 14 h 94"/>
                    <a:gd name="T30" fmla="*/ 8 w 88"/>
                    <a:gd name="T31" fmla="*/ 22 h 94"/>
                    <a:gd name="T32" fmla="*/ 4 w 88"/>
                    <a:gd name="T33" fmla="*/ 30 h 94"/>
                    <a:gd name="T34" fmla="*/ 2 w 88"/>
                    <a:gd name="T35" fmla="*/ 38 h 94"/>
                    <a:gd name="T36" fmla="*/ 0 w 88"/>
                    <a:gd name="T37" fmla="*/ 48 h 94"/>
                    <a:gd name="T38" fmla="*/ 0 w 88"/>
                    <a:gd name="T39" fmla="*/ 48 h 94"/>
                    <a:gd name="T40" fmla="*/ 2 w 88"/>
                    <a:gd name="T41" fmla="*/ 56 h 94"/>
                    <a:gd name="T42" fmla="*/ 4 w 88"/>
                    <a:gd name="T43" fmla="*/ 66 h 94"/>
                    <a:gd name="T44" fmla="*/ 8 w 88"/>
                    <a:gd name="T45" fmla="*/ 74 h 94"/>
                    <a:gd name="T46" fmla="*/ 14 w 88"/>
                    <a:gd name="T47" fmla="*/ 80 h 94"/>
                    <a:gd name="T48" fmla="*/ 20 w 88"/>
                    <a:gd name="T49" fmla="*/ 86 h 94"/>
                    <a:gd name="T50" fmla="*/ 28 w 88"/>
                    <a:gd name="T51" fmla="*/ 90 h 94"/>
                    <a:gd name="T52" fmla="*/ 36 w 88"/>
                    <a:gd name="T53" fmla="*/ 94 h 94"/>
                    <a:gd name="T54" fmla="*/ 44 w 88"/>
                    <a:gd name="T55" fmla="*/ 94 h 94"/>
                    <a:gd name="T56" fmla="*/ 44 w 88"/>
                    <a:gd name="T57" fmla="*/ 94 h 94"/>
                    <a:gd name="T58" fmla="*/ 54 w 88"/>
                    <a:gd name="T59" fmla="*/ 94 h 94"/>
                    <a:gd name="T60" fmla="*/ 62 w 88"/>
                    <a:gd name="T61" fmla="*/ 90 h 94"/>
                    <a:gd name="T62" fmla="*/ 68 w 88"/>
                    <a:gd name="T63" fmla="*/ 86 h 94"/>
                    <a:gd name="T64" fmla="*/ 76 w 88"/>
                    <a:gd name="T65" fmla="*/ 80 h 94"/>
                    <a:gd name="T66" fmla="*/ 80 w 88"/>
                    <a:gd name="T67" fmla="*/ 74 h 94"/>
                    <a:gd name="T68" fmla="*/ 84 w 88"/>
                    <a:gd name="T69" fmla="*/ 66 h 94"/>
                    <a:gd name="T70" fmla="*/ 88 w 88"/>
                    <a:gd name="T71" fmla="*/ 56 h 94"/>
                    <a:gd name="T72" fmla="*/ 88 w 88"/>
                    <a:gd name="T73" fmla="*/ 48 h 94"/>
                    <a:gd name="T74" fmla="*/ 88 w 88"/>
                    <a:gd name="T75" fmla="*/ 48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94">
                      <a:moveTo>
                        <a:pt x="88" y="48"/>
                      </a:moveTo>
                      <a:lnTo>
                        <a:pt x="88" y="48"/>
                      </a:lnTo>
                      <a:lnTo>
                        <a:pt x="88" y="38"/>
                      </a:lnTo>
                      <a:lnTo>
                        <a:pt x="84" y="30"/>
                      </a:lnTo>
                      <a:lnTo>
                        <a:pt x="80" y="22"/>
                      </a:lnTo>
                      <a:lnTo>
                        <a:pt x="76" y="14"/>
                      </a:lnTo>
                      <a:lnTo>
                        <a:pt x="68" y="8"/>
                      </a:lnTo>
                      <a:lnTo>
                        <a:pt x="62" y="4"/>
                      </a:lnTo>
                      <a:lnTo>
                        <a:pt x="54" y="2"/>
                      </a:lnTo>
                      <a:lnTo>
                        <a:pt x="44" y="0"/>
                      </a:lnTo>
                      <a:lnTo>
                        <a:pt x="44" y="0"/>
                      </a:lnTo>
                      <a:lnTo>
                        <a:pt x="36" y="2"/>
                      </a:lnTo>
                      <a:lnTo>
                        <a:pt x="28" y="4"/>
                      </a:lnTo>
                      <a:lnTo>
                        <a:pt x="20" y="8"/>
                      </a:lnTo>
                      <a:lnTo>
                        <a:pt x="14" y="14"/>
                      </a:lnTo>
                      <a:lnTo>
                        <a:pt x="8" y="22"/>
                      </a:lnTo>
                      <a:lnTo>
                        <a:pt x="4" y="30"/>
                      </a:lnTo>
                      <a:lnTo>
                        <a:pt x="2" y="38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2" y="56"/>
                      </a:lnTo>
                      <a:lnTo>
                        <a:pt x="4" y="66"/>
                      </a:lnTo>
                      <a:lnTo>
                        <a:pt x="8" y="74"/>
                      </a:lnTo>
                      <a:lnTo>
                        <a:pt x="14" y="80"/>
                      </a:lnTo>
                      <a:lnTo>
                        <a:pt x="20" y="86"/>
                      </a:lnTo>
                      <a:lnTo>
                        <a:pt x="28" y="90"/>
                      </a:lnTo>
                      <a:lnTo>
                        <a:pt x="36" y="94"/>
                      </a:lnTo>
                      <a:lnTo>
                        <a:pt x="44" y="94"/>
                      </a:lnTo>
                      <a:lnTo>
                        <a:pt x="44" y="94"/>
                      </a:lnTo>
                      <a:lnTo>
                        <a:pt x="54" y="94"/>
                      </a:lnTo>
                      <a:lnTo>
                        <a:pt x="62" y="90"/>
                      </a:lnTo>
                      <a:lnTo>
                        <a:pt x="68" y="86"/>
                      </a:lnTo>
                      <a:lnTo>
                        <a:pt x="76" y="80"/>
                      </a:lnTo>
                      <a:lnTo>
                        <a:pt x="80" y="74"/>
                      </a:lnTo>
                      <a:lnTo>
                        <a:pt x="84" y="66"/>
                      </a:lnTo>
                      <a:lnTo>
                        <a:pt x="88" y="56"/>
                      </a:lnTo>
                      <a:lnTo>
                        <a:pt x="88" y="48"/>
                      </a:lnTo>
                      <a:lnTo>
                        <a:pt x="88" y="48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000"/>
                </a:p>
              </p:txBody>
            </p:sp>
            <p:sp>
              <p:nvSpPr>
                <p:cNvPr id="116" name="Freeform 35"/>
                <p:cNvSpPr>
                  <a:spLocks/>
                </p:cNvSpPr>
                <p:nvPr/>
              </p:nvSpPr>
              <p:spPr bwMode="auto">
                <a:xfrm>
                  <a:off x="504" y="2210"/>
                  <a:ext cx="70" cy="74"/>
                </a:xfrm>
                <a:custGeom>
                  <a:avLst/>
                  <a:gdLst>
                    <a:gd name="T0" fmla="*/ 54 w 70"/>
                    <a:gd name="T1" fmla="*/ 44 h 74"/>
                    <a:gd name="T2" fmla="*/ 54 w 70"/>
                    <a:gd name="T3" fmla="*/ 44 h 74"/>
                    <a:gd name="T4" fmla="*/ 48 w 70"/>
                    <a:gd name="T5" fmla="*/ 42 h 74"/>
                    <a:gd name="T6" fmla="*/ 42 w 70"/>
                    <a:gd name="T7" fmla="*/ 38 h 74"/>
                    <a:gd name="T8" fmla="*/ 38 w 70"/>
                    <a:gd name="T9" fmla="*/ 32 h 74"/>
                    <a:gd name="T10" fmla="*/ 36 w 70"/>
                    <a:gd name="T11" fmla="*/ 26 h 74"/>
                    <a:gd name="T12" fmla="*/ 36 w 70"/>
                    <a:gd name="T13" fmla="*/ 26 h 74"/>
                    <a:gd name="T14" fmla="*/ 38 w 70"/>
                    <a:gd name="T15" fmla="*/ 18 h 74"/>
                    <a:gd name="T16" fmla="*/ 42 w 70"/>
                    <a:gd name="T17" fmla="*/ 12 h 74"/>
                    <a:gd name="T18" fmla="*/ 48 w 70"/>
                    <a:gd name="T19" fmla="*/ 8 h 74"/>
                    <a:gd name="T20" fmla="*/ 54 w 70"/>
                    <a:gd name="T21" fmla="*/ 6 h 74"/>
                    <a:gd name="T22" fmla="*/ 54 w 70"/>
                    <a:gd name="T23" fmla="*/ 6 h 74"/>
                    <a:gd name="T24" fmla="*/ 56 w 70"/>
                    <a:gd name="T25" fmla="*/ 6 h 74"/>
                    <a:gd name="T26" fmla="*/ 56 w 70"/>
                    <a:gd name="T27" fmla="*/ 6 h 74"/>
                    <a:gd name="T28" fmla="*/ 46 w 70"/>
                    <a:gd name="T29" fmla="*/ 2 h 74"/>
                    <a:gd name="T30" fmla="*/ 34 w 70"/>
                    <a:gd name="T31" fmla="*/ 0 h 74"/>
                    <a:gd name="T32" fmla="*/ 34 w 70"/>
                    <a:gd name="T33" fmla="*/ 0 h 74"/>
                    <a:gd name="T34" fmla="*/ 28 w 70"/>
                    <a:gd name="T35" fmla="*/ 0 h 74"/>
                    <a:gd name="T36" fmla="*/ 22 w 70"/>
                    <a:gd name="T37" fmla="*/ 2 h 74"/>
                    <a:gd name="T38" fmla="*/ 16 w 70"/>
                    <a:gd name="T39" fmla="*/ 6 h 74"/>
                    <a:gd name="T40" fmla="*/ 10 w 70"/>
                    <a:gd name="T41" fmla="*/ 10 h 74"/>
                    <a:gd name="T42" fmla="*/ 6 w 70"/>
                    <a:gd name="T43" fmla="*/ 16 h 74"/>
                    <a:gd name="T44" fmla="*/ 2 w 70"/>
                    <a:gd name="T45" fmla="*/ 22 h 74"/>
                    <a:gd name="T46" fmla="*/ 0 w 70"/>
                    <a:gd name="T47" fmla="*/ 30 h 74"/>
                    <a:gd name="T48" fmla="*/ 0 w 70"/>
                    <a:gd name="T49" fmla="*/ 36 h 74"/>
                    <a:gd name="T50" fmla="*/ 0 w 70"/>
                    <a:gd name="T51" fmla="*/ 36 h 74"/>
                    <a:gd name="T52" fmla="*/ 0 w 70"/>
                    <a:gd name="T53" fmla="*/ 44 h 74"/>
                    <a:gd name="T54" fmla="*/ 2 w 70"/>
                    <a:gd name="T55" fmla="*/ 52 h 74"/>
                    <a:gd name="T56" fmla="*/ 6 w 70"/>
                    <a:gd name="T57" fmla="*/ 58 h 74"/>
                    <a:gd name="T58" fmla="*/ 10 w 70"/>
                    <a:gd name="T59" fmla="*/ 64 h 74"/>
                    <a:gd name="T60" fmla="*/ 16 w 70"/>
                    <a:gd name="T61" fmla="*/ 68 h 74"/>
                    <a:gd name="T62" fmla="*/ 22 w 70"/>
                    <a:gd name="T63" fmla="*/ 72 h 74"/>
                    <a:gd name="T64" fmla="*/ 28 w 70"/>
                    <a:gd name="T65" fmla="*/ 74 h 74"/>
                    <a:gd name="T66" fmla="*/ 34 w 70"/>
                    <a:gd name="T67" fmla="*/ 74 h 74"/>
                    <a:gd name="T68" fmla="*/ 34 w 70"/>
                    <a:gd name="T69" fmla="*/ 74 h 74"/>
                    <a:gd name="T70" fmla="*/ 42 w 70"/>
                    <a:gd name="T71" fmla="*/ 74 h 74"/>
                    <a:gd name="T72" fmla="*/ 48 w 70"/>
                    <a:gd name="T73" fmla="*/ 72 h 74"/>
                    <a:gd name="T74" fmla="*/ 54 w 70"/>
                    <a:gd name="T75" fmla="*/ 68 h 74"/>
                    <a:gd name="T76" fmla="*/ 60 w 70"/>
                    <a:gd name="T77" fmla="*/ 64 h 74"/>
                    <a:gd name="T78" fmla="*/ 64 w 70"/>
                    <a:gd name="T79" fmla="*/ 58 h 74"/>
                    <a:gd name="T80" fmla="*/ 68 w 70"/>
                    <a:gd name="T81" fmla="*/ 52 h 74"/>
                    <a:gd name="T82" fmla="*/ 70 w 70"/>
                    <a:gd name="T83" fmla="*/ 44 h 74"/>
                    <a:gd name="T84" fmla="*/ 70 w 70"/>
                    <a:gd name="T85" fmla="*/ 36 h 74"/>
                    <a:gd name="T86" fmla="*/ 70 w 70"/>
                    <a:gd name="T87" fmla="*/ 36 h 74"/>
                    <a:gd name="T88" fmla="*/ 70 w 70"/>
                    <a:gd name="T89" fmla="*/ 34 h 74"/>
                    <a:gd name="T90" fmla="*/ 70 w 70"/>
                    <a:gd name="T91" fmla="*/ 34 h 74"/>
                    <a:gd name="T92" fmla="*/ 66 w 70"/>
                    <a:gd name="T93" fmla="*/ 38 h 74"/>
                    <a:gd name="T94" fmla="*/ 64 w 70"/>
                    <a:gd name="T95" fmla="*/ 42 h 74"/>
                    <a:gd name="T96" fmla="*/ 58 w 70"/>
                    <a:gd name="T97" fmla="*/ 44 h 74"/>
                    <a:gd name="T98" fmla="*/ 54 w 70"/>
                    <a:gd name="T99" fmla="*/ 44 h 74"/>
                    <a:gd name="T100" fmla="*/ 54 w 70"/>
                    <a:gd name="T101" fmla="*/ 44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0" h="74">
                      <a:moveTo>
                        <a:pt x="54" y="44"/>
                      </a:moveTo>
                      <a:lnTo>
                        <a:pt x="54" y="44"/>
                      </a:lnTo>
                      <a:lnTo>
                        <a:pt x="48" y="42"/>
                      </a:lnTo>
                      <a:lnTo>
                        <a:pt x="42" y="38"/>
                      </a:lnTo>
                      <a:lnTo>
                        <a:pt x="38" y="32"/>
                      </a:lnTo>
                      <a:lnTo>
                        <a:pt x="36" y="26"/>
                      </a:lnTo>
                      <a:lnTo>
                        <a:pt x="36" y="26"/>
                      </a:lnTo>
                      <a:lnTo>
                        <a:pt x="38" y="18"/>
                      </a:lnTo>
                      <a:lnTo>
                        <a:pt x="42" y="12"/>
                      </a:lnTo>
                      <a:lnTo>
                        <a:pt x="48" y="8"/>
                      </a:lnTo>
                      <a:lnTo>
                        <a:pt x="54" y="6"/>
                      </a:lnTo>
                      <a:lnTo>
                        <a:pt x="54" y="6"/>
                      </a:lnTo>
                      <a:lnTo>
                        <a:pt x="56" y="6"/>
                      </a:lnTo>
                      <a:lnTo>
                        <a:pt x="56" y="6"/>
                      </a:lnTo>
                      <a:lnTo>
                        <a:pt x="46" y="2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28" y="0"/>
                      </a:lnTo>
                      <a:lnTo>
                        <a:pt x="22" y="2"/>
                      </a:lnTo>
                      <a:lnTo>
                        <a:pt x="16" y="6"/>
                      </a:lnTo>
                      <a:lnTo>
                        <a:pt x="10" y="10"/>
                      </a:lnTo>
                      <a:lnTo>
                        <a:pt x="6" y="16"/>
                      </a:lnTo>
                      <a:lnTo>
                        <a:pt x="2" y="22"/>
                      </a:lnTo>
                      <a:lnTo>
                        <a:pt x="0" y="30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44"/>
                      </a:lnTo>
                      <a:lnTo>
                        <a:pt x="2" y="52"/>
                      </a:lnTo>
                      <a:lnTo>
                        <a:pt x="6" y="58"/>
                      </a:lnTo>
                      <a:lnTo>
                        <a:pt x="10" y="64"/>
                      </a:lnTo>
                      <a:lnTo>
                        <a:pt x="16" y="68"/>
                      </a:lnTo>
                      <a:lnTo>
                        <a:pt x="22" y="72"/>
                      </a:lnTo>
                      <a:lnTo>
                        <a:pt x="28" y="74"/>
                      </a:lnTo>
                      <a:lnTo>
                        <a:pt x="34" y="74"/>
                      </a:lnTo>
                      <a:lnTo>
                        <a:pt x="34" y="74"/>
                      </a:lnTo>
                      <a:lnTo>
                        <a:pt x="42" y="74"/>
                      </a:lnTo>
                      <a:lnTo>
                        <a:pt x="48" y="72"/>
                      </a:lnTo>
                      <a:lnTo>
                        <a:pt x="54" y="68"/>
                      </a:lnTo>
                      <a:lnTo>
                        <a:pt x="60" y="64"/>
                      </a:lnTo>
                      <a:lnTo>
                        <a:pt x="64" y="58"/>
                      </a:lnTo>
                      <a:lnTo>
                        <a:pt x="68" y="52"/>
                      </a:lnTo>
                      <a:lnTo>
                        <a:pt x="70" y="44"/>
                      </a:lnTo>
                      <a:lnTo>
                        <a:pt x="70" y="36"/>
                      </a:lnTo>
                      <a:lnTo>
                        <a:pt x="70" y="36"/>
                      </a:lnTo>
                      <a:lnTo>
                        <a:pt x="70" y="34"/>
                      </a:lnTo>
                      <a:lnTo>
                        <a:pt x="70" y="34"/>
                      </a:lnTo>
                      <a:lnTo>
                        <a:pt x="66" y="38"/>
                      </a:lnTo>
                      <a:lnTo>
                        <a:pt x="64" y="42"/>
                      </a:lnTo>
                      <a:lnTo>
                        <a:pt x="58" y="44"/>
                      </a:lnTo>
                      <a:lnTo>
                        <a:pt x="54" y="44"/>
                      </a:lnTo>
                      <a:lnTo>
                        <a:pt x="54" y="44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000"/>
                </a:p>
              </p:txBody>
            </p:sp>
            <p:sp>
              <p:nvSpPr>
                <p:cNvPr id="117" name="Freeform 36"/>
                <p:cNvSpPr>
                  <a:spLocks/>
                </p:cNvSpPr>
                <p:nvPr/>
              </p:nvSpPr>
              <p:spPr bwMode="auto">
                <a:xfrm>
                  <a:off x="414" y="1982"/>
                  <a:ext cx="10" cy="10"/>
                </a:xfrm>
                <a:custGeom>
                  <a:avLst/>
                  <a:gdLst>
                    <a:gd name="T0" fmla="*/ 10 w 10"/>
                    <a:gd name="T1" fmla="*/ 6 h 10"/>
                    <a:gd name="T2" fmla="*/ 10 w 10"/>
                    <a:gd name="T3" fmla="*/ 6 h 10"/>
                    <a:gd name="T4" fmla="*/ 8 w 10"/>
                    <a:gd name="T5" fmla="*/ 10 h 10"/>
                    <a:gd name="T6" fmla="*/ 4 w 10"/>
                    <a:gd name="T7" fmla="*/ 10 h 10"/>
                    <a:gd name="T8" fmla="*/ 4 w 10"/>
                    <a:gd name="T9" fmla="*/ 10 h 10"/>
                    <a:gd name="T10" fmla="*/ 0 w 10"/>
                    <a:gd name="T11" fmla="*/ 10 h 10"/>
                    <a:gd name="T12" fmla="*/ 0 w 10"/>
                    <a:gd name="T13" fmla="*/ 6 h 10"/>
                    <a:gd name="T14" fmla="*/ 0 w 10"/>
                    <a:gd name="T15" fmla="*/ 6 h 10"/>
                    <a:gd name="T16" fmla="*/ 0 w 10"/>
                    <a:gd name="T17" fmla="*/ 2 h 10"/>
                    <a:gd name="T18" fmla="*/ 4 w 10"/>
                    <a:gd name="T19" fmla="*/ 0 h 10"/>
                    <a:gd name="T20" fmla="*/ 4 w 10"/>
                    <a:gd name="T21" fmla="*/ 0 h 10"/>
                    <a:gd name="T22" fmla="*/ 8 w 10"/>
                    <a:gd name="T23" fmla="*/ 2 h 10"/>
                    <a:gd name="T24" fmla="*/ 10 w 10"/>
                    <a:gd name="T25" fmla="*/ 6 h 10"/>
                    <a:gd name="T26" fmla="*/ 10 w 10"/>
                    <a:gd name="T27" fmla="*/ 6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" h="10">
                      <a:moveTo>
                        <a:pt x="10" y="6"/>
                      </a:moveTo>
                      <a:lnTo>
                        <a:pt x="10" y="6"/>
                      </a:lnTo>
                      <a:lnTo>
                        <a:pt x="8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0" y="1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8" y="2"/>
                      </a:lnTo>
                      <a:lnTo>
                        <a:pt x="10" y="6"/>
                      </a:lnTo>
                      <a:lnTo>
                        <a:pt x="10" y="6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000"/>
                </a:p>
              </p:txBody>
            </p:sp>
            <p:sp>
              <p:nvSpPr>
                <p:cNvPr id="118" name="Freeform 37"/>
                <p:cNvSpPr>
                  <a:spLocks/>
                </p:cNvSpPr>
                <p:nvPr/>
              </p:nvSpPr>
              <p:spPr bwMode="auto">
                <a:xfrm>
                  <a:off x="414" y="1982"/>
                  <a:ext cx="10" cy="10"/>
                </a:xfrm>
                <a:custGeom>
                  <a:avLst/>
                  <a:gdLst>
                    <a:gd name="T0" fmla="*/ 10 w 10"/>
                    <a:gd name="T1" fmla="*/ 6 h 10"/>
                    <a:gd name="T2" fmla="*/ 10 w 10"/>
                    <a:gd name="T3" fmla="*/ 6 h 10"/>
                    <a:gd name="T4" fmla="*/ 8 w 10"/>
                    <a:gd name="T5" fmla="*/ 10 h 10"/>
                    <a:gd name="T6" fmla="*/ 4 w 10"/>
                    <a:gd name="T7" fmla="*/ 10 h 10"/>
                    <a:gd name="T8" fmla="*/ 4 w 10"/>
                    <a:gd name="T9" fmla="*/ 10 h 10"/>
                    <a:gd name="T10" fmla="*/ 0 w 10"/>
                    <a:gd name="T11" fmla="*/ 10 h 10"/>
                    <a:gd name="T12" fmla="*/ 0 w 10"/>
                    <a:gd name="T13" fmla="*/ 6 h 10"/>
                    <a:gd name="T14" fmla="*/ 0 w 10"/>
                    <a:gd name="T15" fmla="*/ 6 h 10"/>
                    <a:gd name="T16" fmla="*/ 0 w 10"/>
                    <a:gd name="T17" fmla="*/ 2 h 10"/>
                    <a:gd name="T18" fmla="*/ 4 w 10"/>
                    <a:gd name="T19" fmla="*/ 0 h 10"/>
                    <a:gd name="T20" fmla="*/ 4 w 10"/>
                    <a:gd name="T21" fmla="*/ 0 h 10"/>
                    <a:gd name="T22" fmla="*/ 8 w 10"/>
                    <a:gd name="T23" fmla="*/ 2 h 10"/>
                    <a:gd name="T24" fmla="*/ 10 w 10"/>
                    <a:gd name="T25" fmla="*/ 6 h 10"/>
                    <a:gd name="T26" fmla="*/ 10 w 10"/>
                    <a:gd name="T27" fmla="*/ 6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" h="10">
                      <a:moveTo>
                        <a:pt x="10" y="6"/>
                      </a:moveTo>
                      <a:lnTo>
                        <a:pt x="10" y="6"/>
                      </a:lnTo>
                      <a:lnTo>
                        <a:pt x="8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0" y="1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8" y="2"/>
                      </a:lnTo>
                      <a:lnTo>
                        <a:pt x="10" y="6"/>
                      </a:lnTo>
                      <a:lnTo>
                        <a:pt x="10" y="6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000"/>
                </a:p>
              </p:txBody>
            </p:sp>
            <p:sp>
              <p:nvSpPr>
                <p:cNvPr id="119" name="Freeform 38"/>
                <p:cNvSpPr>
                  <a:spLocks/>
                </p:cNvSpPr>
                <p:nvPr/>
              </p:nvSpPr>
              <p:spPr bwMode="auto">
                <a:xfrm>
                  <a:off x="414" y="1918"/>
                  <a:ext cx="10" cy="10"/>
                </a:xfrm>
                <a:custGeom>
                  <a:avLst/>
                  <a:gdLst>
                    <a:gd name="T0" fmla="*/ 10 w 10"/>
                    <a:gd name="T1" fmla="*/ 6 h 10"/>
                    <a:gd name="T2" fmla="*/ 10 w 10"/>
                    <a:gd name="T3" fmla="*/ 6 h 10"/>
                    <a:gd name="T4" fmla="*/ 8 w 10"/>
                    <a:gd name="T5" fmla="*/ 8 h 10"/>
                    <a:gd name="T6" fmla="*/ 4 w 10"/>
                    <a:gd name="T7" fmla="*/ 10 h 10"/>
                    <a:gd name="T8" fmla="*/ 4 w 10"/>
                    <a:gd name="T9" fmla="*/ 10 h 10"/>
                    <a:gd name="T10" fmla="*/ 0 w 10"/>
                    <a:gd name="T11" fmla="*/ 8 h 10"/>
                    <a:gd name="T12" fmla="*/ 0 w 10"/>
                    <a:gd name="T13" fmla="*/ 6 h 10"/>
                    <a:gd name="T14" fmla="*/ 0 w 10"/>
                    <a:gd name="T15" fmla="*/ 6 h 10"/>
                    <a:gd name="T16" fmla="*/ 0 w 10"/>
                    <a:gd name="T17" fmla="*/ 2 h 10"/>
                    <a:gd name="T18" fmla="*/ 4 w 10"/>
                    <a:gd name="T19" fmla="*/ 0 h 10"/>
                    <a:gd name="T20" fmla="*/ 4 w 10"/>
                    <a:gd name="T21" fmla="*/ 0 h 10"/>
                    <a:gd name="T22" fmla="*/ 8 w 10"/>
                    <a:gd name="T23" fmla="*/ 2 h 10"/>
                    <a:gd name="T24" fmla="*/ 10 w 10"/>
                    <a:gd name="T25" fmla="*/ 6 h 10"/>
                    <a:gd name="T26" fmla="*/ 10 w 10"/>
                    <a:gd name="T27" fmla="*/ 6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" h="10">
                      <a:moveTo>
                        <a:pt x="10" y="6"/>
                      </a:moveTo>
                      <a:lnTo>
                        <a:pt x="10" y="6"/>
                      </a:lnTo>
                      <a:lnTo>
                        <a:pt x="8" y="8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8" y="2"/>
                      </a:lnTo>
                      <a:lnTo>
                        <a:pt x="10" y="6"/>
                      </a:lnTo>
                      <a:lnTo>
                        <a:pt x="10" y="6"/>
                      </a:lnTo>
                      <a:close/>
                    </a:path>
                  </a:pathLst>
                </a:custGeom>
                <a:solidFill>
                  <a:srgbClr val="7EAA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000"/>
                </a:p>
              </p:txBody>
            </p:sp>
            <p:sp>
              <p:nvSpPr>
                <p:cNvPr id="120" name="Freeform 39"/>
                <p:cNvSpPr>
                  <a:spLocks noEditPoints="1"/>
                </p:cNvSpPr>
                <p:nvPr/>
              </p:nvSpPr>
              <p:spPr bwMode="auto">
                <a:xfrm>
                  <a:off x="452" y="1900"/>
                  <a:ext cx="264" cy="164"/>
                </a:xfrm>
                <a:custGeom>
                  <a:avLst/>
                  <a:gdLst>
                    <a:gd name="T0" fmla="*/ 10 w 264"/>
                    <a:gd name="T1" fmla="*/ 148 h 164"/>
                    <a:gd name="T2" fmla="*/ 50 w 264"/>
                    <a:gd name="T3" fmla="*/ 80 h 164"/>
                    <a:gd name="T4" fmla="*/ 256 w 264"/>
                    <a:gd name="T5" fmla="*/ 82 h 164"/>
                    <a:gd name="T6" fmla="*/ 256 w 264"/>
                    <a:gd name="T7" fmla="*/ 82 h 164"/>
                    <a:gd name="T8" fmla="*/ 256 w 264"/>
                    <a:gd name="T9" fmla="*/ 156 h 164"/>
                    <a:gd name="T10" fmla="*/ 256 w 264"/>
                    <a:gd name="T11" fmla="*/ 156 h 164"/>
                    <a:gd name="T12" fmla="*/ 10 w 264"/>
                    <a:gd name="T13" fmla="*/ 148 h 164"/>
                    <a:gd name="T14" fmla="*/ 10 w 264"/>
                    <a:gd name="T15" fmla="*/ 148 h 164"/>
                    <a:gd name="T16" fmla="*/ 44 w 264"/>
                    <a:gd name="T17" fmla="*/ 8 h 164"/>
                    <a:gd name="T18" fmla="*/ 44 w 264"/>
                    <a:gd name="T19" fmla="*/ 74 h 164"/>
                    <a:gd name="T20" fmla="*/ 8 w 264"/>
                    <a:gd name="T21" fmla="*/ 136 h 164"/>
                    <a:gd name="T22" fmla="*/ 8 w 264"/>
                    <a:gd name="T23" fmla="*/ 136 h 164"/>
                    <a:gd name="T24" fmla="*/ 8 w 264"/>
                    <a:gd name="T25" fmla="*/ 8 h 164"/>
                    <a:gd name="T26" fmla="*/ 8 w 264"/>
                    <a:gd name="T27" fmla="*/ 8 h 164"/>
                    <a:gd name="T28" fmla="*/ 44 w 264"/>
                    <a:gd name="T29" fmla="*/ 8 h 164"/>
                    <a:gd name="T30" fmla="*/ 44 w 264"/>
                    <a:gd name="T31" fmla="*/ 8 h 164"/>
                    <a:gd name="T32" fmla="*/ 256 w 264"/>
                    <a:gd name="T33" fmla="*/ 74 h 164"/>
                    <a:gd name="T34" fmla="*/ 256 w 264"/>
                    <a:gd name="T35" fmla="*/ 74 h 164"/>
                    <a:gd name="T36" fmla="*/ 52 w 264"/>
                    <a:gd name="T37" fmla="*/ 72 h 164"/>
                    <a:gd name="T38" fmla="*/ 52 w 264"/>
                    <a:gd name="T39" fmla="*/ 72 h 164"/>
                    <a:gd name="T40" fmla="*/ 52 w 264"/>
                    <a:gd name="T41" fmla="*/ 8 h 164"/>
                    <a:gd name="T42" fmla="*/ 52 w 264"/>
                    <a:gd name="T43" fmla="*/ 8 h 164"/>
                    <a:gd name="T44" fmla="*/ 256 w 264"/>
                    <a:gd name="T45" fmla="*/ 8 h 164"/>
                    <a:gd name="T46" fmla="*/ 256 w 264"/>
                    <a:gd name="T47" fmla="*/ 8 h 164"/>
                    <a:gd name="T48" fmla="*/ 256 w 264"/>
                    <a:gd name="T49" fmla="*/ 74 h 164"/>
                    <a:gd name="T50" fmla="*/ 256 w 264"/>
                    <a:gd name="T51" fmla="*/ 74 h 164"/>
                    <a:gd name="T52" fmla="*/ 260 w 264"/>
                    <a:gd name="T53" fmla="*/ 0 h 164"/>
                    <a:gd name="T54" fmla="*/ 4 w 264"/>
                    <a:gd name="T55" fmla="*/ 0 h 164"/>
                    <a:gd name="T56" fmla="*/ 4 w 264"/>
                    <a:gd name="T57" fmla="*/ 0 h 164"/>
                    <a:gd name="T58" fmla="*/ 0 w 264"/>
                    <a:gd name="T59" fmla="*/ 0 h 164"/>
                    <a:gd name="T60" fmla="*/ 0 w 264"/>
                    <a:gd name="T61" fmla="*/ 4 h 164"/>
                    <a:gd name="T62" fmla="*/ 0 w 264"/>
                    <a:gd name="T63" fmla="*/ 152 h 164"/>
                    <a:gd name="T64" fmla="*/ 0 w 264"/>
                    <a:gd name="T65" fmla="*/ 152 h 164"/>
                    <a:gd name="T66" fmla="*/ 0 w 264"/>
                    <a:gd name="T67" fmla="*/ 154 h 164"/>
                    <a:gd name="T68" fmla="*/ 4 w 264"/>
                    <a:gd name="T69" fmla="*/ 156 h 164"/>
                    <a:gd name="T70" fmla="*/ 260 w 264"/>
                    <a:gd name="T71" fmla="*/ 164 h 164"/>
                    <a:gd name="T72" fmla="*/ 260 w 264"/>
                    <a:gd name="T73" fmla="*/ 164 h 164"/>
                    <a:gd name="T74" fmla="*/ 262 w 264"/>
                    <a:gd name="T75" fmla="*/ 162 h 164"/>
                    <a:gd name="T76" fmla="*/ 262 w 264"/>
                    <a:gd name="T77" fmla="*/ 162 h 164"/>
                    <a:gd name="T78" fmla="*/ 264 w 264"/>
                    <a:gd name="T79" fmla="*/ 160 h 164"/>
                    <a:gd name="T80" fmla="*/ 264 w 264"/>
                    <a:gd name="T81" fmla="*/ 4 h 164"/>
                    <a:gd name="T82" fmla="*/ 264 w 264"/>
                    <a:gd name="T83" fmla="*/ 4 h 164"/>
                    <a:gd name="T84" fmla="*/ 262 w 264"/>
                    <a:gd name="T85" fmla="*/ 0 h 164"/>
                    <a:gd name="T86" fmla="*/ 260 w 264"/>
                    <a:gd name="T87" fmla="*/ 0 h 164"/>
                    <a:gd name="T88" fmla="*/ 260 w 264"/>
                    <a:gd name="T89" fmla="*/ 0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264" h="164">
                      <a:moveTo>
                        <a:pt x="10" y="148"/>
                      </a:moveTo>
                      <a:lnTo>
                        <a:pt x="50" y="80"/>
                      </a:lnTo>
                      <a:lnTo>
                        <a:pt x="256" y="82"/>
                      </a:lnTo>
                      <a:lnTo>
                        <a:pt x="256" y="82"/>
                      </a:lnTo>
                      <a:lnTo>
                        <a:pt x="256" y="156"/>
                      </a:lnTo>
                      <a:lnTo>
                        <a:pt x="256" y="156"/>
                      </a:lnTo>
                      <a:lnTo>
                        <a:pt x="10" y="148"/>
                      </a:lnTo>
                      <a:lnTo>
                        <a:pt x="10" y="148"/>
                      </a:lnTo>
                      <a:close/>
                      <a:moveTo>
                        <a:pt x="44" y="8"/>
                      </a:moveTo>
                      <a:lnTo>
                        <a:pt x="44" y="74"/>
                      </a:lnTo>
                      <a:lnTo>
                        <a:pt x="8" y="136"/>
                      </a:lnTo>
                      <a:lnTo>
                        <a:pt x="8" y="13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close/>
                      <a:moveTo>
                        <a:pt x="256" y="74"/>
                      </a:moveTo>
                      <a:lnTo>
                        <a:pt x="256" y="74"/>
                      </a:lnTo>
                      <a:lnTo>
                        <a:pt x="52" y="72"/>
                      </a:lnTo>
                      <a:lnTo>
                        <a:pt x="52" y="72"/>
                      </a:lnTo>
                      <a:lnTo>
                        <a:pt x="52" y="8"/>
                      </a:lnTo>
                      <a:lnTo>
                        <a:pt x="52" y="8"/>
                      </a:lnTo>
                      <a:lnTo>
                        <a:pt x="256" y="8"/>
                      </a:lnTo>
                      <a:lnTo>
                        <a:pt x="256" y="8"/>
                      </a:lnTo>
                      <a:lnTo>
                        <a:pt x="256" y="74"/>
                      </a:lnTo>
                      <a:lnTo>
                        <a:pt x="256" y="74"/>
                      </a:lnTo>
                      <a:close/>
                      <a:moveTo>
                        <a:pt x="260" y="0"/>
                      </a:move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152"/>
                      </a:lnTo>
                      <a:lnTo>
                        <a:pt x="0" y="152"/>
                      </a:lnTo>
                      <a:lnTo>
                        <a:pt x="0" y="154"/>
                      </a:lnTo>
                      <a:lnTo>
                        <a:pt x="4" y="156"/>
                      </a:lnTo>
                      <a:lnTo>
                        <a:pt x="260" y="164"/>
                      </a:lnTo>
                      <a:lnTo>
                        <a:pt x="260" y="164"/>
                      </a:lnTo>
                      <a:lnTo>
                        <a:pt x="262" y="162"/>
                      </a:lnTo>
                      <a:lnTo>
                        <a:pt x="262" y="162"/>
                      </a:lnTo>
                      <a:lnTo>
                        <a:pt x="264" y="160"/>
                      </a:lnTo>
                      <a:lnTo>
                        <a:pt x="264" y="4"/>
                      </a:lnTo>
                      <a:lnTo>
                        <a:pt x="264" y="4"/>
                      </a:lnTo>
                      <a:lnTo>
                        <a:pt x="262" y="0"/>
                      </a:lnTo>
                      <a:lnTo>
                        <a:pt x="260" y="0"/>
                      </a:lnTo>
                      <a:lnTo>
                        <a:pt x="26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000"/>
                </a:p>
              </p:txBody>
            </p:sp>
            <p:sp>
              <p:nvSpPr>
                <p:cNvPr id="121" name="Freeform 40"/>
                <p:cNvSpPr>
                  <a:spLocks/>
                </p:cNvSpPr>
                <p:nvPr/>
              </p:nvSpPr>
              <p:spPr bwMode="auto">
                <a:xfrm>
                  <a:off x="426" y="1674"/>
                  <a:ext cx="258" cy="44"/>
                </a:xfrm>
                <a:custGeom>
                  <a:avLst/>
                  <a:gdLst>
                    <a:gd name="T0" fmla="*/ 258 w 258"/>
                    <a:gd name="T1" fmla="*/ 28 h 44"/>
                    <a:gd name="T2" fmla="*/ 0 w 258"/>
                    <a:gd name="T3" fmla="*/ 44 h 44"/>
                    <a:gd name="T4" fmla="*/ 0 w 258"/>
                    <a:gd name="T5" fmla="*/ 14 h 44"/>
                    <a:gd name="T6" fmla="*/ 258 w 258"/>
                    <a:gd name="T7" fmla="*/ 0 h 44"/>
                    <a:gd name="T8" fmla="*/ 258 w 258"/>
                    <a:gd name="T9" fmla="*/ 28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8" h="44">
                      <a:moveTo>
                        <a:pt x="258" y="28"/>
                      </a:moveTo>
                      <a:lnTo>
                        <a:pt x="0" y="44"/>
                      </a:lnTo>
                      <a:lnTo>
                        <a:pt x="0" y="14"/>
                      </a:lnTo>
                      <a:lnTo>
                        <a:pt x="258" y="0"/>
                      </a:lnTo>
                      <a:lnTo>
                        <a:pt x="258" y="28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000"/>
                </a:p>
              </p:txBody>
            </p:sp>
            <p:sp>
              <p:nvSpPr>
                <p:cNvPr id="122" name="Freeform 41"/>
                <p:cNvSpPr>
                  <a:spLocks noEditPoints="1"/>
                </p:cNvSpPr>
                <p:nvPr/>
              </p:nvSpPr>
              <p:spPr bwMode="auto">
                <a:xfrm>
                  <a:off x="422" y="1670"/>
                  <a:ext cx="276" cy="94"/>
                </a:xfrm>
                <a:custGeom>
                  <a:avLst/>
                  <a:gdLst>
                    <a:gd name="T0" fmla="*/ 8 w 276"/>
                    <a:gd name="T1" fmla="*/ 86 h 94"/>
                    <a:gd name="T2" fmla="*/ 8 w 276"/>
                    <a:gd name="T3" fmla="*/ 86 h 94"/>
                    <a:gd name="T4" fmla="*/ 8 w 276"/>
                    <a:gd name="T5" fmla="*/ 60 h 94"/>
                    <a:gd name="T6" fmla="*/ 268 w 276"/>
                    <a:gd name="T7" fmla="*/ 46 h 94"/>
                    <a:gd name="T8" fmla="*/ 268 w 276"/>
                    <a:gd name="T9" fmla="*/ 46 h 94"/>
                    <a:gd name="T10" fmla="*/ 268 w 276"/>
                    <a:gd name="T11" fmla="*/ 78 h 94"/>
                    <a:gd name="T12" fmla="*/ 268 w 276"/>
                    <a:gd name="T13" fmla="*/ 78 h 94"/>
                    <a:gd name="T14" fmla="*/ 8 w 276"/>
                    <a:gd name="T15" fmla="*/ 86 h 94"/>
                    <a:gd name="T16" fmla="*/ 8 w 276"/>
                    <a:gd name="T17" fmla="*/ 86 h 94"/>
                    <a:gd name="T18" fmla="*/ 268 w 276"/>
                    <a:gd name="T19" fmla="*/ 8 h 94"/>
                    <a:gd name="T20" fmla="*/ 268 w 276"/>
                    <a:gd name="T21" fmla="*/ 8 h 94"/>
                    <a:gd name="T22" fmla="*/ 268 w 276"/>
                    <a:gd name="T23" fmla="*/ 38 h 94"/>
                    <a:gd name="T24" fmla="*/ 8 w 276"/>
                    <a:gd name="T25" fmla="*/ 52 h 94"/>
                    <a:gd name="T26" fmla="*/ 8 w 276"/>
                    <a:gd name="T27" fmla="*/ 52 h 94"/>
                    <a:gd name="T28" fmla="*/ 8 w 276"/>
                    <a:gd name="T29" fmla="*/ 22 h 94"/>
                    <a:gd name="T30" fmla="*/ 8 w 276"/>
                    <a:gd name="T31" fmla="*/ 22 h 94"/>
                    <a:gd name="T32" fmla="*/ 268 w 276"/>
                    <a:gd name="T33" fmla="*/ 8 h 94"/>
                    <a:gd name="T34" fmla="*/ 268 w 276"/>
                    <a:gd name="T35" fmla="*/ 8 h 94"/>
                    <a:gd name="T36" fmla="*/ 274 w 276"/>
                    <a:gd name="T37" fmla="*/ 2 h 94"/>
                    <a:gd name="T38" fmla="*/ 274 w 276"/>
                    <a:gd name="T39" fmla="*/ 2 h 94"/>
                    <a:gd name="T40" fmla="*/ 272 w 276"/>
                    <a:gd name="T41" fmla="*/ 0 h 94"/>
                    <a:gd name="T42" fmla="*/ 4 w 276"/>
                    <a:gd name="T43" fmla="*/ 14 h 94"/>
                    <a:gd name="T44" fmla="*/ 4 w 276"/>
                    <a:gd name="T45" fmla="*/ 14 h 94"/>
                    <a:gd name="T46" fmla="*/ 2 w 276"/>
                    <a:gd name="T47" fmla="*/ 16 h 94"/>
                    <a:gd name="T48" fmla="*/ 0 w 276"/>
                    <a:gd name="T49" fmla="*/ 18 h 94"/>
                    <a:gd name="T50" fmla="*/ 0 w 276"/>
                    <a:gd name="T51" fmla="*/ 90 h 94"/>
                    <a:gd name="T52" fmla="*/ 0 w 276"/>
                    <a:gd name="T53" fmla="*/ 90 h 94"/>
                    <a:gd name="T54" fmla="*/ 2 w 276"/>
                    <a:gd name="T55" fmla="*/ 94 h 94"/>
                    <a:gd name="T56" fmla="*/ 2 w 276"/>
                    <a:gd name="T57" fmla="*/ 94 h 94"/>
                    <a:gd name="T58" fmla="*/ 4 w 276"/>
                    <a:gd name="T59" fmla="*/ 94 h 94"/>
                    <a:gd name="T60" fmla="*/ 272 w 276"/>
                    <a:gd name="T61" fmla="*/ 86 h 94"/>
                    <a:gd name="T62" fmla="*/ 272 w 276"/>
                    <a:gd name="T63" fmla="*/ 86 h 94"/>
                    <a:gd name="T64" fmla="*/ 276 w 276"/>
                    <a:gd name="T65" fmla="*/ 84 h 94"/>
                    <a:gd name="T66" fmla="*/ 276 w 276"/>
                    <a:gd name="T67" fmla="*/ 82 h 94"/>
                    <a:gd name="T68" fmla="*/ 276 w 276"/>
                    <a:gd name="T69" fmla="*/ 4 h 94"/>
                    <a:gd name="T70" fmla="*/ 276 w 276"/>
                    <a:gd name="T71" fmla="*/ 4 h 94"/>
                    <a:gd name="T72" fmla="*/ 274 w 276"/>
                    <a:gd name="T73" fmla="*/ 2 h 94"/>
                    <a:gd name="T74" fmla="*/ 274 w 276"/>
                    <a:gd name="T75" fmla="*/ 2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76" h="94">
                      <a:moveTo>
                        <a:pt x="8" y="86"/>
                      </a:moveTo>
                      <a:lnTo>
                        <a:pt x="8" y="86"/>
                      </a:lnTo>
                      <a:lnTo>
                        <a:pt x="8" y="60"/>
                      </a:lnTo>
                      <a:lnTo>
                        <a:pt x="268" y="46"/>
                      </a:lnTo>
                      <a:lnTo>
                        <a:pt x="268" y="46"/>
                      </a:lnTo>
                      <a:lnTo>
                        <a:pt x="268" y="78"/>
                      </a:lnTo>
                      <a:lnTo>
                        <a:pt x="268" y="78"/>
                      </a:lnTo>
                      <a:lnTo>
                        <a:pt x="8" y="86"/>
                      </a:lnTo>
                      <a:lnTo>
                        <a:pt x="8" y="86"/>
                      </a:lnTo>
                      <a:close/>
                      <a:moveTo>
                        <a:pt x="268" y="8"/>
                      </a:moveTo>
                      <a:lnTo>
                        <a:pt x="268" y="8"/>
                      </a:lnTo>
                      <a:lnTo>
                        <a:pt x="268" y="38"/>
                      </a:lnTo>
                      <a:lnTo>
                        <a:pt x="8" y="52"/>
                      </a:lnTo>
                      <a:lnTo>
                        <a:pt x="8" y="52"/>
                      </a:lnTo>
                      <a:lnTo>
                        <a:pt x="8" y="22"/>
                      </a:lnTo>
                      <a:lnTo>
                        <a:pt x="8" y="22"/>
                      </a:lnTo>
                      <a:lnTo>
                        <a:pt x="268" y="8"/>
                      </a:lnTo>
                      <a:lnTo>
                        <a:pt x="268" y="8"/>
                      </a:lnTo>
                      <a:close/>
                      <a:moveTo>
                        <a:pt x="274" y="2"/>
                      </a:moveTo>
                      <a:lnTo>
                        <a:pt x="274" y="2"/>
                      </a:lnTo>
                      <a:lnTo>
                        <a:pt x="272" y="0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2" y="16"/>
                      </a:lnTo>
                      <a:lnTo>
                        <a:pt x="0" y="18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2" y="94"/>
                      </a:lnTo>
                      <a:lnTo>
                        <a:pt x="2" y="94"/>
                      </a:lnTo>
                      <a:lnTo>
                        <a:pt x="4" y="94"/>
                      </a:lnTo>
                      <a:lnTo>
                        <a:pt x="272" y="86"/>
                      </a:lnTo>
                      <a:lnTo>
                        <a:pt x="272" y="86"/>
                      </a:lnTo>
                      <a:lnTo>
                        <a:pt x="276" y="84"/>
                      </a:lnTo>
                      <a:lnTo>
                        <a:pt x="276" y="82"/>
                      </a:lnTo>
                      <a:lnTo>
                        <a:pt x="276" y="4"/>
                      </a:lnTo>
                      <a:lnTo>
                        <a:pt x="276" y="4"/>
                      </a:lnTo>
                      <a:lnTo>
                        <a:pt x="274" y="2"/>
                      </a:lnTo>
                      <a:lnTo>
                        <a:pt x="274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000"/>
                </a:p>
              </p:txBody>
            </p:sp>
            <p:sp>
              <p:nvSpPr>
                <p:cNvPr id="123" name="Freeform 42"/>
                <p:cNvSpPr>
                  <a:spLocks/>
                </p:cNvSpPr>
                <p:nvPr/>
              </p:nvSpPr>
              <p:spPr bwMode="auto">
                <a:xfrm>
                  <a:off x="826" y="1668"/>
                  <a:ext cx="44" cy="74"/>
                </a:xfrm>
                <a:custGeom>
                  <a:avLst/>
                  <a:gdLst>
                    <a:gd name="T0" fmla="*/ 44 w 44"/>
                    <a:gd name="T1" fmla="*/ 38 h 74"/>
                    <a:gd name="T2" fmla="*/ 44 w 44"/>
                    <a:gd name="T3" fmla="*/ 38 h 74"/>
                    <a:gd name="T4" fmla="*/ 42 w 44"/>
                    <a:gd name="T5" fmla="*/ 52 h 74"/>
                    <a:gd name="T6" fmla="*/ 38 w 44"/>
                    <a:gd name="T7" fmla="*/ 64 h 74"/>
                    <a:gd name="T8" fmla="*/ 30 w 44"/>
                    <a:gd name="T9" fmla="*/ 72 h 74"/>
                    <a:gd name="T10" fmla="*/ 26 w 44"/>
                    <a:gd name="T11" fmla="*/ 74 h 74"/>
                    <a:gd name="T12" fmla="*/ 22 w 44"/>
                    <a:gd name="T13" fmla="*/ 74 h 74"/>
                    <a:gd name="T14" fmla="*/ 22 w 44"/>
                    <a:gd name="T15" fmla="*/ 74 h 74"/>
                    <a:gd name="T16" fmla="*/ 18 w 44"/>
                    <a:gd name="T17" fmla="*/ 74 h 74"/>
                    <a:gd name="T18" fmla="*/ 14 w 44"/>
                    <a:gd name="T19" fmla="*/ 72 h 74"/>
                    <a:gd name="T20" fmla="*/ 6 w 44"/>
                    <a:gd name="T21" fmla="*/ 64 h 74"/>
                    <a:gd name="T22" fmla="*/ 2 w 44"/>
                    <a:gd name="T23" fmla="*/ 52 h 74"/>
                    <a:gd name="T24" fmla="*/ 0 w 44"/>
                    <a:gd name="T25" fmla="*/ 38 h 74"/>
                    <a:gd name="T26" fmla="*/ 0 w 44"/>
                    <a:gd name="T27" fmla="*/ 38 h 74"/>
                    <a:gd name="T28" fmla="*/ 2 w 44"/>
                    <a:gd name="T29" fmla="*/ 24 h 74"/>
                    <a:gd name="T30" fmla="*/ 6 w 44"/>
                    <a:gd name="T31" fmla="*/ 12 h 74"/>
                    <a:gd name="T32" fmla="*/ 14 w 44"/>
                    <a:gd name="T33" fmla="*/ 4 h 74"/>
                    <a:gd name="T34" fmla="*/ 18 w 44"/>
                    <a:gd name="T35" fmla="*/ 2 h 74"/>
                    <a:gd name="T36" fmla="*/ 22 w 44"/>
                    <a:gd name="T37" fmla="*/ 0 h 74"/>
                    <a:gd name="T38" fmla="*/ 22 w 44"/>
                    <a:gd name="T39" fmla="*/ 0 h 74"/>
                    <a:gd name="T40" fmla="*/ 26 w 44"/>
                    <a:gd name="T41" fmla="*/ 2 h 74"/>
                    <a:gd name="T42" fmla="*/ 30 w 44"/>
                    <a:gd name="T43" fmla="*/ 4 h 74"/>
                    <a:gd name="T44" fmla="*/ 38 w 44"/>
                    <a:gd name="T45" fmla="*/ 12 h 74"/>
                    <a:gd name="T46" fmla="*/ 42 w 44"/>
                    <a:gd name="T47" fmla="*/ 24 h 74"/>
                    <a:gd name="T48" fmla="*/ 44 w 44"/>
                    <a:gd name="T49" fmla="*/ 38 h 74"/>
                    <a:gd name="T50" fmla="*/ 44 w 44"/>
                    <a:gd name="T51" fmla="*/ 38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4" h="74">
                      <a:moveTo>
                        <a:pt x="44" y="38"/>
                      </a:moveTo>
                      <a:lnTo>
                        <a:pt x="44" y="38"/>
                      </a:lnTo>
                      <a:lnTo>
                        <a:pt x="42" y="52"/>
                      </a:lnTo>
                      <a:lnTo>
                        <a:pt x="38" y="64"/>
                      </a:lnTo>
                      <a:lnTo>
                        <a:pt x="30" y="72"/>
                      </a:lnTo>
                      <a:lnTo>
                        <a:pt x="26" y="74"/>
                      </a:lnTo>
                      <a:lnTo>
                        <a:pt x="22" y="74"/>
                      </a:lnTo>
                      <a:lnTo>
                        <a:pt x="22" y="74"/>
                      </a:lnTo>
                      <a:lnTo>
                        <a:pt x="18" y="74"/>
                      </a:lnTo>
                      <a:lnTo>
                        <a:pt x="14" y="72"/>
                      </a:lnTo>
                      <a:lnTo>
                        <a:pt x="6" y="64"/>
                      </a:lnTo>
                      <a:lnTo>
                        <a:pt x="2" y="52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2" y="24"/>
                      </a:lnTo>
                      <a:lnTo>
                        <a:pt x="6" y="12"/>
                      </a:lnTo>
                      <a:lnTo>
                        <a:pt x="14" y="4"/>
                      </a:lnTo>
                      <a:lnTo>
                        <a:pt x="18" y="2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6" y="2"/>
                      </a:lnTo>
                      <a:lnTo>
                        <a:pt x="30" y="4"/>
                      </a:lnTo>
                      <a:lnTo>
                        <a:pt x="38" y="12"/>
                      </a:lnTo>
                      <a:lnTo>
                        <a:pt x="42" y="24"/>
                      </a:lnTo>
                      <a:lnTo>
                        <a:pt x="44" y="38"/>
                      </a:lnTo>
                      <a:lnTo>
                        <a:pt x="44" y="38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000"/>
                </a:p>
              </p:txBody>
            </p:sp>
            <p:sp>
              <p:nvSpPr>
                <p:cNvPr id="124" name="Freeform 43"/>
                <p:cNvSpPr>
                  <a:spLocks/>
                </p:cNvSpPr>
                <p:nvPr/>
              </p:nvSpPr>
              <p:spPr bwMode="auto">
                <a:xfrm>
                  <a:off x="884" y="1676"/>
                  <a:ext cx="18" cy="30"/>
                </a:xfrm>
                <a:custGeom>
                  <a:avLst/>
                  <a:gdLst>
                    <a:gd name="T0" fmla="*/ 18 w 18"/>
                    <a:gd name="T1" fmla="*/ 14 h 30"/>
                    <a:gd name="T2" fmla="*/ 18 w 18"/>
                    <a:gd name="T3" fmla="*/ 14 h 30"/>
                    <a:gd name="T4" fmla="*/ 18 w 18"/>
                    <a:gd name="T5" fmla="*/ 20 h 30"/>
                    <a:gd name="T6" fmla="*/ 16 w 18"/>
                    <a:gd name="T7" fmla="*/ 26 h 30"/>
                    <a:gd name="T8" fmla="*/ 12 w 18"/>
                    <a:gd name="T9" fmla="*/ 30 h 30"/>
                    <a:gd name="T10" fmla="*/ 10 w 18"/>
                    <a:gd name="T11" fmla="*/ 30 h 30"/>
                    <a:gd name="T12" fmla="*/ 10 w 18"/>
                    <a:gd name="T13" fmla="*/ 30 h 30"/>
                    <a:gd name="T14" fmla="*/ 6 w 18"/>
                    <a:gd name="T15" fmla="*/ 30 h 30"/>
                    <a:gd name="T16" fmla="*/ 4 w 18"/>
                    <a:gd name="T17" fmla="*/ 26 h 30"/>
                    <a:gd name="T18" fmla="*/ 2 w 18"/>
                    <a:gd name="T19" fmla="*/ 20 h 30"/>
                    <a:gd name="T20" fmla="*/ 0 w 18"/>
                    <a:gd name="T21" fmla="*/ 14 h 30"/>
                    <a:gd name="T22" fmla="*/ 0 w 18"/>
                    <a:gd name="T23" fmla="*/ 14 h 30"/>
                    <a:gd name="T24" fmla="*/ 2 w 18"/>
                    <a:gd name="T25" fmla="*/ 8 h 30"/>
                    <a:gd name="T26" fmla="*/ 4 w 18"/>
                    <a:gd name="T27" fmla="*/ 4 h 30"/>
                    <a:gd name="T28" fmla="*/ 6 w 18"/>
                    <a:gd name="T29" fmla="*/ 0 h 30"/>
                    <a:gd name="T30" fmla="*/ 10 w 18"/>
                    <a:gd name="T31" fmla="*/ 0 h 30"/>
                    <a:gd name="T32" fmla="*/ 10 w 18"/>
                    <a:gd name="T33" fmla="*/ 0 h 30"/>
                    <a:gd name="T34" fmla="*/ 12 w 18"/>
                    <a:gd name="T35" fmla="*/ 0 h 30"/>
                    <a:gd name="T36" fmla="*/ 16 w 18"/>
                    <a:gd name="T37" fmla="*/ 4 h 30"/>
                    <a:gd name="T38" fmla="*/ 18 w 18"/>
                    <a:gd name="T39" fmla="*/ 8 h 30"/>
                    <a:gd name="T40" fmla="*/ 18 w 18"/>
                    <a:gd name="T41" fmla="*/ 14 h 30"/>
                    <a:gd name="T42" fmla="*/ 18 w 18"/>
                    <a:gd name="T43" fmla="*/ 14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8" h="30">
                      <a:moveTo>
                        <a:pt x="18" y="14"/>
                      </a:moveTo>
                      <a:lnTo>
                        <a:pt x="18" y="14"/>
                      </a:lnTo>
                      <a:lnTo>
                        <a:pt x="18" y="20"/>
                      </a:lnTo>
                      <a:lnTo>
                        <a:pt x="16" y="26"/>
                      </a:lnTo>
                      <a:lnTo>
                        <a:pt x="12" y="30"/>
                      </a:lnTo>
                      <a:lnTo>
                        <a:pt x="10" y="30"/>
                      </a:lnTo>
                      <a:lnTo>
                        <a:pt x="10" y="30"/>
                      </a:lnTo>
                      <a:lnTo>
                        <a:pt x="6" y="30"/>
                      </a:lnTo>
                      <a:lnTo>
                        <a:pt x="4" y="26"/>
                      </a:lnTo>
                      <a:lnTo>
                        <a:pt x="2" y="20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2" y="8"/>
                      </a:lnTo>
                      <a:lnTo>
                        <a:pt x="4" y="4"/>
                      </a:lnTo>
                      <a:lnTo>
                        <a:pt x="6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6" y="4"/>
                      </a:lnTo>
                      <a:lnTo>
                        <a:pt x="18" y="8"/>
                      </a:lnTo>
                      <a:lnTo>
                        <a:pt x="18" y="14"/>
                      </a:lnTo>
                      <a:lnTo>
                        <a:pt x="18" y="14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000"/>
                </a:p>
              </p:txBody>
            </p:sp>
            <p:sp>
              <p:nvSpPr>
                <p:cNvPr id="125" name="Freeform 50"/>
                <p:cNvSpPr>
                  <a:spLocks noEditPoints="1"/>
                </p:cNvSpPr>
                <p:nvPr/>
              </p:nvSpPr>
              <p:spPr bwMode="auto">
                <a:xfrm>
                  <a:off x="494" y="2190"/>
                  <a:ext cx="104" cy="110"/>
                </a:xfrm>
                <a:custGeom>
                  <a:avLst/>
                  <a:gdLst>
                    <a:gd name="T0" fmla="*/ 16 w 104"/>
                    <a:gd name="T1" fmla="*/ 56 h 110"/>
                    <a:gd name="T2" fmla="*/ 20 w 104"/>
                    <a:gd name="T3" fmla="*/ 40 h 110"/>
                    <a:gd name="T4" fmla="*/ 28 w 104"/>
                    <a:gd name="T5" fmla="*/ 28 h 110"/>
                    <a:gd name="T6" fmla="*/ 38 w 104"/>
                    <a:gd name="T7" fmla="*/ 20 h 110"/>
                    <a:gd name="T8" fmla="*/ 52 w 104"/>
                    <a:gd name="T9" fmla="*/ 16 h 110"/>
                    <a:gd name="T10" fmla="*/ 60 w 104"/>
                    <a:gd name="T11" fmla="*/ 18 h 110"/>
                    <a:gd name="T12" fmla="*/ 72 w 104"/>
                    <a:gd name="T13" fmla="*/ 24 h 110"/>
                    <a:gd name="T14" fmla="*/ 82 w 104"/>
                    <a:gd name="T15" fmla="*/ 34 h 110"/>
                    <a:gd name="T16" fmla="*/ 88 w 104"/>
                    <a:gd name="T17" fmla="*/ 48 h 110"/>
                    <a:gd name="T18" fmla="*/ 88 w 104"/>
                    <a:gd name="T19" fmla="*/ 56 h 110"/>
                    <a:gd name="T20" fmla="*/ 86 w 104"/>
                    <a:gd name="T21" fmla="*/ 70 h 110"/>
                    <a:gd name="T22" fmla="*/ 78 w 104"/>
                    <a:gd name="T23" fmla="*/ 82 h 110"/>
                    <a:gd name="T24" fmla="*/ 66 w 104"/>
                    <a:gd name="T25" fmla="*/ 92 h 110"/>
                    <a:gd name="T26" fmla="*/ 52 w 104"/>
                    <a:gd name="T27" fmla="*/ 94 h 110"/>
                    <a:gd name="T28" fmla="*/ 46 w 104"/>
                    <a:gd name="T29" fmla="*/ 94 h 110"/>
                    <a:gd name="T30" fmla="*/ 32 w 104"/>
                    <a:gd name="T31" fmla="*/ 88 h 110"/>
                    <a:gd name="T32" fmla="*/ 22 w 104"/>
                    <a:gd name="T33" fmla="*/ 76 h 110"/>
                    <a:gd name="T34" fmla="*/ 18 w 104"/>
                    <a:gd name="T35" fmla="*/ 64 h 110"/>
                    <a:gd name="T36" fmla="*/ 16 w 104"/>
                    <a:gd name="T37" fmla="*/ 56 h 110"/>
                    <a:gd name="T38" fmla="*/ 0 w 104"/>
                    <a:gd name="T39" fmla="*/ 56 h 110"/>
                    <a:gd name="T40" fmla="*/ 4 w 104"/>
                    <a:gd name="T41" fmla="*/ 76 h 110"/>
                    <a:gd name="T42" fmla="*/ 16 w 104"/>
                    <a:gd name="T43" fmla="*/ 94 h 110"/>
                    <a:gd name="T44" fmla="*/ 32 w 104"/>
                    <a:gd name="T45" fmla="*/ 106 h 110"/>
                    <a:gd name="T46" fmla="*/ 52 w 104"/>
                    <a:gd name="T47" fmla="*/ 110 h 110"/>
                    <a:gd name="T48" fmla="*/ 62 w 104"/>
                    <a:gd name="T49" fmla="*/ 108 h 110"/>
                    <a:gd name="T50" fmla="*/ 82 w 104"/>
                    <a:gd name="T51" fmla="*/ 100 h 110"/>
                    <a:gd name="T52" fmla="*/ 96 w 104"/>
                    <a:gd name="T53" fmla="*/ 86 h 110"/>
                    <a:gd name="T54" fmla="*/ 102 w 104"/>
                    <a:gd name="T55" fmla="*/ 66 h 110"/>
                    <a:gd name="T56" fmla="*/ 104 w 104"/>
                    <a:gd name="T57" fmla="*/ 56 h 110"/>
                    <a:gd name="T58" fmla="*/ 100 w 104"/>
                    <a:gd name="T59" fmla="*/ 34 h 110"/>
                    <a:gd name="T60" fmla="*/ 88 w 104"/>
                    <a:gd name="T61" fmla="*/ 16 h 110"/>
                    <a:gd name="T62" fmla="*/ 72 w 104"/>
                    <a:gd name="T63" fmla="*/ 4 h 110"/>
                    <a:gd name="T64" fmla="*/ 52 w 104"/>
                    <a:gd name="T65" fmla="*/ 0 h 110"/>
                    <a:gd name="T66" fmla="*/ 42 w 104"/>
                    <a:gd name="T67" fmla="*/ 2 h 110"/>
                    <a:gd name="T68" fmla="*/ 24 w 104"/>
                    <a:gd name="T69" fmla="*/ 10 h 110"/>
                    <a:gd name="T70" fmla="*/ 10 w 104"/>
                    <a:gd name="T71" fmla="*/ 24 h 110"/>
                    <a:gd name="T72" fmla="*/ 2 w 104"/>
                    <a:gd name="T73" fmla="*/ 44 h 110"/>
                    <a:gd name="T74" fmla="*/ 0 w 104"/>
                    <a:gd name="T75" fmla="*/ 56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04" h="110">
                      <a:moveTo>
                        <a:pt x="16" y="56"/>
                      </a:moveTo>
                      <a:lnTo>
                        <a:pt x="16" y="56"/>
                      </a:lnTo>
                      <a:lnTo>
                        <a:pt x="18" y="48"/>
                      </a:lnTo>
                      <a:lnTo>
                        <a:pt x="20" y="40"/>
                      </a:lnTo>
                      <a:lnTo>
                        <a:pt x="22" y="34"/>
                      </a:lnTo>
                      <a:lnTo>
                        <a:pt x="28" y="28"/>
                      </a:lnTo>
                      <a:lnTo>
                        <a:pt x="32" y="24"/>
                      </a:lnTo>
                      <a:lnTo>
                        <a:pt x="38" y="20"/>
                      </a:lnTo>
                      <a:lnTo>
                        <a:pt x="46" y="18"/>
                      </a:lnTo>
                      <a:lnTo>
                        <a:pt x="52" y="16"/>
                      </a:lnTo>
                      <a:lnTo>
                        <a:pt x="52" y="16"/>
                      </a:lnTo>
                      <a:lnTo>
                        <a:pt x="60" y="18"/>
                      </a:lnTo>
                      <a:lnTo>
                        <a:pt x="66" y="20"/>
                      </a:lnTo>
                      <a:lnTo>
                        <a:pt x="72" y="24"/>
                      </a:lnTo>
                      <a:lnTo>
                        <a:pt x="78" y="28"/>
                      </a:lnTo>
                      <a:lnTo>
                        <a:pt x="82" y="34"/>
                      </a:lnTo>
                      <a:lnTo>
                        <a:pt x="86" y="40"/>
                      </a:lnTo>
                      <a:lnTo>
                        <a:pt x="88" y="48"/>
                      </a:lnTo>
                      <a:lnTo>
                        <a:pt x="88" y="56"/>
                      </a:lnTo>
                      <a:lnTo>
                        <a:pt x="88" y="56"/>
                      </a:lnTo>
                      <a:lnTo>
                        <a:pt x="88" y="64"/>
                      </a:lnTo>
                      <a:lnTo>
                        <a:pt x="86" y="70"/>
                      </a:lnTo>
                      <a:lnTo>
                        <a:pt x="82" y="76"/>
                      </a:lnTo>
                      <a:lnTo>
                        <a:pt x="78" y="82"/>
                      </a:lnTo>
                      <a:lnTo>
                        <a:pt x="72" y="88"/>
                      </a:lnTo>
                      <a:lnTo>
                        <a:pt x="66" y="92"/>
                      </a:lnTo>
                      <a:lnTo>
                        <a:pt x="60" y="94"/>
                      </a:lnTo>
                      <a:lnTo>
                        <a:pt x="52" y="94"/>
                      </a:lnTo>
                      <a:lnTo>
                        <a:pt x="52" y="94"/>
                      </a:lnTo>
                      <a:lnTo>
                        <a:pt x="46" y="94"/>
                      </a:lnTo>
                      <a:lnTo>
                        <a:pt x="38" y="92"/>
                      </a:lnTo>
                      <a:lnTo>
                        <a:pt x="32" y="88"/>
                      </a:lnTo>
                      <a:lnTo>
                        <a:pt x="28" y="82"/>
                      </a:lnTo>
                      <a:lnTo>
                        <a:pt x="22" y="76"/>
                      </a:lnTo>
                      <a:lnTo>
                        <a:pt x="20" y="70"/>
                      </a:lnTo>
                      <a:lnTo>
                        <a:pt x="18" y="64"/>
                      </a:lnTo>
                      <a:lnTo>
                        <a:pt x="16" y="56"/>
                      </a:lnTo>
                      <a:lnTo>
                        <a:pt x="16" y="56"/>
                      </a:lnTo>
                      <a:close/>
                      <a:moveTo>
                        <a:pt x="0" y="56"/>
                      </a:moveTo>
                      <a:lnTo>
                        <a:pt x="0" y="56"/>
                      </a:lnTo>
                      <a:lnTo>
                        <a:pt x="2" y="66"/>
                      </a:lnTo>
                      <a:lnTo>
                        <a:pt x="4" y="76"/>
                      </a:lnTo>
                      <a:lnTo>
                        <a:pt x="10" y="86"/>
                      </a:lnTo>
                      <a:lnTo>
                        <a:pt x="16" y="94"/>
                      </a:lnTo>
                      <a:lnTo>
                        <a:pt x="24" y="100"/>
                      </a:lnTo>
                      <a:lnTo>
                        <a:pt x="32" y="106"/>
                      </a:lnTo>
                      <a:lnTo>
                        <a:pt x="42" y="108"/>
                      </a:lnTo>
                      <a:lnTo>
                        <a:pt x="52" y="110"/>
                      </a:lnTo>
                      <a:lnTo>
                        <a:pt x="52" y="110"/>
                      </a:lnTo>
                      <a:lnTo>
                        <a:pt x="62" y="108"/>
                      </a:lnTo>
                      <a:lnTo>
                        <a:pt x="72" y="106"/>
                      </a:lnTo>
                      <a:lnTo>
                        <a:pt x="82" y="100"/>
                      </a:lnTo>
                      <a:lnTo>
                        <a:pt x="88" y="94"/>
                      </a:lnTo>
                      <a:lnTo>
                        <a:pt x="96" y="86"/>
                      </a:lnTo>
                      <a:lnTo>
                        <a:pt x="100" y="76"/>
                      </a:lnTo>
                      <a:lnTo>
                        <a:pt x="102" y="66"/>
                      </a:lnTo>
                      <a:lnTo>
                        <a:pt x="104" y="56"/>
                      </a:lnTo>
                      <a:lnTo>
                        <a:pt x="104" y="56"/>
                      </a:lnTo>
                      <a:lnTo>
                        <a:pt x="102" y="44"/>
                      </a:lnTo>
                      <a:lnTo>
                        <a:pt x="100" y="34"/>
                      </a:lnTo>
                      <a:lnTo>
                        <a:pt x="96" y="24"/>
                      </a:lnTo>
                      <a:lnTo>
                        <a:pt x="88" y="16"/>
                      </a:lnTo>
                      <a:lnTo>
                        <a:pt x="82" y="10"/>
                      </a:lnTo>
                      <a:lnTo>
                        <a:pt x="72" y="4"/>
                      </a:lnTo>
                      <a:lnTo>
                        <a:pt x="62" y="2"/>
                      </a:lnTo>
                      <a:lnTo>
                        <a:pt x="52" y="0"/>
                      </a:lnTo>
                      <a:lnTo>
                        <a:pt x="52" y="0"/>
                      </a:lnTo>
                      <a:lnTo>
                        <a:pt x="42" y="2"/>
                      </a:lnTo>
                      <a:lnTo>
                        <a:pt x="32" y="4"/>
                      </a:lnTo>
                      <a:lnTo>
                        <a:pt x="24" y="10"/>
                      </a:lnTo>
                      <a:lnTo>
                        <a:pt x="16" y="16"/>
                      </a:lnTo>
                      <a:lnTo>
                        <a:pt x="10" y="24"/>
                      </a:lnTo>
                      <a:lnTo>
                        <a:pt x="4" y="34"/>
                      </a:lnTo>
                      <a:lnTo>
                        <a:pt x="2" y="44"/>
                      </a:lnTo>
                      <a:lnTo>
                        <a:pt x="0" y="56"/>
                      </a:lnTo>
                      <a:lnTo>
                        <a:pt x="0" y="5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000"/>
                </a:p>
              </p:txBody>
            </p:sp>
          </p:grpSp>
          <p:grpSp>
            <p:nvGrpSpPr>
              <p:cNvPr id="59" name="Group 53"/>
              <p:cNvGrpSpPr>
                <a:grpSpLocks noChangeAspect="1"/>
              </p:cNvGrpSpPr>
              <p:nvPr/>
            </p:nvGrpSpPr>
            <p:grpSpPr bwMode="auto">
              <a:xfrm>
                <a:off x="1381356" y="1347897"/>
                <a:ext cx="493698" cy="522684"/>
                <a:chOff x="341" y="655"/>
                <a:chExt cx="1056" cy="1118"/>
              </a:xfrm>
            </p:grpSpPr>
            <p:sp>
              <p:nvSpPr>
                <p:cNvPr id="60" name="AutoShape 52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341" y="655"/>
                  <a:ext cx="1056" cy="11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000"/>
                </a:p>
              </p:txBody>
            </p:sp>
            <p:sp>
              <p:nvSpPr>
                <p:cNvPr id="61" name="Freeform 54"/>
                <p:cNvSpPr>
                  <a:spLocks/>
                </p:cNvSpPr>
                <p:nvPr/>
              </p:nvSpPr>
              <p:spPr bwMode="auto">
                <a:xfrm>
                  <a:off x="345" y="659"/>
                  <a:ext cx="1048" cy="1110"/>
                </a:xfrm>
                <a:custGeom>
                  <a:avLst/>
                  <a:gdLst>
                    <a:gd name="T0" fmla="*/ 44 w 1048"/>
                    <a:gd name="T1" fmla="*/ 0 h 1110"/>
                    <a:gd name="T2" fmla="*/ 26 w 1048"/>
                    <a:gd name="T3" fmla="*/ 4 h 1110"/>
                    <a:gd name="T4" fmla="*/ 12 w 1048"/>
                    <a:gd name="T5" fmla="*/ 12 h 1110"/>
                    <a:gd name="T6" fmla="*/ 4 w 1048"/>
                    <a:gd name="T7" fmla="*/ 26 h 1110"/>
                    <a:gd name="T8" fmla="*/ 0 w 1048"/>
                    <a:gd name="T9" fmla="*/ 44 h 1110"/>
                    <a:gd name="T10" fmla="*/ 0 w 1048"/>
                    <a:gd name="T11" fmla="*/ 836 h 1110"/>
                    <a:gd name="T12" fmla="*/ 8 w 1048"/>
                    <a:gd name="T13" fmla="*/ 862 h 1110"/>
                    <a:gd name="T14" fmla="*/ 30 w 1048"/>
                    <a:gd name="T15" fmla="*/ 878 h 1110"/>
                    <a:gd name="T16" fmla="*/ 76 w 1048"/>
                    <a:gd name="T17" fmla="*/ 890 h 1110"/>
                    <a:gd name="T18" fmla="*/ 176 w 1048"/>
                    <a:gd name="T19" fmla="*/ 910 h 1110"/>
                    <a:gd name="T20" fmla="*/ 230 w 1048"/>
                    <a:gd name="T21" fmla="*/ 918 h 1110"/>
                    <a:gd name="T22" fmla="*/ 180 w 1048"/>
                    <a:gd name="T23" fmla="*/ 956 h 1110"/>
                    <a:gd name="T24" fmla="*/ 168 w 1048"/>
                    <a:gd name="T25" fmla="*/ 1034 h 1110"/>
                    <a:gd name="T26" fmla="*/ 186 w 1048"/>
                    <a:gd name="T27" fmla="*/ 1048 h 1110"/>
                    <a:gd name="T28" fmla="*/ 210 w 1048"/>
                    <a:gd name="T29" fmla="*/ 1062 h 1110"/>
                    <a:gd name="T30" fmla="*/ 276 w 1048"/>
                    <a:gd name="T31" fmla="*/ 1084 h 1110"/>
                    <a:gd name="T32" fmla="*/ 364 w 1048"/>
                    <a:gd name="T33" fmla="*/ 1100 h 1110"/>
                    <a:gd name="T34" fmla="*/ 462 w 1048"/>
                    <a:gd name="T35" fmla="*/ 1108 h 1110"/>
                    <a:gd name="T36" fmla="*/ 564 w 1048"/>
                    <a:gd name="T37" fmla="*/ 1110 h 1110"/>
                    <a:gd name="T38" fmla="*/ 664 w 1048"/>
                    <a:gd name="T39" fmla="*/ 1102 h 1110"/>
                    <a:gd name="T40" fmla="*/ 756 w 1048"/>
                    <a:gd name="T41" fmla="*/ 1086 h 1110"/>
                    <a:gd name="T42" fmla="*/ 830 w 1048"/>
                    <a:gd name="T43" fmla="*/ 1064 h 1110"/>
                    <a:gd name="T44" fmla="*/ 880 w 1048"/>
                    <a:gd name="T45" fmla="*/ 1036 h 1110"/>
                    <a:gd name="T46" fmla="*/ 868 w 1048"/>
                    <a:gd name="T47" fmla="*/ 956 h 1110"/>
                    <a:gd name="T48" fmla="*/ 844 w 1048"/>
                    <a:gd name="T49" fmla="*/ 936 h 1110"/>
                    <a:gd name="T50" fmla="*/ 818 w 1048"/>
                    <a:gd name="T51" fmla="*/ 918 h 1110"/>
                    <a:gd name="T52" fmla="*/ 922 w 1048"/>
                    <a:gd name="T53" fmla="*/ 902 h 1110"/>
                    <a:gd name="T54" fmla="*/ 1018 w 1048"/>
                    <a:gd name="T55" fmla="*/ 878 h 1110"/>
                    <a:gd name="T56" fmla="*/ 1030 w 1048"/>
                    <a:gd name="T57" fmla="*/ 872 h 1110"/>
                    <a:gd name="T58" fmla="*/ 1046 w 1048"/>
                    <a:gd name="T59" fmla="*/ 850 h 1110"/>
                    <a:gd name="T60" fmla="*/ 1048 w 1048"/>
                    <a:gd name="T61" fmla="*/ 44 h 1110"/>
                    <a:gd name="T62" fmla="*/ 1048 w 1048"/>
                    <a:gd name="T63" fmla="*/ 36 h 1110"/>
                    <a:gd name="T64" fmla="*/ 1040 w 1048"/>
                    <a:gd name="T65" fmla="*/ 20 h 1110"/>
                    <a:gd name="T66" fmla="*/ 1028 w 1048"/>
                    <a:gd name="T67" fmla="*/ 8 h 1110"/>
                    <a:gd name="T68" fmla="*/ 1012 w 1048"/>
                    <a:gd name="T69" fmla="*/ 0 h 1110"/>
                    <a:gd name="T70" fmla="*/ 44 w 1048"/>
                    <a:gd name="T71" fmla="*/ 0 h 1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048" h="1110">
                      <a:moveTo>
                        <a:pt x="44" y="0"/>
                      </a:moveTo>
                      <a:lnTo>
                        <a:pt x="44" y="0"/>
                      </a:lnTo>
                      <a:lnTo>
                        <a:pt x="36" y="0"/>
                      </a:lnTo>
                      <a:lnTo>
                        <a:pt x="26" y="4"/>
                      </a:lnTo>
                      <a:lnTo>
                        <a:pt x="20" y="8"/>
                      </a:lnTo>
                      <a:lnTo>
                        <a:pt x="12" y="12"/>
                      </a:lnTo>
                      <a:lnTo>
                        <a:pt x="8" y="20"/>
                      </a:lnTo>
                      <a:lnTo>
                        <a:pt x="4" y="26"/>
                      </a:lnTo>
                      <a:lnTo>
                        <a:pt x="0" y="36"/>
                      </a:lnTo>
                      <a:lnTo>
                        <a:pt x="0" y="44"/>
                      </a:lnTo>
                      <a:lnTo>
                        <a:pt x="0" y="836"/>
                      </a:lnTo>
                      <a:lnTo>
                        <a:pt x="0" y="836"/>
                      </a:lnTo>
                      <a:lnTo>
                        <a:pt x="2" y="850"/>
                      </a:lnTo>
                      <a:lnTo>
                        <a:pt x="8" y="862"/>
                      </a:lnTo>
                      <a:lnTo>
                        <a:pt x="18" y="872"/>
                      </a:lnTo>
                      <a:lnTo>
                        <a:pt x="30" y="878"/>
                      </a:lnTo>
                      <a:lnTo>
                        <a:pt x="30" y="878"/>
                      </a:lnTo>
                      <a:lnTo>
                        <a:pt x="76" y="890"/>
                      </a:lnTo>
                      <a:lnTo>
                        <a:pt x="126" y="902"/>
                      </a:lnTo>
                      <a:lnTo>
                        <a:pt x="176" y="910"/>
                      </a:lnTo>
                      <a:lnTo>
                        <a:pt x="230" y="918"/>
                      </a:lnTo>
                      <a:lnTo>
                        <a:pt x="230" y="918"/>
                      </a:lnTo>
                      <a:lnTo>
                        <a:pt x="204" y="936"/>
                      </a:lnTo>
                      <a:lnTo>
                        <a:pt x="180" y="956"/>
                      </a:lnTo>
                      <a:lnTo>
                        <a:pt x="168" y="970"/>
                      </a:lnTo>
                      <a:lnTo>
                        <a:pt x="168" y="1034"/>
                      </a:lnTo>
                      <a:lnTo>
                        <a:pt x="186" y="1048"/>
                      </a:lnTo>
                      <a:lnTo>
                        <a:pt x="186" y="1048"/>
                      </a:lnTo>
                      <a:lnTo>
                        <a:pt x="196" y="1054"/>
                      </a:lnTo>
                      <a:lnTo>
                        <a:pt x="210" y="1062"/>
                      </a:lnTo>
                      <a:lnTo>
                        <a:pt x="240" y="1074"/>
                      </a:lnTo>
                      <a:lnTo>
                        <a:pt x="276" y="1084"/>
                      </a:lnTo>
                      <a:lnTo>
                        <a:pt x="318" y="1094"/>
                      </a:lnTo>
                      <a:lnTo>
                        <a:pt x="364" y="1100"/>
                      </a:lnTo>
                      <a:lnTo>
                        <a:pt x="412" y="1106"/>
                      </a:lnTo>
                      <a:lnTo>
                        <a:pt x="462" y="1108"/>
                      </a:lnTo>
                      <a:lnTo>
                        <a:pt x="512" y="1110"/>
                      </a:lnTo>
                      <a:lnTo>
                        <a:pt x="564" y="1110"/>
                      </a:lnTo>
                      <a:lnTo>
                        <a:pt x="616" y="1106"/>
                      </a:lnTo>
                      <a:lnTo>
                        <a:pt x="664" y="1102"/>
                      </a:lnTo>
                      <a:lnTo>
                        <a:pt x="712" y="1096"/>
                      </a:lnTo>
                      <a:lnTo>
                        <a:pt x="756" y="1086"/>
                      </a:lnTo>
                      <a:lnTo>
                        <a:pt x="796" y="1076"/>
                      </a:lnTo>
                      <a:lnTo>
                        <a:pt x="830" y="1064"/>
                      </a:lnTo>
                      <a:lnTo>
                        <a:pt x="858" y="1050"/>
                      </a:lnTo>
                      <a:lnTo>
                        <a:pt x="880" y="1036"/>
                      </a:lnTo>
                      <a:lnTo>
                        <a:pt x="880" y="970"/>
                      </a:lnTo>
                      <a:lnTo>
                        <a:pt x="868" y="956"/>
                      </a:lnTo>
                      <a:lnTo>
                        <a:pt x="868" y="956"/>
                      </a:lnTo>
                      <a:lnTo>
                        <a:pt x="844" y="936"/>
                      </a:lnTo>
                      <a:lnTo>
                        <a:pt x="818" y="918"/>
                      </a:lnTo>
                      <a:lnTo>
                        <a:pt x="818" y="918"/>
                      </a:lnTo>
                      <a:lnTo>
                        <a:pt x="872" y="910"/>
                      </a:lnTo>
                      <a:lnTo>
                        <a:pt x="922" y="902"/>
                      </a:lnTo>
                      <a:lnTo>
                        <a:pt x="972" y="890"/>
                      </a:lnTo>
                      <a:lnTo>
                        <a:pt x="1018" y="878"/>
                      </a:lnTo>
                      <a:lnTo>
                        <a:pt x="1018" y="878"/>
                      </a:lnTo>
                      <a:lnTo>
                        <a:pt x="1030" y="872"/>
                      </a:lnTo>
                      <a:lnTo>
                        <a:pt x="1040" y="862"/>
                      </a:lnTo>
                      <a:lnTo>
                        <a:pt x="1046" y="850"/>
                      </a:lnTo>
                      <a:lnTo>
                        <a:pt x="1048" y="836"/>
                      </a:lnTo>
                      <a:lnTo>
                        <a:pt x="1048" y="44"/>
                      </a:lnTo>
                      <a:lnTo>
                        <a:pt x="1048" y="44"/>
                      </a:lnTo>
                      <a:lnTo>
                        <a:pt x="1048" y="36"/>
                      </a:lnTo>
                      <a:lnTo>
                        <a:pt x="1044" y="26"/>
                      </a:lnTo>
                      <a:lnTo>
                        <a:pt x="1040" y="20"/>
                      </a:lnTo>
                      <a:lnTo>
                        <a:pt x="1036" y="12"/>
                      </a:lnTo>
                      <a:lnTo>
                        <a:pt x="1028" y="8"/>
                      </a:lnTo>
                      <a:lnTo>
                        <a:pt x="1022" y="4"/>
                      </a:lnTo>
                      <a:lnTo>
                        <a:pt x="1012" y="0"/>
                      </a:lnTo>
                      <a:lnTo>
                        <a:pt x="1004" y="0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8DD4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000"/>
                </a:p>
              </p:txBody>
            </p:sp>
            <p:sp>
              <p:nvSpPr>
                <p:cNvPr id="62" name="Freeform 55"/>
                <p:cNvSpPr>
                  <a:spLocks/>
                </p:cNvSpPr>
                <p:nvPr/>
              </p:nvSpPr>
              <p:spPr bwMode="auto">
                <a:xfrm>
                  <a:off x="369" y="683"/>
                  <a:ext cx="1000" cy="1062"/>
                </a:xfrm>
                <a:custGeom>
                  <a:avLst/>
                  <a:gdLst>
                    <a:gd name="T0" fmla="*/ 20 w 1000"/>
                    <a:gd name="T1" fmla="*/ 0 h 1062"/>
                    <a:gd name="T2" fmla="*/ 6 w 1000"/>
                    <a:gd name="T3" fmla="*/ 6 h 1062"/>
                    <a:gd name="T4" fmla="*/ 0 w 1000"/>
                    <a:gd name="T5" fmla="*/ 20 h 1062"/>
                    <a:gd name="T6" fmla="*/ 0 w 1000"/>
                    <a:gd name="T7" fmla="*/ 812 h 1062"/>
                    <a:gd name="T8" fmla="*/ 4 w 1000"/>
                    <a:gd name="T9" fmla="*/ 824 h 1062"/>
                    <a:gd name="T10" fmla="*/ 14 w 1000"/>
                    <a:gd name="T11" fmla="*/ 830 h 1062"/>
                    <a:gd name="T12" fmla="*/ 40 w 1000"/>
                    <a:gd name="T13" fmla="*/ 838 h 1062"/>
                    <a:gd name="T14" fmla="*/ 132 w 1000"/>
                    <a:gd name="T15" fmla="*/ 858 h 1062"/>
                    <a:gd name="T16" fmla="*/ 286 w 1000"/>
                    <a:gd name="T17" fmla="*/ 878 h 1062"/>
                    <a:gd name="T18" fmla="*/ 258 w 1000"/>
                    <a:gd name="T19" fmla="*/ 892 h 1062"/>
                    <a:gd name="T20" fmla="*/ 200 w 1000"/>
                    <a:gd name="T21" fmla="*/ 926 h 1062"/>
                    <a:gd name="T22" fmla="*/ 168 w 1000"/>
                    <a:gd name="T23" fmla="*/ 956 h 1062"/>
                    <a:gd name="T24" fmla="*/ 176 w 1000"/>
                    <a:gd name="T25" fmla="*/ 1004 h 1062"/>
                    <a:gd name="T26" fmla="*/ 186 w 1000"/>
                    <a:gd name="T27" fmla="*/ 1010 h 1062"/>
                    <a:gd name="T28" fmla="*/ 228 w 1000"/>
                    <a:gd name="T29" fmla="*/ 1030 h 1062"/>
                    <a:gd name="T30" fmla="*/ 302 w 1000"/>
                    <a:gd name="T31" fmla="*/ 1048 h 1062"/>
                    <a:gd name="T32" fmla="*/ 392 w 1000"/>
                    <a:gd name="T33" fmla="*/ 1058 h 1062"/>
                    <a:gd name="T34" fmla="*/ 490 w 1000"/>
                    <a:gd name="T35" fmla="*/ 1062 h 1062"/>
                    <a:gd name="T36" fmla="*/ 588 w 1000"/>
                    <a:gd name="T37" fmla="*/ 1058 h 1062"/>
                    <a:gd name="T38" fmla="*/ 682 w 1000"/>
                    <a:gd name="T39" fmla="*/ 1048 h 1062"/>
                    <a:gd name="T40" fmla="*/ 762 w 1000"/>
                    <a:gd name="T41" fmla="*/ 1030 h 1062"/>
                    <a:gd name="T42" fmla="*/ 822 w 1000"/>
                    <a:gd name="T43" fmla="*/ 1006 h 1062"/>
                    <a:gd name="T44" fmla="*/ 832 w 1000"/>
                    <a:gd name="T45" fmla="*/ 956 h 1062"/>
                    <a:gd name="T46" fmla="*/ 826 w 1000"/>
                    <a:gd name="T47" fmla="*/ 950 h 1062"/>
                    <a:gd name="T48" fmla="*/ 772 w 1000"/>
                    <a:gd name="T49" fmla="*/ 908 h 1062"/>
                    <a:gd name="T50" fmla="*/ 714 w 1000"/>
                    <a:gd name="T51" fmla="*/ 878 h 1062"/>
                    <a:gd name="T52" fmla="*/ 796 w 1000"/>
                    <a:gd name="T53" fmla="*/ 870 h 1062"/>
                    <a:gd name="T54" fmla="*/ 932 w 1000"/>
                    <a:gd name="T55" fmla="*/ 846 h 1062"/>
                    <a:gd name="T56" fmla="*/ 986 w 1000"/>
                    <a:gd name="T57" fmla="*/ 830 h 1062"/>
                    <a:gd name="T58" fmla="*/ 992 w 1000"/>
                    <a:gd name="T59" fmla="*/ 828 h 1062"/>
                    <a:gd name="T60" fmla="*/ 1000 w 1000"/>
                    <a:gd name="T61" fmla="*/ 818 h 1062"/>
                    <a:gd name="T62" fmla="*/ 1000 w 1000"/>
                    <a:gd name="T63" fmla="*/ 20 h 1062"/>
                    <a:gd name="T64" fmla="*/ 998 w 1000"/>
                    <a:gd name="T65" fmla="*/ 12 h 1062"/>
                    <a:gd name="T66" fmla="*/ 988 w 1000"/>
                    <a:gd name="T67" fmla="*/ 2 h 1062"/>
                    <a:gd name="T68" fmla="*/ 20 w 1000"/>
                    <a:gd name="T69" fmla="*/ 0 h 10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000" h="1062">
                      <a:moveTo>
                        <a:pt x="20" y="0"/>
                      </a:moveTo>
                      <a:lnTo>
                        <a:pt x="20" y="0"/>
                      </a:lnTo>
                      <a:lnTo>
                        <a:pt x="12" y="2"/>
                      </a:lnTo>
                      <a:lnTo>
                        <a:pt x="6" y="6"/>
                      </a:lnTo>
                      <a:lnTo>
                        <a:pt x="2" y="12"/>
                      </a:lnTo>
                      <a:lnTo>
                        <a:pt x="0" y="20"/>
                      </a:lnTo>
                      <a:lnTo>
                        <a:pt x="0" y="812"/>
                      </a:lnTo>
                      <a:lnTo>
                        <a:pt x="0" y="812"/>
                      </a:lnTo>
                      <a:lnTo>
                        <a:pt x="0" y="818"/>
                      </a:lnTo>
                      <a:lnTo>
                        <a:pt x="4" y="824"/>
                      </a:lnTo>
                      <a:lnTo>
                        <a:pt x="8" y="828"/>
                      </a:lnTo>
                      <a:lnTo>
                        <a:pt x="14" y="830"/>
                      </a:lnTo>
                      <a:lnTo>
                        <a:pt x="14" y="830"/>
                      </a:lnTo>
                      <a:lnTo>
                        <a:pt x="40" y="838"/>
                      </a:lnTo>
                      <a:lnTo>
                        <a:pt x="68" y="846"/>
                      </a:lnTo>
                      <a:lnTo>
                        <a:pt x="132" y="858"/>
                      </a:lnTo>
                      <a:lnTo>
                        <a:pt x="204" y="870"/>
                      </a:lnTo>
                      <a:lnTo>
                        <a:pt x="286" y="878"/>
                      </a:lnTo>
                      <a:lnTo>
                        <a:pt x="286" y="878"/>
                      </a:lnTo>
                      <a:lnTo>
                        <a:pt x="258" y="892"/>
                      </a:lnTo>
                      <a:lnTo>
                        <a:pt x="228" y="908"/>
                      </a:lnTo>
                      <a:lnTo>
                        <a:pt x="200" y="926"/>
                      </a:lnTo>
                      <a:lnTo>
                        <a:pt x="174" y="950"/>
                      </a:lnTo>
                      <a:lnTo>
                        <a:pt x="168" y="956"/>
                      </a:lnTo>
                      <a:lnTo>
                        <a:pt x="168" y="998"/>
                      </a:lnTo>
                      <a:lnTo>
                        <a:pt x="176" y="1004"/>
                      </a:lnTo>
                      <a:lnTo>
                        <a:pt x="176" y="1004"/>
                      </a:lnTo>
                      <a:lnTo>
                        <a:pt x="186" y="1010"/>
                      </a:lnTo>
                      <a:lnTo>
                        <a:pt x="198" y="1018"/>
                      </a:lnTo>
                      <a:lnTo>
                        <a:pt x="228" y="1030"/>
                      </a:lnTo>
                      <a:lnTo>
                        <a:pt x="262" y="1040"/>
                      </a:lnTo>
                      <a:lnTo>
                        <a:pt x="302" y="1048"/>
                      </a:lnTo>
                      <a:lnTo>
                        <a:pt x="346" y="1054"/>
                      </a:lnTo>
                      <a:lnTo>
                        <a:pt x="392" y="1058"/>
                      </a:lnTo>
                      <a:lnTo>
                        <a:pt x="440" y="1060"/>
                      </a:lnTo>
                      <a:lnTo>
                        <a:pt x="490" y="1062"/>
                      </a:lnTo>
                      <a:lnTo>
                        <a:pt x="540" y="1062"/>
                      </a:lnTo>
                      <a:lnTo>
                        <a:pt x="588" y="1058"/>
                      </a:lnTo>
                      <a:lnTo>
                        <a:pt x="636" y="1054"/>
                      </a:lnTo>
                      <a:lnTo>
                        <a:pt x="682" y="1048"/>
                      </a:lnTo>
                      <a:lnTo>
                        <a:pt x="724" y="1040"/>
                      </a:lnTo>
                      <a:lnTo>
                        <a:pt x="762" y="1030"/>
                      </a:lnTo>
                      <a:lnTo>
                        <a:pt x="796" y="1018"/>
                      </a:lnTo>
                      <a:lnTo>
                        <a:pt x="822" y="1006"/>
                      </a:lnTo>
                      <a:lnTo>
                        <a:pt x="832" y="1000"/>
                      </a:lnTo>
                      <a:lnTo>
                        <a:pt x="832" y="956"/>
                      </a:lnTo>
                      <a:lnTo>
                        <a:pt x="826" y="950"/>
                      </a:lnTo>
                      <a:lnTo>
                        <a:pt x="826" y="950"/>
                      </a:lnTo>
                      <a:lnTo>
                        <a:pt x="800" y="926"/>
                      </a:lnTo>
                      <a:lnTo>
                        <a:pt x="772" y="908"/>
                      </a:lnTo>
                      <a:lnTo>
                        <a:pt x="742" y="892"/>
                      </a:lnTo>
                      <a:lnTo>
                        <a:pt x="714" y="878"/>
                      </a:lnTo>
                      <a:lnTo>
                        <a:pt x="714" y="878"/>
                      </a:lnTo>
                      <a:lnTo>
                        <a:pt x="796" y="870"/>
                      </a:lnTo>
                      <a:lnTo>
                        <a:pt x="868" y="858"/>
                      </a:lnTo>
                      <a:lnTo>
                        <a:pt x="932" y="846"/>
                      </a:lnTo>
                      <a:lnTo>
                        <a:pt x="960" y="838"/>
                      </a:lnTo>
                      <a:lnTo>
                        <a:pt x="986" y="830"/>
                      </a:lnTo>
                      <a:lnTo>
                        <a:pt x="986" y="830"/>
                      </a:lnTo>
                      <a:lnTo>
                        <a:pt x="992" y="828"/>
                      </a:lnTo>
                      <a:lnTo>
                        <a:pt x="996" y="824"/>
                      </a:lnTo>
                      <a:lnTo>
                        <a:pt x="1000" y="818"/>
                      </a:lnTo>
                      <a:lnTo>
                        <a:pt x="1000" y="812"/>
                      </a:lnTo>
                      <a:lnTo>
                        <a:pt x="1000" y="20"/>
                      </a:lnTo>
                      <a:lnTo>
                        <a:pt x="1000" y="20"/>
                      </a:lnTo>
                      <a:lnTo>
                        <a:pt x="998" y="12"/>
                      </a:lnTo>
                      <a:lnTo>
                        <a:pt x="994" y="6"/>
                      </a:lnTo>
                      <a:lnTo>
                        <a:pt x="988" y="2"/>
                      </a:lnTo>
                      <a:lnTo>
                        <a:pt x="98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000"/>
                </a:p>
              </p:txBody>
            </p:sp>
            <p:sp>
              <p:nvSpPr>
                <p:cNvPr id="63" name="Freeform 56"/>
                <p:cNvSpPr>
                  <a:spLocks/>
                </p:cNvSpPr>
                <p:nvPr/>
              </p:nvSpPr>
              <p:spPr bwMode="auto">
                <a:xfrm>
                  <a:off x="389" y="703"/>
                  <a:ext cx="960" cy="846"/>
                </a:xfrm>
                <a:custGeom>
                  <a:avLst/>
                  <a:gdLst>
                    <a:gd name="T0" fmla="*/ 960 w 960"/>
                    <a:gd name="T1" fmla="*/ 792 h 846"/>
                    <a:gd name="T2" fmla="*/ 960 w 960"/>
                    <a:gd name="T3" fmla="*/ 0 h 846"/>
                    <a:gd name="T4" fmla="*/ 0 w 960"/>
                    <a:gd name="T5" fmla="*/ 0 h 846"/>
                    <a:gd name="T6" fmla="*/ 0 w 960"/>
                    <a:gd name="T7" fmla="*/ 792 h 846"/>
                    <a:gd name="T8" fmla="*/ 0 w 960"/>
                    <a:gd name="T9" fmla="*/ 792 h 846"/>
                    <a:gd name="T10" fmla="*/ 44 w 960"/>
                    <a:gd name="T11" fmla="*/ 804 h 846"/>
                    <a:gd name="T12" fmla="*/ 94 w 960"/>
                    <a:gd name="T13" fmla="*/ 816 h 846"/>
                    <a:gd name="T14" fmla="*/ 150 w 960"/>
                    <a:gd name="T15" fmla="*/ 824 h 846"/>
                    <a:gd name="T16" fmla="*/ 210 w 960"/>
                    <a:gd name="T17" fmla="*/ 832 h 846"/>
                    <a:gd name="T18" fmla="*/ 274 w 960"/>
                    <a:gd name="T19" fmla="*/ 838 h 846"/>
                    <a:gd name="T20" fmla="*/ 342 w 960"/>
                    <a:gd name="T21" fmla="*/ 842 h 846"/>
                    <a:gd name="T22" fmla="*/ 410 w 960"/>
                    <a:gd name="T23" fmla="*/ 846 h 846"/>
                    <a:gd name="T24" fmla="*/ 480 w 960"/>
                    <a:gd name="T25" fmla="*/ 846 h 846"/>
                    <a:gd name="T26" fmla="*/ 550 w 960"/>
                    <a:gd name="T27" fmla="*/ 846 h 846"/>
                    <a:gd name="T28" fmla="*/ 618 w 960"/>
                    <a:gd name="T29" fmla="*/ 842 h 846"/>
                    <a:gd name="T30" fmla="*/ 686 w 960"/>
                    <a:gd name="T31" fmla="*/ 838 h 846"/>
                    <a:gd name="T32" fmla="*/ 750 w 960"/>
                    <a:gd name="T33" fmla="*/ 832 h 846"/>
                    <a:gd name="T34" fmla="*/ 810 w 960"/>
                    <a:gd name="T35" fmla="*/ 824 h 846"/>
                    <a:gd name="T36" fmla="*/ 866 w 960"/>
                    <a:gd name="T37" fmla="*/ 816 h 846"/>
                    <a:gd name="T38" fmla="*/ 916 w 960"/>
                    <a:gd name="T39" fmla="*/ 804 h 846"/>
                    <a:gd name="T40" fmla="*/ 960 w 960"/>
                    <a:gd name="T41" fmla="*/ 792 h 846"/>
                    <a:gd name="T42" fmla="*/ 960 w 960"/>
                    <a:gd name="T43" fmla="*/ 792 h 8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60" h="846">
                      <a:moveTo>
                        <a:pt x="960" y="792"/>
                      </a:moveTo>
                      <a:lnTo>
                        <a:pt x="960" y="0"/>
                      </a:lnTo>
                      <a:lnTo>
                        <a:pt x="0" y="0"/>
                      </a:lnTo>
                      <a:lnTo>
                        <a:pt x="0" y="792"/>
                      </a:lnTo>
                      <a:lnTo>
                        <a:pt x="0" y="792"/>
                      </a:lnTo>
                      <a:lnTo>
                        <a:pt x="44" y="804"/>
                      </a:lnTo>
                      <a:lnTo>
                        <a:pt x="94" y="816"/>
                      </a:lnTo>
                      <a:lnTo>
                        <a:pt x="150" y="824"/>
                      </a:lnTo>
                      <a:lnTo>
                        <a:pt x="210" y="832"/>
                      </a:lnTo>
                      <a:lnTo>
                        <a:pt x="274" y="838"/>
                      </a:lnTo>
                      <a:lnTo>
                        <a:pt x="342" y="842"/>
                      </a:lnTo>
                      <a:lnTo>
                        <a:pt x="410" y="846"/>
                      </a:lnTo>
                      <a:lnTo>
                        <a:pt x="480" y="846"/>
                      </a:lnTo>
                      <a:lnTo>
                        <a:pt x="550" y="846"/>
                      </a:lnTo>
                      <a:lnTo>
                        <a:pt x="618" y="842"/>
                      </a:lnTo>
                      <a:lnTo>
                        <a:pt x="686" y="838"/>
                      </a:lnTo>
                      <a:lnTo>
                        <a:pt x="750" y="832"/>
                      </a:lnTo>
                      <a:lnTo>
                        <a:pt x="810" y="824"/>
                      </a:lnTo>
                      <a:lnTo>
                        <a:pt x="866" y="816"/>
                      </a:lnTo>
                      <a:lnTo>
                        <a:pt x="916" y="804"/>
                      </a:lnTo>
                      <a:lnTo>
                        <a:pt x="960" y="792"/>
                      </a:lnTo>
                      <a:lnTo>
                        <a:pt x="960" y="792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000"/>
                </a:p>
              </p:txBody>
            </p:sp>
            <p:sp>
              <p:nvSpPr>
                <p:cNvPr id="64" name="Freeform 57"/>
                <p:cNvSpPr>
                  <a:spLocks/>
                </p:cNvSpPr>
                <p:nvPr/>
              </p:nvSpPr>
              <p:spPr bwMode="auto">
                <a:xfrm>
                  <a:off x="405" y="719"/>
                  <a:ext cx="928" cy="814"/>
                </a:xfrm>
                <a:custGeom>
                  <a:avLst/>
                  <a:gdLst>
                    <a:gd name="T0" fmla="*/ 928 w 928"/>
                    <a:gd name="T1" fmla="*/ 0 h 814"/>
                    <a:gd name="T2" fmla="*/ 928 w 928"/>
                    <a:gd name="T3" fmla="*/ 0 h 814"/>
                    <a:gd name="T4" fmla="*/ 928 w 928"/>
                    <a:gd name="T5" fmla="*/ 764 h 814"/>
                    <a:gd name="T6" fmla="*/ 928 w 928"/>
                    <a:gd name="T7" fmla="*/ 764 h 814"/>
                    <a:gd name="T8" fmla="*/ 884 w 928"/>
                    <a:gd name="T9" fmla="*/ 776 h 814"/>
                    <a:gd name="T10" fmla="*/ 836 w 928"/>
                    <a:gd name="T11" fmla="*/ 786 h 814"/>
                    <a:gd name="T12" fmla="*/ 780 w 928"/>
                    <a:gd name="T13" fmla="*/ 794 h 814"/>
                    <a:gd name="T14" fmla="*/ 722 w 928"/>
                    <a:gd name="T15" fmla="*/ 802 h 814"/>
                    <a:gd name="T16" fmla="*/ 660 w 928"/>
                    <a:gd name="T17" fmla="*/ 806 h 814"/>
                    <a:gd name="T18" fmla="*/ 596 w 928"/>
                    <a:gd name="T19" fmla="*/ 810 h 814"/>
                    <a:gd name="T20" fmla="*/ 530 w 928"/>
                    <a:gd name="T21" fmla="*/ 814 h 814"/>
                    <a:gd name="T22" fmla="*/ 464 w 928"/>
                    <a:gd name="T23" fmla="*/ 814 h 814"/>
                    <a:gd name="T24" fmla="*/ 398 w 928"/>
                    <a:gd name="T25" fmla="*/ 814 h 814"/>
                    <a:gd name="T26" fmla="*/ 332 w 928"/>
                    <a:gd name="T27" fmla="*/ 810 h 814"/>
                    <a:gd name="T28" fmla="*/ 268 w 928"/>
                    <a:gd name="T29" fmla="*/ 806 h 814"/>
                    <a:gd name="T30" fmla="*/ 206 w 928"/>
                    <a:gd name="T31" fmla="*/ 802 h 814"/>
                    <a:gd name="T32" fmla="*/ 148 w 928"/>
                    <a:gd name="T33" fmla="*/ 794 h 814"/>
                    <a:gd name="T34" fmla="*/ 92 w 928"/>
                    <a:gd name="T35" fmla="*/ 786 h 814"/>
                    <a:gd name="T36" fmla="*/ 44 w 928"/>
                    <a:gd name="T37" fmla="*/ 776 h 814"/>
                    <a:gd name="T38" fmla="*/ 0 w 928"/>
                    <a:gd name="T39" fmla="*/ 764 h 814"/>
                    <a:gd name="T40" fmla="*/ 0 w 928"/>
                    <a:gd name="T41" fmla="*/ 764 h 814"/>
                    <a:gd name="T42" fmla="*/ 0 w 928"/>
                    <a:gd name="T43" fmla="*/ 0 h 814"/>
                    <a:gd name="T44" fmla="*/ 0 w 928"/>
                    <a:gd name="T45" fmla="*/ 0 h 814"/>
                    <a:gd name="T46" fmla="*/ 928 w 928"/>
                    <a:gd name="T47" fmla="*/ 0 h 814"/>
                    <a:gd name="T48" fmla="*/ 928 w 928"/>
                    <a:gd name="T49" fmla="*/ 0 h 8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928" h="814">
                      <a:moveTo>
                        <a:pt x="928" y="0"/>
                      </a:moveTo>
                      <a:lnTo>
                        <a:pt x="928" y="0"/>
                      </a:lnTo>
                      <a:lnTo>
                        <a:pt x="928" y="764"/>
                      </a:lnTo>
                      <a:lnTo>
                        <a:pt x="928" y="764"/>
                      </a:lnTo>
                      <a:lnTo>
                        <a:pt x="884" y="776"/>
                      </a:lnTo>
                      <a:lnTo>
                        <a:pt x="836" y="786"/>
                      </a:lnTo>
                      <a:lnTo>
                        <a:pt x="780" y="794"/>
                      </a:lnTo>
                      <a:lnTo>
                        <a:pt x="722" y="802"/>
                      </a:lnTo>
                      <a:lnTo>
                        <a:pt x="660" y="806"/>
                      </a:lnTo>
                      <a:lnTo>
                        <a:pt x="596" y="810"/>
                      </a:lnTo>
                      <a:lnTo>
                        <a:pt x="530" y="814"/>
                      </a:lnTo>
                      <a:lnTo>
                        <a:pt x="464" y="814"/>
                      </a:lnTo>
                      <a:lnTo>
                        <a:pt x="398" y="814"/>
                      </a:lnTo>
                      <a:lnTo>
                        <a:pt x="332" y="810"/>
                      </a:lnTo>
                      <a:lnTo>
                        <a:pt x="268" y="806"/>
                      </a:lnTo>
                      <a:lnTo>
                        <a:pt x="206" y="802"/>
                      </a:lnTo>
                      <a:lnTo>
                        <a:pt x="148" y="794"/>
                      </a:lnTo>
                      <a:lnTo>
                        <a:pt x="92" y="786"/>
                      </a:lnTo>
                      <a:lnTo>
                        <a:pt x="44" y="776"/>
                      </a:lnTo>
                      <a:lnTo>
                        <a:pt x="0" y="764"/>
                      </a:lnTo>
                      <a:lnTo>
                        <a:pt x="0" y="76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928" y="0"/>
                      </a:lnTo>
                      <a:lnTo>
                        <a:pt x="928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000"/>
                </a:p>
              </p:txBody>
            </p:sp>
            <p:sp>
              <p:nvSpPr>
                <p:cNvPr id="65" name="Freeform 58"/>
                <p:cNvSpPr>
                  <a:spLocks/>
                </p:cNvSpPr>
                <p:nvPr/>
              </p:nvSpPr>
              <p:spPr bwMode="auto">
                <a:xfrm>
                  <a:off x="827" y="1421"/>
                  <a:ext cx="84" cy="86"/>
                </a:xfrm>
                <a:custGeom>
                  <a:avLst/>
                  <a:gdLst>
                    <a:gd name="T0" fmla="*/ 0 w 84"/>
                    <a:gd name="T1" fmla="*/ 44 h 86"/>
                    <a:gd name="T2" fmla="*/ 0 w 84"/>
                    <a:gd name="T3" fmla="*/ 44 h 86"/>
                    <a:gd name="T4" fmla="*/ 0 w 84"/>
                    <a:gd name="T5" fmla="*/ 52 h 86"/>
                    <a:gd name="T6" fmla="*/ 2 w 84"/>
                    <a:gd name="T7" fmla="*/ 60 h 86"/>
                    <a:gd name="T8" fmla="*/ 6 w 84"/>
                    <a:gd name="T9" fmla="*/ 66 h 86"/>
                    <a:gd name="T10" fmla="*/ 12 w 84"/>
                    <a:gd name="T11" fmla="*/ 74 h 86"/>
                    <a:gd name="T12" fmla="*/ 18 w 84"/>
                    <a:gd name="T13" fmla="*/ 78 h 86"/>
                    <a:gd name="T14" fmla="*/ 26 w 84"/>
                    <a:gd name="T15" fmla="*/ 82 h 86"/>
                    <a:gd name="T16" fmla="*/ 34 w 84"/>
                    <a:gd name="T17" fmla="*/ 84 h 86"/>
                    <a:gd name="T18" fmla="*/ 42 w 84"/>
                    <a:gd name="T19" fmla="*/ 86 h 86"/>
                    <a:gd name="T20" fmla="*/ 42 w 84"/>
                    <a:gd name="T21" fmla="*/ 86 h 86"/>
                    <a:gd name="T22" fmla="*/ 50 w 84"/>
                    <a:gd name="T23" fmla="*/ 84 h 86"/>
                    <a:gd name="T24" fmla="*/ 58 w 84"/>
                    <a:gd name="T25" fmla="*/ 82 h 86"/>
                    <a:gd name="T26" fmla="*/ 66 w 84"/>
                    <a:gd name="T27" fmla="*/ 78 h 86"/>
                    <a:gd name="T28" fmla="*/ 72 w 84"/>
                    <a:gd name="T29" fmla="*/ 74 h 86"/>
                    <a:gd name="T30" fmla="*/ 78 w 84"/>
                    <a:gd name="T31" fmla="*/ 66 h 86"/>
                    <a:gd name="T32" fmla="*/ 82 w 84"/>
                    <a:gd name="T33" fmla="*/ 60 h 86"/>
                    <a:gd name="T34" fmla="*/ 84 w 84"/>
                    <a:gd name="T35" fmla="*/ 52 h 86"/>
                    <a:gd name="T36" fmla="*/ 84 w 84"/>
                    <a:gd name="T37" fmla="*/ 44 h 86"/>
                    <a:gd name="T38" fmla="*/ 84 w 84"/>
                    <a:gd name="T39" fmla="*/ 44 h 86"/>
                    <a:gd name="T40" fmla="*/ 84 w 84"/>
                    <a:gd name="T41" fmla="*/ 34 h 86"/>
                    <a:gd name="T42" fmla="*/ 82 w 84"/>
                    <a:gd name="T43" fmla="*/ 26 h 86"/>
                    <a:gd name="T44" fmla="*/ 78 w 84"/>
                    <a:gd name="T45" fmla="*/ 20 h 86"/>
                    <a:gd name="T46" fmla="*/ 72 w 84"/>
                    <a:gd name="T47" fmla="*/ 14 h 86"/>
                    <a:gd name="T48" fmla="*/ 66 w 84"/>
                    <a:gd name="T49" fmla="*/ 8 h 86"/>
                    <a:gd name="T50" fmla="*/ 58 w 84"/>
                    <a:gd name="T51" fmla="*/ 4 h 86"/>
                    <a:gd name="T52" fmla="*/ 50 w 84"/>
                    <a:gd name="T53" fmla="*/ 2 h 86"/>
                    <a:gd name="T54" fmla="*/ 42 w 84"/>
                    <a:gd name="T55" fmla="*/ 0 h 86"/>
                    <a:gd name="T56" fmla="*/ 42 w 84"/>
                    <a:gd name="T57" fmla="*/ 0 h 86"/>
                    <a:gd name="T58" fmla="*/ 34 w 84"/>
                    <a:gd name="T59" fmla="*/ 2 h 86"/>
                    <a:gd name="T60" fmla="*/ 26 w 84"/>
                    <a:gd name="T61" fmla="*/ 4 h 86"/>
                    <a:gd name="T62" fmla="*/ 18 w 84"/>
                    <a:gd name="T63" fmla="*/ 8 h 86"/>
                    <a:gd name="T64" fmla="*/ 12 w 84"/>
                    <a:gd name="T65" fmla="*/ 14 h 86"/>
                    <a:gd name="T66" fmla="*/ 6 w 84"/>
                    <a:gd name="T67" fmla="*/ 20 h 86"/>
                    <a:gd name="T68" fmla="*/ 2 w 84"/>
                    <a:gd name="T69" fmla="*/ 26 h 86"/>
                    <a:gd name="T70" fmla="*/ 0 w 84"/>
                    <a:gd name="T71" fmla="*/ 34 h 86"/>
                    <a:gd name="T72" fmla="*/ 0 w 84"/>
                    <a:gd name="T73" fmla="*/ 44 h 86"/>
                    <a:gd name="T74" fmla="*/ 0 w 84"/>
                    <a:gd name="T75" fmla="*/ 44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4" h="86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0" y="52"/>
                      </a:lnTo>
                      <a:lnTo>
                        <a:pt x="2" y="60"/>
                      </a:lnTo>
                      <a:lnTo>
                        <a:pt x="6" y="66"/>
                      </a:lnTo>
                      <a:lnTo>
                        <a:pt x="12" y="74"/>
                      </a:lnTo>
                      <a:lnTo>
                        <a:pt x="18" y="78"/>
                      </a:lnTo>
                      <a:lnTo>
                        <a:pt x="26" y="82"/>
                      </a:lnTo>
                      <a:lnTo>
                        <a:pt x="34" y="84"/>
                      </a:lnTo>
                      <a:lnTo>
                        <a:pt x="42" y="86"/>
                      </a:lnTo>
                      <a:lnTo>
                        <a:pt x="42" y="86"/>
                      </a:lnTo>
                      <a:lnTo>
                        <a:pt x="50" y="84"/>
                      </a:lnTo>
                      <a:lnTo>
                        <a:pt x="58" y="82"/>
                      </a:lnTo>
                      <a:lnTo>
                        <a:pt x="66" y="78"/>
                      </a:lnTo>
                      <a:lnTo>
                        <a:pt x="72" y="74"/>
                      </a:lnTo>
                      <a:lnTo>
                        <a:pt x="78" y="66"/>
                      </a:lnTo>
                      <a:lnTo>
                        <a:pt x="82" y="60"/>
                      </a:lnTo>
                      <a:lnTo>
                        <a:pt x="84" y="52"/>
                      </a:lnTo>
                      <a:lnTo>
                        <a:pt x="84" y="44"/>
                      </a:lnTo>
                      <a:lnTo>
                        <a:pt x="84" y="44"/>
                      </a:lnTo>
                      <a:lnTo>
                        <a:pt x="84" y="34"/>
                      </a:lnTo>
                      <a:lnTo>
                        <a:pt x="82" y="26"/>
                      </a:lnTo>
                      <a:lnTo>
                        <a:pt x="78" y="20"/>
                      </a:lnTo>
                      <a:lnTo>
                        <a:pt x="72" y="14"/>
                      </a:lnTo>
                      <a:lnTo>
                        <a:pt x="66" y="8"/>
                      </a:lnTo>
                      <a:lnTo>
                        <a:pt x="58" y="4"/>
                      </a:lnTo>
                      <a:lnTo>
                        <a:pt x="50" y="2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34" y="2"/>
                      </a:lnTo>
                      <a:lnTo>
                        <a:pt x="26" y="4"/>
                      </a:lnTo>
                      <a:lnTo>
                        <a:pt x="18" y="8"/>
                      </a:lnTo>
                      <a:lnTo>
                        <a:pt x="12" y="14"/>
                      </a:lnTo>
                      <a:lnTo>
                        <a:pt x="6" y="20"/>
                      </a:lnTo>
                      <a:lnTo>
                        <a:pt x="2" y="26"/>
                      </a:lnTo>
                      <a:lnTo>
                        <a:pt x="0" y="34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000"/>
                </a:p>
              </p:txBody>
            </p:sp>
            <p:sp>
              <p:nvSpPr>
                <p:cNvPr id="66" name="Freeform 59"/>
                <p:cNvSpPr>
                  <a:spLocks/>
                </p:cNvSpPr>
                <p:nvPr/>
              </p:nvSpPr>
              <p:spPr bwMode="auto">
                <a:xfrm>
                  <a:off x="1033" y="1433"/>
                  <a:ext cx="232" cy="38"/>
                </a:xfrm>
                <a:custGeom>
                  <a:avLst/>
                  <a:gdLst>
                    <a:gd name="T0" fmla="*/ 8 w 232"/>
                    <a:gd name="T1" fmla="*/ 0 h 38"/>
                    <a:gd name="T2" fmla="*/ 8 w 232"/>
                    <a:gd name="T3" fmla="*/ 0 h 38"/>
                    <a:gd name="T4" fmla="*/ 6 w 232"/>
                    <a:gd name="T5" fmla="*/ 2 h 38"/>
                    <a:gd name="T6" fmla="*/ 4 w 232"/>
                    <a:gd name="T7" fmla="*/ 2 h 38"/>
                    <a:gd name="T8" fmla="*/ 2 w 232"/>
                    <a:gd name="T9" fmla="*/ 6 h 38"/>
                    <a:gd name="T10" fmla="*/ 0 w 232"/>
                    <a:gd name="T11" fmla="*/ 8 h 38"/>
                    <a:gd name="T12" fmla="*/ 0 w 232"/>
                    <a:gd name="T13" fmla="*/ 30 h 38"/>
                    <a:gd name="T14" fmla="*/ 0 w 232"/>
                    <a:gd name="T15" fmla="*/ 30 h 38"/>
                    <a:gd name="T16" fmla="*/ 2 w 232"/>
                    <a:gd name="T17" fmla="*/ 34 h 38"/>
                    <a:gd name="T18" fmla="*/ 4 w 232"/>
                    <a:gd name="T19" fmla="*/ 36 h 38"/>
                    <a:gd name="T20" fmla="*/ 6 w 232"/>
                    <a:gd name="T21" fmla="*/ 38 h 38"/>
                    <a:gd name="T22" fmla="*/ 8 w 232"/>
                    <a:gd name="T23" fmla="*/ 38 h 38"/>
                    <a:gd name="T24" fmla="*/ 224 w 232"/>
                    <a:gd name="T25" fmla="*/ 38 h 38"/>
                    <a:gd name="T26" fmla="*/ 224 w 232"/>
                    <a:gd name="T27" fmla="*/ 38 h 38"/>
                    <a:gd name="T28" fmla="*/ 228 w 232"/>
                    <a:gd name="T29" fmla="*/ 38 h 38"/>
                    <a:gd name="T30" fmla="*/ 230 w 232"/>
                    <a:gd name="T31" fmla="*/ 36 h 38"/>
                    <a:gd name="T32" fmla="*/ 232 w 232"/>
                    <a:gd name="T33" fmla="*/ 34 h 38"/>
                    <a:gd name="T34" fmla="*/ 232 w 232"/>
                    <a:gd name="T35" fmla="*/ 30 h 38"/>
                    <a:gd name="T36" fmla="*/ 232 w 232"/>
                    <a:gd name="T37" fmla="*/ 8 h 38"/>
                    <a:gd name="T38" fmla="*/ 232 w 232"/>
                    <a:gd name="T39" fmla="*/ 8 h 38"/>
                    <a:gd name="T40" fmla="*/ 232 w 232"/>
                    <a:gd name="T41" fmla="*/ 6 h 38"/>
                    <a:gd name="T42" fmla="*/ 230 w 232"/>
                    <a:gd name="T43" fmla="*/ 2 h 38"/>
                    <a:gd name="T44" fmla="*/ 228 w 232"/>
                    <a:gd name="T45" fmla="*/ 2 h 38"/>
                    <a:gd name="T46" fmla="*/ 224 w 232"/>
                    <a:gd name="T47" fmla="*/ 0 h 38"/>
                    <a:gd name="T48" fmla="*/ 8 w 232"/>
                    <a:gd name="T49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32" h="38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2" y="34"/>
                      </a:lnTo>
                      <a:lnTo>
                        <a:pt x="4" y="36"/>
                      </a:lnTo>
                      <a:lnTo>
                        <a:pt x="6" y="38"/>
                      </a:lnTo>
                      <a:lnTo>
                        <a:pt x="8" y="38"/>
                      </a:lnTo>
                      <a:lnTo>
                        <a:pt x="224" y="38"/>
                      </a:lnTo>
                      <a:lnTo>
                        <a:pt x="224" y="38"/>
                      </a:lnTo>
                      <a:lnTo>
                        <a:pt x="228" y="38"/>
                      </a:lnTo>
                      <a:lnTo>
                        <a:pt x="230" y="36"/>
                      </a:lnTo>
                      <a:lnTo>
                        <a:pt x="232" y="34"/>
                      </a:lnTo>
                      <a:lnTo>
                        <a:pt x="232" y="30"/>
                      </a:lnTo>
                      <a:lnTo>
                        <a:pt x="232" y="8"/>
                      </a:lnTo>
                      <a:lnTo>
                        <a:pt x="232" y="8"/>
                      </a:lnTo>
                      <a:lnTo>
                        <a:pt x="232" y="6"/>
                      </a:lnTo>
                      <a:lnTo>
                        <a:pt x="230" y="2"/>
                      </a:lnTo>
                      <a:lnTo>
                        <a:pt x="228" y="2"/>
                      </a:lnTo>
                      <a:lnTo>
                        <a:pt x="224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000"/>
                </a:p>
              </p:txBody>
            </p:sp>
            <p:sp>
              <p:nvSpPr>
                <p:cNvPr id="67" name="Freeform 60"/>
                <p:cNvSpPr>
                  <a:spLocks/>
                </p:cNvSpPr>
                <p:nvPr/>
              </p:nvSpPr>
              <p:spPr bwMode="auto">
                <a:xfrm>
                  <a:off x="557" y="1551"/>
                  <a:ext cx="624" cy="174"/>
                </a:xfrm>
                <a:custGeom>
                  <a:avLst/>
                  <a:gdLst>
                    <a:gd name="T0" fmla="*/ 432 w 624"/>
                    <a:gd name="T1" fmla="*/ 0 h 174"/>
                    <a:gd name="T2" fmla="*/ 432 w 624"/>
                    <a:gd name="T3" fmla="*/ 0 h 174"/>
                    <a:gd name="T4" fmla="*/ 452 w 624"/>
                    <a:gd name="T5" fmla="*/ 4 h 174"/>
                    <a:gd name="T6" fmla="*/ 474 w 624"/>
                    <a:gd name="T7" fmla="*/ 12 h 174"/>
                    <a:gd name="T8" fmla="*/ 502 w 624"/>
                    <a:gd name="T9" fmla="*/ 20 h 174"/>
                    <a:gd name="T10" fmla="*/ 532 w 624"/>
                    <a:gd name="T11" fmla="*/ 34 h 174"/>
                    <a:gd name="T12" fmla="*/ 564 w 624"/>
                    <a:gd name="T13" fmla="*/ 50 h 174"/>
                    <a:gd name="T14" fmla="*/ 596 w 624"/>
                    <a:gd name="T15" fmla="*/ 72 h 174"/>
                    <a:gd name="T16" fmla="*/ 610 w 624"/>
                    <a:gd name="T17" fmla="*/ 84 h 174"/>
                    <a:gd name="T18" fmla="*/ 624 w 624"/>
                    <a:gd name="T19" fmla="*/ 96 h 174"/>
                    <a:gd name="T20" fmla="*/ 624 w 624"/>
                    <a:gd name="T21" fmla="*/ 120 h 174"/>
                    <a:gd name="T22" fmla="*/ 624 w 624"/>
                    <a:gd name="T23" fmla="*/ 120 h 174"/>
                    <a:gd name="T24" fmla="*/ 598 w 624"/>
                    <a:gd name="T25" fmla="*/ 132 h 174"/>
                    <a:gd name="T26" fmla="*/ 566 w 624"/>
                    <a:gd name="T27" fmla="*/ 144 h 174"/>
                    <a:gd name="T28" fmla="*/ 530 w 624"/>
                    <a:gd name="T29" fmla="*/ 152 h 174"/>
                    <a:gd name="T30" fmla="*/ 490 w 624"/>
                    <a:gd name="T31" fmla="*/ 160 h 174"/>
                    <a:gd name="T32" fmla="*/ 446 w 624"/>
                    <a:gd name="T33" fmla="*/ 166 h 174"/>
                    <a:gd name="T34" fmla="*/ 400 w 624"/>
                    <a:gd name="T35" fmla="*/ 170 h 174"/>
                    <a:gd name="T36" fmla="*/ 352 w 624"/>
                    <a:gd name="T37" fmla="*/ 174 h 174"/>
                    <a:gd name="T38" fmla="*/ 304 w 624"/>
                    <a:gd name="T39" fmla="*/ 174 h 174"/>
                    <a:gd name="T40" fmla="*/ 254 w 624"/>
                    <a:gd name="T41" fmla="*/ 174 h 174"/>
                    <a:gd name="T42" fmla="*/ 208 w 624"/>
                    <a:gd name="T43" fmla="*/ 170 h 174"/>
                    <a:gd name="T44" fmla="*/ 164 w 624"/>
                    <a:gd name="T45" fmla="*/ 166 h 174"/>
                    <a:gd name="T46" fmla="*/ 122 w 624"/>
                    <a:gd name="T47" fmla="*/ 160 h 174"/>
                    <a:gd name="T48" fmla="*/ 82 w 624"/>
                    <a:gd name="T49" fmla="*/ 152 h 174"/>
                    <a:gd name="T50" fmla="*/ 50 w 624"/>
                    <a:gd name="T51" fmla="*/ 144 h 174"/>
                    <a:gd name="T52" fmla="*/ 22 w 624"/>
                    <a:gd name="T53" fmla="*/ 132 h 174"/>
                    <a:gd name="T54" fmla="*/ 10 w 624"/>
                    <a:gd name="T55" fmla="*/ 126 h 174"/>
                    <a:gd name="T56" fmla="*/ 0 w 624"/>
                    <a:gd name="T57" fmla="*/ 120 h 174"/>
                    <a:gd name="T58" fmla="*/ 0 w 624"/>
                    <a:gd name="T59" fmla="*/ 96 h 174"/>
                    <a:gd name="T60" fmla="*/ 0 w 624"/>
                    <a:gd name="T61" fmla="*/ 96 h 174"/>
                    <a:gd name="T62" fmla="*/ 14 w 624"/>
                    <a:gd name="T63" fmla="*/ 84 h 174"/>
                    <a:gd name="T64" fmla="*/ 28 w 624"/>
                    <a:gd name="T65" fmla="*/ 72 h 174"/>
                    <a:gd name="T66" fmla="*/ 60 w 624"/>
                    <a:gd name="T67" fmla="*/ 50 h 174"/>
                    <a:gd name="T68" fmla="*/ 92 w 624"/>
                    <a:gd name="T69" fmla="*/ 34 h 174"/>
                    <a:gd name="T70" fmla="*/ 124 w 624"/>
                    <a:gd name="T71" fmla="*/ 20 h 174"/>
                    <a:gd name="T72" fmla="*/ 150 w 624"/>
                    <a:gd name="T73" fmla="*/ 12 h 174"/>
                    <a:gd name="T74" fmla="*/ 172 w 624"/>
                    <a:gd name="T75" fmla="*/ 4 h 174"/>
                    <a:gd name="T76" fmla="*/ 192 w 624"/>
                    <a:gd name="T77" fmla="*/ 0 h 174"/>
                    <a:gd name="T78" fmla="*/ 432 w 624"/>
                    <a:gd name="T79" fmla="*/ 0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624" h="174">
                      <a:moveTo>
                        <a:pt x="432" y="0"/>
                      </a:moveTo>
                      <a:lnTo>
                        <a:pt x="432" y="0"/>
                      </a:lnTo>
                      <a:lnTo>
                        <a:pt x="452" y="4"/>
                      </a:lnTo>
                      <a:lnTo>
                        <a:pt x="474" y="12"/>
                      </a:lnTo>
                      <a:lnTo>
                        <a:pt x="502" y="20"/>
                      </a:lnTo>
                      <a:lnTo>
                        <a:pt x="532" y="34"/>
                      </a:lnTo>
                      <a:lnTo>
                        <a:pt x="564" y="50"/>
                      </a:lnTo>
                      <a:lnTo>
                        <a:pt x="596" y="72"/>
                      </a:lnTo>
                      <a:lnTo>
                        <a:pt x="610" y="84"/>
                      </a:lnTo>
                      <a:lnTo>
                        <a:pt x="624" y="96"/>
                      </a:lnTo>
                      <a:lnTo>
                        <a:pt x="624" y="120"/>
                      </a:lnTo>
                      <a:lnTo>
                        <a:pt x="624" y="120"/>
                      </a:lnTo>
                      <a:lnTo>
                        <a:pt x="598" y="132"/>
                      </a:lnTo>
                      <a:lnTo>
                        <a:pt x="566" y="144"/>
                      </a:lnTo>
                      <a:lnTo>
                        <a:pt x="530" y="152"/>
                      </a:lnTo>
                      <a:lnTo>
                        <a:pt x="490" y="160"/>
                      </a:lnTo>
                      <a:lnTo>
                        <a:pt x="446" y="166"/>
                      </a:lnTo>
                      <a:lnTo>
                        <a:pt x="400" y="170"/>
                      </a:lnTo>
                      <a:lnTo>
                        <a:pt x="352" y="174"/>
                      </a:lnTo>
                      <a:lnTo>
                        <a:pt x="304" y="174"/>
                      </a:lnTo>
                      <a:lnTo>
                        <a:pt x="254" y="174"/>
                      </a:lnTo>
                      <a:lnTo>
                        <a:pt x="208" y="170"/>
                      </a:lnTo>
                      <a:lnTo>
                        <a:pt x="164" y="166"/>
                      </a:lnTo>
                      <a:lnTo>
                        <a:pt x="122" y="160"/>
                      </a:lnTo>
                      <a:lnTo>
                        <a:pt x="82" y="152"/>
                      </a:lnTo>
                      <a:lnTo>
                        <a:pt x="50" y="144"/>
                      </a:lnTo>
                      <a:lnTo>
                        <a:pt x="22" y="132"/>
                      </a:lnTo>
                      <a:lnTo>
                        <a:pt x="10" y="126"/>
                      </a:lnTo>
                      <a:lnTo>
                        <a:pt x="0" y="120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14" y="84"/>
                      </a:lnTo>
                      <a:lnTo>
                        <a:pt x="28" y="72"/>
                      </a:lnTo>
                      <a:lnTo>
                        <a:pt x="60" y="50"/>
                      </a:lnTo>
                      <a:lnTo>
                        <a:pt x="92" y="34"/>
                      </a:lnTo>
                      <a:lnTo>
                        <a:pt x="124" y="20"/>
                      </a:lnTo>
                      <a:lnTo>
                        <a:pt x="150" y="12"/>
                      </a:lnTo>
                      <a:lnTo>
                        <a:pt x="172" y="4"/>
                      </a:lnTo>
                      <a:lnTo>
                        <a:pt x="192" y="0"/>
                      </a:lnTo>
                      <a:lnTo>
                        <a:pt x="432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000"/>
                </a:p>
              </p:txBody>
            </p:sp>
            <p:sp>
              <p:nvSpPr>
                <p:cNvPr id="68" name="Freeform 61"/>
                <p:cNvSpPr>
                  <a:spLocks/>
                </p:cNvSpPr>
                <p:nvPr/>
              </p:nvSpPr>
              <p:spPr bwMode="auto">
                <a:xfrm>
                  <a:off x="667" y="1551"/>
                  <a:ext cx="404" cy="56"/>
                </a:xfrm>
                <a:custGeom>
                  <a:avLst/>
                  <a:gdLst>
                    <a:gd name="T0" fmla="*/ 404 w 404"/>
                    <a:gd name="T1" fmla="*/ 24 h 56"/>
                    <a:gd name="T2" fmla="*/ 404 w 404"/>
                    <a:gd name="T3" fmla="*/ 24 h 56"/>
                    <a:gd name="T4" fmla="*/ 372 w 404"/>
                    <a:gd name="T5" fmla="*/ 12 h 56"/>
                    <a:gd name="T6" fmla="*/ 346 w 404"/>
                    <a:gd name="T7" fmla="*/ 6 h 56"/>
                    <a:gd name="T8" fmla="*/ 322 w 404"/>
                    <a:gd name="T9" fmla="*/ 0 h 56"/>
                    <a:gd name="T10" fmla="*/ 82 w 404"/>
                    <a:gd name="T11" fmla="*/ 0 h 56"/>
                    <a:gd name="T12" fmla="*/ 82 w 404"/>
                    <a:gd name="T13" fmla="*/ 0 h 56"/>
                    <a:gd name="T14" fmla="*/ 58 w 404"/>
                    <a:gd name="T15" fmla="*/ 6 h 56"/>
                    <a:gd name="T16" fmla="*/ 32 w 404"/>
                    <a:gd name="T17" fmla="*/ 12 h 56"/>
                    <a:gd name="T18" fmla="*/ 0 w 404"/>
                    <a:gd name="T19" fmla="*/ 24 h 56"/>
                    <a:gd name="T20" fmla="*/ 0 w 404"/>
                    <a:gd name="T21" fmla="*/ 24 h 56"/>
                    <a:gd name="T22" fmla="*/ 18 w 404"/>
                    <a:gd name="T23" fmla="*/ 32 h 56"/>
                    <a:gd name="T24" fmla="*/ 38 w 404"/>
                    <a:gd name="T25" fmla="*/ 38 h 56"/>
                    <a:gd name="T26" fmla="*/ 62 w 404"/>
                    <a:gd name="T27" fmla="*/ 44 h 56"/>
                    <a:gd name="T28" fmla="*/ 86 w 404"/>
                    <a:gd name="T29" fmla="*/ 48 h 56"/>
                    <a:gd name="T30" fmla="*/ 142 w 404"/>
                    <a:gd name="T31" fmla="*/ 54 h 56"/>
                    <a:gd name="T32" fmla="*/ 202 w 404"/>
                    <a:gd name="T33" fmla="*/ 56 h 56"/>
                    <a:gd name="T34" fmla="*/ 262 w 404"/>
                    <a:gd name="T35" fmla="*/ 54 h 56"/>
                    <a:gd name="T36" fmla="*/ 318 w 404"/>
                    <a:gd name="T37" fmla="*/ 48 h 56"/>
                    <a:gd name="T38" fmla="*/ 342 w 404"/>
                    <a:gd name="T39" fmla="*/ 44 h 56"/>
                    <a:gd name="T40" fmla="*/ 366 w 404"/>
                    <a:gd name="T41" fmla="*/ 38 h 56"/>
                    <a:gd name="T42" fmla="*/ 386 w 404"/>
                    <a:gd name="T43" fmla="*/ 32 h 56"/>
                    <a:gd name="T44" fmla="*/ 404 w 404"/>
                    <a:gd name="T45" fmla="*/ 24 h 56"/>
                    <a:gd name="T46" fmla="*/ 404 w 404"/>
                    <a:gd name="T47" fmla="*/ 24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04" h="56">
                      <a:moveTo>
                        <a:pt x="404" y="24"/>
                      </a:moveTo>
                      <a:lnTo>
                        <a:pt x="404" y="24"/>
                      </a:lnTo>
                      <a:lnTo>
                        <a:pt x="372" y="12"/>
                      </a:lnTo>
                      <a:lnTo>
                        <a:pt x="346" y="6"/>
                      </a:lnTo>
                      <a:lnTo>
                        <a:pt x="322" y="0"/>
                      </a:lnTo>
                      <a:lnTo>
                        <a:pt x="82" y="0"/>
                      </a:lnTo>
                      <a:lnTo>
                        <a:pt x="82" y="0"/>
                      </a:lnTo>
                      <a:lnTo>
                        <a:pt x="58" y="6"/>
                      </a:lnTo>
                      <a:lnTo>
                        <a:pt x="32" y="12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18" y="32"/>
                      </a:lnTo>
                      <a:lnTo>
                        <a:pt x="38" y="38"/>
                      </a:lnTo>
                      <a:lnTo>
                        <a:pt x="62" y="44"/>
                      </a:lnTo>
                      <a:lnTo>
                        <a:pt x="86" y="48"/>
                      </a:lnTo>
                      <a:lnTo>
                        <a:pt x="142" y="54"/>
                      </a:lnTo>
                      <a:lnTo>
                        <a:pt x="202" y="56"/>
                      </a:lnTo>
                      <a:lnTo>
                        <a:pt x="262" y="54"/>
                      </a:lnTo>
                      <a:lnTo>
                        <a:pt x="318" y="48"/>
                      </a:lnTo>
                      <a:lnTo>
                        <a:pt x="342" y="44"/>
                      </a:lnTo>
                      <a:lnTo>
                        <a:pt x="366" y="38"/>
                      </a:lnTo>
                      <a:lnTo>
                        <a:pt x="386" y="32"/>
                      </a:lnTo>
                      <a:lnTo>
                        <a:pt x="404" y="24"/>
                      </a:lnTo>
                      <a:lnTo>
                        <a:pt x="404" y="24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000"/>
                </a:p>
              </p:txBody>
            </p:sp>
            <p:sp>
              <p:nvSpPr>
                <p:cNvPr id="69" name="Freeform 62"/>
                <p:cNvSpPr>
                  <a:spLocks/>
                </p:cNvSpPr>
                <p:nvPr/>
              </p:nvSpPr>
              <p:spPr bwMode="auto">
                <a:xfrm>
                  <a:off x="557" y="1639"/>
                  <a:ext cx="624" cy="86"/>
                </a:xfrm>
                <a:custGeom>
                  <a:avLst/>
                  <a:gdLst>
                    <a:gd name="T0" fmla="*/ 624 w 624"/>
                    <a:gd name="T1" fmla="*/ 0 h 86"/>
                    <a:gd name="T2" fmla="*/ 624 w 624"/>
                    <a:gd name="T3" fmla="*/ 0 h 86"/>
                    <a:gd name="T4" fmla="*/ 598 w 624"/>
                    <a:gd name="T5" fmla="*/ 12 h 86"/>
                    <a:gd name="T6" fmla="*/ 566 w 624"/>
                    <a:gd name="T7" fmla="*/ 24 h 86"/>
                    <a:gd name="T8" fmla="*/ 530 w 624"/>
                    <a:gd name="T9" fmla="*/ 32 h 86"/>
                    <a:gd name="T10" fmla="*/ 490 w 624"/>
                    <a:gd name="T11" fmla="*/ 40 h 86"/>
                    <a:gd name="T12" fmla="*/ 446 w 624"/>
                    <a:gd name="T13" fmla="*/ 46 h 86"/>
                    <a:gd name="T14" fmla="*/ 400 w 624"/>
                    <a:gd name="T15" fmla="*/ 50 h 86"/>
                    <a:gd name="T16" fmla="*/ 352 w 624"/>
                    <a:gd name="T17" fmla="*/ 54 h 86"/>
                    <a:gd name="T18" fmla="*/ 304 w 624"/>
                    <a:gd name="T19" fmla="*/ 54 h 86"/>
                    <a:gd name="T20" fmla="*/ 254 w 624"/>
                    <a:gd name="T21" fmla="*/ 54 h 86"/>
                    <a:gd name="T22" fmla="*/ 208 w 624"/>
                    <a:gd name="T23" fmla="*/ 50 h 86"/>
                    <a:gd name="T24" fmla="*/ 164 w 624"/>
                    <a:gd name="T25" fmla="*/ 46 h 86"/>
                    <a:gd name="T26" fmla="*/ 122 w 624"/>
                    <a:gd name="T27" fmla="*/ 40 h 86"/>
                    <a:gd name="T28" fmla="*/ 82 w 624"/>
                    <a:gd name="T29" fmla="*/ 32 h 86"/>
                    <a:gd name="T30" fmla="*/ 50 w 624"/>
                    <a:gd name="T31" fmla="*/ 24 h 86"/>
                    <a:gd name="T32" fmla="*/ 22 w 624"/>
                    <a:gd name="T33" fmla="*/ 12 h 86"/>
                    <a:gd name="T34" fmla="*/ 10 w 624"/>
                    <a:gd name="T35" fmla="*/ 6 h 86"/>
                    <a:gd name="T36" fmla="*/ 0 w 624"/>
                    <a:gd name="T37" fmla="*/ 0 h 86"/>
                    <a:gd name="T38" fmla="*/ 0 w 624"/>
                    <a:gd name="T39" fmla="*/ 32 h 86"/>
                    <a:gd name="T40" fmla="*/ 0 w 624"/>
                    <a:gd name="T41" fmla="*/ 32 h 86"/>
                    <a:gd name="T42" fmla="*/ 10 w 624"/>
                    <a:gd name="T43" fmla="*/ 38 h 86"/>
                    <a:gd name="T44" fmla="*/ 22 w 624"/>
                    <a:gd name="T45" fmla="*/ 44 h 86"/>
                    <a:gd name="T46" fmla="*/ 50 w 624"/>
                    <a:gd name="T47" fmla="*/ 56 h 86"/>
                    <a:gd name="T48" fmla="*/ 82 w 624"/>
                    <a:gd name="T49" fmla="*/ 64 h 86"/>
                    <a:gd name="T50" fmla="*/ 122 w 624"/>
                    <a:gd name="T51" fmla="*/ 72 h 86"/>
                    <a:gd name="T52" fmla="*/ 164 w 624"/>
                    <a:gd name="T53" fmla="*/ 78 h 86"/>
                    <a:gd name="T54" fmla="*/ 208 w 624"/>
                    <a:gd name="T55" fmla="*/ 82 h 86"/>
                    <a:gd name="T56" fmla="*/ 254 w 624"/>
                    <a:gd name="T57" fmla="*/ 86 h 86"/>
                    <a:gd name="T58" fmla="*/ 304 w 624"/>
                    <a:gd name="T59" fmla="*/ 86 h 86"/>
                    <a:gd name="T60" fmla="*/ 352 w 624"/>
                    <a:gd name="T61" fmla="*/ 86 h 86"/>
                    <a:gd name="T62" fmla="*/ 400 w 624"/>
                    <a:gd name="T63" fmla="*/ 82 h 86"/>
                    <a:gd name="T64" fmla="*/ 446 w 624"/>
                    <a:gd name="T65" fmla="*/ 78 h 86"/>
                    <a:gd name="T66" fmla="*/ 490 w 624"/>
                    <a:gd name="T67" fmla="*/ 72 h 86"/>
                    <a:gd name="T68" fmla="*/ 530 w 624"/>
                    <a:gd name="T69" fmla="*/ 64 h 86"/>
                    <a:gd name="T70" fmla="*/ 566 w 624"/>
                    <a:gd name="T71" fmla="*/ 56 h 86"/>
                    <a:gd name="T72" fmla="*/ 598 w 624"/>
                    <a:gd name="T73" fmla="*/ 44 h 86"/>
                    <a:gd name="T74" fmla="*/ 624 w 624"/>
                    <a:gd name="T75" fmla="*/ 32 h 86"/>
                    <a:gd name="T76" fmla="*/ 624 w 624"/>
                    <a:gd name="T77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624" h="86">
                      <a:moveTo>
                        <a:pt x="624" y="0"/>
                      </a:moveTo>
                      <a:lnTo>
                        <a:pt x="624" y="0"/>
                      </a:lnTo>
                      <a:lnTo>
                        <a:pt x="598" y="12"/>
                      </a:lnTo>
                      <a:lnTo>
                        <a:pt x="566" y="24"/>
                      </a:lnTo>
                      <a:lnTo>
                        <a:pt x="530" y="32"/>
                      </a:lnTo>
                      <a:lnTo>
                        <a:pt x="490" y="40"/>
                      </a:lnTo>
                      <a:lnTo>
                        <a:pt x="446" y="46"/>
                      </a:lnTo>
                      <a:lnTo>
                        <a:pt x="400" y="50"/>
                      </a:lnTo>
                      <a:lnTo>
                        <a:pt x="352" y="54"/>
                      </a:lnTo>
                      <a:lnTo>
                        <a:pt x="304" y="54"/>
                      </a:lnTo>
                      <a:lnTo>
                        <a:pt x="254" y="54"/>
                      </a:lnTo>
                      <a:lnTo>
                        <a:pt x="208" y="50"/>
                      </a:lnTo>
                      <a:lnTo>
                        <a:pt x="164" y="46"/>
                      </a:lnTo>
                      <a:lnTo>
                        <a:pt x="122" y="40"/>
                      </a:lnTo>
                      <a:lnTo>
                        <a:pt x="82" y="32"/>
                      </a:lnTo>
                      <a:lnTo>
                        <a:pt x="50" y="24"/>
                      </a:lnTo>
                      <a:lnTo>
                        <a:pt x="22" y="12"/>
                      </a:lnTo>
                      <a:lnTo>
                        <a:pt x="10" y="6"/>
                      </a:lnTo>
                      <a:lnTo>
                        <a:pt x="0" y="0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10" y="38"/>
                      </a:lnTo>
                      <a:lnTo>
                        <a:pt x="22" y="44"/>
                      </a:lnTo>
                      <a:lnTo>
                        <a:pt x="50" y="56"/>
                      </a:lnTo>
                      <a:lnTo>
                        <a:pt x="82" y="64"/>
                      </a:lnTo>
                      <a:lnTo>
                        <a:pt x="122" y="72"/>
                      </a:lnTo>
                      <a:lnTo>
                        <a:pt x="164" y="78"/>
                      </a:lnTo>
                      <a:lnTo>
                        <a:pt x="208" y="82"/>
                      </a:lnTo>
                      <a:lnTo>
                        <a:pt x="254" y="86"/>
                      </a:lnTo>
                      <a:lnTo>
                        <a:pt x="304" y="86"/>
                      </a:lnTo>
                      <a:lnTo>
                        <a:pt x="352" y="86"/>
                      </a:lnTo>
                      <a:lnTo>
                        <a:pt x="400" y="82"/>
                      </a:lnTo>
                      <a:lnTo>
                        <a:pt x="446" y="78"/>
                      </a:lnTo>
                      <a:lnTo>
                        <a:pt x="490" y="72"/>
                      </a:lnTo>
                      <a:lnTo>
                        <a:pt x="530" y="64"/>
                      </a:lnTo>
                      <a:lnTo>
                        <a:pt x="566" y="56"/>
                      </a:lnTo>
                      <a:lnTo>
                        <a:pt x="598" y="44"/>
                      </a:lnTo>
                      <a:lnTo>
                        <a:pt x="624" y="32"/>
                      </a:lnTo>
                      <a:lnTo>
                        <a:pt x="624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000"/>
                </a:p>
              </p:txBody>
            </p:sp>
            <p:sp>
              <p:nvSpPr>
                <p:cNvPr id="70" name="Rectangle 63"/>
                <p:cNvSpPr>
                  <a:spLocks noChangeArrowheads="1"/>
                </p:cNvSpPr>
                <p:nvPr/>
              </p:nvSpPr>
              <p:spPr bwMode="auto">
                <a:xfrm>
                  <a:off x="461" y="775"/>
                  <a:ext cx="816" cy="624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000"/>
                </a:p>
              </p:txBody>
            </p:sp>
            <p:sp>
              <p:nvSpPr>
                <p:cNvPr id="71" name="Freeform 64"/>
                <p:cNvSpPr>
                  <a:spLocks/>
                </p:cNvSpPr>
                <p:nvPr/>
              </p:nvSpPr>
              <p:spPr bwMode="auto">
                <a:xfrm>
                  <a:off x="461" y="775"/>
                  <a:ext cx="816" cy="24"/>
                </a:xfrm>
                <a:custGeom>
                  <a:avLst/>
                  <a:gdLst>
                    <a:gd name="T0" fmla="*/ 24 w 816"/>
                    <a:gd name="T1" fmla="*/ 24 h 24"/>
                    <a:gd name="T2" fmla="*/ 0 w 816"/>
                    <a:gd name="T3" fmla="*/ 0 h 24"/>
                    <a:gd name="T4" fmla="*/ 816 w 816"/>
                    <a:gd name="T5" fmla="*/ 0 h 24"/>
                    <a:gd name="T6" fmla="*/ 792 w 816"/>
                    <a:gd name="T7" fmla="*/ 24 h 24"/>
                    <a:gd name="T8" fmla="*/ 24 w 816"/>
                    <a:gd name="T9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16" h="24">
                      <a:moveTo>
                        <a:pt x="24" y="24"/>
                      </a:moveTo>
                      <a:lnTo>
                        <a:pt x="0" y="0"/>
                      </a:lnTo>
                      <a:lnTo>
                        <a:pt x="816" y="0"/>
                      </a:lnTo>
                      <a:lnTo>
                        <a:pt x="792" y="24"/>
                      </a:lnTo>
                      <a:lnTo>
                        <a:pt x="24" y="24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000"/>
                </a:p>
              </p:txBody>
            </p:sp>
            <p:sp>
              <p:nvSpPr>
                <p:cNvPr id="72" name="Freeform 65"/>
                <p:cNvSpPr>
                  <a:spLocks/>
                </p:cNvSpPr>
                <p:nvPr/>
              </p:nvSpPr>
              <p:spPr bwMode="auto">
                <a:xfrm>
                  <a:off x="461" y="1375"/>
                  <a:ext cx="816" cy="24"/>
                </a:xfrm>
                <a:custGeom>
                  <a:avLst/>
                  <a:gdLst>
                    <a:gd name="T0" fmla="*/ 24 w 816"/>
                    <a:gd name="T1" fmla="*/ 0 h 24"/>
                    <a:gd name="T2" fmla="*/ 0 w 816"/>
                    <a:gd name="T3" fmla="*/ 24 h 24"/>
                    <a:gd name="T4" fmla="*/ 816 w 816"/>
                    <a:gd name="T5" fmla="*/ 24 h 24"/>
                    <a:gd name="T6" fmla="*/ 792 w 816"/>
                    <a:gd name="T7" fmla="*/ 0 h 24"/>
                    <a:gd name="T8" fmla="*/ 24 w 816"/>
                    <a:gd name="T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16" h="24">
                      <a:moveTo>
                        <a:pt x="24" y="0"/>
                      </a:moveTo>
                      <a:lnTo>
                        <a:pt x="0" y="24"/>
                      </a:lnTo>
                      <a:lnTo>
                        <a:pt x="816" y="24"/>
                      </a:lnTo>
                      <a:lnTo>
                        <a:pt x="792" y="0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000"/>
                </a:p>
              </p:txBody>
            </p:sp>
            <p:sp>
              <p:nvSpPr>
                <p:cNvPr id="73" name="Rectangle 66"/>
                <p:cNvSpPr>
                  <a:spLocks noChangeArrowheads="1"/>
                </p:cNvSpPr>
                <p:nvPr/>
              </p:nvSpPr>
              <p:spPr bwMode="auto">
                <a:xfrm>
                  <a:off x="485" y="799"/>
                  <a:ext cx="768" cy="576"/>
                </a:xfrm>
                <a:prstGeom prst="rect">
                  <a:avLst/>
                </a:prstGeom>
                <a:solidFill>
                  <a:srgbClr val="5AC1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000"/>
                </a:p>
              </p:txBody>
            </p:sp>
            <p:sp>
              <p:nvSpPr>
                <p:cNvPr id="74" name="Freeform 68"/>
                <p:cNvSpPr>
                  <a:spLocks/>
                </p:cNvSpPr>
                <p:nvPr/>
              </p:nvSpPr>
              <p:spPr bwMode="auto">
                <a:xfrm>
                  <a:off x="485" y="1157"/>
                  <a:ext cx="320" cy="218"/>
                </a:xfrm>
                <a:custGeom>
                  <a:avLst/>
                  <a:gdLst>
                    <a:gd name="T0" fmla="*/ 0 w 320"/>
                    <a:gd name="T1" fmla="*/ 0 h 218"/>
                    <a:gd name="T2" fmla="*/ 0 w 320"/>
                    <a:gd name="T3" fmla="*/ 218 h 218"/>
                    <a:gd name="T4" fmla="*/ 320 w 320"/>
                    <a:gd name="T5" fmla="*/ 218 h 218"/>
                    <a:gd name="T6" fmla="*/ 320 w 320"/>
                    <a:gd name="T7" fmla="*/ 218 h 218"/>
                    <a:gd name="T8" fmla="*/ 312 w 320"/>
                    <a:gd name="T9" fmla="*/ 200 h 218"/>
                    <a:gd name="T10" fmla="*/ 302 w 320"/>
                    <a:gd name="T11" fmla="*/ 184 h 218"/>
                    <a:gd name="T12" fmla="*/ 282 w 320"/>
                    <a:gd name="T13" fmla="*/ 158 h 218"/>
                    <a:gd name="T14" fmla="*/ 262 w 320"/>
                    <a:gd name="T15" fmla="*/ 136 h 218"/>
                    <a:gd name="T16" fmla="*/ 240 w 320"/>
                    <a:gd name="T17" fmla="*/ 118 h 218"/>
                    <a:gd name="T18" fmla="*/ 216 w 320"/>
                    <a:gd name="T19" fmla="*/ 104 h 218"/>
                    <a:gd name="T20" fmla="*/ 192 w 320"/>
                    <a:gd name="T21" fmla="*/ 94 h 218"/>
                    <a:gd name="T22" fmla="*/ 168 w 320"/>
                    <a:gd name="T23" fmla="*/ 86 h 218"/>
                    <a:gd name="T24" fmla="*/ 144 w 320"/>
                    <a:gd name="T25" fmla="*/ 78 h 218"/>
                    <a:gd name="T26" fmla="*/ 98 w 320"/>
                    <a:gd name="T27" fmla="*/ 68 h 218"/>
                    <a:gd name="T28" fmla="*/ 76 w 320"/>
                    <a:gd name="T29" fmla="*/ 62 h 218"/>
                    <a:gd name="T30" fmla="*/ 56 w 320"/>
                    <a:gd name="T31" fmla="*/ 54 h 218"/>
                    <a:gd name="T32" fmla="*/ 38 w 320"/>
                    <a:gd name="T33" fmla="*/ 46 h 218"/>
                    <a:gd name="T34" fmla="*/ 24 w 320"/>
                    <a:gd name="T35" fmla="*/ 34 h 218"/>
                    <a:gd name="T36" fmla="*/ 10 w 320"/>
                    <a:gd name="T37" fmla="*/ 20 h 218"/>
                    <a:gd name="T38" fmla="*/ 4 w 320"/>
                    <a:gd name="T39" fmla="*/ 10 h 218"/>
                    <a:gd name="T40" fmla="*/ 0 w 320"/>
                    <a:gd name="T41" fmla="*/ 0 h 218"/>
                    <a:gd name="T42" fmla="*/ 0 w 320"/>
                    <a:gd name="T43" fmla="*/ 0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20" h="218">
                      <a:moveTo>
                        <a:pt x="0" y="0"/>
                      </a:moveTo>
                      <a:lnTo>
                        <a:pt x="0" y="218"/>
                      </a:lnTo>
                      <a:lnTo>
                        <a:pt x="320" y="218"/>
                      </a:lnTo>
                      <a:lnTo>
                        <a:pt x="320" y="218"/>
                      </a:lnTo>
                      <a:lnTo>
                        <a:pt x="312" y="200"/>
                      </a:lnTo>
                      <a:lnTo>
                        <a:pt x="302" y="184"/>
                      </a:lnTo>
                      <a:lnTo>
                        <a:pt x="282" y="158"/>
                      </a:lnTo>
                      <a:lnTo>
                        <a:pt x="262" y="136"/>
                      </a:lnTo>
                      <a:lnTo>
                        <a:pt x="240" y="118"/>
                      </a:lnTo>
                      <a:lnTo>
                        <a:pt x="216" y="104"/>
                      </a:lnTo>
                      <a:lnTo>
                        <a:pt x="192" y="94"/>
                      </a:lnTo>
                      <a:lnTo>
                        <a:pt x="168" y="86"/>
                      </a:lnTo>
                      <a:lnTo>
                        <a:pt x="144" y="78"/>
                      </a:lnTo>
                      <a:lnTo>
                        <a:pt x="98" y="68"/>
                      </a:lnTo>
                      <a:lnTo>
                        <a:pt x="76" y="62"/>
                      </a:lnTo>
                      <a:lnTo>
                        <a:pt x="56" y="54"/>
                      </a:lnTo>
                      <a:lnTo>
                        <a:pt x="38" y="46"/>
                      </a:lnTo>
                      <a:lnTo>
                        <a:pt x="24" y="34"/>
                      </a:lnTo>
                      <a:lnTo>
                        <a:pt x="10" y="20"/>
                      </a:lnTo>
                      <a:lnTo>
                        <a:pt x="4" y="1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4B3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000"/>
                </a:p>
              </p:txBody>
            </p:sp>
            <p:sp>
              <p:nvSpPr>
                <p:cNvPr id="75" name="Freeform 69"/>
                <p:cNvSpPr>
                  <a:spLocks noEditPoints="1"/>
                </p:cNvSpPr>
                <p:nvPr/>
              </p:nvSpPr>
              <p:spPr bwMode="auto">
                <a:xfrm>
                  <a:off x="477" y="791"/>
                  <a:ext cx="784" cy="592"/>
                </a:xfrm>
                <a:custGeom>
                  <a:avLst/>
                  <a:gdLst>
                    <a:gd name="T0" fmla="*/ 776 w 784"/>
                    <a:gd name="T1" fmla="*/ 0 h 592"/>
                    <a:gd name="T2" fmla="*/ 0 w 784"/>
                    <a:gd name="T3" fmla="*/ 0 h 592"/>
                    <a:gd name="T4" fmla="*/ 0 w 784"/>
                    <a:gd name="T5" fmla="*/ 592 h 592"/>
                    <a:gd name="T6" fmla="*/ 784 w 784"/>
                    <a:gd name="T7" fmla="*/ 592 h 592"/>
                    <a:gd name="T8" fmla="*/ 784 w 784"/>
                    <a:gd name="T9" fmla="*/ 0 h 592"/>
                    <a:gd name="T10" fmla="*/ 776 w 784"/>
                    <a:gd name="T11" fmla="*/ 0 h 592"/>
                    <a:gd name="T12" fmla="*/ 768 w 784"/>
                    <a:gd name="T13" fmla="*/ 16 h 592"/>
                    <a:gd name="T14" fmla="*/ 768 w 784"/>
                    <a:gd name="T15" fmla="*/ 16 h 592"/>
                    <a:gd name="T16" fmla="*/ 768 w 784"/>
                    <a:gd name="T17" fmla="*/ 576 h 592"/>
                    <a:gd name="T18" fmla="*/ 768 w 784"/>
                    <a:gd name="T19" fmla="*/ 576 h 592"/>
                    <a:gd name="T20" fmla="*/ 16 w 784"/>
                    <a:gd name="T21" fmla="*/ 576 h 592"/>
                    <a:gd name="T22" fmla="*/ 16 w 784"/>
                    <a:gd name="T23" fmla="*/ 576 h 592"/>
                    <a:gd name="T24" fmla="*/ 16 w 784"/>
                    <a:gd name="T25" fmla="*/ 16 h 592"/>
                    <a:gd name="T26" fmla="*/ 16 w 784"/>
                    <a:gd name="T27" fmla="*/ 16 h 592"/>
                    <a:gd name="T28" fmla="*/ 768 w 784"/>
                    <a:gd name="T29" fmla="*/ 16 h 592"/>
                    <a:gd name="T30" fmla="*/ 768 w 784"/>
                    <a:gd name="T31" fmla="*/ 16 h 5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784" h="592">
                      <a:moveTo>
                        <a:pt x="776" y="0"/>
                      </a:moveTo>
                      <a:lnTo>
                        <a:pt x="0" y="0"/>
                      </a:lnTo>
                      <a:lnTo>
                        <a:pt x="0" y="592"/>
                      </a:lnTo>
                      <a:lnTo>
                        <a:pt x="784" y="592"/>
                      </a:lnTo>
                      <a:lnTo>
                        <a:pt x="784" y="0"/>
                      </a:lnTo>
                      <a:lnTo>
                        <a:pt x="776" y="0"/>
                      </a:lnTo>
                      <a:close/>
                      <a:moveTo>
                        <a:pt x="768" y="16"/>
                      </a:moveTo>
                      <a:lnTo>
                        <a:pt x="768" y="16"/>
                      </a:lnTo>
                      <a:lnTo>
                        <a:pt x="768" y="576"/>
                      </a:lnTo>
                      <a:lnTo>
                        <a:pt x="768" y="576"/>
                      </a:lnTo>
                      <a:lnTo>
                        <a:pt x="16" y="576"/>
                      </a:lnTo>
                      <a:lnTo>
                        <a:pt x="16" y="576"/>
                      </a:lnTo>
                      <a:lnTo>
                        <a:pt x="16" y="16"/>
                      </a:lnTo>
                      <a:lnTo>
                        <a:pt x="16" y="16"/>
                      </a:lnTo>
                      <a:lnTo>
                        <a:pt x="768" y="16"/>
                      </a:lnTo>
                      <a:lnTo>
                        <a:pt x="768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000"/>
                </a:p>
              </p:txBody>
            </p:sp>
            <p:sp>
              <p:nvSpPr>
                <p:cNvPr id="76" name="Freeform 75"/>
                <p:cNvSpPr>
                  <a:spLocks/>
                </p:cNvSpPr>
                <p:nvPr/>
              </p:nvSpPr>
              <p:spPr bwMode="auto">
                <a:xfrm>
                  <a:off x="837" y="1433"/>
                  <a:ext cx="64" cy="64"/>
                </a:xfrm>
                <a:custGeom>
                  <a:avLst/>
                  <a:gdLst>
                    <a:gd name="T0" fmla="*/ 64 w 64"/>
                    <a:gd name="T1" fmla="*/ 32 h 64"/>
                    <a:gd name="T2" fmla="*/ 64 w 64"/>
                    <a:gd name="T3" fmla="*/ 32 h 64"/>
                    <a:gd name="T4" fmla="*/ 64 w 64"/>
                    <a:gd name="T5" fmla="*/ 24 h 64"/>
                    <a:gd name="T6" fmla="*/ 62 w 64"/>
                    <a:gd name="T7" fmla="*/ 18 h 64"/>
                    <a:gd name="T8" fmla="*/ 54 w 64"/>
                    <a:gd name="T9" fmla="*/ 8 h 64"/>
                    <a:gd name="T10" fmla="*/ 44 w 64"/>
                    <a:gd name="T11" fmla="*/ 2 h 64"/>
                    <a:gd name="T12" fmla="*/ 38 w 64"/>
                    <a:gd name="T13" fmla="*/ 0 h 64"/>
                    <a:gd name="T14" fmla="*/ 32 w 64"/>
                    <a:gd name="T15" fmla="*/ 0 h 64"/>
                    <a:gd name="T16" fmla="*/ 32 w 64"/>
                    <a:gd name="T17" fmla="*/ 0 h 64"/>
                    <a:gd name="T18" fmla="*/ 26 w 64"/>
                    <a:gd name="T19" fmla="*/ 0 h 64"/>
                    <a:gd name="T20" fmla="*/ 20 w 64"/>
                    <a:gd name="T21" fmla="*/ 2 h 64"/>
                    <a:gd name="T22" fmla="*/ 10 w 64"/>
                    <a:gd name="T23" fmla="*/ 8 h 64"/>
                    <a:gd name="T24" fmla="*/ 2 w 64"/>
                    <a:gd name="T25" fmla="*/ 18 h 64"/>
                    <a:gd name="T26" fmla="*/ 0 w 64"/>
                    <a:gd name="T27" fmla="*/ 24 h 64"/>
                    <a:gd name="T28" fmla="*/ 0 w 64"/>
                    <a:gd name="T29" fmla="*/ 32 h 64"/>
                    <a:gd name="T30" fmla="*/ 0 w 64"/>
                    <a:gd name="T31" fmla="*/ 32 h 64"/>
                    <a:gd name="T32" fmla="*/ 0 w 64"/>
                    <a:gd name="T33" fmla="*/ 38 h 64"/>
                    <a:gd name="T34" fmla="*/ 2 w 64"/>
                    <a:gd name="T35" fmla="*/ 44 h 64"/>
                    <a:gd name="T36" fmla="*/ 10 w 64"/>
                    <a:gd name="T37" fmla="*/ 54 h 64"/>
                    <a:gd name="T38" fmla="*/ 20 w 64"/>
                    <a:gd name="T39" fmla="*/ 60 h 64"/>
                    <a:gd name="T40" fmla="*/ 26 w 64"/>
                    <a:gd name="T41" fmla="*/ 62 h 64"/>
                    <a:gd name="T42" fmla="*/ 32 w 64"/>
                    <a:gd name="T43" fmla="*/ 64 h 64"/>
                    <a:gd name="T44" fmla="*/ 32 w 64"/>
                    <a:gd name="T45" fmla="*/ 64 h 64"/>
                    <a:gd name="T46" fmla="*/ 38 w 64"/>
                    <a:gd name="T47" fmla="*/ 62 h 64"/>
                    <a:gd name="T48" fmla="*/ 44 w 64"/>
                    <a:gd name="T49" fmla="*/ 60 h 64"/>
                    <a:gd name="T50" fmla="*/ 54 w 64"/>
                    <a:gd name="T51" fmla="*/ 54 h 64"/>
                    <a:gd name="T52" fmla="*/ 62 w 64"/>
                    <a:gd name="T53" fmla="*/ 44 h 64"/>
                    <a:gd name="T54" fmla="*/ 64 w 64"/>
                    <a:gd name="T55" fmla="*/ 38 h 64"/>
                    <a:gd name="T56" fmla="*/ 64 w 64"/>
                    <a:gd name="T57" fmla="*/ 32 h 64"/>
                    <a:gd name="T58" fmla="*/ 64 w 64"/>
                    <a:gd name="T59" fmla="*/ 32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64" h="64">
                      <a:moveTo>
                        <a:pt x="64" y="32"/>
                      </a:moveTo>
                      <a:lnTo>
                        <a:pt x="64" y="32"/>
                      </a:lnTo>
                      <a:lnTo>
                        <a:pt x="64" y="24"/>
                      </a:lnTo>
                      <a:lnTo>
                        <a:pt x="62" y="18"/>
                      </a:lnTo>
                      <a:lnTo>
                        <a:pt x="54" y="8"/>
                      </a:lnTo>
                      <a:lnTo>
                        <a:pt x="44" y="2"/>
                      </a:lnTo>
                      <a:lnTo>
                        <a:pt x="38" y="0"/>
                      </a:lnTo>
                      <a:lnTo>
                        <a:pt x="32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0" y="2"/>
                      </a:lnTo>
                      <a:lnTo>
                        <a:pt x="10" y="8"/>
                      </a:lnTo>
                      <a:lnTo>
                        <a:pt x="2" y="18"/>
                      </a:lnTo>
                      <a:lnTo>
                        <a:pt x="0" y="24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8"/>
                      </a:lnTo>
                      <a:lnTo>
                        <a:pt x="2" y="44"/>
                      </a:lnTo>
                      <a:lnTo>
                        <a:pt x="10" y="54"/>
                      </a:lnTo>
                      <a:lnTo>
                        <a:pt x="20" y="60"/>
                      </a:lnTo>
                      <a:lnTo>
                        <a:pt x="26" y="62"/>
                      </a:lnTo>
                      <a:lnTo>
                        <a:pt x="32" y="64"/>
                      </a:lnTo>
                      <a:lnTo>
                        <a:pt x="32" y="64"/>
                      </a:lnTo>
                      <a:lnTo>
                        <a:pt x="38" y="62"/>
                      </a:lnTo>
                      <a:lnTo>
                        <a:pt x="44" y="60"/>
                      </a:lnTo>
                      <a:lnTo>
                        <a:pt x="54" y="54"/>
                      </a:lnTo>
                      <a:lnTo>
                        <a:pt x="62" y="44"/>
                      </a:lnTo>
                      <a:lnTo>
                        <a:pt x="64" y="38"/>
                      </a:lnTo>
                      <a:lnTo>
                        <a:pt x="64" y="32"/>
                      </a:lnTo>
                      <a:lnTo>
                        <a:pt x="64" y="32"/>
                      </a:lnTo>
                      <a:close/>
                    </a:path>
                  </a:pathLst>
                </a:custGeom>
                <a:solidFill>
                  <a:srgbClr val="BFE10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000"/>
                </a:p>
              </p:txBody>
            </p:sp>
            <p:sp>
              <p:nvSpPr>
                <p:cNvPr id="77" name="Freeform 76"/>
                <p:cNvSpPr>
                  <a:spLocks noEditPoints="1"/>
                </p:cNvSpPr>
                <p:nvPr/>
              </p:nvSpPr>
              <p:spPr bwMode="auto">
                <a:xfrm>
                  <a:off x="833" y="1429"/>
                  <a:ext cx="72" cy="72"/>
                </a:xfrm>
                <a:custGeom>
                  <a:avLst/>
                  <a:gdLst>
                    <a:gd name="T0" fmla="*/ 0 w 72"/>
                    <a:gd name="T1" fmla="*/ 36 h 72"/>
                    <a:gd name="T2" fmla="*/ 0 w 72"/>
                    <a:gd name="T3" fmla="*/ 36 h 72"/>
                    <a:gd name="T4" fmla="*/ 0 w 72"/>
                    <a:gd name="T5" fmla="*/ 42 h 72"/>
                    <a:gd name="T6" fmla="*/ 2 w 72"/>
                    <a:gd name="T7" fmla="*/ 50 h 72"/>
                    <a:gd name="T8" fmla="*/ 6 w 72"/>
                    <a:gd name="T9" fmla="*/ 56 h 72"/>
                    <a:gd name="T10" fmla="*/ 10 w 72"/>
                    <a:gd name="T11" fmla="*/ 60 h 72"/>
                    <a:gd name="T12" fmla="*/ 16 w 72"/>
                    <a:gd name="T13" fmla="*/ 66 h 72"/>
                    <a:gd name="T14" fmla="*/ 22 w 72"/>
                    <a:gd name="T15" fmla="*/ 68 h 72"/>
                    <a:gd name="T16" fmla="*/ 28 w 72"/>
                    <a:gd name="T17" fmla="*/ 70 h 72"/>
                    <a:gd name="T18" fmla="*/ 36 w 72"/>
                    <a:gd name="T19" fmla="*/ 72 h 72"/>
                    <a:gd name="T20" fmla="*/ 36 w 72"/>
                    <a:gd name="T21" fmla="*/ 72 h 72"/>
                    <a:gd name="T22" fmla="*/ 44 w 72"/>
                    <a:gd name="T23" fmla="*/ 70 h 72"/>
                    <a:gd name="T24" fmla="*/ 50 w 72"/>
                    <a:gd name="T25" fmla="*/ 68 h 72"/>
                    <a:gd name="T26" fmla="*/ 56 w 72"/>
                    <a:gd name="T27" fmla="*/ 66 h 72"/>
                    <a:gd name="T28" fmla="*/ 62 w 72"/>
                    <a:gd name="T29" fmla="*/ 60 h 72"/>
                    <a:gd name="T30" fmla="*/ 66 w 72"/>
                    <a:gd name="T31" fmla="*/ 56 h 72"/>
                    <a:gd name="T32" fmla="*/ 70 w 72"/>
                    <a:gd name="T33" fmla="*/ 50 h 72"/>
                    <a:gd name="T34" fmla="*/ 72 w 72"/>
                    <a:gd name="T35" fmla="*/ 42 h 72"/>
                    <a:gd name="T36" fmla="*/ 72 w 72"/>
                    <a:gd name="T37" fmla="*/ 36 h 72"/>
                    <a:gd name="T38" fmla="*/ 72 w 72"/>
                    <a:gd name="T39" fmla="*/ 36 h 72"/>
                    <a:gd name="T40" fmla="*/ 72 w 72"/>
                    <a:gd name="T41" fmla="*/ 28 h 72"/>
                    <a:gd name="T42" fmla="*/ 70 w 72"/>
                    <a:gd name="T43" fmla="*/ 22 h 72"/>
                    <a:gd name="T44" fmla="*/ 66 w 72"/>
                    <a:gd name="T45" fmla="*/ 16 h 72"/>
                    <a:gd name="T46" fmla="*/ 62 w 72"/>
                    <a:gd name="T47" fmla="*/ 10 h 72"/>
                    <a:gd name="T48" fmla="*/ 56 w 72"/>
                    <a:gd name="T49" fmla="*/ 6 h 72"/>
                    <a:gd name="T50" fmla="*/ 50 w 72"/>
                    <a:gd name="T51" fmla="*/ 2 h 72"/>
                    <a:gd name="T52" fmla="*/ 44 w 72"/>
                    <a:gd name="T53" fmla="*/ 0 h 72"/>
                    <a:gd name="T54" fmla="*/ 36 w 72"/>
                    <a:gd name="T55" fmla="*/ 0 h 72"/>
                    <a:gd name="T56" fmla="*/ 36 w 72"/>
                    <a:gd name="T57" fmla="*/ 0 h 72"/>
                    <a:gd name="T58" fmla="*/ 28 w 72"/>
                    <a:gd name="T59" fmla="*/ 0 h 72"/>
                    <a:gd name="T60" fmla="*/ 22 w 72"/>
                    <a:gd name="T61" fmla="*/ 2 h 72"/>
                    <a:gd name="T62" fmla="*/ 16 w 72"/>
                    <a:gd name="T63" fmla="*/ 6 h 72"/>
                    <a:gd name="T64" fmla="*/ 10 w 72"/>
                    <a:gd name="T65" fmla="*/ 10 h 72"/>
                    <a:gd name="T66" fmla="*/ 6 w 72"/>
                    <a:gd name="T67" fmla="*/ 16 h 72"/>
                    <a:gd name="T68" fmla="*/ 2 w 72"/>
                    <a:gd name="T69" fmla="*/ 22 h 72"/>
                    <a:gd name="T70" fmla="*/ 0 w 72"/>
                    <a:gd name="T71" fmla="*/ 28 h 72"/>
                    <a:gd name="T72" fmla="*/ 0 w 72"/>
                    <a:gd name="T73" fmla="*/ 36 h 72"/>
                    <a:gd name="T74" fmla="*/ 0 w 72"/>
                    <a:gd name="T75" fmla="*/ 36 h 72"/>
                    <a:gd name="T76" fmla="*/ 8 w 72"/>
                    <a:gd name="T77" fmla="*/ 36 h 72"/>
                    <a:gd name="T78" fmla="*/ 8 w 72"/>
                    <a:gd name="T79" fmla="*/ 36 h 72"/>
                    <a:gd name="T80" fmla="*/ 10 w 72"/>
                    <a:gd name="T81" fmla="*/ 24 h 72"/>
                    <a:gd name="T82" fmla="*/ 16 w 72"/>
                    <a:gd name="T83" fmla="*/ 16 h 72"/>
                    <a:gd name="T84" fmla="*/ 26 w 72"/>
                    <a:gd name="T85" fmla="*/ 10 h 72"/>
                    <a:gd name="T86" fmla="*/ 36 w 72"/>
                    <a:gd name="T87" fmla="*/ 8 h 72"/>
                    <a:gd name="T88" fmla="*/ 36 w 72"/>
                    <a:gd name="T89" fmla="*/ 8 h 72"/>
                    <a:gd name="T90" fmla="*/ 46 w 72"/>
                    <a:gd name="T91" fmla="*/ 10 h 72"/>
                    <a:gd name="T92" fmla="*/ 56 w 72"/>
                    <a:gd name="T93" fmla="*/ 16 h 72"/>
                    <a:gd name="T94" fmla="*/ 62 w 72"/>
                    <a:gd name="T95" fmla="*/ 24 h 72"/>
                    <a:gd name="T96" fmla="*/ 64 w 72"/>
                    <a:gd name="T97" fmla="*/ 36 h 72"/>
                    <a:gd name="T98" fmla="*/ 64 w 72"/>
                    <a:gd name="T99" fmla="*/ 36 h 72"/>
                    <a:gd name="T100" fmla="*/ 62 w 72"/>
                    <a:gd name="T101" fmla="*/ 46 h 72"/>
                    <a:gd name="T102" fmla="*/ 56 w 72"/>
                    <a:gd name="T103" fmla="*/ 56 h 72"/>
                    <a:gd name="T104" fmla="*/ 46 w 72"/>
                    <a:gd name="T105" fmla="*/ 62 h 72"/>
                    <a:gd name="T106" fmla="*/ 36 w 72"/>
                    <a:gd name="T107" fmla="*/ 64 h 72"/>
                    <a:gd name="T108" fmla="*/ 36 w 72"/>
                    <a:gd name="T109" fmla="*/ 64 h 72"/>
                    <a:gd name="T110" fmla="*/ 26 w 72"/>
                    <a:gd name="T111" fmla="*/ 62 h 72"/>
                    <a:gd name="T112" fmla="*/ 16 w 72"/>
                    <a:gd name="T113" fmla="*/ 56 h 72"/>
                    <a:gd name="T114" fmla="*/ 10 w 72"/>
                    <a:gd name="T115" fmla="*/ 46 h 72"/>
                    <a:gd name="T116" fmla="*/ 8 w 72"/>
                    <a:gd name="T117" fmla="*/ 36 h 72"/>
                    <a:gd name="T118" fmla="*/ 8 w 72"/>
                    <a:gd name="T119" fmla="*/ 36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72" h="72">
                      <a:moveTo>
                        <a:pt x="0" y="36"/>
                      </a:moveTo>
                      <a:lnTo>
                        <a:pt x="0" y="36"/>
                      </a:lnTo>
                      <a:lnTo>
                        <a:pt x="0" y="42"/>
                      </a:lnTo>
                      <a:lnTo>
                        <a:pt x="2" y="50"/>
                      </a:lnTo>
                      <a:lnTo>
                        <a:pt x="6" y="56"/>
                      </a:lnTo>
                      <a:lnTo>
                        <a:pt x="10" y="60"/>
                      </a:lnTo>
                      <a:lnTo>
                        <a:pt x="16" y="66"/>
                      </a:lnTo>
                      <a:lnTo>
                        <a:pt x="22" y="68"/>
                      </a:lnTo>
                      <a:lnTo>
                        <a:pt x="28" y="70"/>
                      </a:lnTo>
                      <a:lnTo>
                        <a:pt x="36" y="72"/>
                      </a:lnTo>
                      <a:lnTo>
                        <a:pt x="36" y="72"/>
                      </a:lnTo>
                      <a:lnTo>
                        <a:pt x="44" y="70"/>
                      </a:lnTo>
                      <a:lnTo>
                        <a:pt x="50" y="68"/>
                      </a:lnTo>
                      <a:lnTo>
                        <a:pt x="56" y="66"/>
                      </a:lnTo>
                      <a:lnTo>
                        <a:pt x="62" y="60"/>
                      </a:lnTo>
                      <a:lnTo>
                        <a:pt x="66" y="56"/>
                      </a:lnTo>
                      <a:lnTo>
                        <a:pt x="70" y="50"/>
                      </a:lnTo>
                      <a:lnTo>
                        <a:pt x="72" y="42"/>
                      </a:lnTo>
                      <a:lnTo>
                        <a:pt x="72" y="36"/>
                      </a:lnTo>
                      <a:lnTo>
                        <a:pt x="72" y="36"/>
                      </a:lnTo>
                      <a:lnTo>
                        <a:pt x="72" y="28"/>
                      </a:lnTo>
                      <a:lnTo>
                        <a:pt x="70" y="22"/>
                      </a:lnTo>
                      <a:lnTo>
                        <a:pt x="66" y="16"/>
                      </a:lnTo>
                      <a:lnTo>
                        <a:pt x="62" y="10"/>
                      </a:lnTo>
                      <a:lnTo>
                        <a:pt x="56" y="6"/>
                      </a:lnTo>
                      <a:lnTo>
                        <a:pt x="50" y="2"/>
                      </a:lnTo>
                      <a:lnTo>
                        <a:pt x="44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8" y="0"/>
                      </a:lnTo>
                      <a:lnTo>
                        <a:pt x="22" y="2"/>
                      </a:lnTo>
                      <a:lnTo>
                        <a:pt x="16" y="6"/>
                      </a:lnTo>
                      <a:lnTo>
                        <a:pt x="10" y="10"/>
                      </a:lnTo>
                      <a:lnTo>
                        <a:pt x="6" y="16"/>
                      </a:lnTo>
                      <a:lnTo>
                        <a:pt x="2" y="22"/>
                      </a:lnTo>
                      <a:lnTo>
                        <a:pt x="0" y="28"/>
                      </a:lnTo>
                      <a:lnTo>
                        <a:pt x="0" y="36"/>
                      </a:lnTo>
                      <a:lnTo>
                        <a:pt x="0" y="36"/>
                      </a:lnTo>
                      <a:close/>
                      <a:moveTo>
                        <a:pt x="8" y="36"/>
                      </a:moveTo>
                      <a:lnTo>
                        <a:pt x="8" y="36"/>
                      </a:lnTo>
                      <a:lnTo>
                        <a:pt x="10" y="24"/>
                      </a:lnTo>
                      <a:lnTo>
                        <a:pt x="16" y="16"/>
                      </a:lnTo>
                      <a:lnTo>
                        <a:pt x="26" y="10"/>
                      </a:lnTo>
                      <a:lnTo>
                        <a:pt x="36" y="8"/>
                      </a:lnTo>
                      <a:lnTo>
                        <a:pt x="36" y="8"/>
                      </a:lnTo>
                      <a:lnTo>
                        <a:pt x="46" y="10"/>
                      </a:lnTo>
                      <a:lnTo>
                        <a:pt x="56" y="16"/>
                      </a:lnTo>
                      <a:lnTo>
                        <a:pt x="62" y="24"/>
                      </a:lnTo>
                      <a:lnTo>
                        <a:pt x="64" y="36"/>
                      </a:lnTo>
                      <a:lnTo>
                        <a:pt x="64" y="36"/>
                      </a:lnTo>
                      <a:lnTo>
                        <a:pt x="62" y="46"/>
                      </a:lnTo>
                      <a:lnTo>
                        <a:pt x="56" y="56"/>
                      </a:lnTo>
                      <a:lnTo>
                        <a:pt x="46" y="62"/>
                      </a:lnTo>
                      <a:lnTo>
                        <a:pt x="36" y="64"/>
                      </a:lnTo>
                      <a:lnTo>
                        <a:pt x="36" y="64"/>
                      </a:lnTo>
                      <a:lnTo>
                        <a:pt x="26" y="62"/>
                      </a:lnTo>
                      <a:lnTo>
                        <a:pt x="16" y="56"/>
                      </a:lnTo>
                      <a:lnTo>
                        <a:pt x="10" y="46"/>
                      </a:lnTo>
                      <a:lnTo>
                        <a:pt x="8" y="36"/>
                      </a:lnTo>
                      <a:lnTo>
                        <a:pt x="8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000"/>
                </a:p>
              </p:txBody>
            </p:sp>
            <p:sp>
              <p:nvSpPr>
                <p:cNvPr id="78" name="Rectangle 85"/>
                <p:cNvSpPr>
                  <a:spLocks noChangeArrowheads="1"/>
                </p:cNvSpPr>
                <p:nvPr/>
              </p:nvSpPr>
              <p:spPr bwMode="auto">
                <a:xfrm>
                  <a:off x="1041" y="1441"/>
                  <a:ext cx="216" cy="2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000"/>
                </a:p>
              </p:txBody>
            </p:sp>
            <p:sp>
              <p:nvSpPr>
                <p:cNvPr id="79" name="Rectangle 86"/>
                <p:cNvSpPr>
                  <a:spLocks noChangeArrowheads="1"/>
                </p:cNvSpPr>
                <p:nvPr/>
              </p:nvSpPr>
              <p:spPr bwMode="auto">
                <a:xfrm>
                  <a:off x="1041" y="1449"/>
                  <a:ext cx="216" cy="14"/>
                </a:xfrm>
                <a:prstGeom prst="rect">
                  <a:avLst/>
                </a:prstGeom>
                <a:solidFill>
                  <a:srgbClr val="8C8C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000"/>
                </a:p>
              </p:txBody>
            </p:sp>
            <p:sp>
              <p:nvSpPr>
                <p:cNvPr id="80" name="Freeform 87"/>
                <p:cNvSpPr>
                  <a:spLocks noEditPoints="1"/>
                </p:cNvSpPr>
                <p:nvPr/>
              </p:nvSpPr>
              <p:spPr bwMode="auto">
                <a:xfrm>
                  <a:off x="1037" y="1437"/>
                  <a:ext cx="224" cy="30"/>
                </a:xfrm>
                <a:custGeom>
                  <a:avLst/>
                  <a:gdLst>
                    <a:gd name="T0" fmla="*/ 4 w 224"/>
                    <a:gd name="T1" fmla="*/ 0 h 30"/>
                    <a:gd name="T2" fmla="*/ 4 w 224"/>
                    <a:gd name="T3" fmla="*/ 0 h 30"/>
                    <a:gd name="T4" fmla="*/ 2 w 224"/>
                    <a:gd name="T5" fmla="*/ 2 h 30"/>
                    <a:gd name="T6" fmla="*/ 0 w 224"/>
                    <a:gd name="T7" fmla="*/ 4 h 30"/>
                    <a:gd name="T8" fmla="*/ 0 w 224"/>
                    <a:gd name="T9" fmla="*/ 26 h 30"/>
                    <a:gd name="T10" fmla="*/ 0 w 224"/>
                    <a:gd name="T11" fmla="*/ 26 h 30"/>
                    <a:gd name="T12" fmla="*/ 2 w 224"/>
                    <a:gd name="T13" fmla="*/ 28 h 30"/>
                    <a:gd name="T14" fmla="*/ 4 w 224"/>
                    <a:gd name="T15" fmla="*/ 30 h 30"/>
                    <a:gd name="T16" fmla="*/ 220 w 224"/>
                    <a:gd name="T17" fmla="*/ 30 h 30"/>
                    <a:gd name="T18" fmla="*/ 220 w 224"/>
                    <a:gd name="T19" fmla="*/ 30 h 30"/>
                    <a:gd name="T20" fmla="*/ 224 w 224"/>
                    <a:gd name="T21" fmla="*/ 28 h 30"/>
                    <a:gd name="T22" fmla="*/ 224 w 224"/>
                    <a:gd name="T23" fmla="*/ 26 h 30"/>
                    <a:gd name="T24" fmla="*/ 224 w 224"/>
                    <a:gd name="T25" fmla="*/ 4 h 30"/>
                    <a:gd name="T26" fmla="*/ 224 w 224"/>
                    <a:gd name="T27" fmla="*/ 4 h 30"/>
                    <a:gd name="T28" fmla="*/ 224 w 224"/>
                    <a:gd name="T29" fmla="*/ 2 h 30"/>
                    <a:gd name="T30" fmla="*/ 220 w 224"/>
                    <a:gd name="T31" fmla="*/ 0 h 30"/>
                    <a:gd name="T32" fmla="*/ 4 w 224"/>
                    <a:gd name="T33" fmla="*/ 0 h 30"/>
                    <a:gd name="T34" fmla="*/ 216 w 224"/>
                    <a:gd name="T35" fmla="*/ 8 h 30"/>
                    <a:gd name="T36" fmla="*/ 216 w 224"/>
                    <a:gd name="T37" fmla="*/ 8 h 30"/>
                    <a:gd name="T38" fmla="*/ 216 w 224"/>
                    <a:gd name="T39" fmla="*/ 22 h 30"/>
                    <a:gd name="T40" fmla="*/ 216 w 224"/>
                    <a:gd name="T41" fmla="*/ 22 h 30"/>
                    <a:gd name="T42" fmla="*/ 8 w 224"/>
                    <a:gd name="T43" fmla="*/ 22 h 30"/>
                    <a:gd name="T44" fmla="*/ 8 w 224"/>
                    <a:gd name="T45" fmla="*/ 22 h 30"/>
                    <a:gd name="T46" fmla="*/ 8 w 224"/>
                    <a:gd name="T47" fmla="*/ 8 h 30"/>
                    <a:gd name="T48" fmla="*/ 8 w 224"/>
                    <a:gd name="T49" fmla="*/ 8 h 30"/>
                    <a:gd name="T50" fmla="*/ 216 w 224"/>
                    <a:gd name="T51" fmla="*/ 8 h 30"/>
                    <a:gd name="T52" fmla="*/ 216 w 224"/>
                    <a:gd name="T53" fmla="*/ 8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24" h="30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2" y="28"/>
                      </a:lnTo>
                      <a:lnTo>
                        <a:pt x="4" y="30"/>
                      </a:lnTo>
                      <a:lnTo>
                        <a:pt x="220" y="30"/>
                      </a:lnTo>
                      <a:lnTo>
                        <a:pt x="220" y="30"/>
                      </a:lnTo>
                      <a:lnTo>
                        <a:pt x="224" y="28"/>
                      </a:lnTo>
                      <a:lnTo>
                        <a:pt x="224" y="26"/>
                      </a:lnTo>
                      <a:lnTo>
                        <a:pt x="224" y="4"/>
                      </a:lnTo>
                      <a:lnTo>
                        <a:pt x="224" y="4"/>
                      </a:lnTo>
                      <a:lnTo>
                        <a:pt x="224" y="2"/>
                      </a:lnTo>
                      <a:lnTo>
                        <a:pt x="220" y="0"/>
                      </a:lnTo>
                      <a:lnTo>
                        <a:pt x="4" y="0"/>
                      </a:lnTo>
                      <a:close/>
                      <a:moveTo>
                        <a:pt x="216" y="8"/>
                      </a:moveTo>
                      <a:lnTo>
                        <a:pt x="216" y="8"/>
                      </a:lnTo>
                      <a:lnTo>
                        <a:pt x="216" y="22"/>
                      </a:lnTo>
                      <a:lnTo>
                        <a:pt x="216" y="22"/>
                      </a:lnTo>
                      <a:lnTo>
                        <a:pt x="8" y="22"/>
                      </a:lnTo>
                      <a:lnTo>
                        <a:pt x="8" y="22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16" y="8"/>
                      </a:lnTo>
                      <a:lnTo>
                        <a:pt x="216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000"/>
                </a:p>
              </p:txBody>
            </p:sp>
            <p:sp>
              <p:nvSpPr>
                <p:cNvPr id="81" name="Rectangle 88"/>
                <p:cNvSpPr>
                  <a:spLocks noChangeArrowheads="1"/>
                </p:cNvSpPr>
                <p:nvPr/>
              </p:nvSpPr>
              <p:spPr bwMode="auto">
                <a:xfrm>
                  <a:off x="1181" y="1441"/>
                  <a:ext cx="8" cy="2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000"/>
                </a:p>
              </p:txBody>
            </p:sp>
            <p:sp>
              <p:nvSpPr>
                <p:cNvPr id="82" name="Rectangle 89"/>
                <p:cNvSpPr>
                  <a:spLocks noChangeArrowheads="1"/>
                </p:cNvSpPr>
                <p:nvPr/>
              </p:nvSpPr>
              <p:spPr bwMode="auto">
                <a:xfrm>
                  <a:off x="1109" y="1441"/>
                  <a:ext cx="8" cy="2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000"/>
                </a:p>
              </p:txBody>
            </p:sp>
            <p:sp>
              <p:nvSpPr>
                <p:cNvPr id="83" name="Freeform 90"/>
                <p:cNvSpPr>
                  <a:spLocks noEditPoints="1"/>
                </p:cNvSpPr>
                <p:nvPr/>
              </p:nvSpPr>
              <p:spPr bwMode="auto">
                <a:xfrm>
                  <a:off x="381" y="695"/>
                  <a:ext cx="976" cy="1038"/>
                </a:xfrm>
                <a:custGeom>
                  <a:avLst/>
                  <a:gdLst>
                    <a:gd name="T0" fmla="*/ 916 w 976"/>
                    <a:gd name="T1" fmla="*/ 806 h 1038"/>
                    <a:gd name="T2" fmla="*/ 752 w 976"/>
                    <a:gd name="T3" fmla="*/ 832 h 1038"/>
                    <a:gd name="T4" fmla="*/ 556 w 976"/>
                    <a:gd name="T5" fmla="*/ 846 h 1038"/>
                    <a:gd name="T6" fmla="*/ 352 w 976"/>
                    <a:gd name="T7" fmla="*/ 842 h 1038"/>
                    <a:gd name="T8" fmla="*/ 164 w 976"/>
                    <a:gd name="T9" fmla="*/ 826 h 1038"/>
                    <a:gd name="T10" fmla="*/ 16 w 976"/>
                    <a:gd name="T11" fmla="*/ 794 h 1038"/>
                    <a:gd name="T12" fmla="*/ 16 w 976"/>
                    <a:gd name="T13" fmla="*/ 16 h 1038"/>
                    <a:gd name="T14" fmla="*/ 960 w 976"/>
                    <a:gd name="T15" fmla="*/ 794 h 1038"/>
                    <a:gd name="T16" fmla="*/ 792 w 976"/>
                    <a:gd name="T17" fmla="*/ 972 h 1038"/>
                    <a:gd name="T18" fmla="*/ 700 w 976"/>
                    <a:gd name="T19" fmla="*/ 1002 h 1038"/>
                    <a:gd name="T20" fmla="*/ 572 w 976"/>
                    <a:gd name="T21" fmla="*/ 1020 h 1038"/>
                    <a:gd name="T22" fmla="*/ 432 w 976"/>
                    <a:gd name="T23" fmla="*/ 1022 h 1038"/>
                    <a:gd name="T24" fmla="*/ 304 w 976"/>
                    <a:gd name="T25" fmla="*/ 1010 h 1038"/>
                    <a:gd name="T26" fmla="*/ 206 w 976"/>
                    <a:gd name="T27" fmla="*/ 984 h 1038"/>
                    <a:gd name="T28" fmla="*/ 184 w 976"/>
                    <a:gd name="T29" fmla="*/ 956 h 1038"/>
                    <a:gd name="T30" fmla="*/ 212 w 976"/>
                    <a:gd name="T31" fmla="*/ 932 h 1038"/>
                    <a:gd name="T32" fmla="*/ 298 w 976"/>
                    <a:gd name="T33" fmla="*/ 886 h 1038"/>
                    <a:gd name="T34" fmla="*/ 368 w 976"/>
                    <a:gd name="T35" fmla="*/ 864 h 1038"/>
                    <a:gd name="T36" fmla="*/ 608 w 976"/>
                    <a:gd name="T37" fmla="*/ 864 h 1038"/>
                    <a:gd name="T38" fmla="*/ 678 w 976"/>
                    <a:gd name="T39" fmla="*/ 886 h 1038"/>
                    <a:gd name="T40" fmla="*/ 764 w 976"/>
                    <a:gd name="T41" fmla="*/ 932 h 1038"/>
                    <a:gd name="T42" fmla="*/ 792 w 976"/>
                    <a:gd name="T43" fmla="*/ 956 h 1038"/>
                    <a:gd name="T44" fmla="*/ 968 w 976"/>
                    <a:gd name="T45" fmla="*/ 0 h 1038"/>
                    <a:gd name="T46" fmla="*/ 4 w 976"/>
                    <a:gd name="T47" fmla="*/ 0 h 1038"/>
                    <a:gd name="T48" fmla="*/ 0 w 976"/>
                    <a:gd name="T49" fmla="*/ 8 h 1038"/>
                    <a:gd name="T50" fmla="*/ 2 w 976"/>
                    <a:gd name="T51" fmla="*/ 804 h 1038"/>
                    <a:gd name="T52" fmla="*/ 36 w 976"/>
                    <a:gd name="T53" fmla="*/ 816 h 1038"/>
                    <a:gd name="T54" fmla="*/ 148 w 976"/>
                    <a:gd name="T55" fmla="*/ 840 h 1038"/>
                    <a:gd name="T56" fmla="*/ 332 w 976"/>
                    <a:gd name="T57" fmla="*/ 858 h 1038"/>
                    <a:gd name="T58" fmla="*/ 254 w 976"/>
                    <a:gd name="T59" fmla="*/ 888 h 1038"/>
                    <a:gd name="T60" fmla="*/ 190 w 976"/>
                    <a:gd name="T61" fmla="*/ 928 h 1038"/>
                    <a:gd name="T62" fmla="*/ 168 w 976"/>
                    <a:gd name="T63" fmla="*/ 980 h 1038"/>
                    <a:gd name="T64" fmla="*/ 182 w 976"/>
                    <a:gd name="T65" fmla="*/ 990 h 1038"/>
                    <a:gd name="T66" fmla="*/ 256 w 976"/>
                    <a:gd name="T67" fmla="*/ 1016 h 1038"/>
                    <a:gd name="T68" fmla="*/ 382 w 976"/>
                    <a:gd name="T69" fmla="*/ 1034 h 1038"/>
                    <a:gd name="T70" fmla="*/ 528 w 976"/>
                    <a:gd name="T71" fmla="*/ 1036 h 1038"/>
                    <a:gd name="T72" fmla="*/ 668 w 976"/>
                    <a:gd name="T73" fmla="*/ 1024 h 1038"/>
                    <a:gd name="T74" fmla="*/ 778 w 976"/>
                    <a:gd name="T75" fmla="*/ 996 h 1038"/>
                    <a:gd name="T76" fmla="*/ 808 w 976"/>
                    <a:gd name="T77" fmla="*/ 948 h 1038"/>
                    <a:gd name="T78" fmla="*/ 786 w 976"/>
                    <a:gd name="T79" fmla="*/ 928 h 1038"/>
                    <a:gd name="T80" fmla="*/ 722 w 976"/>
                    <a:gd name="T81" fmla="*/ 888 h 1038"/>
                    <a:gd name="T82" fmla="*/ 644 w 976"/>
                    <a:gd name="T83" fmla="*/ 858 h 1038"/>
                    <a:gd name="T84" fmla="*/ 828 w 976"/>
                    <a:gd name="T85" fmla="*/ 840 h 1038"/>
                    <a:gd name="T86" fmla="*/ 940 w 976"/>
                    <a:gd name="T87" fmla="*/ 816 h 1038"/>
                    <a:gd name="T88" fmla="*/ 974 w 976"/>
                    <a:gd name="T89" fmla="*/ 804 h 1038"/>
                    <a:gd name="T90" fmla="*/ 976 w 976"/>
                    <a:gd name="T91" fmla="*/ 8 h 1038"/>
                    <a:gd name="T92" fmla="*/ 972 w 976"/>
                    <a:gd name="T93" fmla="*/ 0 h 10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976" h="1038">
                      <a:moveTo>
                        <a:pt x="960" y="794"/>
                      </a:moveTo>
                      <a:lnTo>
                        <a:pt x="960" y="794"/>
                      </a:lnTo>
                      <a:lnTo>
                        <a:pt x="916" y="806"/>
                      </a:lnTo>
                      <a:lnTo>
                        <a:pt x="866" y="816"/>
                      </a:lnTo>
                      <a:lnTo>
                        <a:pt x="812" y="826"/>
                      </a:lnTo>
                      <a:lnTo>
                        <a:pt x="752" y="832"/>
                      </a:lnTo>
                      <a:lnTo>
                        <a:pt x="688" y="838"/>
                      </a:lnTo>
                      <a:lnTo>
                        <a:pt x="624" y="842"/>
                      </a:lnTo>
                      <a:lnTo>
                        <a:pt x="556" y="846"/>
                      </a:lnTo>
                      <a:lnTo>
                        <a:pt x="488" y="846"/>
                      </a:lnTo>
                      <a:lnTo>
                        <a:pt x="420" y="846"/>
                      </a:lnTo>
                      <a:lnTo>
                        <a:pt x="352" y="842"/>
                      </a:lnTo>
                      <a:lnTo>
                        <a:pt x="288" y="838"/>
                      </a:lnTo>
                      <a:lnTo>
                        <a:pt x="224" y="832"/>
                      </a:lnTo>
                      <a:lnTo>
                        <a:pt x="164" y="826"/>
                      </a:lnTo>
                      <a:lnTo>
                        <a:pt x="110" y="816"/>
                      </a:lnTo>
                      <a:lnTo>
                        <a:pt x="60" y="806"/>
                      </a:lnTo>
                      <a:lnTo>
                        <a:pt x="16" y="794"/>
                      </a:lnTo>
                      <a:lnTo>
                        <a:pt x="16" y="794"/>
                      </a:lnTo>
                      <a:lnTo>
                        <a:pt x="16" y="16"/>
                      </a:lnTo>
                      <a:lnTo>
                        <a:pt x="16" y="16"/>
                      </a:lnTo>
                      <a:lnTo>
                        <a:pt x="960" y="16"/>
                      </a:lnTo>
                      <a:lnTo>
                        <a:pt x="960" y="16"/>
                      </a:lnTo>
                      <a:lnTo>
                        <a:pt x="960" y="794"/>
                      </a:lnTo>
                      <a:lnTo>
                        <a:pt x="960" y="794"/>
                      </a:lnTo>
                      <a:close/>
                      <a:moveTo>
                        <a:pt x="792" y="972"/>
                      </a:moveTo>
                      <a:lnTo>
                        <a:pt x="792" y="972"/>
                      </a:lnTo>
                      <a:lnTo>
                        <a:pt x="766" y="984"/>
                      </a:lnTo>
                      <a:lnTo>
                        <a:pt x="736" y="994"/>
                      </a:lnTo>
                      <a:lnTo>
                        <a:pt x="700" y="1002"/>
                      </a:lnTo>
                      <a:lnTo>
                        <a:pt x="660" y="1010"/>
                      </a:lnTo>
                      <a:lnTo>
                        <a:pt x="618" y="1016"/>
                      </a:lnTo>
                      <a:lnTo>
                        <a:pt x="572" y="1020"/>
                      </a:lnTo>
                      <a:lnTo>
                        <a:pt x="526" y="1022"/>
                      </a:lnTo>
                      <a:lnTo>
                        <a:pt x="480" y="1022"/>
                      </a:lnTo>
                      <a:lnTo>
                        <a:pt x="432" y="1022"/>
                      </a:lnTo>
                      <a:lnTo>
                        <a:pt x="388" y="1020"/>
                      </a:lnTo>
                      <a:lnTo>
                        <a:pt x="344" y="1016"/>
                      </a:lnTo>
                      <a:lnTo>
                        <a:pt x="304" y="1010"/>
                      </a:lnTo>
                      <a:lnTo>
                        <a:pt x="266" y="1002"/>
                      </a:lnTo>
                      <a:lnTo>
                        <a:pt x="234" y="994"/>
                      </a:lnTo>
                      <a:lnTo>
                        <a:pt x="206" y="984"/>
                      </a:lnTo>
                      <a:lnTo>
                        <a:pt x="184" y="972"/>
                      </a:lnTo>
                      <a:lnTo>
                        <a:pt x="184" y="972"/>
                      </a:lnTo>
                      <a:lnTo>
                        <a:pt x="184" y="956"/>
                      </a:lnTo>
                      <a:lnTo>
                        <a:pt x="184" y="956"/>
                      </a:lnTo>
                      <a:lnTo>
                        <a:pt x="198" y="944"/>
                      </a:lnTo>
                      <a:lnTo>
                        <a:pt x="212" y="932"/>
                      </a:lnTo>
                      <a:lnTo>
                        <a:pt x="240" y="914"/>
                      </a:lnTo>
                      <a:lnTo>
                        <a:pt x="270" y="898"/>
                      </a:lnTo>
                      <a:lnTo>
                        <a:pt x="298" y="886"/>
                      </a:lnTo>
                      <a:lnTo>
                        <a:pt x="324" y="876"/>
                      </a:lnTo>
                      <a:lnTo>
                        <a:pt x="346" y="870"/>
                      </a:lnTo>
                      <a:lnTo>
                        <a:pt x="368" y="864"/>
                      </a:lnTo>
                      <a:lnTo>
                        <a:pt x="368" y="864"/>
                      </a:lnTo>
                      <a:lnTo>
                        <a:pt x="608" y="864"/>
                      </a:lnTo>
                      <a:lnTo>
                        <a:pt x="608" y="864"/>
                      </a:lnTo>
                      <a:lnTo>
                        <a:pt x="630" y="870"/>
                      </a:lnTo>
                      <a:lnTo>
                        <a:pt x="652" y="876"/>
                      </a:lnTo>
                      <a:lnTo>
                        <a:pt x="678" y="886"/>
                      </a:lnTo>
                      <a:lnTo>
                        <a:pt x="706" y="898"/>
                      </a:lnTo>
                      <a:lnTo>
                        <a:pt x="736" y="914"/>
                      </a:lnTo>
                      <a:lnTo>
                        <a:pt x="764" y="932"/>
                      </a:lnTo>
                      <a:lnTo>
                        <a:pt x="778" y="944"/>
                      </a:lnTo>
                      <a:lnTo>
                        <a:pt x="792" y="956"/>
                      </a:lnTo>
                      <a:lnTo>
                        <a:pt x="792" y="956"/>
                      </a:lnTo>
                      <a:lnTo>
                        <a:pt x="792" y="972"/>
                      </a:lnTo>
                      <a:lnTo>
                        <a:pt x="792" y="972"/>
                      </a:lnTo>
                      <a:close/>
                      <a:moveTo>
                        <a:pt x="968" y="0"/>
                      </a:move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8"/>
                      </a:lnTo>
                      <a:lnTo>
                        <a:pt x="0" y="800"/>
                      </a:lnTo>
                      <a:lnTo>
                        <a:pt x="0" y="800"/>
                      </a:lnTo>
                      <a:lnTo>
                        <a:pt x="2" y="804"/>
                      </a:lnTo>
                      <a:lnTo>
                        <a:pt x="6" y="808"/>
                      </a:lnTo>
                      <a:lnTo>
                        <a:pt x="6" y="808"/>
                      </a:lnTo>
                      <a:lnTo>
                        <a:pt x="36" y="816"/>
                      </a:lnTo>
                      <a:lnTo>
                        <a:pt x="70" y="826"/>
                      </a:lnTo>
                      <a:lnTo>
                        <a:pt x="108" y="832"/>
                      </a:lnTo>
                      <a:lnTo>
                        <a:pt x="148" y="840"/>
                      </a:lnTo>
                      <a:lnTo>
                        <a:pt x="236" y="850"/>
                      </a:lnTo>
                      <a:lnTo>
                        <a:pt x="332" y="858"/>
                      </a:lnTo>
                      <a:lnTo>
                        <a:pt x="332" y="858"/>
                      </a:lnTo>
                      <a:lnTo>
                        <a:pt x="296" y="870"/>
                      </a:lnTo>
                      <a:lnTo>
                        <a:pt x="274" y="878"/>
                      </a:lnTo>
                      <a:lnTo>
                        <a:pt x="254" y="888"/>
                      </a:lnTo>
                      <a:lnTo>
                        <a:pt x="232" y="900"/>
                      </a:lnTo>
                      <a:lnTo>
                        <a:pt x="210" y="914"/>
                      </a:lnTo>
                      <a:lnTo>
                        <a:pt x="190" y="928"/>
                      </a:lnTo>
                      <a:lnTo>
                        <a:pt x="170" y="946"/>
                      </a:lnTo>
                      <a:lnTo>
                        <a:pt x="168" y="948"/>
                      </a:lnTo>
                      <a:lnTo>
                        <a:pt x="168" y="980"/>
                      </a:lnTo>
                      <a:lnTo>
                        <a:pt x="172" y="982"/>
                      </a:lnTo>
                      <a:lnTo>
                        <a:pt x="172" y="982"/>
                      </a:lnTo>
                      <a:lnTo>
                        <a:pt x="182" y="990"/>
                      </a:lnTo>
                      <a:lnTo>
                        <a:pt x="194" y="996"/>
                      </a:lnTo>
                      <a:lnTo>
                        <a:pt x="222" y="1006"/>
                      </a:lnTo>
                      <a:lnTo>
                        <a:pt x="256" y="1016"/>
                      </a:lnTo>
                      <a:lnTo>
                        <a:pt x="294" y="1024"/>
                      </a:lnTo>
                      <a:lnTo>
                        <a:pt x="336" y="1030"/>
                      </a:lnTo>
                      <a:lnTo>
                        <a:pt x="382" y="1034"/>
                      </a:lnTo>
                      <a:lnTo>
                        <a:pt x="430" y="1036"/>
                      </a:lnTo>
                      <a:lnTo>
                        <a:pt x="478" y="1038"/>
                      </a:lnTo>
                      <a:lnTo>
                        <a:pt x="528" y="1036"/>
                      </a:lnTo>
                      <a:lnTo>
                        <a:pt x="576" y="1034"/>
                      </a:lnTo>
                      <a:lnTo>
                        <a:pt x="624" y="1030"/>
                      </a:lnTo>
                      <a:lnTo>
                        <a:pt x="668" y="1024"/>
                      </a:lnTo>
                      <a:lnTo>
                        <a:pt x="708" y="1016"/>
                      </a:lnTo>
                      <a:lnTo>
                        <a:pt x="746" y="1006"/>
                      </a:lnTo>
                      <a:lnTo>
                        <a:pt x="778" y="996"/>
                      </a:lnTo>
                      <a:lnTo>
                        <a:pt x="804" y="982"/>
                      </a:lnTo>
                      <a:lnTo>
                        <a:pt x="808" y="980"/>
                      </a:lnTo>
                      <a:lnTo>
                        <a:pt x="808" y="948"/>
                      </a:lnTo>
                      <a:lnTo>
                        <a:pt x="806" y="946"/>
                      </a:lnTo>
                      <a:lnTo>
                        <a:pt x="806" y="946"/>
                      </a:lnTo>
                      <a:lnTo>
                        <a:pt x="786" y="928"/>
                      </a:lnTo>
                      <a:lnTo>
                        <a:pt x="766" y="914"/>
                      </a:lnTo>
                      <a:lnTo>
                        <a:pt x="744" y="900"/>
                      </a:lnTo>
                      <a:lnTo>
                        <a:pt x="722" y="888"/>
                      </a:lnTo>
                      <a:lnTo>
                        <a:pt x="702" y="878"/>
                      </a:lnTo>
                      <a:lnTo>
                        <a:pt x="680" y="870"/>
                      </a:lnTo>
                      <a:lnTo>
                        <a:pt x="644" y="858"/>
                      </a:lnTo>
                      <a:lnTo>
                        <a:pt x="644" y="858"/>
                      </a:lnTo>
                      <a:lnTo>
                        <a:pt x="740" y="850"/>
                      </a:lnTo>
                      <a:lnTo>
                        <a:pt x="828" y="840"/>
                      </a:lnTo>
                      <a:lnTo>
                        <a:pt x="868" y="832"/>
                      </a:lnTo>
                      <a:lnTo>
                        <a:pt x="906" y="826"/>
                      </a:lnTo>
                      <a:lnTo>
                        <a:pt x="940" y="816"/>
                      </a:lnTo>
                      <a:lnTo>
                        <a:pt x="970" y="808"/>
                      </a:lnTo>
                      <a:lnTo>
                        <a:pt x="970" y="808"/>
                      </a:lnTo>
                      <a:lnTo>
                        <a:pt x="974" y="804"/>
                      </a:lnTo>
                      <a:lnTo>
                        <a:pt x="976" y="800"/>
                      </a:lnTo>
                      <a:lnTo>
                        <a:pt x="976" y="8"/>
                      </a:lnTo>
                      <a:lnTo>
                        <a:pt x="976" y="8"/>
                      </a:lnTo>
                      <a:lnTo>
                        <a:pt x="976" y="4"/>
                      </a:lnTo>
                      <a:lnTo>
                        <a:pt x="974" y="2"/>
                      </a:lnTo>
                      <a:lnTo>
                        <a:pt x="972" y="0"/>
                      </a:lnTo>
                      <a:lnTo>
                        <a:pt x="968" y="0"/>
                      </a:lnTo>
                      <a:lnTo>
                        <a:pt x="96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000"/>
                </a:p>
              </p:txBody>
            </p:sp>
            <p:sp>
              <p:nvSpPr>
                <p:cNvPr id="84" name="Freeform 91"/>
                <p:cNvSpPr>
                  <a:spLocks/>
                </p:cNvSpPr>
                <p:nvPr/>
              </p:nvSpPr>
              <p:spPr bwMode="auto">
                <a:xfrm>
                  <a:off x="863" y="1449"/>
                  <a:ext cx="20" cy="20"/>
                </a:xfrm>
                <a:custGeom>
                  <a:avLst/>
                  <a:gdLst>
                    <a:gd name="T0" fmla="*/ 20 w 20"/>
                    <a:gd name="T1" fmla="*/ 10 h 20"/>
                    <a:gd name="T2" fmla="*/ 20 w 20"/>
                    <a:gd name="T3" fmla="*/ 10 h 20"/>
                    <a:gd name="T4" fmla="*/ 20 w 20"/>
                    <a:gd name="T5" fmla="*/ 14 h 20"/>
                    <a:gd name="T6" fmla="*/ 18 w 20"/>
                    <a:gd name="T7" fmla="*/ 18 h 20"/>
                    <a:gd name="T8" fmla="*/ 14 w 20"/>
                    <a:gd name="T9" fmla="*/ 20 h 20"/>
                    <a:gd name="T10" fmla="*/ 10 w 20"/>
                    <a:gd name="T11" fmla="*/ 20 h 20"/>
                    <a:gd name="T12" fmla="*/ 10 w 20"/>
                    <a:gd name="T13" fmla="*/ 20 h 20"/>
                    <a:gd name="T14" fmla="*/ 6 w 20"/>
                    <a:gd name="T15" fmla="*/ 20 h 20"/>
                    <a:gd name="T16" fmla="*/ 2 w 20"/>
                    <a:gd name="T17" fmla="*/ 18 h 20"/>
                    <a:gd name="T18" fmla="*/ 0 w 20"/>
                    <a:gd name="T19" fmla="*/ 14 h 20"/>
                    <a:gd name="T20" fmla="*/ 0 w 20"/>
                    <a:gd name="T21" fmla="*/ 10 h 20"/>
                    <a:gd name="T22" fmla="*/ 0 w 20"/>
                    <a:gd name="T23" fmla="*/ 10 h 20"/>
                    <a:gd name="T24" fmla="*/ 0 w 20"/>
                    <a:gd name="T25" fmla="*/ 6 h 20"/>
                    <a:gd name="T26" fmla="*/ 2 w 20"/>
                    <a:gd name="T27" fmla="*/ 2 h 20"/>
                    <a:gd name="T28" fmla="*/ 6 w 20"/>
                    <a:gd name="T29" fmla="*/ 0 h 20"/>
                    <a:gd name="T30" fmla="*/ 10 w 20"/>
                    <a:gd name="T31" fmla="*/ 0 h 20"/>
                    <a:gd name="T32" fmla="*/ 10 w 20"/>
                    <a:gd name="T33" fmla="*/ 0 h 20"/>
                    <a:gd name="T34" fmla="*/ 14 w 20"/>
                    <a:gd name="T35" fmla="*/ 0 h 20"/>
                    <a:gd name="T36" fmla="*/ 18 w 20"/>
                    <a:gd name="T37" fmla="*/ 2 h 20"/>
                    <a:gd name="T38" fmla="*/ 20 w 20"/>
                    <a:gd name="T39" fmla="*/ 6 h 20"/>
                    <a:gd name="T40" fmla="*/ 20 w 20"/>
                    <a:gd name="T41" fmla="*/ 10 h 20"/>
                    <a:gd name="T42" fmla="*/ 20 w 20"/>
                    <a:gd name="T43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0" h="20">
                      <a:moveTo>
                        <a:pt x="20" y="10"/>
                      </a:moveTo>
                      <a:lnTo>
                        <a:pt x="20" y="10"/>
                      </a:lnTo>
                      <a:lnTo>
                        <a:pt x="20" y="14"/>
                      </a:lnTo>
                      <a:lnTo>
                        <a:pt x="18" y="18"/>
                      </a:lnTo>
                      <a:lnTo>
                        <a:pt x="14" y="20"/>
                      </a:lnTo>
                      <a:lnTo>
                        <a:pt x="10" y="20"/>
                      </a:lnTo>
                      <a:lnTo>
                        <a:pt x="10" y="20"/>
                      </a:lnTo>
                      <a:lnTo>
                        <a:pt x="6" y="20"/>
                      </a:lnTo>
                      <a:lnTo>
                        <a:pt x="2" y="18"/>
                      </a:lnTo>
                      <a:lnTo>
                        <a:pt x="0" y="14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6"/>
                      </a:lnTo>
                      <a:lnTo>
                        <a:pt x="2" y="2"/>
                      </a:lnTo>
                      <a:lnTo>
                        <a:pt x="6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18" y="2"/>
                      </a:lnTo>
                      <a:lnTo>
                        <a:pt x="20" y="6"/>
                      </a:lnTo>
                      <a:lnTo>
                        <a:pt x="20" y="10"/>
                      </a:lnTo>
                      <a:lnTo>
                        <a:pt x="20" y="10"/>
                      </a:lnTo>
                      <a:close/>
                    </a:path>
                  </a:pathLst>
                </a:custGeom>
                <a:solidFill>
                  <a:srgbClr val="E6F4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000"/>
                </a:p>
              </p:txBody>
            </p:sp>
            <p:sp>
              <p:nvSpPr>
                <p:cNvPr id="85" name="Freeform 100"/>
                <p:cNvSpPr>
                  <a:spLocks/>
                </p:cNvSpPr>
                <p:nvPr/>
              </p:nvSpPr>
              <p:spPr bwMode="auto">
                <a:xfrm>
                  <a:off x="1145" y="849"/>
                  <a:ext cx="58" cy="94"/>
                </a:xfrm>
                <a:custGeom>
                  <a:avLst/>
                  <a:gdLst>
                    <a:gd name="T0" fmla="*/ 58 w 58"/>
                    <a:gd name="T1" fmla="*/ 48 h 94"/>
                    <a:gd name="T2" fmla="*/ 58 w 58"/>
                    <a:gd name="T3" fmla="*/ 48 h 94"/>
                    <a:gd name="T4" fmla="*/ 58 w 58"/>
                    <a:gd name="T5" fmla="*/ 58 h 94"/>
                    <a:gd name="T6" fmla="*/ 56 w 58"/>
                    <a:gd name="T7" fmla="*/ 66 h 94"/>
                    <a:gd name="T8" fmla="*/ 52 w 58"/>
                    <a:gd name="T9" fmla="*/ 74 h 94"/>
                    <a:gd name="T10" fmla="*/ 50 w 58"/>
                    <a:gd name="T11" fmla="*/ 82 h 94"/>
                    <a:gd name="T12" fmla="*/ 46 w 58"/>
                    <a:gd name="T13" fmla="*/ 86 h 94"/>
                    <a:gd name="T14" fmla="*/ 40 w 58"/>
                    <a:gd name="T15" fmla="*/ 92 h 94"/>
                    <a:gd name="T16" fmla="*/ 34 w 58"/>
                    <a:gd name="T17" fmla="*/ 94 h 94"/>
                    <a:gd name="T18" fmla="*/ 28 w 58"/>
                    <a:gd name="T19" fmla="*/ 94 h 94"/>
                    <a:gd name="T20" fmla="*/ 28 w 58"/>
                    <a:gd name="T21" fmla="*/ 94 h 94"/>
                    <a:gd name="T22" fmla="*/ 24 w 58"/>
                    <a:gd name="T23" fmla="*/ 94 h 94"/>
                    <a:gd name="T24" fmla="*/ 18 w 58"/>
                    <a:gd name="T25" fmla="*/ 92 h 94"/>
                    <a:gd name="T26" fmla="*/ 12 w 58"/>
                    <a:gd name="T27" fmla="*/ 86 h 94"/>
                    <a:gd name="T28" fmla="*/ 8 w 58"/>
                    <a:gd name="T29" fmla="*/ 82 h 94"/>
                    <a:gd name="T30" fmla="*/ 4 w 58"/>
                    <a:gd name="T31" fmla="*/ 74 h 94"/>
                    <a:gd name="T32" fmla="*/ 2 w 58"/>
                    <a:gd name="T33" fmla="*/ 66 h 94"/>
                    <a:gd name="T34" fmla="*/ 0 w 58"/>
                    <a:gd name="T35" fmla="*/ 58 h 94"/>
                    <a:gd name="T36" fmla="*/ 0 w 58"/>
                    <a:gd name="T37" fmla="*/ 48 h 94"/>
                    <a:gd name="T38" fmla="*/ 0 w 58"/>
                    <a:gd name="T39" fmla="*/ 48 h 94"/>
                    <a:gd name="T40" fmla="*/ 0 w 58"/>
                    <a:gd name="T41" fmla="*/ 38 h 94"/>
                    <a:gd name="T42" fmla="*/ 2 w 58"/>
                    <a:gd name="T43" fmla="*/ 30 h 94"/>
                    <a:gd name="T44" fmla="*/ 4 w 58"/>
                    <a:gd name="T45" fmla="*/ 22 h 94"/>
                    <a:gd name="T46" fmla="*/ 8 w 58"/>
                    <a:gd name="T47" fmla="*/ 14 h 94"/>
                    <a:gd name="T48" fmla="*/ 12 w 58"/>
                    <a:gd name="T49" fmla="*/ 8 h 94"/>
                    <a:gd name="T50" fmla="*/ 18 w 58"/>
                    <a:gd name="T51" fmla="*/ 4 h 94"/>
                    <a:gd name="T52" fmla="*/ 24 w 58"/>
                    <a:gd name="T53" fmla="*/ 2 h 94"/>
                    <a:gd name="T54" fmla="*/ 28 w 58"/>
                    <a:gd name="T55" fmla="*/ 0 h 94"/>
                    <a:gd name="T56" fmla="*/ 28 w 58"/>
                    <a:gd name="T57" fmla="*/ 0 h 94"/>
                    <a:gd name="T58" fmla="*/ 34 w 58"/>
                    <a:gd name="T59" fmla="*/ 2 h 94"/>
                    <a:gd name="T60" fmla="*/ 40 w 58"/>
                    <a:gd name="T61" fmla="*/ 4 h 94"/>
                    <a:gd name="T62" fmla="*/ 46 w 58"/>
                    <a:gd name="T63" fmla="*/ 8 h 94"/>
                    <a:gd name="T64" fmla="*/ 50 w 58"/>
                    <a:gd name="T65" fmla="*/ 14 h 94"/>
                    <a:gd name="T66" fmla="*/ 52 w 58"/>
                    <a:gd name="T67" fmla="*/ 22 h 94"/>
                    <a:gd name="T68" fmla="*/ 56 w 58"/>
                    <a:gd name="T69" fmla="*/ 30 h 94"/>
                    <a:gd name="T70" fmla="*/ 58 w 58"/>
                    <a:gd name="T71" fmla="*/ 38 h 94"/>
                    <a:gd name="T72" fmla="*/ 58 w 58"/>
                    <a:gd name="T73" fmla="*/ 48 h 94"/>
                    <a:gd name="T74" fmla="*/ 58 w 58"/>
                    <a:gd name="T75" fmla="*/ 48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58" h="94">
                      <a:moveTo>
                        <a:pt x="58" y="48"/>
                      </a:moveTo>
                      <a:lnTo>
                        <a:pt x="58" y="48"/>
                      </a:lnTo>
                      <a:lnTo>
                        <a:pt x="58" y="58"/>
                      </a:lnTo>
                      <a:lnTo>
                        <a:pt x="56" y="66"/>
                      </a:lnTo>
                      <a:lnTo>
                        <a:pt x="52" y="74"/>
                      </a:lnTo>
                      <a:lnTo>
                        <a:pt x="50" y="82"/>
                      </a:lnTo>
                      <a:lnTo>
                        <a:pt x="46" y="86"/>
                      </a:lnTo>
                      <a:lnTo>
                        <a:pt x="40" y="92"/>
                      </a:lnTo>
                      <a:lnTo>
                        <a:pt x="34" y="94"/>
                      </a:lnTo>
                      <a:lnTo>
                        <a:pt x="28" y="94"/>
                      </a:lnTo>
                      <a:lnTo>
                        <a:pt x="28" y="94"/>
                      </a:lnTo>
                      <a:lnTo>
                        <a:pt x="24" y="94"/>
                      </a:lnTo>
                      <a:lnTo>
                        <a:pt x="18" y="92"/>
                      </a:lnTo>
                      <a:lnTo>
                        <a:pt x="12" y="86"/>
                      </a:lnTo>
                      <a:lnTo>
                        <a:pt x="8" y="82"/>
                      </a:lnTo>
                      <a:lnTo>
                        <a:pt x="4" y="74"/>
                      </a:lnTo>
                      <a:lnTo>
                        <a:pt x="2" y="66"/>
                      </a:lnTo>
                      <a:lnTo>
                        <a:pt x="0" y="58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38"/>
                      </a:lnTo>
                      <a:lnTo>
                        <a:pt x="2" y="30"/>
                      </a:lnTo>
                      <a:lnTo>
                        <a:pt x="4" y="22"/>
                      </a:lnTo>
                      <a:lnTo>
                        <a:pt x="8" y="14"/>
                      </a:lnTo>
                      <a:lnTo>
                        <a:pt x="12" y="8"/>
                      </a:lnTo>
                      <a:lnTo>
                        <a:pt x="18" y="4"/>
                      </a:lnTo>
                      <a:lnTo>
                        <a:pt x="24" y="2"/>
                      </a:lnTo>
                      <a:lnTo>
                        <a:pt x="28" y="0"/>
                      </a:lnTo>
                      <a:lnTo>
                        <a:pt x="28" y="0"/>
                      </a:lnTo>
                      <a:lnTo>
                        <a:pt x="34" y="2"/>
                      </a:lnTo>
                      <a:lnTo>
                        <a:pt x="40" y="4"/>
                      </a:lnTo>
                      <a:lnTo>
                        <a:pt x="46" y="8"/>
                      </a:lnTo>
                      <a:lnTo>
                        <a:pt x="50" y="14"/>
                      </a:lnTo>
                      <a:lnTo>
                        <a:pt x="52" y="22"/>
                      </a:lnTo>
                      <a:lnTo>
                        <a:pt x="56" y="30"/>
                      </a:lnTo>
                      <a:lnTo>
                        <a:pt x="58" y="38"/>
                      </a:lnTo>
                      <a:lnTo>
                        <a:pt x="58" y="48"/>
                      </a:lnTo>
                      <a:lnTo>
                        <a:pt x="58" y="48"/>
                      </a:lnTo>
                      <a:close/>
                    </a:path>
                  </a:pathLst>
                </a:custGeom>
                <a:solidFill>
                  <a:srgbClr val="B3E3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000"/>
                </a:p>
              </p:txBody>
            </p:sp>
            <p:sp>
              <p:nvSpPr>
                <p:cNvPr id="86" name="Freeform 101"/>
                <p:cNvSpPr>
                  <a:spLocks/>
                </p:cNvSpPr>
                <p:nvPr/>
              </p:nvSpPr>
              <p:spPr bwMode="auto">
                <a:xfrm>
                  <a:off x="1101" y="849"/>
                  <a:ext cx="30" cy="46"/>
                </a:xfrm>
                <a:custGeom>
                  <a:avLst/>
                  <a:gdLst>
                    <a:gd name="T0" fmla="*/ 30 w 30"/>
                    <a:gd name="T1" fmla="*/ 24 h 46"/>
                    <a:gd name="T2" fmla="*/ 30 w 30"/>
                    <a:gd name="T3" fmla="*/ 24 h 46"/>
                    <a:gd name="T4" fmla="*/ 28 w 30"/>
                    <a:gd name="T5" fmla="*/ 32 h 46"/>
                    <a:gd name="T6" fmla="*/ 26 w 30"/>
                    <a:gd name="T7" fmla="*/ 40 h 46"/>
                    <a:gd name="T8" fmla="*/ 20 w 30"/>
                    <a:gd name="T9" fmla="*/ 46 h 46"/>
                    <a:gd name="T10" fmla="*/ 16 w 30"/>
                    <a:gd name="T11" fmla="*/ 46 h 46"/>
                    <a:gd name="T12" fmla="*/ 16 w 30"/>
                    <a:gd name="T13" fmla="*/ 46 h 46"/>
                    <a:gd name="T14" fmla="*/ 10 w 30"/>
                    <a:gd name="T15" fmla="*/ 46 h 46"/>
                    <a:gd name="T16" fmla="*/ 6 w 30"/>
                    <a:gd name="T17" fmla="*/ 40 h 46"/>
                    <a:gd name="T18" fmla="*/ 2 w 30"/>
                    <a:gd name="T19" fmla="*/ 32 h 46"/>
                    <a:gd name="T20" fmla="*/ 0 w 30"/>
                    <a:gd name="T21" fmla="*/ 24 h 46"/>
                    <a:gd name="T22" fmla="*/ 0 w 30"/>
                    <a:gd name="T23" fmla="*/ 24 h 46"/>
                    <a:gd name="T24" fmla="*/ 2 w 30"/>
                    <a:gd name="T25" fmla="*/ 14 h 46"/>
                    <a:gd name="T26" fmla="*/ 6 w 30"/>
                    <a:gd name="T27" fmla="*/ 8 h 46"/>
                    <a:gd name="T28" fmla="*/ 10 w 30"/>
                    <a:gd name="T29" fmla="*/ 2 h 46"/>
                    <a:gd name="T30" fmla="*/ 16 w 30"/>
                    <a:gd name="T31" fmla="*/ 0 h 46"/>
                    <a:gd name="T32" fmla="*/ 16 w 30"/>
                    <a:gd name="T33" fmla="*/ 0 h 46"/>
                    <a:gd name="T34" fmla="*/ 20 w 30"/>
                    <a:gd name="T35" fmla="*/ 2 h 46"/>
                    <a:gd name="T36" fmla="*/ 26 w 30"/>
                    <a:gd name="T37" fmla="*/ 8 h 46"/>
                    <a:gd name="T38" fmla="*/ 28 w 30"/>
                    <a:gd name="T39" fmla="*/ 14 h 46"/>
                    <a:gd name="T40" fmla="*/ 30 w 30"/>
                    <a:gd name="T41" fmla="*/ 24 h 46"/>
                    <a:gd name="T42" fmla="*/ 30 w 30"/>
                    <a:gd name="T43" fmla="*/ 24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0" h="46">
                      <a:moveTo>
                        <a:pt x="30" y="24"/>
                      </a:moveTo>
                      <a:lnTo>
                        <a:pt x="30" y="24"/>
                      </a:lnTo>
                      <a:lnTo>
                        <a:pt x="28" y="32"/>
                      </a:lnTo>
                      <a:lnTo>
                        <a:pt x="26" y="40"/>
                      </a:lnTo>
                      <a:lnTo>
                        <a:pt x="20" y="46"/>
                      </a:lnTo>
                      <a:lnTo>
                        <a:pt x="16" y="46"/>
                      </a:lnTo>
                      <a:lnTo>
                        <a:pt x="16" y="46"/>
                      </a:lnTo>
                      <a:lnTo>
                        <a:pt x="10" y="46"/>
                      </a:lnTo>
                      <a:lnTo>
                        <a:pt x="6" y="40"/>
                      </a:lnTo>
                      <a:lnTo>
                        <a:pt x="2" y="32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2" y="14"/>
                      </a:lnTo>
                      <a:lnTo>
                        <a:pt x="6" y="8"/>
                      </a:lnTo>
                      <a:lnTo>
                        <a:pt x="10" y="2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20" y="2"/>
                      </a:lnTo>
                      <a:lnTo>
                        <a:pt x="26" y="8"/>
                      </a:lnTo>
                      <a:lnTo>
                        <a:pt x="28" y="14"/>
                      </a:lnTo>
                      <a:lnTo>
                        <a:pt x="30" y="24"/>
                      </a:lnTo>
                      <a:lnTo>
                        <a:pt x="30" y="24"/>
                      </a:lnTo>
                      <a:close/>
                    </a:path>
                  </a:pathLst>
                </a:custGeom>
                <a:solidFill>
                  <a:srgbClr val="B3E3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000"/>
                </a:p>
              </p:txBody>
            </p:sp>
          </p:grpSp>
        </p:grpSp>
        <p:pic>
          <p:nvPicPr>
            <p:cNvPr id="128" name="Picture 136" descr="s43"/>
            <p:cNvPicPr>
              <a:picLocks noChangeAspect="1" noChangeArrowheads="1"/>
            </p:cNvPicPr>
            <p:nvPr/>
          </p:nvPicPr>
          <p:blipFill>
            <a:blip r:embed="rId8" cstate="email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9390" y="4801795"/>
              <a:ext cx="543987" cy="420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1" name="그룹 130"/>
            <p:cNvGrpSpPr/>
            <p:nvPr/>
          </p:nvGrpSpPr>
          <p:grpSpPr>
            <a:xfrm>
              <a:off x="228264" y="4004063"/>
              <a:ext cx="1443896" cy="1172327"/>
              <a:chOff x="1097414" y="4215519"/>
              <a:chExt cx="1443896" cy="1172327"/>
            </a:xfrm>
          </p:grpSpPr>
          <p:pic>
            <p:nvPicPr>
              <p:cNvPr id="53" name="그림 52"/>
              <p:cNvPicPr>
                <a:picLocks noChangeAspect="1"/>
              </p:cNvPicPr>
              <p:nvPr/>
            </p:nvPicPr>
            <p:blipFill>
              <a:blip r:embed="rId9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0586" y="4349077"/>
                <a:ext cx="910061" cy="561663"/>
              </a:xfrm>
              <a:prstGeom prst="rect">
                <a:avLst/>
              </a:prstGeom>
            </p:spPr>
          </p:pic>
          <p:pic>
            <p:nvPicPr>
              <p:cNvPr id="54" name="그림 53"/>
              <p:cNvPicPr>
                <a:picLocks noChangeAspect="1"/>
              </p:cNvPicPr>
              <p:nvPr/>
            </p:nvPicPr>
            <p:blipFill>
              <a:blip r:embed="rId10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7414" y="4763756"/>
                <a:ext cx="897219" cy="624090"/>
              </a:xfrm>
              <a:prstGeom prst="rect">
                <a:avLst/>
              </a:prstGeom>
            </p:spPr>
          </p:pic>
          <p:sp>
            <p:nvSpPr>
              <p:cNvPr id="55" name="번개 54"/>
              <p:cNvSpPr/>
              <p:nvPr/>
            </p:nvSpPr>
            <p:spPr>
              <a:xfrm rot="6305222">
                <a:off x="1881045" y="4799611"/>
                <a:ext cx="386538" cy="195207"/>
              </a:xfrm>
              <a:prstGeom prst="lightningBol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000" dirty="0" smtClean="0">
                  <a:latin typeface="함초롬돋움" panose="02030504000101010101" pitchFamily="18" charset="-127"/>
                  <a:ea typeface="함초롬돋움" panose="02030504000101010101" pitchFamily="18" charset="-127"/>
                  <a:cs typeface="함초롬돋움" panose="02030504000101010101" pitchFamily="18" charset="-127"/>
                </a:endParaRPr>
              </a:p>
            </p:txBody>
          </p:sp>
          <p:sp>
            <p:nvSpPr>
              <p:cNvPr id="56" name="번개 55"/>
              <p:cNvSpPr/>
              <p:nvPr/>
            </p:nvSpPr>
            <p:spPr>
              <a:xfrm rot="6305222">
                <a:off x="1967400" y="4311184"/>
                <a:ext cx="386538" cy="195207"/>
              </a:xfrm>
              <a:prstGeom prst="lightningBol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000" dirty="0" smtClean="0">
                  <a:latin typeface="함초롬돋움" panose="02030504000101010101" pitchFamily="18" charset="-127"/>
                  <a:ea typeface="함초롬돋움" panose="02030504000101010101" pitchFamily="18" charset="-127"/>
                  <a:cs typeface="함초롬돋움" panose="02030504000101010101" pitchFamily="18" charset="-127"/>
                </a:endParaRPr>
              </a:p>
            </p:txBody>
          </p:sp>
          <p:sp>
            <p:nvSpPr>
              <p:cNvPr id="129" name="Shape 2370"/>
              <p:cNvSpPr>
                <a:spLocks noEditPoints="1"/>
              </p:cNvSpPr>
              <p:nvPr/>
            </p:nvSpPr>
            <p:spPr bwMode="auto">
              <a:xfrm rot="225383">
                <a:off x="2111223" y="4500004"/>
                <a:ext cx="430087" cy="716517"/>
              </a:xfrm>
              <a:custGeom>
                <a:avLst/>
                <a:gdLst>
                  <a:gd name="T0" fmla="*/ 2147483647 w 83"/>
                  <a:gd name="T1" fmla="*/ 2147483647 h 242"/>
                  <a:gd name="T2" fmla="*/ 2147483647 w 83"/>
                  <a:gd name="T3" fmla="*/ 2147483647 h 242"/>
                  <a:gd name="T4" fmla="*/ 2147483647 w 83"/>
                  <a:gd name="T5" fmla="*/ 2147483647 h 242"/>
                  <a:gd name="T6" fmla="*/ 2147483647 w 83"/>
                  <a:gd name="T7" fmla="*/ 2147483647 h 242"/>
                  <a:gd name="T8" fmla="*/ 2147483647 w 83"/>
                  <a:gd name="T9" fmla="*/ 2147483647 h 242"/>
                  <a:gd name="T10" fmla="*/ 2147483647 w 83"/>
                  <a:gd name="T11" fmla="*/ 2147483647 h 242"/>
                  <a:gd name="T12" fmla="*/ 2147483647 w 83"/>
                  <a:gd name="T13" fmla="*/ 2147483647 h 242"/>
                  <a:gd name="T14" fmla="*/ 2147483647 w 83"/>
                  <a:gd name="T15" fmla="*/ 2147483647 h 242"/>
                  <a:gd name="T16" fmla="*/ 2147483647 w 83"/>
                  <a:gd name="T17" fmla="*/ 2147483647 h 242"/>
                  <a:gd name="T18" fmla="*/ 2147483647 w 83"/>
                  <a:gd name="T19" fmla="*/ 2147483647 h 242"/>
                  <a:gd name="T20" fmla="*/ 2147483647 w 83"/>
                  <a:gd name="T21" fmla="*/ 2147483647 h 242"/>
                  <a:gd name="T22" fmla="*/ 0 w 83"/>
                  <a:gd name="T23" fmla="*/ 2147483647 h 242"/>
                  <a:gd name="T24" fmla="*/ 2147483647 w 83"/>
                  <a:gd name="T25" fmla="*/ 2147483647 h 242"/>
                  <a:gd name="T26" fmla="*/ 2147483647 w 83"/>
                  <a:gd name="T27" fmla="*/ 2147483647 h 242"/>
                  <a:gd name="T28" fmla="*/ 2147483647 w 83"/>
                  <a:gd name="T29" fmla="*/ 2147483647 h 242"/>
                  <a:gd name="T30" fmla="*/ 2147483647 w 83"/>
                  <a:gd name="T31" fmla="*/ 2147483647 h 242"/>
                  <a:gd name="T32" fmla="*/ 2147483647 w 83"/>
                  <a:gd name="T33" fmla="*/ 2147483647 h 242"/>
                  <a:gd name="T34" fmla="*/ 2147483647 w 83"/>
                  <a:gd name="T35" fmla="*/ 0 h 242"/>
                  <a:gd name="T36" fmla="*/ 2147483647 w 83"/>
                  <a:gd name="T37" fmla="*/ 2147483647 h 242"/>
                  <a:gd name="T38" fmla="*/ 2147483647 w 83"/>
                  <a:gd name="T39" fmla="*/ 2147483647 h 242"/>
                  <a:gd name="T40" fmla="*/ 2147483647 w 83"/>
                  <a:gd name="T41" fmla="*/ 2147483647 h 242"/>
                  <a:gd name="T42" fmla="*/ 2147483647 w 83"/>
                  <a:gd name="T43" fmla="*/ 2147483647 h 242"/>
                  <a:gd name="T44" fmla="*/ 2147483647 w 83"/>
                  <a:gd name="T45" fmla="*/ 2147483647 h 242"/>
                  <a:gd name="T46" fmla="*/ 2147483647 w 83"/>
                  <a:gd name="T47" fmla="*/ 2147483647 h 242"/>
                  <a:gd name="T48" fmla="*/ 2147483647 w 83"/>
                  <a:gd name="T49" fmla="*/ 2147483647 h 242"/>
                  <a:gd name="T50" fmla="*/ 2147483647 w 83"/>
                  <a:gd name="T51" fmla="*/ 2147483647 h 242"/>
                  <a:gd name="T52" fmla="*/ 2147483647 w 83"/>
                  <a:gd name="T53" fmla="*/ 2147483647 h 242"/>
                  <a:gd name="T54" fmla="*/ 2147483647 w 83"/>
                  <a:gd name="T55" fmla="*/ 2147483647 h 242"/>
                  <a:gd name="T56" fmla="*/ 2147483647 w 83"/>
                  <a:gd name="T57" fmla="*/ 2147483647 h 242"/>
                  <a:gd name="T58" fmla="*/ 2147483647 w 83"/>
                  <a:gd name="T59" fmla="*/ 2147483647 h 242"/>
                  <a:gd name="T60" fmla="*/ 2147483647 w 83"/>
                  <a:gd name="T61" fmla="*/ 2147483647 h 242"/>
                  <a:gd name="T62" fmla="*/ 2147483647 w 83"/>
                  <a:gd name="T63" fmla="*/ 2147483647 h 242"/>
                  <a:gd name="T64" fmla="*/ 2147483647 w 83"/>
                  <a:gd name="T65" fmla="*/ 2147483647 h 242"/>
                  <a:gd name="T66" fmla="*/ 2147483647 w 83"/>
                  <a:gd name="T67" fmla="*/ 2147483647 h 242"/>
                  <a:gd name="T68" fmla="*/ 2147483647 w 83"/>
                  <a:gd name="T69" fmla="*/ 2147483647 h 242"/>
                  <a:gd name="T70" fmla="*/ 2147483647 w 83"/>
                  <a:gd name="T71" fmla="*/ 2147483647 h 242"/>
                  <a:gd name="T72" fmla="*/ 2147483647 w 83"/>
                  <a:gd name="T73" fmla="*/ 2147483647 h 242"/>
                  <a:gd name="T74" fmla="*/ 2147483647 w 83"/>
                  <a:gd name="T75" fmla="*/ 2147483647 h 242"/>
                  <a:gd name="T76" fmla="*/ 2147483647 w 83"/>
                  <a:gd name="T77" fmla="*/ 2147483647 h 242"/>
                  <a:gd name="T78" fmla="*/ 2147483647 w 83"/>
                  <a:gd name="T79" fmla="*/ 2147483647 h 242"/>
                  <a:gd name="T80" fmla="*/ 2147483647 w 83"/>
                  <a:gd name="T81" fmla="*/ 2147483647 h 242"/>
                  <a:gd name="T82" fmla="*/ 2147483647 w 83"/>
                  <a:gd name="T83" fmla="*/ 2147483647 h 242"/>
                  <a:gd name="T84" fmla="*/ 2147483647 w 83"/>
                  <a:gd name="T85" fmla="*/ 2147483647 h 242"/>
                  <a:gd name="T86" fmla="*/ 2147483647 w 83"/>
                  <a:gd name="T87" fmla="*/ 2147483647 h 242"/>
                  <a:gd name="T88" fmla="*/ 2147483647 w 83"/>
                  <a:gd name="T89" fmla="*/ 2147483647 h 24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83"/>
                  <a:gd name="T136" fmla="*/ 0 h 242"/>
                  <a:gd name="T137" fmla="*/ 83 w 83"/>
                  <a:gd name="T138" fmla="*/ 242 h 24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83" h="242">
                    <a:moveTo>
                      <a:pt x="26" y="96"/>
                    </a:moveTo>
                    <a:lnTo>
                      <a:pt x="35" y="96"/>
                    </a:lnTo>
                    <a:lnTo>
                      <a:pt x="28" y="82"/>
                    </a:lnTo>
                    <a:lnTo>
                      <a:pt x="26" y="96"/>
                    </a:lnTo>
                    <a:moveTo>
                      <a:pt x="44" y="77"/>
                    </a:moveTo>
                    <a:lnTo>
                      <a:pt x="40" y="92"/>
                    </a:lnTo>
                    <a:lnTo>
                      <a:pt x="39" y="79"/>
                    </a:lnTo>
                    <a:lnTo>
                      <a:pt x="44" y="77"/>
                    </a:lnTo>
                    <a:moveTo>
                      <a:pt x="42" y="94"/>
                    </a:moveTo>
                    <a:lnTo>
                      <a:pt x="46" y="79"/>
                    </a:lnTo>
                    <a:lnTo>
                      <a:pt x="48" y="91"/>
                    </a:lnTo>
                    <a:lnTo>
                      <a:pt x="42" y="94"/>
                    </a:lnTo>
                    <a:moveTo>
                      <a:pt x="36" y="93"/>
                    </a:moveTo>
                    <a:lnTo>
                      <a:pt x="35" y="80"/>
                    </a:lnTo>
                    <a:lnTo>
                      <a:pt x="30" y="79"/>
                    </a:lnTo>
                    <a:lnTo>
                      <a:pt x="36" y="93"/>
                    </a:lnTo>
                    <a:moveTo>
                      <a:pt x="9" y="222"/>
                    </a:moveTo>
                    <a:lnTo>
                      <a:pt x="41" y="190"/>
                    </a:lnTo>
                    <a:lnTo>
                      <a:pt x="13" y="190"/>
                    </a:lnTo>
                    <a:lnTo>
                      <a:pt x="9" y="222"/>
                    </a:lnTo>
                    <a:moveTo>
                      <a:pt x="44" y="193"/>
                    </a:moveTo>
                    <a:lnTo>
                      <a:pt x="7" y="231"/>
                    </a:lnTo>
                    <a:lnTo>
                      <a:pt x="6" y="239"/>
                    </a:lnTo>
                    <a:lnTo>
                      <a:pt x="0" y="239"/>
                    </a:lnTo>
                    <a:lnTo>
                      <a:pt x="26" y="68"/>
                    </a:lnTo>
                    <a:lnTo>
                      <a:pt x="33" y="63"/>
                    </a:lnTo>
                    <a:lnTo>
                      <a:pt x="32" y="36"/>
                    </a:lnTo>
                    <a:lnTo>
                      <a:pt x="28" y="36"/>
                    </a:lnTo>
                    <a:lnTo>
                      <a:pt x="28" y="46"/>
                    </a:lnTo>
                    <a:lnTo>
                      <a:pt x="23" y="45"/>
                    </a:lnTo>
                    <a:lnTo>
                      <a:pt x="22" y="20"/>
                    </a:lnTo>
                    <a:lnTo>
                      <a:pt x="28" y="19"/>
                    </a:lnTo>
                    <a:lnTo>
                      <a:pt x="28" y="32"/>
                    </a:lnTo>
                    <a:lnTo>
                      <a:pt x="32" y="32"/>
                    </a:lnTo>
                    <a:lnTo>
                      <a:pt x="31" y="0"/>
                    </a:lnTo>
                    <a:lnTo>
                      <a:pt x="37" y="0"/>
                    </a:lnTo>
                    <a:lnTo>
                      <a:pt x="37" y="32"/>
                    </a:lnTo>
                    <a:lnTo>
                      <a:pt x="41" y="32"/>
                    </a:lnTo>
                    <a:lnTo>
                      <a:pt x="42" y="19"/>
                    </a:lnTo>
                    <a:lnTo>
                      <a:pt x="49" y="18"/>
                    </a:lnTo>
                    <a:lnTo>
                      <a:pt x="47" y="48"/>
                    </a:lnTo>
                    <a:lnTo>
                      <a:pt x="40" y="47"/>
                    </a:lnTo>
                    <a:lnTo>
                      <a:pt x="41" y="36"/>
                    </a:lnTo>
                    <a:lnTo>
                      <a:pt x="37" y="36"/>
                    </a:lnTo>
                    <a:lnTo>
                      <a:pt x="38" y="62"/>
                    </a:lnTo>
                    <a:lnTo>
                      <a:pt x="46" y="64"/>
                    </a:lnTo>
                    <a:lnTo>
                      <a:pt x="83" y="218"/>
                    </a:lnTo>
                    <a:lnTo>
                      <a:pt x="81" y="221"/>
                    </a:lnTo>
                    <a:lnTo>
                      <a:pt x="75" y="221"/>
                    </a:lnTo>
                    <a:lnTo>
                      <a:pt x="72" y="207"/>
                    </a:lnTo>
                    <a:lnTo>
                      <a:pt x="51" y="190"/>
                    </a:lnTo>
                    <a:lnTo>
                      <a:pt x="56" y="239"/>
                    </a:lnTo>
                    <a:lnTo>
                      <a:pt x="54" y="242"/>
                    </a:lnTo>
                    <a:lnTo>
                      <a:pt x="49" y="241"/>
                    </a:lnTo>
                    <a:lnTo>
                      <a:pt x="44" y="193"/>
                    </a:lnTo>
                    <a:moveTo>
                      <a:pt x="14" y="185"/>
                    </a:moveTo>
                    <a:lnTo>
                      <a:pt x="42" y="185"/>
                    </a:lnTo>
                    <a:lnTo>
                      <a:pt x="20" y="145"/>
                    </a:lnTo>
                    <a:lnTo>
                      <a:pt x="14" y="185"/>
                    </a:lnTo>
                    <a:moveTo>
                      <a:pt x="71" y="201"/>
                    </a:moveTo>
                    <a:lnTo>
                      <a:pt x="52" y="186"/>
                    </a:lnTo>
                    <a:lnTo>
                      <a:pt x="66" y="179"/>
                    </a:lnTo>
                    <a:lnTo>
                      <a:pt x="71" y="201"/>
                    </a:lnTo>
                    <a:moveTo>
                      <a:pt x="53" y="182"/>
                    </a:moveTo>
                    <a:lnTo>
                      <a:pt x="65" y="174"/>
                    </a:lnTo>
                    <a:lnTo>
                      <a:pt x="58" y="142"/>
                    </a:lnTo>
                    <a:lnTo>
                      <a:pt x="53" y="182"/>
                    </a:lnTo>
                    <a:moveTo>
                      <a:pt x="43" y="179"/>
                    </a:moveTo>
                    <a:lnTo>
                      <a:pt x="22" y="141"/>
                    </a:lnTo>
                    <a:lnTo>
                      <a:pt x="39" y="141"/>
                    </a:lnTo>
                    <a:lnTo>
                      <a:pt x="43" y="179"/>
                    </a:lnTo>
                    <a:moveTo>
                      <a:pt x="22" y="128"/>
                    </a:moveTo>
                    <a:lnTo>
                      <a:pt x="35" y="100"/>
                    </a:lnTo>
                    <a:lnTo>
                      <a:pt x="26" y="100"/>
                    </a:lnTo>
                    <a:lnTo>
                      <a:pt x="22" y="128"/>
                    </a:lnTo>
                    <a:moveTo>
                      <a:pt x="37" y="104"/>
                    </a:moveTo>
                    <a:lnTo>
                      <a:pt x="23" y="137"/>
                    </a:lnTo>
                    <a:lnTo>
                      <a:pt x="39" y="137"/>
                    </a:lnTo>
                    <a:lnTo>
                      <a:pt x="37" y="104"/>
                    </a:lnTo>
                    <a:moveTo>
                      <a:pt x="45" y="137"/>
                    </a:moveTo>
                    <a:lnTo>
                      <a:pt x="55" y="131"/>
                    </a:lnTo>
                    <a:lnTo>
                      <a:pt x="41" y="105"/>
                    </a:lnTo>
                    <a:lnTo>
                      <a:pt x="45" y="137"/>
                    </a:lnTo>
                    <a:moveTo>
                      <a:pt x="55" y="136"/>
                    </a:moveTo>
                    <a:lnTo>
                      <a:pt x="45" y="141"/>
                    </a:lnTo>
                    <a:lnTo>
                      <a:pt x="49" y="178"/>
                    </a:lnTo>
                    <a:lnTo>
                      <a:pt x="55" y="136"/>
                    </a:lnTo>
                    <a:moveTo>
                      <a:pt x="49" y="95"/>
                    </a:moveTo>
                    <a:lnTo>
                      <a:pt x="42" y="99"/>
                    </a:lnTo>
                    <a:lnTo>
                      <a:pt x="54" y="122"/>
                    </a:lnTo>
                    <a:lnTo>
                      <a:pt x="49" y="95"/>
                    </a:lnTo>
                  </a:path>
                </a:pathLst>
              </a:custGeom>
              <a:solidFill>
                <a:srgbClr val="4D4D4D">
                  <a:alpha val="8196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 sz="2000">
                  <a:latin typeface="함초롬돋움" panose="02030504000101010101" pitchFamily="18" charset="-127"/>
                  <a:ea typeface="함초롬돋움" panose="02030504000101010101" pitchFamily="18" charset="-127"/>
                  <a:cs typeface="함초롬돋움" panose="02030504000101010101" pitchFamily="18" charset="-127"/>
                </a:endParaRPr>
              </a:p>
            </p:txBody>
          </p:sp>
        </p:grpSp>
        <p:pic>
          <p:nvPicPr>
            <p:cNvPr id="133" name="그림 132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8271" y="4514478"/>
              <a:ext cx="1563878" cy="905713"/>
            </a:xfrm>
            <a:prstGeom prst="rect">
              <a:avLst/>
            </a:prstGeom>
          </p:spPr>
        </p:pic>
        <p:pic>
          <p:nvPicPr>
            <p:cNvPr id="134" name="Picture 136" descr="s43"/>
            <p:cNvPicPr>
              <a:picLocks noChangeAspect="1" noChangeArrowheads="1"/>
            </p:cNvPicPr>
            <p:nvPr/>
          </p:nvPicPr>
          <p:blipFill>
            <a:blip r:embed="rId8" cstate="email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6464" y="4767310"/>
              <a:ext cx="543987" cy="420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36" name="직선 연결선 5"/>
            <p:cNvCxnSpPr>
              <a:stCxn id="134" idx="3"/>
              <a:endCxn id="133" idx="1"/>
            </p:cNvCxnSpPr>
            <p:nvPr/>
          </p:nvCxnSpPr>
          <p:spPr>
            <a:xfrm flipV="1">
              <a:off x="6190451" y="4967335"/>
              <a:ext cx="797820" cy="10097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Needs for Handling Many </a:t>
            </a:r>
            <a:r>
              <a:rPr lang="en-US" altLang="ko-KR" dirty="0"/>
              <a:t>S</a:t>
            </a:r>
            <a:r>
              <a:rPr lang="en-US" altLang="ko-KR" dirty="0" smtClean="0"/>
              <a:t>hort </a:t>
            </a:r>
            <a:r>
              <a:rPr lang="en-US" altLang="ko-KR" dirty="0"/>
              <a:t>F</a:t>
            </a:r>
            <a:r>
              <a:rPr lang="en-US" altLang="ko-KR" dirty="0" smtClean="0"/>
              <a:t>lows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917A-A0FC-4C1D-A82C-ACFA6652F6EB}" type="slidenum">
              <a:rPr lang="ko-KR" altLang="en-US" smtClean="0"/>
              <a:pPr/>
              <a:t>2</a:t>
            </a:fld>
            <a:endParaRPr lang="ko-KR" altLang="en-US"/>
          </a:p>
        </p:txBody>
      </p:sp>
      <p:grpSp>
        <p:nvGrpSpPr>
          <p:cNvPr id="22" name="Group 21"/>
          <p:cNvGrpSpPr/>
          <p:nvPr/>
        </p:nvGrpSpPr>
        <p:grpSpPr>
          <a:xfrm>
            <a:off x="6603038" y="2577173"/>
            <a:ext cx="1826967" cy="1368041"/>
            <a:chOff x="6575270" y="5133136"/>
            <a:chExt cx="1826967" cy="1368041"/>
          </a:xfrm>
        </p:grpSpPr>
        <p:sp>
          <p:nvSpPr>
            <p:cNvPr id="130" name="직사각형 129"/>
            <p:cNvSpPr/>
            <p:nvPr/>
          </p:nvSpPr>
          <p:spPr>
            <a:xfrm>
              <a:off x="6575270" y="5677355"/>
              <a:ext cx="1826967" cy="82382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altLang="ko-KR" sz="2000" dirty="0" smtClean="0">
                  <a:latin typeface="Calibri" panose="020F0502020204030204" pitchFamily="34" charset="0"/>
                </a:rPr>
                <a:t>Datacenter</a:t>
              </a:r>
              <a:r>
                <a:rPr lang="en-US" altLang="ko-KR" sz="2000" dirty="0" smtClean="0">
                  <a:latin typeface="Calibri" panose="020F0502020204030204" pitchFamily="34" charset="0"/>
                </a:rPr>
                <a:t/>
              </a:r>
              <a:br>
                <a:rPr lang="en-US" altLang="ko-KR" sz="2000" dirty="0" smtClean="0">
                  <a:latin typeface="Calibri" panose="020F0502020204030204" pitchFamily="34" charset="0"/>
                </a:rPr>
              </a:br>
              <a:r>
                <a:rPr lang="en-US" altLang="ko-KR" sz="2000" dirty="0" smtClean="0">
                  <a:latin typeface="Calibri" panose="020F0502020204030204" pitchFamily="34" charset="0"/>
                </a:rPr>
                <a:t>- Web </a:t>
              </a:r>
              <a:r>
                <a:rPr lang="en-US" altLang="ko-KR" sz="2000" dirty="0" smtClean="0">
                  <a:latin typeface="Calibri" panose="020F0502020204030204" pitchFamily="34" charset="0"/>
                </a:rPr>
                <a:t>servers</a:t>
              </a:r>
            </a:p>
            <a:p>
              <a:r>
                <a:rPr lang="en-US" altLang="ko-KR" sz="2000" dirty="0" smtClean="0">
                  <a:latin typeface="Calibri" panose="020F0502020204030204" pitchFamily="34" charset="0"/>
                </a:rPr>
                <a:t>- </a:t>
              </a:r>
              <a:r>
                <a:rPr lang="en-US" altLang="ko-KR" sz="2000" dirty="0" err="1" smtClean="0">
                  <a:latin typeface="Calibri" panose="020F0502020204030204" pitchFamily="34" charset="0"/>
                </a:rPr>
                <a:t>Memcached</a:t>
              </a:r>
              <a:endParaRPr lang="en-US" altLang="ko-KR" sz="2000" dirty="0" smtClean="0">
                <a:latin typeface="Calibri" panose="020F0502020204030204" pitchFamily="34" charset="0"/>
              </a:endParaRPr>
            </a:p>
          </p:txBody>
        </p:sp>
        <p:cxnSp>
          <p:nvCxnSpPr>
            <p:cNvPr id="132" name="직선 화살표 연결선 164"/>
            <p:cNvCxnSpPr>
              <a:stCxn id="130" idx="3"/>
            </p:cNvCxnSpPr>
            <p:nvPr/>
          </p:nvCxnSpPr>
          <p:spPr>
            <a:xfrm flipH="1" flipV="1">
              <a:off x="8204661" y="5133136"/>
              <a:ext cx="197576" cy="956130"/>
            </a:xfrm>
            <a:prstGeom prst="curvedConnector4">
              <a:avLst>
                <a:gd name="adj1" fmla="val -115702"/>
                <a:gd name="adj2" fmla="val 71540"/>
              </a:avLst>
            </a:prstGeom>
            <a:ln w="19050" cmpd="sng">
              <a:solidFill>
                <a:srgbClr val="C0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-579163" y="3879334"/>
            <a:ext cx="9559589" cy="2851714"/>
            <a:chOff x="-495957" y="720730"/>
            <a:chExt cx="9559589" cy="2851714"/>
          </a:xfrm>
        </p:grpSpPr>
        <p:sp>
          <p:nvSpPr>
            <p:cNvPr id="18" name="Cloud Callout 17"/>
            <p:cNvSpPr/>
            <p:nvPr/>
          </p:nvSpPr>
          <p:spPr>
            <a:xfrm>
              <a:off x="-495957" y="720730"/>
              <a:ext cx="7213750" cy="2851714"/>
            </a:xfrm>
            <a:prstGeom prst="cloudCallout">
              <a:avLst>
                <a:gd name="adj1" fmla="val -5862"/>
                <a:gd name="adj2" fmla="val -8162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10822" y="847924"/>
              <a:ext cx="8852810" cy="2571117"/>
              <a:chOff x="165613" y="4308134"/>
              <a:chExt cx="10845394" cy="2571117"/>
            </a:xfrm>
          </p:grpSpPr>
          <p:graphicFrame>
            <p:nvGraphicFramePr>
              <p:cNvPr id="127" name="차트 1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16796506"/>
                  </p:ext>
                </p:extLst>
              </p:nvPr>
            </p:nvGraphicFramePr>
            <p:xfrm>
              <a:off x="165613" y="4308134"/>
              <a:ext cx="6683912" cy="257111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2"/>
              </a:graphicData>
            </a:graphic>
          </p:graphicFrame>
          <p:sp>
            <p:nvSpPr>
              <p:cNvPr id="135" name="직사각형 26"/>
              <p:cNvSpPr/>
              <p:nvPr/>
            </p:nvSpPr>
            <p:spPr>
              <a:xfrm>
                <a:off x="6749254" y="4766699"/>
                <a:ext cx="4261753" cy="984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1600" dirty="0" smtClean="0"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 </a:t>
                </a:r>
                <a:r>
                  <a:rPr lang="en-US" altLang="ko-KR" sz="1600" b="1" dirty="0" smtClean="0"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Commercial cellular traffic for 7 days</a:t>
                </a:r>
                <a:r>
                  <a:rPr lang="en-US" altLang="ko-KR" sz="1600" dirty="0" smtClean="0"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/>
                </a:r>
                <a:br>
                  <a:rPr lang="en-US" altLang="ko-KR" sz="1600" dirty="0" smtClean="0"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en-US" altLang="ko-KR" sz="1400" i="1" dirty="0">
                    <a:latin typeface="Calibri" panose="020F0502020204030204" pitchFamily="34" charset="0"/>
                  </a:rPr>
                  <a:t>Comparison of Caching Strategies in </a:t>
                </a:r>
                <a:br>
                  <a:rPr lang="en-US" altLang="ko-KR" sz="1400" i="1" dirty="0">
                    <a:latin typeface="Calibri" panose="020F0502020204030204" pitchFamily="34" charset="0"/>
                  </a:rPr>
                </a:br>
                <a:r>
                  <a:rPr lang="en-US" altLang="ko-KR" sz="1400" i="1" dirty="0">
                    <a:latin typeface="Calibri" panose="020F0502020204030204" pitchFamily="34" charset="0"/>
                  </a:rPr>
                  <a:t>Modern Cellular Backhaul </a:t>
                </a:r>
                <a:r>
                  <a:rPr lang="en-US" altLang="ko-KR" sz="1400" i="1" dirty="0" smtClean="0">
                    <a:latin typeface="Calibri" panose="020F0502020204030204" pitchFamily="34" charset="0"/>
                  </a:rPr>
                  <a:t>Networks, </a:t>
                </a:r>
                <a:r>
                  <a:rPr lang="en-US" altLang="ko-KR" sz="1400" dirty="0" smtClean="0">
                    <a:latin typeface="Calibri" panose="020F0502020204030204" pitchFamily="34" charset="0"/>
                  </a:rPr>
                  <a:t>MOBISYS 2013</a:t>
                </a:r>
                <a:endParaRPr lang="en-US" altLang="ko-KR" sz="1400" dirty="0" smtClean="0"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3414484" y="6198771"/>
                <a:ext cx="505267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sz="1600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32K</a:t>
                </a:r>
                <a:endParaRPr lang="ko-KR" altLang="en-US" sz="1600" b="1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4014800" y="2195038"/>
            <a:ext cx="2286128" cy="1839730"/>
            <a:chOff x="3987032" y="4751001"/>
            <a:chExt cx="2286128" cy="1839730"/>
          </a:xfrm>
        </p:grpSpPr>
        <p:sp>
          <p:nvSpPr>
            <p:cNvPr id="157" name="직사각형 156"/>
            <p:cNvSpPr/>
            <p:nvPr/>
          </p:nvSpPr>
          <p:spPr>
            <a:xfrm>
              <a:off x="4172864" y="5533362"/>
              <a:ext cx="2100296" cy="105736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altLang="ko-KR" sz="2000" dirty="0" smtClean="0">
                  <a:latin typeface="Calibri" panose="020F0502020204030204" pitchFamily="34" charset="0"/>
                </a:rPr>
                <a:t>Middleboxes</a:t>
              </a:r>
              <a:br>
                <a:rPr lang="en-US" altLang="ko-KR" sz="2000" dirty="0" smtClean="0">
                  <a:latin typeface="Calibri" panose="020F0502020204030204" pitchFamily="34" charset="0"/>
                </a:rPr>
              </a:br>
              <a:r>
                <a:rPr lang="en-US" altLang="ko-KR" sz="2000" dirty="0" smtClean="0">
                  <a:latin typeface="Calibri" panose="020F0502020204030204" pitchFamily="34" charset="0"/>
                </a:rPr>
                <a:t>- SSL proxies</a:t>
              </a:r>
              <a:br>
                <a:rPr lang="en-US" altLang="ko-KR" sz="2000" dirty="0" smtClean="0">
                  <a:latin typeface="Calibri" panose="020F0502020204030204" pitchFamily="34" charset="0"/>
                </a:rPr>
              </a:br>
              <a:r>
                <a:rPr lang="en-US" altLang="ko-KR" sz="2000" dirty="0" smtClean="0">
                  <a:latin typeface="Calibri" panose="020F0502020204030204" pitchFamily="34" charset="0"/>
                </a:rPr>
                <a:t>- Network caches</a:t>
              </a:r>
              <a:endParaRPr lang="ko-KR" altLang="en-US" sz="2000" dirty="0" smtClean="0">
                <a:latin typeface="Calibri" panose="020F0502020204030204" pitchFamily="34" charset="0"/>
              </a:endParaRPr>
            </a:p>
          </p:txBody>
        </p:sp>
        <p:cxnSp>
          <p:nvCxnSpPr>
            <p:cNvPr id="170" name="직선 화살표 연결선 164"/>
            <p:cNvCxnSpPr>
              <a:stCxn id="157" idx="1"/>
            </p:cNvCxnSpPr>
            <p:nvPr/>
          </p:nvCxnSpPr>
          <p:spPr>
            <a:xfrm rot="10800000">
              <a:off x="3987032" y="4751001"/>
              <a:ext cx="185833" cy="1311047"/>
            </a:xfrm>
            <a:prstGeom prst="curvedConnector2">
              <a:avLst/>
            </a:prstGeom>
            <a:ln w="19050" cmpd="sng">
              <a:solidFill>
                <a:srgbClr val="C0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2034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b="0" dirty="0" smtClean="0">
                <a:effectLst/>
                <a:latin typeface="Calibri Light" panose="020F0302020204030204" pitchFamily="34" charset="0"/>
              </a:rPr>
              <a:t>Performance Improvement on Ported Applications</a:t>
            </a:r>
            <a:endParaRPr lang="ko-KR" altLang="en-US" b="0" dirty="0">
              <a:effectLst/>
              <a:latin typeface="Calibri Light" panose="020F0302020204030204" pitchFamily="34" charset="0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457200" y="1049311"/>
            <a:ext cx="4038600" cy="5260009"/>
          </a:xfrm>
        </p:spPr>
        <p:txBody>
          <a:bodyPr/>
          <a:lstStyle/>
          <a:p>
            <a:pPr marL="0" indent="0">
              <a:buNone/>
            </a:pPr>
            <a:r>
              <a:rPr lang="en-US" altLang="ko-KR" sz="2400" dirty="0" smtClean="0">
                <a:latin typeface="Calibri" panose="020F0502020204030204" pitchFamily="34" charset="0"/>
              </a:rPr>
              <a:t>Web Server (</a:t>
            </a:r>
            <a:r>
              <a:rPr lang="en-US" altLang="ko-KR" sz="2400" dirty="0" err="1" smtClean="0">
                <a:latin typeface="Calibri" panose="020F0502020204030204" pitchFamily="34" charset="0"/>
              </a:rPr>
              <a:t>Lighttpd</a:t>
            </a:r>
            <a:r>
              <a:rPr lang="en-US" altLang="ko-KR" sz="2400" dirty="0" smtClean="0">
                <a:latin typeface="Calibri" panose="020F0502020204030204" pitchFamily="34" charset="0"/>
              </a:rPr>
              <a:t>)</a:t>
            </a:r>
          </a:p>
          <a:p>
            <a:r>
              <a:rPr lang="en-US" altLang="ko-KR" dirty="0" smtClean="0">
                <a:latin typeface="Calibri" panose="020F0502020204030204" pitchFamily="34" charset="0"/>
              </a:rPr>
              <a:t>Real traffic workload: Static </a:t>
            </a:r>
            <a:r>
              <a:rPr lang="en-US" altLang="ko-KR" dirty="0">
                <a:latin typeface="Calibri" panose="020F0502020204030204" pitchFamily="34" charset="0"/>
              </a:rPr>
              <a:t>file workload from SpecWeb2009 set</a:t>
            </a:r>
          </a:p>
          <a:p>
            <a:r>
              <a:rPr lang="en-US" altLang="ko-KR" b="1" dirty="0">
                <a:solidFill>
                  <a:srgbClr val="FF0000"/>
                </a:solidFill>
                <a:latin typeface="Calibri" panose="020F0502020204030204" pitchFamily="34" charset="0"/>
              </a:rPr>
              <a:t>3.2x</a:t>
            </a:r>
            <a:r>
              <a:rPr lang="en-US" altLang="ko-KR" dirty="0">
                <a:latin typeface="Calibri" panose="020F0502020204030204" pitchFamily="34" charset="0"/>
              </a:rPr>
              <a:t> faster than Linux</a:t>
            </a:r>
          </a:p>
          <a:p>
            <a:r>
              <a:rPr lang="en-US" altLang="ko-KR" b="1" dirty="0">
                <a:solidFill>
                  <a:srgbClr val="FF0000"/>
                </a:solidFill>
                <a:latin typeface="Calibri" panose="020F0502020204030204" pitchFamily="34" charset="0"/>
              </a:rPr>
              <a:t>1.5x</a:t>
            </a:r>
            <a:r>
              <a:rPr lang="en-US" altLang="ko-KR" dirty="0">
                <a:latin typeface="Calibri" panose="020F0502020204030204" pitchFamily="34" charset="0"/>
              </a:rPr>
              <a:t> faster than MegaPipe</a:t>
            </a:r>
          </a:p>
          <a:p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sz="half" idx="2"/>
          </p:nvPr>
        </p:nvSpPr>
        <p:spPr>
          <a:xfrm>
            <a:off x="4691921" y="1049311"/>
            <a:ext cx="4344574" cy="5260009"/>
          </a:xfrm>
        </p:spPr>
        <p:txBody>
          <a:bodyPr/>
          <a:lstStyle/>
          <a:p>
            <a:pPr marL="0" indent="0">
              <a:buNone/>
            </a:pPr>
            <a:r>
              <a:rPr lang="en-US" altLang="ko-KR" sz="2400" dirty="0" err="1" smtClean="0">
                <a:latin typeface="Calibri" panose="020F0502020204030204" pitchFamily="34" charset="0"/>
              </a:rPr>
              <a:t>SSL</a:t>
            </a:r>
            <a:r>
              <a:rPr lang="en-US" altLang="ko-KR" sz="2400" dirty="0" smtClean="0">
                <a:latin typeface="Calibri" panose="020F0502020204030204" pitchFamily="34" charset="0"/>
              </a:rPr>
              <a:t> Proxy (</a:t>
            </a:r>
            <a:r>
              <a:rPr lang="en-US" altLang="ko-KR" sz="2400" dirty="0" err="1" smtClean="0">
                <a:latin typeface="Calibri" panose="020F0502020204030204" pitchFamily="34" charset="0"/>
              </a:rPr>
              <a:t>SSLShader</a:t>
            </a:r>
            <a:r>
              <a:rPr lang="en-US" altLang="ko-KR" sz="2400" dirty="0" smtClean="0">
                <a:latin typeface="Calibri" panose="020F0502020204030204" pitchFamily="34" charset="0"/>
              </a:rPr>
              <a:t>)</a:t>
            </a:r>
          </a:p>
          <a:p>
            <a:r>
              <a:rPr lang="en-US" altLang="ko-KR" dirty="0" smtClean="0">
                <a:latin typeface="Calibri" panose="020F0502020204030204" pitchFamily="34" charset="0"/>
              </a:rPr>
              <a:t>Performance </a:t>
            </a:r>
            <a:r>
              <a:rPr lang="en-US" altLang="ko-KR" smtClean="0">
                <a:latin typeface="Calibri" panose="020F0502020204030204" pitchFamily="34" charset="0"/>
              </a:rPr>
              <a:t>Bottleneck in TCP</a:t>
            </a:r>
            <a:endParaRPr lang="en-US" altLang="ko-KR" dirty="0" smtClean="0">
              <a:latin typeface="Calibri" panose="020F0502020204030204" pitchFamily="34" charset="0"/>
            </a:endParaRPr>
          </a:p>
          <a:p>
            <a:r>
              <a:rPr lang="en-US" altLang="ko-KR" dirty="0" smtClean="0">
                <a:latin typeface="Calibri" panose="020F0502020204030204" pitchFamily="34" charset="0"/>
              </a:rPr>
              <a:t>Cipher suite</a:t>
            </a:r>
            <a:br>
              <a:rPr lang="en-US" altLang="ko-KR" dirty="0" smtClean="0">
                <a:latin typeface="Calibri" panose="020F0502020204030204" pitchFamily="34" charset="0"/>
              </a:rPr>
            </a:br>
            <a:r>
              <a:rPr lang="en-US" altLang="ko-KR" dirty="0" smtClean="0">
                <a:latin typeface="Calibri" panose="020F0502020204030204" pitchFamily="34" charset="0"/>
              </a:rPr>
              <a:t>1024-bit </a:t>
            </a:r>
            <a:r>
              <a:rPr lang="en-US" altLang="ko-KR" dirty="0">
                <a:latin typeface="Calibri" panose="020F0502020204030204" pitchFamily="34" charset="0"/>
              </a:rPr>
              <a:t>RSA, 128-bit AES, HMAC-SHA1</a:t>
            </a:r>
          </a:p>
          <a:p>
            <a:r>
              <a:rPr lang="en-US" altLang="ko-KR" dirty="0">
                <a:latin typeface="Calibri" panose="020F0502020204030204" pitchFamily="34" charset="0"/>
              </a:rPr>
              <a:t>Download 1-byte object via HTTPS</a:t>
            </a:r>
            <a:endParaRPr lang="en-US" altLang="ko-KR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en-US" altLang="ko-KR" b="1" dirty="0">
                <a:solidFill>
                  <a:srgbClr val="FF0000"/>
                </a:solidFill>
                <a:latin typeface="Calibri" panose="020F0502020204030204" pitchFamily="34" charset="0"/>
              </a:rPr>
              <a:t>18% ~ 33% </a:t>
            </a:r>
            <a:r>
              <a:rPr lang="en-US" altLang="ko-KR" dirty="0">
                <a:latin typeface="Calibri" panose="020F0502020204030204" pitchFamily="34" charset="0"/>
              </a:rPr>
              <a:t>better on </a:t>
            </a:r>
            <a:r>
              <a:rPr lang="en-US" altLang="ko-KR" dirty="0" err="1">
                <a:latin typeface="Calibri" panose="020F0502020204030204" pitchFamily="34" charset="0"/>
              </a:rPr>
              <a:t>SSL</a:t>
            </a:r>
            <a:r>
              <a:rPr lang="en-US" altLang="ko-KR" dirty="0">
                <a:latin typeface="Calibri" panose="020F0502020204030204" pitchFamily="34" charset="0"/>
              </a:rPr>
              <a:t> handshake</a:t>
            </a:r>
            <a:endParaRPr lang="ko-KR" altLang="en-US" dirty="0">
              <a:latin typeface="Calibri" panose="020F0502020204030204" pitchFamily="34" charset="0"/>
            </a:endParaRPr>
          </a:p>
          <a:p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917A-A0FC-4C1D-A82C-ACFA6652F6EB}" type="slidenum">
              <a:rPr lang="ko-KR" altLang="en-US" smtClean="0"/>
              <a:pPr/>
              <a:t>20</a:t>
            </a:fld>
            <a:endParaRPr lang="ko-KR" altLang="en-US"/>
          </a:p>
        </p:txBody>
      </p:sp>
      <p:graphicFrame>
        <p:nvGraphicFramePr>
          <p:cNvPr id="6" name="차트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5900205"/>
              </p:ext>
            </p:extLst>
          </p:nvPr>
        </p:nvGraphicFramePr>
        <p:xfrm>
          <a:off x="104931" y="3717562"/>
          <a:ext cx="4390869" cy="2591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차트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3902330"/>
              </p:ext>
            </p:extLst>
          </p:nvPr>
        </p:nvGraphicFramePr>
        <p:xfrm>
          <a:off x="4495800" y="3123860"/>
          <a:ext cx="4540695" cy="3689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2303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uiExpand="1" build="p"/>
      <p:bldGraphic spid="6" grpId="0">
        <p:bldAsOne/>
      </p:bldGraphic>
      <p:bldGraphic spid="8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ApachBench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1020234"/>
            <a:ext cx="7886700" cy="181089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Used to measure the performance of a Web server</a:t>
            </a:r>
          </a:p>
          <a:p>
            <a:r>
              <a:rPr lang="en-US" altLang="ko-KR" dirty="0" smtClean="0"/>
              <a:t>Client-side effect by </a:t>
            </a:r>
            <a:r>
              <a:rPr lang="en-US" altLang="ko-KR" dirty="0" err="1" smtClean="0"/>
              <a:t>mTCP</a:t>
            </a:r>
            <a:endParaRPr lang="en-US" altLang="ko-KR" dirty="0" smtClean="0"/>
          </a:p>
          <a:p>
            <a:r>
              <a:rPr lang="en-US" altLang="ko-KR" dirty="0" smtClean="0">
                <a:solidFill>
                  <a:srgbClr val="FF0000"/>
                </a:solidFill>
              </a:rPr>
              <a:t>4.3x</a:t>
            </a:r>
            <a:r>
              <a:rPr lang="en-US" altLang="ko-KR" dirty="0" smtClean="0"/>
              <a:t>/</a:t>
            </a:r>
            <a:r>
              <a:rPr lang="en-US" altLang="ko-KR" dirty="0" smtClean="0">
                <a:solidFill>
                  <a:srgbClr val="FF0000"/>
                </a:solidFill>
              </a:rPr>
              <a:t>3.4x</a:t>
            </a:r>
            <a:r>
              <a:rPr lang="en-US" altLang="ko-KR" dirty="0" smtClean="0"/>
              <a:t> performance for 64B/2KiB file</a:t>
            </a:r>
          </a:p>
          <a:p>
            <a:pPr lvl="1"/>
            <a:r>
              <a:rPr lang="en-US" altLang="ko-KR" dirty="0" smtClean="0"/>
              <a:t>Reducing # clients needed by 4 times</a:t>
            </a:r>
            <a:endParaRPr lang="ko-KR" altLang="en-US" dirty="0"/>
          </a:p>
        </p:txBody>
      </p:sp>
      <p:graphicFrame>
        <p:nvGraphicFramePr>
          <p:cNvPr id="4" name="차트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3225257"/>
              </p:ext>
            </p:extLst>
          </p:nvPr>
        </p:nvGraphicFramePr>
        <p:xfrm>
          <a:off x="1089874" y="3071004"/>
          <a:ext cx="6933664" cy="3613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1631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/>
              <a:t>Conclusion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4294967295"/>
          </p:nvPr>
        </p:nvSpPr>
        <p:spPr>
          <a:xfrm>
            <a:off x="457200" y="1243584"/>
            <a:ext cx="8229600" cy="506573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altLang="ko-KR" sz="2400" dirty="0" err="1" smtClean="0"/>
              <a:t>mTCP</a:t>
            </a:r>
            <a:r>
              <a:rPr lang="en-US" altLang="ko-KR" sz="2400" dirty="0" smtClean="0"/>
              <a:t>: </a:t>
            </a:r>
            <a:r>
              <a:rPr lang="en-US" altLang="ko-KR" dirty="0" smtClean="0"/>
              <a:t>A high</a:t>
            </a:r>
            <a:r>
              <a:rPr lang="en-US" altLang="ko-KR" sz="2400" dirty="0" smtClean="0"/>
              <a:t>-performing user-level TCP stack </a:t>
            </a:r>
            <a:br>
              <a:rPr lang="en-US" altLang="ko-KR" sz="2400" dirty="0" smtClean="0"/>
            </a:br>
            <a:r>
              <a:rPr lang="en-US" altLang="ko-KR" sz="2400" dirty="0" smtClean="0"/>
              <a:t>for multicore systems</a:t>
            </a:r>
          </a:p>
          <a:p>
            <a:pPr lvl="1"/>
            <a:r>
              <a:rPr lang="en-US" altLang="ko-KR" sz="2000" dirty="0" smtClean="0"/>
              <a:t>Clean-slate user-level design to overcome inefficiency in kernel</a:t>
            </a:r>
          </a:p>
          <a:p>
            <a:endParaRPr lang="en-US" altLang="ko-KR" sz="2400" dirty="0" smtClean="0"/>
          </a:p>
          <a:p>
            <a:r>
              <a:rPr lang="en-US" altLang="ko-KR" sz="2400" dirty="0" smtClean="0"/>
              <a:t>Make full use of extreme parallelism &amp; batch processing</a:t>
            </a:r>
            <a:endParaRPr lang="en-US" altLang="ko-KR" sz="2400" dirty="0"/>
          </a:p>
          <a:p>
            <a:pPr lvl="1"/>
            <a:r>
              <a:rPr lang="en-US" altLang="ko-KR" dirty="0"/>
              <a:t>Per-core resource management</a:t>
            </a:r>
          </a:p>
          <a:p>
            <a:pPr lvl="1"/>
            <a:r>
              <a:rPr lang="en-US" altLang="ko-KR" dirty="0"/>
              <a:t>Lock-free data structures &amp; cache-aware threading</a:t>
            </a:r>
          </a:p>
          <a:p>
            <a:pPr lvl="1"/>
            <a:r>
              <a:rPr lang="en-US" altLang="ko-KR" sz="2000" dirty="0" smtClean="0"/>
              <a:t>Eliminate </a:t>
            </a:r>
            <a:r>
              <a:rPr lang="en-US" altLang="ko-KR" sz="2000" dirty="0"/>
              <a:t>system call </a:t>
            </a:r>
            <a:r>
              <a:rPr lang="en-US" altLang="ko-KR" sz="2000" dirty="0" smtClean="0"/>
              <a:t>overhead</a:t>
            </a:r>
            <a:endParaRPr lang="en-US" altLang="ko-KR" sz="2000" dirty="0"/>
          </a:p>
          <a:p>
            <a:pPr lvl="1"/>
            <a:r>
              <a:rPr lang="en-US" altLang="ko-KR" sz="2000" dirty="0"/>
              <a:t>Reduce context switch cost by event batching</a:t>
            </a:r>
          </a:p>
          <a:p>
            <a:pPr lvl="1"/>
            <a:endParaRPr lang="en-US" altLang="ko-KR" sz="2000" dirty="0"/>
          </a:p>
          <a:p>
            <a:r>
              <a:rPr lang="en-US" altLang="ko-KR" sz="2400" dirty="0"/>
              <a:t>Achieve high performance scalability</a:t>
            </a:r>
          </a:p>
          <a:p>
            <a:pPr lvl="1"/>
            <a:r>
              <a:rPr lang="en-US" altLang="ko-KR" sz="2000" dirty="0"/>
              <a:t>Small message transactions: </a:t>
            </a:r>
            <a:r>
              <a:rPr lang="en-US" altLang="ko-KR" sz="2000" b="1" dirty="0">
                <a:solidFill>
                  <a:srgbClr val="FF0000"/>
                </a:solidFill>
              </a:rPr>
              <a:t>3x</a:t>
            </a:r>
            <a:r>
              <a:rPr lang="en-US" altLang="ko-KR" sz="2000" b="1" dirty="0"/>
              <a:t> to 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25x</a:t>
            </a:r>
            <a:r>
              <a:rPr lang="en-US" altLang="ko-KR" sz="2000" b="1" dirty="0" smtClean="0"/>
              <a:t> better</a:t>
            </a:r>
          </a:p>
          <a:p>
            <a:pPr lvl="1"/>
            <a:r>
              <a:rPr lang="en-US" altLang="ko-KR" sz="2000" dirty="0" smtClean="0"/>
              <a:t>Existing applications:  33% (</a:t>
            </a:r>
            <a:r>
              <a:rPr lang="en-US" altLang="ko-KR" sz="2000" dirty="0" err="1" smtClean="0"/>
              <a:t>SSLShader</a:t>
            </a:r>
            <a:r>
              <a:rPr lang="en-US" altLang="ko-KR" sz="2000" dirty="0" smtClean="0"/>
              <a:t>) to 320% (</a:t>
            </a:r>
            <a:r>
              <a:rPr lang="en-US" altLang="ko-KR" sz="2000" dirty="0" err="1" smtClean="0"/>
              <a:t>lighttpd</a:t>
            </a:r>
            <a:r>
              <a:rPr lang="en-US" altLang="ko-KR" sz="2000" dirty="0" smtClean="0"/>
              <a:t>)</a:t>
            </a:r>
            <a:endParaRPr lang="en-US" altLang="ko-KR" sz="2400" dirty="0" smtClean="0"/>
          </a:p>
          <a:p>
            <a:pPr lvl="1"/>
            <a:endParaRPr lang="en-US" altLang="ko-KR" sz="2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958D-D12A-4A62-BDB3-E22129D13F1F}" type="slidenum">
              <a:rPr lang="ko-KR" altLang="en-US" smtClean="0"/>
              <a:pPr/>
              <a:t>22</a:t>
            </a:fld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2796187" y="612465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678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/>
              <a:t>Discussion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4294967295"/>
          </p:nvPr>
        </p:nvSpPr>
        <p:spPr>
          <a:xfrm>
            <a:off x="457200" y="1243584"/>
            <a:ext cx="8229600" cy="506573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ko-KR" sz="2800" dirty="0" smtClean="0"/>
              <a:t>Separation of TCP thread and application thread</a:t>
            </a:r>
          </a:p>
          <a:p>
            <a:pPr lvl="1"/>
            <a:r>
              <a:rPr lang="en-US" altLang="ko-KR" sz="2400" dirty="0" smtClean="0"/>
              <a:t>Advantage: correct TCP stack behavior</a:t>
            </a:r>
          </a:p>
          <a:p>
            <a:pPr lvl="1"/>
            <a:r>
              <a:rPr lang="en-US" altLang="ko-KR" sz="2400" dirty="0" smtClean="0"/>
              <a:t>Disadvantage: context switch overhead</a:t>
            </a:r>
          </a:p>
          <a:p>
            <a:pPr lvl="1"/>
            <a:r>
              <a:rPr lang="en-US" altLang="ko-KR" sz="2400" dirty="0" smtClean="0"/>
              <a:t>Batch processing to amortize context switch overheads?</a:t>
            </a:r>
          </a:p>
          <a:p>
            <a:pPr lvl="2"/>
            <a:r>
              <a:rPr lang="en-US" altLang="ko-KR" sz="2200" dirty="0" smtClean="0"/>
              <a:t>Increase the latency?</a:t>
            </a:r>
          </a:p>
          <a:p>
            <a:r>
              <a:rPr lang="en-US" altLang="ko-KR" sz="2800" dirty="0" smtClean="0"/>
              <a:t>Safety: memory corruption in the user-level code</a:t>
            </a:r>
          </a:p>
          <a:p>
            <a:pPr lvl="1"/>
            <a:r>
              <a:rPr lang="en-US" altLang="ko-KR" sz="2400" dirty="0" smtClean="0"/>
              <a:t>User-level code bug can corrupt TCP threads</a:t>
            </a:r>
          </a:p>
          <a:p>
            <a:pPr lvl="1"/>
            <a:r>
              <a:rPr lang="en-US" altLang="ko-KR" sz="2400" dirty="0" smtClean="0"/>
              <a:t>Can affect other TCP connections?</a:t>
            </a:r>
            <a:endParaRPr lang="en-US" altLang="ko-KR" sz="2400" dirty="0"/>
          </a:p>
          <a:p>
            <a:r>
              <a:rPr lang="en-US" altLang="ko-KR" sz="2800" dirty="0" smtClean="0"/>
              <a:t>Flexibility: lost file descriptor semantics</a:t>
            </a:r>
          </a:p>
          <a:p>
            <a:pPr lvl="1"/>
            <a:r>
              <a:rPr lang="en-US" altLang="ko-KR" sz="2400" dirty="0" smtClean="0"/>
              <a:t>File descriptor is a powerful OS abstraction</a:t>
            </a:r>
          </a:p>
          <a:p>
            <a:pPr lvl="1"/>
            <a:r>
              <a:rPr lang="en-US" altLang="ko-KR" sz="2400" dirty="0" smtClean="0"/>
              <a:t>Pipe, </a:t>
            </a:r>
            <a:r>
              <a:rPr lang="en-US" altLang="ko-KR" sz="2400" dirty="0" err="1" smtClean="0"/>
              <a:t>unix</a:t>
            </a:r>
            <a:r>
              <a:rPr lang="en-US" altLang="ko-KR" sz="2400" dirty="0" smtClean="0"/>
              <a:t> socket in </a:t>
            </a:r>
            <a:r>
              <a:rPr lang="en-US" altLang="ko-KR" sz="2400" dirty="0" err="1" smtClean="0"/>
              <a:t>epoll</a:t>
            </a:r>
            <a:r>
              <a:rPr lang="en-US" altLang="ko-KR" sz="2400" dirty="0" smtClean="0"/>
              <a:t>()</a:t>
            </a:r>
          </a:p>
          <a:p>
            <a:pPr marL="457200" lvl="1" indent="0">
              <a:buNone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958D-D12A-4A62-BDB3-E22129D13F1F}" type="slidenum">
              <a:rPr lang="ko-KR" altLang="en-US" smtClean="0"/>
              <a:pPr/>
              <a:t>23</a:t>
            </a:fld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2796187" y="612465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7425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6032" y="23752"/>
            <a:ext cx="8631936" cy="789376"/>
          </a:xfrm>
        </p:spPr>
        <p:txBody>
          <a:bodyPr>
            <a:noAutofit/>
          </a:bodyPr>
          <a:lstStyle/>
          <a:p>
            <a:r>
              <a:rPr lang="en-US" altLang="ko-KR" sz="2400" dirty="0" smtClean="0"/>
              <a:t>IX</a:t>
            </a:r>
            <a:r>
              <a:rPr lang="en-US" altLang="ko-KR" sz="2400" dirty="0"/>
              <a:t>: A Protected </a:t>
            </a:r>
            <a:r>
              <a:rPr lang="en-US" altLang="ko-KR" sz="2400" dirty="0" err="1"/>
              <a:t>Dataplane</a:t>
            </a:r>
            <a:r>
              <a:rPr lang="en-US" altLang="ko-KR" sz="2400" dirty="0"/>
              <a:t> Operating System </a:t>
            </a:r>
            <a:r>
              <a:rPr lang="en-US" altLang="ko-KR" sz="2400" dirty="0" smtClean="0"/>
              <a:t>for High </a:t>
            </a:r>
            <a:r>
              <a:rPr lang="en-US" altLang="ko-KR" sz="2400" dirty="0"/>
              <a:t>Throughput and Low Latency</a:t>
            </a:r>
            <a:endParaRPr lang="ko-KR" altLang="en-US" sz="2400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917A-A0FC-4C1D-A82C-ACFA6652F6EB}" type="slidenum">
              <a:rPr lang="ko-KR" altLang="en-US" smtClean="0"/>
              <a:pPr/>
              <a:t>24</a:t>
            </a:fld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243584"/>
            <a:ext cx="8229600" cy="1072104"/>
          </a:xfrm>
        </p:spPr>
        <p:txBody>
          <a:bodyPr/>
          <a:lstStyle/>
          <a:p>
            <a:r>
              <a:rPr lang="en-US" altLang="ko-KR" dirty="0" smtClean="0"/>
              <a:t>Data/control plane separation in the OS design</a:t>
            </a:r>
          </a:p>
          <a:p>
            <a:r>
              <a:rPr lang="en-US" altLang="ko-KR" dirty="0" smtClean="0"/>
              <a:t>Use virtualization technique (Dune: hypervisor)</a:t>
            </a:r>
          </a:p>
          <a:p>
            <a:endParaRPr lang="en-US" altLang="ko-KR" dirty="0" smtClean="0"/>
          </a:p>
        </p:txBody>
      </p:sp>
      <p:grpSp>
        <p:nvGrpSpPr>
          <p:cNvPr id="9" name="그룹 8"/>
          <p:cNvGrpSpPr/>
          <p:nvPr/>
        </p:nvGrpSpPr>
        <p:grpSpPr>
          <a:xfrm>
            <a:off x="797571" y="2315688"/>
            <a:ext cx="6541111" cy="4256676"/>
            <a:chOff x="797571" y="1974909"/>
            <a:chExt cx="6541111" cy="4256676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7571" y="1974909"/>
              <a:ext cx="4973838" cy="425667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222671" y="3421542"/>
              <a:ext cx="11160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TCP stack</a:t>
              </a:r>
              <a:endParaRPr lang="ko-KR" altLang="en-US" dirty="0"/>
            </a:p>
          </p:txBody>
        </p:sp>
        <p:cxnSp>
          <p:nvCxnSpPr>
            <p:cNvPr id="8" name="직선 화살표 연결선 7"/>
            <p:cNvCxnSpPr>
              <a:stCxn id="6" idx="1"/>
            </p:cNvCxnSpPr>
            <p:nvPr/>
          </p:nvCxnSpPr>
          <p:spPr>
            <a:xfrm flipH="1">
              <a:off x="5177642" y="3606208"/>
              <a:ext cx="1045029" cy="3891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5842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IX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917A-A0FC-4C1D-A82C-ACFA6652F6EB}" type="slidenum">
              <a:rPr lang="ko-KR" altLang="en-US" smtClean="0"/>
              <a:pPr/>
              <a:t>25</a:t>
            </a:fld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243584"/>
            <a:ext cx="3699164" cy="5065736"/>
          </a:xfrm>
        </p:spPr>
        <p:txBody>
          <a:bodyPr/>
          <a:lstStyle/>
          <a:p>
            <a:r>
              <a:rPr lang="en-US" altLang="ko-KR" dirty="0" smtClean="0"/>
              <a:t>TCP stack in a different protection ring</a:t>
            </a:r>
          </a:p>
          <a:p>
            <a:pPr lvl="1"/>
            <a:r>
              <a:rPr lang="en-US" altLang="ko-KR" dirty="0" smtClean="0"/>
              <a:t>No memory access from the user level</a:t>
            </a:r>
          </a:p>
          <a:p>
            <a:pPr lvl="1"/>
            <a:r>
              <a:rPr lang="en-US" altLang="ko-KR" dirty="0" smtClean="0"/>
              <a:t>Protection/security</a:t>
            </a:r>
          </a:p>
          <a:p>
            <a:r>
              <a:rPr lang="en-US" altLang="ko-KR" dirty="0" smtClean="0"/>
              <a:t>Design choices</a:t>
            </a:r>
          </a:p>
          <a:p>
            <a:pPr lvl="1"/>
            <a:r>
              <a:rPr lang="en-US" altLang="ko-KR" dirty="0" smtClean="0"/>
              <a:t>Run to completion</a:t>
            </a:r>
          </a:p>
          <a:p>
            <a:pPr lvl="1"/>
            <a:r>
              <a:rPr lang="en-US" altLang="ko-KR" dirty="0" smtClean="0"/>
              <a:t>Adaptive batching</a:t>
            </a:r>
          </a:p>
          <a:p>
            <a:pPr lvl="1"/>
            <a:r>
              <a:rPr lang="en-US" altLang="ko-KR" dirty="0" smtClean="0"/>
              <a:t>Zero-copy API with explicit flow control</a:t>
            </a:r>
          </a:p>
          <a:p>
            <a:pPr lvl="1"/>
            <a:r>
              <a:rPr lang="en-US" altLang="ko-KR" dirty="0" smtClean="0"/>
              <a:t>Synchronization-free processing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1366" y="1225550"/>
            <a:ext cx="4872216" cy="434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0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Performance: </a:t>
            </a:r>
            <a:r>
              <a:rPr lang="en-US" altLang="ko-KR" dirty="0" err="1" smtClean="0"/>
              <a:t>NetPipe</a:t>
            </a:r>
            <a:r>
              <a:rPr lang="en-US" altLang="ko-KR" dirty="0"/>
              <a:t> </a:t>
            </a:r>
            <a:r>
              <a:rPr lang="en-US" altLang="ko-KR" dirty="0" smtClean="0"/>
              <a:t>Ping-Pong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917A-A0FC-4C1D-A82C-ACFA6652F6EB}" type="slidenum">
              <a:rPr lang="ko-KR" altLang="en-US" smtClean="0"/>
              <a:pPr/>
              <a:t>26</a:t>
            </a:fld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5574898"/>
            <a:ext cx="8229600" cy="968405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A single TCP connection performance</a:t>
            </a:r>
          </a:p>
          <a:p>
            <a:r>
              <a:rPr lang="en-US" altLang="ko-KR" dirty="0" smtClean="0"/>
              <a:t>Why does </a:t>
            </a:r>
            <a:r>
              <a:rPr lang="en-US" altLang="ko-KR" dirty="0" err="1" smtClean="0"/>
              <a:t>mTCP</a:t>
            </a:r>
            <a:r>
              <a:rPr lang="en-US" altLang="ko-KR" dirty="0" smtClean="0"/>
              <a:t> perform poorly?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369" y="1187785"/>
            <a:ext cx="6436714" cy="423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80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Performance: 64B TCP Transaction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917A-A0FC-4C1D-A82C-ACFA6652F6EB}" type="slidenum">
              <a:rPr lang="ko-KR" altLang="en-US" smtClean="0"/>
              <a:pPr/>
              <a:t>27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491" y="1231708"/>
            <a:ext cx="6022715" cy="508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9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20040" y="2344018"/>
            <a:ext cx="8503920" cy="514739"/>
          </a:xfrm>
        </p:spPr>
        <p:txBody>
          <a:bodyPr>
            <a:no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Thank You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144383" y="4463148"/>
            <a:ext cx="65837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dirty="0">
                <a:latin typeface="Calibri" panose="020F0502020204030204" pitchFamily="34" charset="0"/>
              </a:rPr>
              <a:t>Source code is </a:t>
            </a:r>
            <a:r>
              <a:rPr lang="en-US" altLang="ko-KR" sz="2800" dirty="0" smtClean="0">
                <a:latin typeface="Calibri" panose="020F0502020204030204" pitchFamily="34" charset="0"/>
              </a:rPr>
              <a:t>available at  </a:t>
            </a:r>
            <a:r>
              <a:rPr lang="ko-KR" altLang="en-US" sz="2800" dirty="0">
                <a:latin typeface="Calibri" panose="020F0502020204030204" pitchFamily="34" charset="0"/>
                <a:hlinkClick r:id="rId3"/>
              </a:rPr>
              <a:t>http://shader.kaist.edu/mtcp</a:t>
            </a:r>
            <a:r>
              <a:rPr lang="ko-KR" altLang="en-US" sz="2800" dirty="0" smtClean="0">
                <a:latin typeface="Calibri" panose="020F0502020204030204" pitchFamily="34" charset="0"/>
                <a:hlinkClick r:id="rId3"/>
              </a:rPr>
              <a:t>/</a:t>
            </a:r>
            <a:r>
              <a:rPr lang="en-US" altLang="ko-KR" sz="2800" dirty="0">
                <a:latin typeface="Calibri" panose="020F0502020204030204" pitchFamily="34" charset="0"/>
              </a:rPr>
              <a:t/>
            </a:r>
            <a:br>
              <a:rPr lang="en-US" altLang="ko-KR" sz="2800" dirty="0">
                <a:latin typeface="Calibri" panose="020F0502020204030204" pitchFamily="34" charset="0"/>
              </a:rPr>
            </a:br>
            <a:r>
              <a:rPr lang="en-US" altLang="ko-KR" sz="2800" dirty="0">
                <a:latin typeface="Calibri" panose="020F0502020204030204" pitchFamily="34" charset="0"/>
                <a:hlinkClick r:id="rId4"/>
              </a:rPr>
              <a:t>https://</a:t>
            </a:r>
            <a:r>
              <a:rPr lang="en-US" altLang="ko-KR" sz="2800" dirty="0" smtClean="0">
                <a:latin typeface="Calibri" panose="020F0502020204030204" pitchFamily="34" charset="0"/>
                <a:hlinkClick r:id="rId4"/>
              </a:rPr>
              <a:t>github.com/eunyoung14/mtcp</a:t>
            </a:r>
            <a:endParaRPr lang="en-US" altLang="ko-KR" sz="2800" dirty="0" smtClean="0">
              <a:latin typeface="Calibri" panose="020F0502020204030204" pitchFamily="34" charset="0"/>
            </a:endParaRPr>
          </a:p>
          <a:p>
            <a:pPr algn="ctr"/>
            <a:endParaRPr lang="en-US" altLang="ko-KR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86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time for 64B HTTP messages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917A-A0FC-4C1D-A82C-ACFA6652F6EB}" type="slidenum">
              <a:rPr lang="ko-KR" altLang="en-US" smtClean="0"/>
              <a:pPr/>
              <a:t>29</a:t>
            </a:fld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272" y="1457969"/>
            <a:ext cx="6547269" cy="3509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634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Unsatisfactory Performance </a:t>
            </a:r>
            <a:r>
              <a:rPr lang="en-US" altLang="ko-KR" dirty="0" smtClean="0"/>
              <a:t>of Linux TCP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917A-A0FC-4C1D-A82C-ACFA6652F6EB}" type="slidenum">
              <a:rPr lang="ko-KR" altLang="en-US" smtClean="0"/>
              <a:pPr/>
              <a:t>3</a:t>
            </a:fld>
            <a:endParaRPr lang="ko-KR" altLang="en-US"/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457200" y="1119883"/>
            <a:ext cx="8229600" cy="5189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itchFamily="18" charset="0"/>
              </a:defRPr>
            </a:lvl1pPr>
            <a:lvl2pPr marL="742950" marR="0" indent="-2857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Arial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Clr>
                <a:srgbClr val="FFCC00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Large </a:t>
            </a:r>
            <a:r>
              <a:rPr lang="en-US" altLang="ko-KR" dirty="0" smtClean="0"/>
              <a:t>flows: </a:t>
            </a:r>
            <a:r>
              <a:rPr lang="en-US" altLang="ko-KR" dirty="0"/>
              <a:t>E</a:t>
            </a:r>
            <a:r>
              <a:rPr lang="en-US" altLang="ko-KR" dirty="0" smtClean="0"/>
              <a:t>asy </a:t>
            </a:r>
            <a:r>
              <a:rPr lang="en-US" altLang="ko-KR" dirty="0"/>
              <a:t>to fill up </a:t>
            </a:r>
            <a:r>
              <a:rPr lang="en-US" altLang="ko-KR" dirty="0" smtClean="0"/>
              <a:t>10 </a:t>
            </a:r>
            <a:r>
              <a:rPr lang="en-US" altLang="ko-KR" dirty="0" err="1" smtClean="0"/>
              <a:t>Gbps</a:t>
            </a:r>
            <a:endParaRPr lang="en-US" altLang="ko-KR" dirty="0"/>
          </a:p>
          <a:p>
            <a:r>
              <a:rPr lang="en-US" altLang="ko-KR" dirty="0"/>
              <a:t>Small </a:t>
            </a:r>
            <a:r>
              <a:rPr lang="en-US" altLang="ko-KR" dirty="0" smtClean="0"/>
              <a:t>flows: Hard to fill up 10 </a:t>
            </a:r>
            <a:r>
              <a:rPr lang="en-US" altLang="ko-KR" dirty="0" err="1" smtClean="0"/>
              <a:t>Gbps</a:t>
            </a:r>
            <a:r>
              <a:rPr lang="en-US" altLang="ko-KR" dirty="0" smtClean="0"/>
              <a:t> regardless of # cores </a:t>
            </a:r>
          </a:p>
          <a:p>
            <a:pPr lvl="1"/>
            <a:r>
              <a:rPr lang="en-US" altLang="ko-KR" dirty="0" smtClean="0"/>
              <a:t>Huge packet rate</a:t>
            </a:r>
            <a:r>
              <a:rPr lang="en-US" altLang="ko-KR" dirty="0" smtClean="0"/>
              <a:t>: 14.88 </a:t>
            </a:r>
            <a:r>
              <a:rPr lang="en-US" altLang="ko-KR" dirty="0" err="1" smtClean="0"/>
              <a:t>Mpps</a:t>
            </a:r>
            <a:r>
              <a:rPr lang="en-US" altLang="ko-KR" dirty="0" smtClean="0"/>
              <a:t> for 64B packets in a 10 </a:t>
            </a:r>
            <a:r>
              <a:rPr lang="en-US" altLang="ko-KR" dirty="0" err="1" smtClean="0"/>
              <a:t>Gbps</a:t>
            </a:r>
            <a:r>
              <a:rPr lang="en-US" altLang="ko-KR" dirty="0" smtClean="0"/>
              <a:t> link</a:t>
            </a:r>
          </a:p>
          <a:p>
            <a:pPr lvl="1"/>
            <a:r>
              <a:rPr lang="en-US" altLang="ko-KR" dirty="0" smtClean="0"/>
              <a:t>Kernel </a:t>
            </a:r>
            <a:r>
              <a:rPr lang="en-US" altLang="ko-KR" dirty="0"/>
              <a:t>is not </a:t>
            </a:r>
            <a:r>
              <a:rPr lang="en-US" altLang="ko-KR" dirty="0" smtClean="0"/>
              <a:t>properly designed for </a:t>
            </a:r>
            <a:r>
              <a:rPr lang="en-US" altLang="ko-KR" dirty="0"/>
              <a:t>multicore </a:t>
            </a:r>
            <a:r>
              <a:rPr lang="en-US" altLang="ko-KR" dirty="0" smtClean="0"/>
              <a:t>systems</a:t>
            </a:r>
            <a:endParaRPr lang="en-US" altLang="ko-KR" dirty="0"/>
          </a:p>
        </p:txBody>
      </p:sp>
      <p:grpSp>
        <p:nvGrpSpPr>
          <p:cNvPr id="4" name="Group 3"/>
          <p:cNvGrpSpPr/>
          <p:nvPr/>
        </p:nvGrpSpPr>
        <p:grpSpPr>
          <a:xfrm>
            <a:off x="663418" y="3264883"/>
            <a:ext cx="7505805" cy="3326916"/>
            <a:chOff x="1117729" y="3430676"/>
            <a:chExt cx="7505805" cy="3326916"/>
          </a:xfrm>
        </p:grpSpPr>
        <p:grpSp>
          <p:nvGrpSpPr>
            <p:cNvPr id="7" name="그룹 6"/>
            <p:cNvGrpSpPr/>
            <p:nvPr/>
          </p:nvGrpSpPr>
          <p:grpSpPr>
            <a:xfrm>
              <a:off x="1117729" y="3430676"/>
              <a:ext cx="7505805" cy="3326916"/>
              <a:chOff x="834013" y="3305908"/>
              <a:chExt cx="7598579" cy="3326004"/>
            </a:xfrm>
          </p:grpSpPr>
          <p:graphicFrame>
            <p:nvGraphicFramePr>
              <p:cNvPr id="8" name="내용 개체 틀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063994834"/>
                  </p:ext>
                </p:extLst>
              </p:nvPr>
            </p:nvGraphicFramePr>
            <p:xfrm>
              <a:off x="834013" y="3305908"/>
              <a:ext cx="6949064" cy="332600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9" name="TextBox 8"/>
              <p:cNvSpPr txBox="1"/>
              <p:nvPr/>
            </p:nvSpPr>
            <p:spPr>
              <a:xfrm>
                <a:off x="5544238" y="3626045"/>
                <a:ext cx="2888354" cy="120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b="0" dirty="0" smtClean="0">
                    <a:latin typeface="Calibri" panose="020F0502020204030204" pitchFamily="34" charset="0"/>
                  </a:rPr>
                  <a:t>Linux: 3.10.16</a:t>
                </a:r>
              </a:p>
              <a:p>
                <a:r>
                  <a:rPr lang="en-US" altLang="ko-KR" b="0" dirty="0" smtClean="0">
                    <a:latin typeface="Calibri" panose="020F0502020204030204" pitchFamily="34" charset="0"/>
                  </a:rPr>
                  <a:t>Intel Xeon E5-2690</a:t>
                </a:r>
              </a:p>
              <a:p>
                <a:r>
                  <a:rPr lang="en-US" altLang="ko-KR" b="0" dirty="0" smtClean="0">
                    <a:latin typeface="Calibri" panose="020F0502020204030204" pitchFamily="34" charset="0"/>
                  </a:rPr>
                  <a:t>Intel 10Gbps NIC</a:t>
                </a:r>
              </a:p>
              <a:p>
                <a:r>
                  <a:rPr lang="en-US" altLang="ko-KR" dirty="0" smtClean="0">
                    <a:latin typeface="Calibri" panose="020F0502020204030204" pitchFamily="34" charset="0"/>
                  </a:rPr>
                  <a:t>Port 80 shared by N threads</a:t>
                </a:r>
                <a:r>
                  <a:rPr lang="en-US" altLang="ko-KR" b="0" dirty="0" smtClean="0">
                    <a:latin typeface="Calibri" panose="020F0502020204030204" pitchFamily="34" charset="0"/>
                  </a:rPr>
                  <a:t> </a:t>
                </a:r>
                <a:endParaRPr lang="ko-KR" altLang="en-US" b="0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0" name="그룹 9"/>
            <p:cNvGrpSpPr/>
            <p:nvPr/>
          </p:nvGrpSpPr>
          <p:grpSpPr>
            <a:xfrm>
              <a:off x="3766117" y="3957867"/>
              <a:ext cx="3834104" cy="1339806"/>
              <a:chOff x="3540158" y="3715235"/>
              <a:chExt cx="3834104" cy="1339806"/>
            </a:xfrm>
          </p:grpSpPr>
          <p:sp>
            <p:nvSpPr>
              <p:cNvPr id="11" name="타원 10"/>
              <p:cNvSpPr/>
              <p:nvPr/>
            </p:nvSpPr>
            <p:spPr>
              <a:xfrm>
                <a:off x="3540158" y="3715235"/>
                <a:ext cx="595692" cy="591636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929939" y="4685709"/>
                <a:ext cx="24443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6600"/>
                    </a:solidFill>
                    <a:latin typeface="Calibri" panose="020F0502020204030204" pitchFamily="34" charset="0"/>
                  </a:rPr>
                  <a:t>Performance meltdown</a:t>
                </a:r>
                <a:endParaRPr lang="ko-KR" altLang="en-US" b="1" dirty="0">
                  <a:solidFill>
                    <a:srgbClr val="FF6600"/>
                  </a:solidFill>
                  <a:latin typeface="Calibri" panose="020F0502020204030204" pitchFamily="34" charset="0"/>
                </a:endParaRPr>
              </a:p>
            </p:txBody>
          </p:sp>
          <p:cxnSp>
            <p:nvCxnSpPr>
              <p:cNvPr id="13" name="직선 화살표 연결선 12"/>
              <p:cNvCxnSpPr/>
              <p:nvPr/>
            </p:nvCxnSpPr>
            <p:spPr>
              <a:xfrm flipH="1" flipV="1">
                <a:off x="4196193" y="4195579"/>
                <a:ext cx="771712" cy="578699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TextBox 4"/>
          <p:cNvSpPr txBox="1"/>
          <p:nvPr/>
        </p:nvSpPr>
        <p:spPr>
          <a:xfrm>
            <a:off x="5511608" y="2761611"/>
            <a:ext cx="37517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while(1) {</a:t>
            </a:r>
          </a:p>
          <a:p>
            <a:r>
              <a:rPr lang="en-US" altLang="ko-K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ko-KR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ko-K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 = accept(s, NULL, NULL);</a:t>
            </a:r>
          </a:p>
          <a:p>
            <a:r>
              <a:rPr lang="en-US" altLang="ko-K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close(c);</a:t>
            </a:r>
          </a:p>
          <a:p>
            <a:r>
              <a:rPr lang="en-US" altLang="ko-K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}</a:t>
            </a:r>
            <a:endParaRPr lang="ko-KR" alt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84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Response Time of SSL </a:t>
            </a:r>
            <a:r>
              <a:rPr lang="en-US" altLang="ko-KR" dirty="0" err="1" smtClean="0"/>
              <a:t>Shader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Shorter response time</a:t>
            </a:r>
          </a:p>
          <a:p>
            <a:r>
              <a:rPr lang="en-US" altLang="ko-KR" dirty="0" smtClean="0"/>
              <a:t>Smaller variance</a:t>
            </a:r>
            <a:endParaRPr lang="ko-KR" altLang="en-US" dirty="0"/>
          </a:p>
        </p:txBody>
      </p:sp>
      <p:graphicFrame>
        <p:nvGraphicFramePr>
          <p:cNvPr id="4" name="차트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4589415"/>
              </p:ext>
            </p:extLst>
          </p:nvPr>
        </p:nvGraphicFramePr>
        <p:xfrm>
          <a:off x="1206555" y="2198719"/>
          <a:ext cx="6945772" cy="3740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8120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WebReplay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Commercial 10 </a:t>
            </a:r>
            <a:r>
              <a:rPr lang="en-US" altLang="ko-KR" dirty="0" err="1" smtClean="0"/>
              <a:t>Gbps</a:t>
            </a:r>
            <a:r>
              <a:rPr lang="en-US" altLang="ko-KR" dirty="0" smtClean="0"/>
              <a:t> backhaul traffic </a:t>
            </a:r>
            <a:r>
              <a:rPr lang="en-US" altLang="ko-KR" dirty="0" err="1" smtClean="0"/>
              <a:t>replayer</a:t>
            </a:r>
            <a:endParaRPr lang="en-US" altLang="ko-KR" dirty="0" smtClean="0"/>
          </a:p>
          <a:p>
            <a:r>
              <a:rPr lang="en-US" altLang="ko-KR" dirty="0" smtClean="0"/>
              <a:t>Log statistics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Average delay of response (replaying n copies)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035441"/>
              </p:ext>
            </p:extLst>
          </p:nvPr>
        </p:nvGraphicFramePr>
        <p:xfrm>
          <a:off x="628650" y="2117144"/>
          <a:ext cx="7886701" cy="1320441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80736"/>
                <a:gridCol w="2268655"/>
                <a:gridCol w="2268655"/>
                <a:gridCol w="2268655"/>
              </a:tblGrid>
              <a:tr h="440147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# Concurrency</a:t>
                      </a:r>
                      <a:endParaRPr lang="ko-KR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Transactions/sec</a:t>
                      </a:r>
                      <a:endParaRPr lang="ko-KR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Bandwidth</a:t>
                      </a:r>
                      <a:r>
                        <a:rPr lang="en-US" altLang="ko-KR" sz="2000" baseline="0" dirty="0" smtClean="0"/>
                        <a:t> (</a:t>
                      </a:r>
                      <a:r>
                        <a:rPr lang="en-US" altLang="ko-KR" sz="2000" baseline="0" dirty="0" err="1" smtClean="0"/>
                        <a:t>Gbps</a:t>
                      </a:r>
                      <a:r>
                        <a:rPr lang="en-US" altLang="ko-KR" sz="2000" baseline="0" dirty="0" smtClean="0"/>
                        <a:t>)</a:t>
                      </a:r>
                      <a:endParaRPr lang="ko-KR" altLang="en-US" sz="2000" dirty="0"/>
                    </a:p>
                  </a:txBody>
                  <a:tcPr anchor="ctr"/>
                </a:tc>
              </a:tr>
              <a:tr h="44014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err="1" smtClean="0"/>
                        <a:t>Avg</a:t>
                      </a:r>
                      <a:endParaRPr lang="ko-KR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23,869</a:t>
                      </a:r>
                      <a:endParaRPr lang="ko-KR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14,425</a:t>
                      </a:r>
                      <a:endParaRPr lang="ko-KR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2.77</a:t>
                      </a:r>
                      <a:endParaRPr lang="ko-KR" altLang="en-US" sz="2000" dirty="0"/>
                    </a:p>
                  </a:txBody>
                  <a:tcPr anchor="ctr"/>
                </a:tc>
              </a:tr>
              <a:tr h="44014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Max</a:t>
                      </a:r>
                      <a:endParaRPr lang="ko-KR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25,734</a:t>
                      </a:r>
                      <a:endParaRPr lang="ko-KR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15,440</a:t>
                      </a:r>
                      <a:endParaRPr lang="ko-KR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3.48</a:t>
                      </a:r>
                      <a:endParaRPr lang="ko-KR" altLang="en-US" sz="20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041324"/>
              </p:ext>
            </p:extLst>
          </p:nvPr>
        </p:nvGraphicFramePr>
        <p:xfrm>
          <a:off x="628650" y="4013761"/>
          <a:ext cx="7886702" cy="1320441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80735"/>
                <a:gridCol w="972281"/>
                <a:gridCol w="972281"/>
                <a:gridCol w="972281"/>
                <a:gridCol w="972281"/>
                <a:gridCol w="972281"/>
                <a:gridCol w="972281"/>
                <a:gridCol w="972281"/>
              </a:tblGrid>
              <a:tr h="44014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# Copy</a:t>
                      </a:r>
                      <a:endParaRPr lang="ko-KR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1</a:t>
                      </a:r>
                      <a:endParaRPr lang="ko-KR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2</a:t>
                      </a:r>
                      <a:endParaRPr lang="ko-KR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3</a:t>
                      </a:r>
                      <a:endParaRPr lang="ko-KR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4</a:t>
                      </a:r>
                      <a:endParaRPr lang="ko-KR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5</a:t>
                      </a:r>
                      <a:endParaRPr lang="ko-KR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6</a:t>
                      </a:r>
                      <a:endParaRPr lang="ko-KR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7</a:t>
                      </a:r>
                      <a:endParaRPr lang="ko-KR" altLang="en-US" sz="2000" dirty="0"/>
                    </a:p>
                  </a:txBody>
                  <a:tcPr anchor="ctr"/>
                </a:tc>
              </a:tr>
              <a:tr h="44014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Linux</a:t>
                      </a:r>
                      <a:endParaRPr lang="ko-KR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27.8</a:t>
                      </a:r>
                      <a:endParaRPr lang="ko-KR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29.0</a:t>
                      </a:r>
                      <a:endParaRPr lang="ko-KR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45.8</a:t>
                      </a:r>
                      <a:endParaRPr lang="ko-KR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/>
                        <a:t>1175.1</a:t>
                      </a:r>
                      <a:endParaRPr lang="ko-KR" alt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-</a:t>
                      </a:r>
                      <a:endParaRPr lang="ko-KR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-</a:t>
                      </a:r>
                      <a:endParaRPr lang="ko-KR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-</a:t>
                      </a:r>
                      <a:endParaRPr lang="ko-KR" altLang="en-US" sz="2000" dirty="0"/>
                    </a:p>
                  </a:txBody>
                  <a:tcPr anchor="ctr"/>
                </a:tc>
              </a:tr>
              <a:tr h="44014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err="1" smtClean="0"/>
                        <a:t>mTCP</a:t>
                      </a:r>
                      <a:endParaRPr lang="ko-KR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0.5</a:t>
                      </a:r>
                      <a:endParaRPr lang="ko-KR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0.9</a:t>
                      </a:r>
                      <a:endParaRPr lang="ko-KR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2.6</a:t>
                      </a:r>
                      <a:endParaRPr lang="ko-KR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8.1</a:t>
                      </a:r>
                      <a:endParaRPr lang="ko-KR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17.5</a:t>
                      </a:r>
                      <a:endParaRPr lang="ko-KR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37.1</a:t>
                      </a:r>
                      <a:endParaRPr lang="ko-KR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79.8</a:t>
                      </a:r>
                      <a:endParaRPr lang="ko-KR" altLang="en-US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4687910" y="4398940"/>
            <a:ext cx="888642" cy="51515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7575192" y="4862579"/>
            <a:ext cx="888642" cy="51515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024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/>
              <a:t>Message Benchmark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4294967295"/>
          </p:nvPr>
        </p:nvSpPr>
        <p:spPr>
          <a:xfrm>
            <a:off x="457200" y="1214422"/>
            <a:ext cx="8435280" cy="491174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ko-KR" sz="2400" dirty="0" smtClean="0"/>
              <a:t>Scaling by message size</a:t>
            </a:r>
            <a:endParaRPr lang="en-US" altLang="ko-KR" sz="2400" dirty="0"/>
          </a:p>
          <a:p>
            <a:pPr>
              <a:lnSpc>
                <a:spcPct val="80000"/>
              </a:lnSpc>
            </a:pPr>
            <a:r>
              <a:rPr lang="en-US" altLang="ko-KR" sz="2400" dirty="0" smtClean="0"/>
              <a:t>Persistent connection with 64 byte message</a:t>
            </a:r>
            <a:endParaRPr lang="en-US" altLang="ko-KR" sz="2400" b="1" baseline="30000" dirty="0"/>
          </a:p>
          <a:p>
            <a:pPr>
              <a:lnSpc>
                <a:spcPct val="80000"/>
              </a:lnSpc>
            </a:pPr>
            <a:endParaRPr lang="ko-KR" altLang="en-US" sz="2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958D-D12A-4A62-BDB3-E22129D13F1F}" type="slidenum">
              <a:rPr lang="ko-KR" altLang="en-US" smtClean="0"/>
              <a:pPr/>
              <a:t>32</a:t>
            </a:fld>
            <a:endParaRPr lang="ko-KR" altLang="en-US" dirty="0"/>
          </a:p>
        </p:txBody>
      </p:sp>
      <p:graphicFrame>
        <p:nvGraphicFramePr>
          <p:cNvPr id="27" name="차트 26"/>
          <p:cNvGraphicFramePr>
            <a:graphicFrameLocks/>
          </p:cNvGraphicFramePr>
          <p:nvPr>
            <p:extLst/>
          </p:nvPr>
        </p:nvGraphicFramePr>
        <p:xfrm>
          <a:off x="38636" y="2498501"/>
          <a:ext cx="8809150" cy="4069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8" name="차트 27"/>
          <p:cNvGraphicFramePr>
            <a:graphicFrameLocks/>
          </p:cNvGraphicFramePr>
          <p:nvPr>
            <p:extLst/>
          </p:nvPr>
        </p:nvGraphicFramePr>
        <p:xfrm>
          <a:off x="4481848" y="2640167"/>
          <a:ext cx="4700789" cy="3850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2843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8309610" cy="396874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Motivating Example: </a:t>
            </a:r>
            <a:r>
              <a:rPr lang="en-US" altLang="ko-KR" dirty="0" err="1" smtClean="0"/>
              <a:t>lighttpd</a:t>
            </a:r>
            <a:endParaRPr lang="ko-KR" altLang="en-US" dirty="0"/>
          </a:p>
        </p:txBody>
      </p:sp>
      <p:graphicFrame>
        <p:nvGraphicFramePr>
          <p:cNvPr id="4" name="차트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6851270"/>
              </p:ext>
            </p:extLst>
          </p:nvPr>
        </p:nvGraphicFramePr>
        <p:xfrm>
          <a:off x="348844" y="2271603"/>
          <a:ext cx="4036104" cy="2855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차트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2734714"/>
              </p:ext>
            </p:extLst>
          </p:nvPr>
        </p:nvGraphicFramePr>
        <p:xfrm>
          <a:off x="4350658" y="2270027"/>
          <a:ext cx="4800600" cy="2927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0" y="921092"/>
            <a:ext cx="4900612" cy="985519"/>
          </a:xfrm>
        </p:spPr>
        <p:txBody>
          <a:bodyPr>
            <a:noAutofit/>
          </a:bodyPr>
          <a:lstStyle/>
          <a:p>
            <a:r>
              <a:rPr lang="en-US" altLang="ko-KR" sz="1800" dirty="0" err="1" smtClean="0"/>
              <a:t>Lighttpd</a:t>
            </a:r>
            <a:r>
              <a:rPr lang="en-US" altLang="ko-KR" sz="1800" dirty="0" smtClean="0"/>
              <a:t> (multi-threaded), 64B file/connection</a:t>
            </a:r>
          </a:p>
          <a:p>
            <a:r>
              <a:rPr lang="en-US" altLang="ko-KR" sz="1800" dirty="0"/>
              <a:t>Linux 2.6.32/3.10.16, </a:t>
            </a:r>
            <a:r>
              <a:rPr lang="en-US" altLang="ko-KR" sz="1800" dirty="0" err="1" smtClean="0"/>
              <a:t>MegaPipe</a:t>
            </a:r>
            <a:r>
              <a:rPr lang="en-US" altLang="ko-KR" sz="1800" dirty="0" smtClean="0"/>
              <a:t> (Linux 3.1.3), </a:t>
            </a:r>
            <a:r>
              <a:rPr lang="en-US" altLang="ko-KR" sz="1800" dirty="0" err="1" smtClean="0"/>
              <a:t>mTCP</a:t>
            </a:r>
            <a:r>
              <a:rPr lang="en-US" altLang="ko-KR" sz="1800" dirty="0" smtClean="0"/>
              <a:t> (our stack, Linux 2.6.32)</a:t>
            </a:r>
            <a:endParaRPr lang="ko-KR" altLang="en-US" sz="1800" dirty="0"/>
          </a:p>
          <a:p>
            <a:endParaRPr lang="en-US" altLang="ko-KR" sz="1800" dirty="0" smtClean="0"/>
          </a:p>
        </p:txBody>
      </p:sp>
      <p:sp>
        <p:nvSpPr>
          <p:cNvPr id="7" name="내용 개체 틀 5"/>
          <p:cNvSpPr txBox="1">
            <a:spLocks/>
          </p:cNvSpPr>
          <p:nvPr/>
        </p:nvSpPr>
        <p:spPr>
          <a:xfrm>
            <a:off x="4783455" y="977901"/>
            <a:ext cx="5158002" cy="985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en-US" altLang="ko-KR" sz="1800" dirty="0" smtClean="0"/>
              <a:t>Server-side hardware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ko-KR" sz="1800" dirty="0" smtClean="0"/>
              <a:t>     CPU</a:t>
            </a:r>
            <a:r>
              <a:rPr lang="en-US" altLang="ko-KR" sz="1800" dirty="0"/>
              <a:t>: 8-core Intel Xeon E5-2690 (2.90GHz)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ko-KR" sz="1800" dirty="0" smtClean="0"/>
              <a:t>     Intel 10 </a:t>
            </a:r>
            <a:r>
              <a:rPr lang="en-US" altLang="ko-KR" sz="1800" dirty="0" err="1" smtClean="0"/>
              <a:t>Gbps</a:t>
            </a:r>
            <a:r>
              <a:rPr lang="en-US" altLang="ko-KR" sz="1800" dirty="0" smtClean="0"/>
              <a:t> NIC</a:t>
            </a:r>
          </a:p>
        </p:txBody>
      </p:sp>
      <p:sp>
        <p:nvSpPr>
          <p:cNvPr id="8" name="내용 개체 틀 5"/>
          <p:cNvSpPr txBox="1">
            <a:spLocks/>
          </p:cNvSpPr>
          <p:nvPr/>
        </p:nvSpPr>
        <p:spPr>
          <a:xfrm>
            <a:off x="541020" y="5255796"/>
            <a:ext cx="4069080" cy="985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dirty="0" smtClean="0">
                <a:solidFill>
                  <a:srgbClr val="FF0000"/>
                </a:solidFill>
              </a:rPr>
              <a:t>80~83%</a:t>
            </a:r>
            <a:r>
              <a:rPr lang="en-US" altLang="ko-KR" sz="1800" dirty="0" smtClean="0"/>
              <a:t> CPU in Kernel, TCP/IP, I/O</a:t>
            </a:r>
          </a:p>
          <a:p>
            <a:r>
              <a:rPr lang="en-US" altLang="ko-KR" sz="1800" dirty="0" smtClean="0"/>
              <a:t>&lt;20% CPU for application</a:t>
            </a:r>
          </a:p>
        </p:txBody>
      </p:sp>
      <p:sp>
        <p:nvSpPr>
          <p:cNvPr id="9" name="내용 개체 틀 5"/>
          <p:cNvSpPr txBox="1">
            <a:spLocks/>
          </p:cNvSpPr>
          <p:nvPr/>
        </p:nvSpPr>
        <p:spPr>
          <a:xfrm>
            <a:off x="4783455" y="5255796"/>
            <a:ext cx="4069080" cy="985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dirty="0" smtClean="0">
                <a:solidFill>
                  <a:srgbClr val="FF0000"/>
                </a:solidFill>
              </a:rPr>
              <a:t>Kernel CPU cycle inefficiently used</a:t>
            </a:r>
          </a:p>
          <a:p>
            <a:r>
              <a:rPr lang="en-US" altLang="ko-KR" sz="1800" dirty="0" err="1" smtClean="0"/>
              <a:t>mTCP</a:t>
            </a:r>
            <a:r>
              <a:rPr lang="en-US" altLang="ko-KR" sz="1800" dirty="0" smtClean="0"/>
              <a:t> 4.3x better than Linux-2.6</a:t>
            </a:r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25D33-E500-4A3B-BA4A-F84EAD7CE15C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638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ApachBench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1761067"/>
            <a:ext cx="7886700" cy="1481666"/>
          </a:xfrm>
        </p:spPr>
        <p:txBody>
          <a:bodyPr/>
          <a:lstStyle/>
          <a:p>
            <a:r>
              <a:rPr lang="en-US" altLang="ko-KR" dirty="0" smtClean="0"/>
              <a:t>Client-side effect by </a:t>
            </a:r>
            <a:r>
              <a:rPr lang="en-US" altLang="ko-KR" dirty="0" err="1" smtClean="0"/>
              <a:t>mTCP</a:t>
            </a:r>
            <a:endParaRPr lang="en-US" altLang="ko-KR" dirty="0" smtClean="0"/>
          </a:p>
          <a:p>
            <a:r>
              <a:rPr lang="en-US" altLang="ko-KR" dirty="0" smtClean="0">
                <a:solidFill>
                  <a:srgbClr val="FF0000"/>
                </a:solidFill>
              </a:rPr>
              <a:t>4.3x</a:t>
            </a:r>
            <a:r>
              <a:rPr lang="en-US" altLang="ko-KR" dirty="0" smtClean="0"/>
              <a:t>/</a:t>
            </a:r>
            <a:r>
              <a:rPr lang="en-US" altLang="ko-KR" dirty="0" smtClean="0">
                <a:solidFill>
                  <a:srgbClr val="FF0000"/>
                </a:solidFill>
              </a:rPr>
              <a:t>3.4x</a:t>
            </a:r>
            <a:r>
              <a:rPr lang="en-US" altLang="ko-KR" dirty="0" smtClean="0"/>
              <a:t> performance for 64B/2KiB file</a:t>
            </a:r>
          </a:p>
          <a:p>
            <a:pPr lvl="1"/>
            <a:r>
              <a:rPr lang="en-US" altLang="ko-KR" dirty="0" smtClean="0"/>
              <a:t>Reducing # clients needed by 4 times</a:t>
            </a:r>
            <a:endParaRPr lang="ko-KR" altLang="en-US" dirty="0"/>
          </a:p>
        </p:txBody>
      </p:sp>
      <p:graphicFrame>
        <p:nvGraphicFramePr>
          <p:cNvPr id="4" name="차트 3"/>
          <p:cNvGraphicFramePr>
            <a:graphicFrameLocks/>
          </p:cNvGraphicFramePr>
          <p:nvPr>
            <p:extLst/>
          </p:nvPr>
        </p:nvGraphicFramePr>
        <p:xfrm>
          <a:off x="1089874" y="3361386"/>
          <a:ext cx="6933664" cy="3322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678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Rectangle 175"/>
          <p:cNvSpPr/>
          <p:nvPr/>
        </p:nvSpPr>
        <p:spPr>
          <a:xfrm>
            <a:off x="89863" y="2141783"/>
            <a:ext cx="8990024" cy="1718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6" name="Rectangle 165"/>
          <p:cNvSpPr/>
          <p:nvPr/>
        </p:nvSpPr>
        <p:spPr>
          <a:xfrm>
            <a:off x="89863" y="1783739"/>
            <a:ext cx="8968508" cy="40736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/>
          <p:nvPr/>
        </p:nvSpPr>
        <p:spPr>
          <a:xfrm>
            <a:off x="1" y="3962868"/>
            <a:ext cx="9144000" cy="217331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 Batching process in </a:t>
            </a:r>
            <a:r>
              <a:rPr lang="en-US" altLang="ko-KR" dirty="0" err="1" smtClean="0"/>
              <a:t>mTCP</a:t>
            </a:r>
            <a:r>
              <a:rPr lang="en-US" altLang="ko-KR" dirty="0" smtClean="0"/>
              <a:t> thread</a:t>
            </a:r>
            <a:endParaRPr lang="ko-KR" altLang="en-US" dirty="0"/>
          </a:p>
        </p:txBody>
      </p:sp>
      <p:grpSp>
        <p:nvGrpSpPr>
          <p:cNvPr id="41" name="그룹 40"/>
          <p:cNvGrpSpPr/>
          <p:nvPr/>
        </p:nvGrpSpPr>
        <p:grpSpPr>
          <a:xfrm>
            <a:off x="1817312" y="2232896"/>
            <a:ext cx="1332521" cy="1458550"/>
            <a:chOff x="2945736" y="2196174"/>
            <a:chExt cx="1045845" cy="1242844"/>
          </a:xfrm>
        </p:grpSpPr>
        <p:sp>
          <p:nvSpPr>
            <p:cNvPr id="161" name="위쪽 화살표 설명선 160"/>
            <p:cNvSpPr/>
            <p:nvPr/>
          </p:nvSpPr>
          <p:spPr>
            <a:xfrm>
              <a:off x="2945736" y="2196174"/>
              <a:ext cx="410634" cy="1134533"/>
            </a:xfrm>
            <a:prstGeom prst="upArrowCallou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2000" b="1">
                <a:latin typeface="Calibri" panose="020F0502020204030204" pitchFamily="34" charset="0"/>
              </a:endParaRP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3277513" y="2981376"/>
              <a:ext cx="714068" cy="45764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altLang="ko-KR" sz="2000" b="1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Accept</a:t>
              </a:r>
            </a:p>
            <a:p>
              <a:pPr algn="ctr">
                <a:lnSpc>
                  <a:spcPct val="70000"/>
                </a:lnSpc>
              </a:pPr>
              <a:r>
                <a:rPr lang="en-US" altLang="ko-KR" sz="2000" b="1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queue</a:t>
              </a:r>
              <a:endParaRPr lang="ko-KR" altLang="en-US" sz="2000" b="1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2" name="위쪽 화살표 설명선 41"/>
          <p:cNvSpPr/>
          <p:nvPr/>
        </p:nvSpPr>
        <p:spPr>
          <a:xfrm>
            <a:off x="3094968" y="2233812"/>
            <a:ext cx="523193" cy="1331441"/>
          </a:xfrm>
          <a:prstGeom prst="up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000" b="1">
              <a:latin typeface="Calibri" panose="020F0502020204030204" pitchFamily="34" charset="0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106218" y="4324890"/>
            <a:ext cx="4431376" cy="172260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0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4622682" y="4324890"/>
            <a:ext cx="4431376" cy="172260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0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5" name="그룹 44"/>
          <p:cNvGrpSpPr/>
          <p:nvPr/>
        </p:nvGrpSpPr>
        <p:grpSpPr>
          <a:xfrm>
            <a:off x="6377971" y="5541835"/>
            <a:ext cx="2348545" cy="316079"/>
            <a:chOff x="1709844" y="4266838"/>
            <a:chExt cx="1843283" cy="269334"/>
          </a:xfrm>
        </p:grpSpPr>
        <p:cxnSp>
          <p:nvCxnSpPr>
            <p:cNvPr id="156" name="직선 연결선 155"/>
            <p:cNvCxnSpPr/>
            <p:nvPr/>
          </p:nvCxnSpPr>
          <p:spPr>
            <a:xfrm>
              <a:off x="1709844" y="4266839"/>
              <a:ext cx="1843283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7" name="직선 연결선 156"/>
            <p:cNvCxnSpPr/>
            <p:nvPr/>
          </p:nvCxnSpPr>
          <p:spPr>
            <a:xfrm>
              <a:off x="1709844" y="4536172"/>
              <a:ext cx="1843283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8" name="직사각형 157"/>
            <p:cNvSpPr/>
            <p:nvPr/>
          </p:nvSpPr>
          <p:spPr>
            <a:xfrm>
              <a:off x="1877194" y="4266838"/>
              <a:ext cx="504999" cy="269333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2000" b="1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9" name="직사각형 158"/>
            <p:cNvSpPr/>
            <p:nvPr/>
          </p:nvSpPr>
          <p:spPr>
            <a:xfrm>
              <a:off x="2379964" y="4266838"/>
              <a:ext cx="504999" cy="269333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2000" b="1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0" name="직사각형 159"/>
            <p:cNvSpPr/>
            <p:nvPr/>
          </p:nvSpPr>
          <p:spPr>
            <a:xfrm>
              <a:off x="2884963" y="4266838"/>
              <a:ext cx="504999" cy="269333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2000" b="1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6" name="그룹 45"/>
          <p:cNvGrpSpPr/>
          <p:nvPr/>
        </p:nvGrpSpPr>
        <p:grpSpPr>
          <a:xfrm>
            <a:off x="6377971" y="5119088"/>
            <a:ext cx="2348545" cy="316079"/>
            <a:chOff x="1709844" y="4266838"/>
            <a:chExt cx="1843283" cy="269334"/>
          </a:xfrm>
        </p:grpSpPr>
        <p:cxnSp>
          <p:nvCxnSpPr>
            <p:cNvPr id="151" name="직선 연결선 150"/>
            <p:cNvCxnSpPr/>
            <p:nvPr/>
          </p:nvCxnSpPr>
          <p:spPr>
            <a:xfrm>
              <a:off x="1709844" y="4266839"/>
              <a:ext cx="1843283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직선 연결선 151"/>
            <p:cNvCxnSpPr/>
            <p:nvPr/>
          </p:nvCxnSpPr>
          <p:spPr>
            <a:xfrm>
              <a:off x="1709844" y="4536172"/>
              <a:ext cx="1843283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3" name="직사각형 152"/>
            <p:cNvSpPr/>
            <p:nvPr/>
          </p:nvSpPr>
          <p:spPr>
            <a:xfrm>
              <a:off x="1877194" y="4266838"/>
              <a:ext cx="504999" cy="269333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2000" b="1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4" name="직사각형 153"/>
            <p:cNvSpPr/>
            <p:nvPr/>
          </p:nvSpPr>
          <p:spPr>
            <a:xfrm>
              <a:off x="2379964" y="4266838"/>
              <a:ext cx="504999" cy="269333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2000" b="1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5" name="직사각형 154"/>
            <p:cNvSpPr/>
            <p:nvPr/>
          </p:nvSpPr>
          <p:spPr>
            <a:xfrm>
              <a:off x="2884963" y="4266838"/>
              <a:ext cx="504999" cy="269333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2000" b="1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7" name="그룹 46"/>
          <p:cNvGrpSpPr/>
          <p:nvPr/>
        </p:nvGrpSpPr>
        <p:grpSpPr>
          <a:xfrm>
            <a:off x="6377971" y="4689964"/>
            <a:ext cx="2348545" cy="316079"/>
            <a:chOff x="1709844" y="4266838"/>
            <a:chExt cx="1843283" cy="269334"/>
          </a:xfrm>
        </p:grpSpPr>
        <p:cxnSp>
          <p:nvCxnSpPr>
            <p:cNvPr id="146" name="직선 연결선 145"/>
            <p:cNvCxnSpPr/>
            <p:nvPr/>
          </p:nvCxnSpPr>
          <p:spPr>
            <a:xfrm>
              <a:off x="1709844" y="4266839"/>
              <a:ext cx="1843283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직선 연결선 146"/>
            <p:cNvCxnSpPr/>
            <p:nvPr/>
          </p:nvCxnSpPr>
          <p:spPr>
            <a:xfrm>
              <a:off x="1709844" y="4536172"/>
              <a:ext cx="1843283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8" name="직사각형 147"/>
            <p:cNvSpPr/>
            <p:nvPr/>
          </p:nvSpPr>
          <p:spPr>
            <a:xfrm>
              <a:off x="1877194" y="4266838"/>
              <a:ext cx="504999" cy="269333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b="1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S</a:t>
              </a:r>
              <a:endParaRPr lang="ko-KR" altLang="en-US" sz="2000" b="1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9" name="직사각형 148"/>
            <p:cNvSpPr/>
            <p:nvPr/>
          </p:nvSpPr>
          <p:spPr>
            <a:xfrm>
              <a:off x="2379964" y="4266838"/>
              <a:ext cx="504999" cy="269333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b="1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S/A</a:t>
              </a:r>
              <a:endParaRPr lang="ko-KR" altLang="en-US" sz="2000" b="1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0" name="직사각형 149"/>
            <p:cNvSpPr/>
            <p:nvPr/>
          </p:nvSpPr>
          <p:spPr>
            <a:xfrm>
              <a:off x="2884963" y="4266838"/>
              <a:ext cx="504999" cy="269333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b="1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F/A</a:t>
              </a:r>
              <a:endParaRPr lang="ko-KR" altLang="en-US" sz="2000" b="1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5009842" y="5501217"/>
            <a:ext cx="1053750" cy="400110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Data list</a:t>
            </a:r>
            <a:endParaRPr lang="ko-KR" altLang="en-US" sz="20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040805" y="5074020"/>
            <a:ext cx="985078" cy="400110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ACK list</a:t>
            </a:r>
            <a:endParaRPr lang="ko-KR" altLang="en-US" sz="20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874320" y="4652441"/>
            <a:ext cx="1341650" cy="400110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Control list</a:t>
            </a:r>
            <a:endParaRPr lang="ko-KR" altLang="en-US" sz="20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495731" y="4241099"/>
            <a:ext cx="1449885" cy="400110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TX manager</a:t>
            </a:r>
            <a:endParaRPr lang="ko-KR" altLang="en-US" sz="20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아래쪽 화살표 설명선 51"/>
          <p:cNvSpPr/>
          <p:nvPr/>
        </p:nvSpPr>
        <p:spPr>
          <a:xfrm>
            <a:off x="5639993" y="2778642"/>
            <a:ext cx="521170" cy="1331441"/>
          </a:xfrm>
          <a:prstGeom prst="down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000" b="1">
              <a:latin typeface="Calibri" panose="020F0502020204030204" pitchFamily="34" charset="0"/>
            </a:endParaRPr>
          </a:p>
        </p:txBody>
      </p:sp>
      <p:sp>
        <p:nvSpPr>
          <p:cNvPr id="53" name="아래쪽 화살표 설명선 52"/>
          <p:cNvSpPr/>
          <p:nvPr/>
        </p:nvSpPr>
        <p:spPr>
          <a:xfrm>
            <a:off x="7481599" y="2778642"/>
            <a:ext cx="521170" cy="1331441"/>
          </a:xfrm>
          <a:prstGeom prst="down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000" b="1">
              <a:latin typeface="Calibri" panose="020F0502020204030204" pitchFamily="34" charset="0"/>
            </a:endParaRPr>
          </a:p>
        </p:txBody>
      </p:sp>
      <p:sp>
        <p:nvSpPr>
          <p:cNvPr id="54" name="아래쪽 화살표 설명선 53"/>
          <p:cNvSpPr/>
          <p:nvPr/>
        </p:nvSpPr>
        <p:spPr>
          <a:xfrm>
            <a:off x="6577789" y="2778642"/>
            <a:ext cx="521170" cy="1331441"/>
          </a:xfrm>
          <a:prstGeom prst="down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000" b="1">
              <a:latin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370624" y="2220215"/>
            <a:ext cx="1059906" cy="523220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altLang="ko-KR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Connect</a:t>
            </a:r>
          </a:p>
          <a:p>
            <a:pPr algn="ctr">
              <a:lnSpc>
                <a:spcPct val="70000"/>
              </a:lnSpc>
            </a:pPr>
            <a:r>
              <a:rPr lang="en-US" altLang="ko-KR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queue</a:t>
            </a:r>
            <a:endParaRPr lang="ko-KR" altLang="en-US" sz="20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직사각형 56"/>
          <p:cNvSpPr/>
          <p:nvPr/>
        </p:nvSpPr>
        <p:spPr>
          <a:xfrm>
            <a:off x="110377" y="1094285"/>
            <a:ext cx="8943679" cy="4324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Application thread</a:t>
            </a:r>
            <a:endParaRPr lang="ko-KR" altLang="en-US" sz="20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4622684" y="4324890"/>
            <a:ext cx="4431376" cy="172260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0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1" name="그룹 60"/>
          <p:cNvGrpSpPr/>
          <p:nvPr/>
        </p:nvGrpSpPr>
        <p:grpSpPr>
          <a:xfrm>
            <a:off x="6377973" y="5541835"/>
            <a:ext cx="2348545" cy="316079"/>
            <a:chOff x="1709844" y="4266838"/>
            <a:chExt cx="1843283" cy="269334"/>
          </a:xfrm>
        </p:grpSpPr>
        <p:cxnSp>
          <p:nvCxnSpPr>
            <p:cNvPr id="141" name="직선 연결선 140"/>
            <p:cNvCxnSpPr/>
            <p:nvPr/>
          </p:nvCxnSpPr>
          <p:spPr>
            <a:xfrm>
              <a:off x="1709844" y="4266839"/>
              <a:ext cx="1843283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직선 연결선 141"/>
            <p:cNvCxnSpPr/>
            <p:nvPr/>
          </p:nvCxnSpPr>
          <p:spPr>
            <a:xfrm>
              <a:off x="1709844" y="4536172"/>
              <a:ext cx="1843283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3" name="직사각형 142"/>
            <p:cNvSpPr/>
            <p:nvPr/>
          </p:nvSpPr>
          <p:spPr>
            <a:xfrm>
              <a:off x="1877194" y="4266838"/>
              <a:ext cx="504999" cy="269333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2000" b="1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4" name="직사각형 143"/>
            <p:cNvSpPr/>
            <p:nvPr/>
          </p:nvSpPr>
          <p:spPr>
            <a:xfrm>
              <a:off x="2379964" y="4266838"/>
              <a:ext cx="504999" cy="269333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2000" b="1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5" name="직사각형 144"/>
            <p:cNvSpPr/>
            <p:nvPr/>
          </p:nvSpPr>
          <p:spPr>
            <a:xfrm>
              <a:off x="2884963" y="4266838"/>
              <a:ext cx="504999" cy="269333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2000" b="1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2" name="그룹 61"/>
          <p:cNvGrpSpPr/>
          <p:nvPr/>
        </p:nvGrpSpPr>
        <p:grpSpPr>
          <a:xfrm>
            <a:off x="6377973" y="5119088"/>
            <a:ext cx="2348545" cy="316079"/>
            <a:chOff x="1709844" y="4266838"/>
            <a:chExt cx="1843283" cy="269334"/>
          </a:xfrm>
        </p:grpSpPr>
        <p:cxnSp>
          <p:nvCxnSpPr>
            <p:cNvPr id="136" name="직선 연결선 135"/>
            <p:cNvCxnSpPr/>
            <p:nvPr/>
          </p:nvCxnSpPr>
          <p:spPr>
            <a:xfrm>
              <a:off x="1709844" y="4266839"/>
              <a:ext cx="1843283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직선 연결선 136"/>
            <p:cNvCxnSpPr/>
            <p:nvPr/>
          </p:nvCxnSpPr>
          <p:spPr>
            <a:xfrm>
              <a:off x="1709844" y="4536172"/>
              <a:ext cx="1843283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8" name="직사각형 137"/>
            <p:cNvSpPr/>
            <p:nvPr/>
          </p:nvSpPr>
          <p:spPr>
            <a:xfrm>
              <a:off x="1877194" y="4266838"/>
              <a:ext cx="504999" cy="269333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2000" b="1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9" name="직사각형 138"/>
            <p:cNvSpPr/>
            <p:nvPr/>
          </p:nvSpPr>
          <p:spPr>
            <a:xfrm>
              <a:off x="2379964" y="4266838"/>
              <a:ext cx="504999" cy="269333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2000" b="1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0" name="직사각형 139"/>
            <p:cNvSpPr/>
            <p:nvPr/>
          </p:nvSpPr>
          <p:spPr>
            <a:xfrm>
              <a:off x="2884963" y="4266838"/>
              <a:ext cx="504999" cy="269333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2000" b="1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3" name="그룹 62"/>
          <p:cNvGrpSpPr/>
          <p:nvPr/>
        </p:nvGrpSpPr>
        <p:grpSpPr>
          <a:xfrm>
            <a:off x="6377973" y="4689964"/>
            <a:ext cx="2348545" cy="316079"/>
            <a:chOff x="1709844" y="4266838"/>
            <a:chExt cx="1843283" cy="269334"/>
          </a:xfrm>
        </p:grpSpPr>
        <p:cxnSp>
          <p:nvCxnSpPr>
            <p:cNvPr id="131" name="직선 연결선 130"/>
            <p:cNvCxnSpPr/>
            <p:nvPr/>
          </p:nvCxnSpPr>
          <p:spPr>
            <a:xfrm>
              <a:off x="1709844" y="4266839"/>
              <a:ext cx="1843283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직선 연결선 131"/>
            <p:cNvCxnSpPr/>
            <p:nvPr/>
          </p:nvCxnSpPr>
          <p:spPr>
            <a:xfrm>
              <a:off x="1709844" y="4536172"/>
              <a:ext cx="1843283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3" name="직사각형 132"/>
            <p:cNvSpPr/>
            <p:nvPr/>
          </p:nvSpPr>
          <p:spPr>
            <a:xfrm>
              <a:off x="1877194" y="4266838"/>
              <a:ext cx="504999" cy="269333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 err="1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SYN</a:t>
              </a:r>
              <a:endParaRPr lang="ko-KR" altLang="en-US" sz="2000" b="1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4" name="직사각형 133"/>
            <p:cNvSpPr/>
            <p:nvPr/>
          </p:nvSpPr>
          <p:spPr>
            <a:xfrm>
              <a:off x="2379964" y="4266838"/>
              <a:ext cx="504999" cy="269333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b="1" dirty="0" err="1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RST</a:t>
              </a:r>
              <a:endParaRPr lang="ko-KR" altLang="en-US" sz="2000" b="1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5" name="직사각형 134"/>
            <p:cNvSpPr/>
            <p:nvPr/>
          </p:nvSpPr>
          <p:spPr>
            <a:xfrm>
              <a:off x="2884963" y="4266838"/>
              <a:ext cx="504999" cy="269333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b="1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FIN</a:t>
              </a:r>
              <a:endParaRPr lang="ko-KR" altLang="en-US" sz="2000" b="1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5009844" y="5501217"/>
            <a:ext cx="1053750" cy="400110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Data list</a:t>
            </a:r>
            <a:endParaRPr lang="ko-KR" altLang="en-US" sz="20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761116" y="2220215"/>
            <a:ext cx="857927" cy="523220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altLang="ko-KR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Write</a:t>
            </a:r>
          </a:p>
          <a:p>
            <a:pPr algn="ctr">
              <a:lnSpc>
                <a:spcPct val="70000"/>
              </a:lnSpc>
            </a:pPr>
            <a:r>
              <a:rPr lang="en-US" altLang="ko-KR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queue</a:t>
            </a:r>
            <a:endParaRPr lang="ko-KR" altLang="en-US" sz="20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939704" y="2220215"/>
            <a:ext cx="857927" cy="523220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altLang="ko-KR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Close</a:t>
            </a:r>
          </a:p>
          <a:p>
            <a:pPr algn="ctr">
              <a:lnSpc>
                <a:spcPct val="70000"/>
              </a:lnSpc>
            </a:pPr>
            <a:r>
              <a:rPr lang="en-US" altLang="ko-KR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queue</a:t>
            </a:r>
            <a:endParaRPr lang="ko-KR" altLang="en-US" sz="20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320186" y="1812766"/>
            <a:ext cx="904478" cy="400110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 smtClean="0">
                <a:latin typeface="Calibri" panose="020F0502020204030204" pitchFamily="34" charset="0"/>
                <a:cs typeface="Courier New" panose="02070309020205020404" pitchFamily="49" charset="0"/>
              </a:rPr>
              <a:t>write()</a:t>
            </a:r>
            <a:endParaRPr lang="ko-KR" altLang="en-US" sz="2000" b="1" dirty="0"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919677" y="4274024"/>
            <a:ext cx="1467068" cy="400110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Rx manager</a:t>
            </a:r>
            <a:endParaRPr lang="ko-KR" altLang="en-US" sz="2000" b="1" i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3" name="직사각형 82"/>
          <p:cNvSpPr/>
          <p:nvPr/>
        </p:nvSpPr>
        <p:spPr>
          <a:xfrm>
            <a:off x="2387822" y="5541835"/>
            <a:ext cx="1981735" cy="316079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Payload handler</a:t>
            </a:r>
            <a:endParaRPr lang="ko-KR" altLang="en-US" sz="20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8348" y="1780411"/>
            <a:ext cx="1291380" cy="400110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Socket API</a:t>
            </a:r>
            <a:endParaRPr lang="ko-KR" altLang="en-US" sz="2000" b="1" i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7" name="그룹 86"/>
          <p:cNvGrpSpPr/>
          <p:nvPr/>
        </p:nvGrpSpPr>
        <p:grpSpPr>
          <a:xfrm>
            <a:off x="1970670" y="4659518"/>
            <a:ext cx="2348545" cy="316079"/>
            <a:chOff x="4688957" y="5763885"/>
            <a:chExt cx="1843283" cy="269334"/>
          </a:xfrm>
        </p:grpSpPr>
        <p:cxnSp>
          <p:nvCxnSpPr>
            <p:cNvPr id="126" name="직선 연결선 125"/>
            <p:cNvCxnSpPr/>
            <p:nvPr/>
          </p:nvCxnSpPr>
          <p:spPr>
            <a:xfrm>
              <a:off x="4688957" y="5763886"/>
              <a:ext cx="1843283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직선 연결선 126"/>
            <p:cNvCxnSpPr/>
            <p:nvPr/>
          </p:nvCxnSpPr>
          <p:spPr>
            <a:xfrm>
              <a:off x="4688957" y="6033219"/>
              <a:ext cx="1843283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8" name="직사각형 127"/>
            <p:cNvSpPr/>
            <p:nvPr/>
          </p:nvSpPr>
          <p:spPr>
            <a:xfrm>
              <a:off x="4856307" y="5763885"/>
              <a:ext cx="504999" cy="269333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2000" b="1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9" name="직사각형 128"/>
            <p:cNvSpPr/>
            <p:nvPr/>
          </p:nvSpPr>
          <p:spPr>
            <a:xfrm>
              <a:off x="5359077" y="5763885"/>
              <a:ext cx="504999" cy="269333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2000" b="1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0" name="직사각형 129"/>
            <p:cNvSpPr/>
            <p:nvPr/>
          </p:nvSpPr>
          <p:spPr>
            <a:xfrm>
              <a:off x="5864076" y="5763885"/>
              <a:ext cx="504999" cy="269333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2000" b="1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2167815" y="4966832"/>
            <a:ext cx="2412519" cy="400110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Internal event queue</a:t>
            </a:r>
            <a:endParaRPr lang="ko-KR" altLang="en-US" sz="20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619852" y="3140664"/>
            <a:ext cx="709613" cy="467239"/>
          </a:xfrm>
          <a:prstGeom prst="rect">
            <a:avLst/>
          </a:prstGeom>
          <a:noFill/>
          <a:ln w="12700">
            <a:noFill/>
          </a:ln>
        </p:spPr>
        <p:txBody>
          <a:bodyPr wrap="none" lIns="18000" tIns="18000" rIns="18000" bIns="18000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altLang="ko-KR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Event</a:t>
            </a:r>
          </a:p>
          <a:p>
            <a:pPr algn="ctr">
              <a:lnSpc>
                <a:spcPct val="70000"/>
              </a:lnSpc>
            </a:pPr>
            <a:r>
              <a:rPr lang="en-US" altLang="ko-KR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queue</a:t>
            </a:r>
            <a:endParaRPr lang="ko-KR" altLang="en-US" sz="20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040805" y="5062088"/>
            <a:ext cx="985078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ACK list</a:t>
            </a:r>
            <a:endParaRPr lang="ko-KR" altLang="en-US" sz="20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874322" y="4652441"/>
            <a:ext cx="13416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Control list</a:t>
            </a:r>
            <a:endParaRPr lang="ko-KR" altLang="en-US" sz="20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473746" y="4312538"/>
            <a:ext cx="1471878" cy="400110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TX manager</a:t>
            </a:r>
            <a:endParaRPr lang="ko-KR" altLang="en-US" sz="2000" b="1" i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844207" y="1812766"/>
            <a:ext cx="1190070" cy="400110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 smtClean="0">
                <a:latin typeface="Calibri" panose="020F0502020204030204" pitchFamily="34" charset="0"/>
                <a:cs typeface="Courier New" panose="02070309020205020404" pitchFamily="49" charset="0"/>
              </a:rPr>
              <a:t>connect()</a:t>
            </a:r>
            <a:endParaRPr lang="ko-KR" altLang="en-US" sz="2000" b="1" dirty="0"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490477" y="1812766"/>
            <a:ext cx="885179" cy="400110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 smtClean="0">
                <a:latin typeface="Calibri" panose="020F0502020204030204" pitchFamily="34" charset="0"/>
                <a:cs typeface="Courier New" panose="02070309020205020404" pitchFamily="49" charset="0"/>
              </a:rPr>
              <a:t>close()</a:t>
            </a:r>
            <a:endParaRPr lang="ko-KR" altLang="en-US" sz="2000" b="1" dirty="0"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5439241" y="2212876"/>
            <a:ext cx="2493826" cy="1289810"/>
            <a:chOff x="5439241" y="2212876"/>
            <a:chExt cx="2493826" cy="1289810"/>
          </a:xfrm>
        </p:grpSpPr>
        <p:sp>
          <p:nvSpPr>
            <p:cNvPr id="70" name="직사각형 69"/>
            <p:cNvSpPr/>
            <p:nvPr/>
          </p:nvSpPr>
          <p:spPr>
            <a:xfrm>
              <a:off x="7570388" y="2928495"/>
              <a:ext cx="345198" cy="212169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b="1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직사각형 71"/>
            <p:cNvSpPr/>
            <p:nvPr/>
          </p:nvSpPr>
          <p:spPr>
            <a:xfrm>
              <a:off x="7563318" y="3290517"/>
              <a:ext cx="345198" cy="212169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b="1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직사각형 73"/>
            <p:cNvSpPr/>
            <p:nvPr/>
          </p:nvSpPr>
          <p:spPr>
            <a:xfrm>
              <a:off x="5727977" y="3071633"/>
              <a:ext cx="345198" cy="212169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b="1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2" name="꺾인 연결선 101"/>
            <p:cNvCxnSpPr>
              <a:stCxn id="100" idx="2"/>
              <a:endCxn id="74" idx="1"/>
            </p:cNvCxnSpPr>
            <p:nvPr/>
          </p:nvCxnSpPr>
          <p:spPr>
            <a:xfrm rot="16200000" flipH="1">
              <a:off x="5101188" y="2550929"/>
              <a:ext cx="964842" cy="288735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꺾인 연결선 102"/>
            <p:cNvCxnSpPr>
              <a:stCxn id="101" idx="2"/>
              <a:endCxn id="70" idx="0"/>
            </p:cNvCxnSpPr>
            <p:nvPr/>
          </p:nvCxnSpPr>
          <p:spPr>
            <a:xfrm rot="5400000">
              <a:off x="7480218" y="2475645"/>
              <a:ext cx="715618" cy="190081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4" name="TextBox 103"/>
          <p:cNvSpPr txBox="1"/>
          <p:nvPr/>
        </p:nvSpPr>
        <p:spPr>
          <a:xfrm>
            <a:off x="3007891" y="1812766"/>
            <a:ext cx="1469120" cy="400110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epoll_wait</a:t>
            </a:r>
            <a:r>
              <a:rPr lang="en-US" altLang="ko-KR" sz="2000" b="1" dirty="0" smtClean="0">
                <a:latin typeface="Calibri" panose="020F0502020204030204" pitchFamily="34" charset="0"/>
                <a:cs typeface="Courier New" panose="02070309020205020404" pitchFamily="49" charset="0"/>
              </a:rPr>
              <a:t>()</a:t>
            </a:r>
            <a:endParaRPr lang="ko-KR" altLang="en-US" sz="2000" b="1" dirty="0"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629091" y="1812766"/>
            <a:ext cx="1031502" cy="400110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 smtClean="0">
                <a:latin typeface="Calibri" panose="020F0502020204030204" pitchFamily="34" charset="0"/>
                <a:cs typeface="Courier New" panose="02070309020205020404" pitchFamily="49" charset="0"/>
              </a:rPr>
              <a:t>accept()</a:t>
            </a:r>
            <a:endParaRPr lang="ko-KR" altLang="en-US" sz="2000" b="1" dirty="0"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307102" y="4833038"/>
            <a:ext cx="1462453" cy="610674"/>
            <a:chOff x="307102" y="4833038"/>
            <a:chExt cx="1462453" cy="610674"/>
          </a:xfrm>
        </p:grpSpPr>
        <p:sp>
          <p:nvSpPr>
            <p:cNvPr id="97" name="직사각형 96"/>
            <p:cNvSpPr/>
            <p:nvPr/>
          </p:nvSpPr>
          <p:spPr>
            <a:xfrm>
              <a:off x="307102" y="5104844"/>
              <a:ext cx="532584" cy="314599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SYN</a:t>
              </a:r>
              <a:endParaRPr lang="ko-KR" altLang="en-US" sz="1600" b="1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직사각형 97"/>
            <p:cNvSpPr/>
            <p:nvPr/>
          </p:nvSpPr>
          <p:spPr>
            <a:xfrm>
              <a:off x="827314" y="5104846"/>
              <a:ext cx="539397" cy="314599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ACK</a:t>
              </a:r>
              <a:endParaRPr lang="ko-KR" altLang="en-US" sz="1600" b="1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직사각형 112"/>
            <p:cNvSpPr/>
            <p:nvPr/>
          </p:nvSpPr>
          <p:spPr>
            <a:xfrm>
              <a:off x="917435" y="4833038"/>
              <a:ext cx="345198" cy="212169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b="1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1294745" y="5043602"/>
              <a:ext cx="474810" cy="40011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000" b="1" i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(1)</a:t>
              </a:r>
              <a:endParaRPr lang="ko-KR" altLang="en-US" sz="2000" b="1" i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1018148" y="3015708"/>
            <a:ext cx="1230190" cy="1923415"/>
            <a:chOff x="1018148" y="3015708"/>
            <a:chExt cx="1230190" cy="1923415"/>
          </a:xfrm>
        </p:grpSpPr>
        <p:sp>
          <p:nvSpPr>
            <p:cNvPr id="89" name="직사각형 88"/>
            <p:cNvSpPr/>
            <p:nvPr/>
          </p:nvSpPr>
          <p:spPr>
            <a:xfrm>
              <a:off x="1903140" y="3015708"/>
              <a:ext cx="345198" cy="212169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b="1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9" name="꺾인 연결선 98"/>
            <p:cNvCxnSpPr>
              <a:stCxn id="113" idx="3"/>
              <a:endCxn id="89" idx="1"/>
            </p:cNvCxnSpPr>
            <p:nvPr/>
          </p:nvCxnSpPr>
          <p:spPr>
            <a:xfrm flipV="1">
              <a:off x="1262634" y="3121793"/>
              <a:ext cx="640506" cy="1817330"/>
            </a:xfrm>
            <a:prstGeom prst="bentConnector3">
              <a:avLst>
                <a:gd name="adj1" fmla="val 31474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7" name="TextBox 116"/>
            <p:cNvSpPr txBox="1"/>
            <p:nvPr/>
          </p:nvSpPr>
          <p:spPr>
            <a:xfrm>
              <a:off x="1018148" y="3750062"/>
              <a:ext cx="474810" cy="40011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000" b="1" i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(2)</a:t>
              </a:r>
              <a:endParaRPr lang="ko-KR" altLang="en-US" sz="2000" b="1" i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1262634" y="4456362"/>
            <a:ext cx="1412835" cy="482760"/>
            <a:chOff x="1262634" y="4456362"/>
            <a:chExt cx="1412835" cy="482760"/>
          </a:xfrm>
        </p:grpSpPr>
        <p:cxnSp>
          <p:nvCxnSpPr>
            <p:cNvPr id="106" name="꺾인 연결선 105"/>
            <p:cNvCxnSpPr>
              <a:stCxn id="113" idx="3"/>
              <a:endCxn id="128" idx="1"/>
            </p:cNvCxnSpPr>
            <p:nvPr/>
          </p:nvCxnSpPr>
          <p:spPr>
            <a:xfrm flipV="1">
              <a:off x="1262634" y="4817557"/>
              <a:ext cx="921259" cy="121565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7" name="직사각형 106"/>
            <p:cNvSpPr/>
            <p:nvPr/>
          </p:nvSpPr>
          <p:spPr>
            <a:xfrm>
              <a:off x="2330271" y="4707791"/>
              <a:ext cx="345198" cy="212169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b="1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578112" y="4456362"/>
              <a:ext cx="474810" cy="40011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000" b="1" i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(3)</a:t>
              </a:r>
              <a:endParaRPr lang="ko-KR" altLang="en-US" sz="2000" b="1" i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3182015" y="2874274"/>
            <a:ext cx="1457183" cy="1943283"/>
            <a:chOff x="3182015" y="2874274"/>
            <a:chExt cx="1457183" cy="1943283"/>
          </a:xfrm>
        </p:grpSpPr>
        <p:sp>
          <p:nvSpPr>
            <p:cNvPr id="65" name="직사각형 64"/>
            <p:cNvSpPr/>
            <p:nvPr/>
          </p:nvSpPr>
          <p:spPr>
            <a:xfrm>
              <a:off x="3195332" y="3214431"/>
              <a:ext cx="345198" cy="212169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b="1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직사각형 87"/>
            <p:cNvSpPr/>
            <p:nvPr/>
          </p:nvSpPr>
          <p:spPr>
            <a:xfrm>
              <a:off x="3182015" y="2874274"/>
              <a:ext cx="345198" cy="212169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b="1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2" name="꺾인 연결선 91"/>
            <p:cNvCxnSpPr>
              <a:stCxn id="130" idx="3"/>
              <a:endCxn id="65" idx="2"/>
            </p:cNvCxnSpPr>
            <p:nvPr/>
          </p:nvCxnSpPr>
          <p:spPr>
            <a:xfrm flipH="1" flipV="1">
              <a:off x="3367932" y="3426600"/>
              <a:ext cx="743393" cy="1390957"/>
            </a:xfrm>
            <a:prstGeom prst="bentConnector4">
              <a:avLst>
                <a:gd name="adj1" fmla="val -49628"/>
                <a:gd name="adj2" fmla="val 67896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9" name="TextBox 118"/>
            <p:cNvSpPr txBox="1"/>
            <p:nvPr/>
          </p:nvSpPr>
          <p:spPr>
            <a:xfrm>
              <a:off x="4164388" y="3482910"/>
              <a:ext cx="474810" cy="40011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000" b="1" i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(4)</a:t>
              </a:r>
              <a:endParaRPr lang="ko-KR" altLang="en-US" sz="2000" b="1" i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0" name="TextBox 119"/>
          <p:cNvSpPr txBox="1"/>
          <p:nvPr/>
        </p:nvSpPr>
        <p:spPr>
          <a:xfrm>
            <a:off x="3192045" y="1535235"/>
            <a:ext cx="474810" cy="400110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i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(5)</a:t>
            </a:r>
            <a:endParaRPr lang="ko-KR" altLang="en-US" sz="2000" b="1" i="1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6483370" y="1513914"/>
            <a:ext cx="474810" cy="400110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i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(6)</a:t>
            </a:r>
            <a:endParaRPr lang="ko-KR" altLang="en-US" sz="2000" b="1" i="1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6309214" y="2212876"/>
            <a:ext cx="708826" cy="1289810"/>
            <a:chOff x="6309214" y="2212876"/>
            <a:chExt cx="708826" cy="1289810"/>
          </a:xfrm>
        </p:grpSpPr>
        <p:sp>
          <p:nvSpPr>
            <p:cNvPr id="56" name="직사각형 55"/>
            <p:cNvSpPr/>
            <p:nvPr/>
          </p:nvSpPr>
          <p:spPr>
            <a:xfrm>
              <a:off x="6672842" y="2928495"/>
              <a:ext cx="345198" cy="212169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b="1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8" name="꺾인 연결선 57"/>
            <p:cNvCxnSpPr>
              <a:stCxn id="68" idx="2"/>
              <a:endCxn id="56" idx="0"/>
            </p:cNvCxnSpPr>
            <p:nvPr/>
          </p:nvCxnSpPr>
          <p:spPr>
            <a:xfrm rot="16200000" flipH="1">
              <a:off x="6451125" y="2534177"/>
              <a:ext cx="715618" cy="73015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직사각형 68"/>
            <p:cNvSpPr/>
            <p:nvPr/>
          </p:nvSpPr>
          <p:spPr>
            <a:xfrm>
              <a:off x="6665772" y="3290517"/>
              <a:ext cx="345198" cy="212169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b="1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6309214" y="2408240"/>
              <a:ext cx="474810" cy="40011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000" b="1" i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(7)</a:t>
              </a:r>
              <a:endParaRPr lang="ko-KR" altLang="en-US" sz="2000" b="1" i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98059" y="4707790"/>
            <a:ext cx="6790068" cy="1150124"/>
            <a:chOff x="298059" y="4707790"/>
            <a:chExt cx="6790068" cy="1150124"/>
          </a:xfrm>
        </p:grpSpPr>
        <p:sp>
          <p:nvSpPr>
            <p:cNvPr id="59" name="직사각형 58"/>
            <p:cNvSpPr/>
            <p:nvPr/>
          </p:nvSpPr>
          <p:spPr>
            <a:xfrm>
              <a:off x="298059" y="5537371"/>
              <a:ext cx="865694" cy="320543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b="1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Data</a:t>
              </a:r>
              <a:endParaRPr lang="ko-KR" altLang="en-US" sz="2000" b="1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4" name="꺾인 연결선 83"/>
            <p:cNvCxnSpPr>
              <a:stCxn id="112" idx="3"/>
              <a:endCxn id="83" idx="1"/>
            </p:cNvCxnSpPr>
            <p:nvPr/>
          </p:nvCxnSpPr>
          <p:spPr>
            <a:xfrm>
              <a:off x="1565117" y="5696804"/>
              <a:ext cx="822704" cy="30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꺾인 연결선 89"/>
            <p:cNvCxnSpPr/>
            <p:nvPr/>
          </p:nvCxnSpPr>
          <p:spPr>
            <a:xfrm flipV="1">
              <a:off x="3146188" y="4960606"/>
              <a:ext cx="0" cy="60496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8" name="직사각형 107"/>
            <p:cNvSpPr/>
            <p:nvPr/>
          </p:nvSpPr>
          <p:spPr>
            <a:xfrm>
              <a:off x="2972343" y="4707790"/>
              <a:ext cx="345198" cy="212169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b="1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직사각형 111"/>
            <p:cNvSpPr/>
            <p:nvPr/>
          </p:nvSpPr>
          <p:spPr>
            <a:xfrm>
              <a:off x="1219920" y="5590719"/>
              <a:ext cx="345198" cy="212169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b="1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직사각형 110"/>
            <p:cNvSpPr/>
            <p:nvPr/>
          </p:nvSpPr>
          <p:spPr>
            <a:xfrm>
              <a:off x="6742929" y="5156058"/>
              <a:ext cx="345198" cy="212169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b="1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5" name="꺾인 연결선 84"/>
            <p:cNvCxnSpPr>
              <a:stCxn id="83" idx="3"/>
              <a:endCxn id="138" idx="1"/>
            </p:cNvCxnSpPr>
            <p:nvPr/>
          </p:nvCxnSpPr>
          <p:spPr>
            <a:xfrm flipV="1">
              <a:off x="4369557" y="5277126"/>
              <a:ext cx="2221639" cy="422748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917A-A0FC-4C1D-A82C-ACFA6652F6EB}" type="slidenum">
              <a:rPr lang="ko-KR" altLang="en-US" smtClean="0"/>
              <a:pPr/>
              <a:t>35</a:t>
            </a:fld>
            <a:endParaRPr lang="ko-KR" altLang="en-US"/>
          </a:p>
        </p:txBody>
      </p:sp>
      <p:grpSp>
        <p:nvGrpSpPr>
          <p:cNvPr id="13" name="그룹 12"/>
          <p:cNvGrpSpPr/>
          <p:nvPr/>
        </p:nvGrpSpPr>
        <p:grpSpPr>
          <a:xfrm>
            <a:off x="5900577" y="3283802"/>
            <a:ext cx="2481707" cy="2899118"/>
            <a:chOff x="5900577" y="3283802"/>
            <a:chExt cx="2481707" cy="2899118"/>
          </a:xfrm>
        </p:grpSpPr>
        <p:cxnSp>
          <p:nvCxnSpPr>
            <p:cNvPr id="80" name="꺾인 연결선 79"/>
            <p:cNvCxnSpPr>
              <a:stCxn id="69" idx="2"/>
              <a:endCxn id="109" idx="1"/>
            </p:cNvCxnSpPr>
            <p:nvPr/>
          </p:nvCxnSpPr>
          <p:spPr>
            <a:xfrm rot="16200000" flipH="1">
              <a:off x="6016336" y="4324721"/>
              <a:ext cx="2196418" cy="552348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9" name="직사각형 108"/>
            <p:cNvSpPr/>
            <p:nvPr/>
          </p:nvSpPr>
          <p:spPr>
            <a:xfrm>
              <a:off x="7390719" y="5593019"/>
              <a:ext cx="345198" cy="212169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b="1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직사각형 109"/>
            <p:cNvSpPr/>
            <p:nvPr/>
          </p:nvSpPr>
          <p:spPr>
            <a:xfrm>
              <a:off x="8037086" y="5590978"/>
              <a:ext cx="345198" cy="212169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b="1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7519732" y="5782810"/>
              <a:ext cx="474810" cy="40011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000" b="1" i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(8)</a:t>
              </a:r>
              <a:endParaRPr lang="ko-KR" altLang="en-US" sz="2000" b="1" i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2" name="꺾인 연결선 81"/>
            <p:cNvCxnSpPr>
              <a:stCxn id="74" idx="2"/>
              <a:endCxn id="133" idx="1"/>
            </p:cNvCxnSpPr>
            <p:nvPr/>
          </p:nvCxnSpPr>
          <p:spPr>
            <a:xfrm rot="16200000" flipH="1">
              <a:off x="5463786" y="3720593"/>
              <a:ext cx="1564202" cy="690619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꺾인 연결선 76"/>
            <p:cNvCxnSpPr>
              <a:stCxn id="72" idx="2"/>
              <a:endCxn id="135" idx="0"/>
            </p:cNvCxnSpPr>
            <p:nvPr/>
          </p:nvCxnSpPr>
          <p:spPr>
            <a:xfrm rot="16200000" flipH="1">
              <a:off x="7372779" y="3865825"/>
              <a:ext cx="1187279" cy="460998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298059" y="4339453"/>
            <a:ext cx="4239937" cy="1723809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7" name="Group 16"/>
          <p:cNvGrpSpPr/>
          <p:nvPr/>
        </p:nvGrpSpPr>
        <p:grpSpPr>
          <a:xfrm>
            <a:off x="372851" y="6181550"/>
            <a:ext cx="2228674" cy="523553"/>
            <a:chOff x="372851" y="6181550"/>
            <a:chExt cx="2228674" cy="523553"/>
          </a:xfrm>
        </p:grpSpPr>
        <p:sp>
          <p:nvSpPr>
            <p:cNvPr id="163" name="오른쪽 대괄호 29"/>
            <p:cNvSpPr/>
            <p:nvPr/>
          </p:nvSpPr>
          <p:spPr>
            <a:xfrm rot="10800000">
              <a:off x="372851" y="6181550"/>
              <a:ext cx="1004254" cy="523553"/>
            </a:xfrm>
            <a:prstGeom prst="rightBracket">
              <a:avLst>
                <a:gd name="adj" fmla="val 0"/>
              </a:avLst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" name="직사각형 111"/>
            <p:cNvSpPr/>
            <p:nvPr/>
          </p:nvSpPr>
          <p:spPr>
            <a:xfrm>
              <a:off x="935700" y="6341945"/>
              <a:ext cx="345198" cy="212169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b="1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5" name="직사각형 112"/>
            <p:cNvSpPr/>
            <p:nvPr/>
          </p:nvSpPr>
          <p:spPr>
            <a:xfrm>
              <a:off x="490287" y="6331511"/>
              <a:ext cx="345198" cy="212169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b="1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527192" y="6255702"/>
              <a:ext cx="10743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b="1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Rx queue</a:t>
              </a:r>
              <a:endParaRPr lang="ko-KR" altLang="en-US" b="1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236378" y="6188381"/>
            <a:ext cx="2216427" cy="523553"/>
            <a:chOff x="6236378" y="6188381"/>
            <a:chExt cx="2216427" cy="523553"/>
          </a:xfrm>
        </p:grpSpPr>
        <p:sp>
          <p:nvSpPr>
            <p:cNvPr id="167" name="오른쪽 대괄호 29"/>
            <p:cNvSpPr/>
            <p:nvPr/>
          </p:nvSpPr>
          <p:spPr>
            <a:xfrm rot="10800000">
              <a:off x="6236378" y="6188381"/>
              <a:ext cx="1004254" cy="523553"/>
            </a:xfrm>
            <a:prstGeom prst="rightBracket">
              <a:avLst>
                <a:gd name="adj" fmla="val 0"/>
              </a:avLst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8" name="직사각형 111"/>
            <p:cNvSpPr/>
            <p:nvPr/>
          </p:nvSpPr>
          <p:spPr>
            <a:xfrm>
              <a:off x="6799227" y="6348776"/>
              <a:ext cx="345198" cy="212169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b="1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7402966" y="6262533"/>
              <a:ext cx="10498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b="1" dirty="0" err="1">
                  <a:latin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en-US" altLang="ko-KR" b="1" dirty="0" err="1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x</a:t>
              </a:r>
              <a:r>
                <a:rPr lang="en-US" altLang="ko-KR" b="1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 queue</a:t>
              </a:r>
              <a:endParaRPr lang="ko-KR" altLang="en-US" b="1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1" name="직사각형 108"/>
            <p:cNvSpPr/>
            <p:nvPr/>
          </p:nvSpPr>
          <p:spPr>
            <a:xfrm>
              <a:off x="6375577" y="6342500"/>
              <a:ext cx="345198" cy="212169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b="1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2" name="Rectangle 171"/>
          <p:cNvSpPr/>
          <p:nvPr/>
        </p:nvSpPr>
        <p:spPr>
          <a:xfrm>
            <a:off x="89863" y="1082423"/>
            <a:ext cx="8964197" cy="463895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3" name="Rectangle 172"/>
          <p:cNvSpPr/>
          <p:nvPr/>
        </p:nvSpPr>
        <p:spPr>
          <a:xfrm>
            <a:off x="4646518" y="4339453"/>
            <a:ext cx="4411853" cy="1734211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Up Arrow 20"/>
          <p:cNvSpPr/>
          <p:nvPr/>
        </p:nvSpPr>
        <p:spPr>
          <a:xfrm>
            <a:off x="2479585" y="1608359"/>
            <a:ext cx="650437" cy="232410"/>
          </a:xfrm>
          <a:prstGeom prst="up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4" name="Up Arrow 173"/>
          <p:cNvSpPr/>
          <p:nvPr/>
        </p:nvSpPr>
        <p:spPr>
          <a:xfrm rot="10800000">
            <a:off x="5852013" y="1648818"/>
            <a:ext cx="650437" cy="232410"/>
          </a:xfrm>
          <a:prstGeom prst="up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9" name="Up Arrow 168"/>
          <p:cNvSpPr/>
          <p:nvPr/>
        </p:nvSpPr>
        <p:spPr>
          <a:xfrm>
            <a:off x="2601525" y="6321390"/>
            <a:ext cx="650437" cy="232410"/>
          </a:xfrm>
          <a:prstGeom prst="up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5" name="Up Arrow 174"/>
          <p:cNvSpPr/>
          <p:nvPr/>
        </p:nvSpPr>
        <p:spPr>
          <a:xfrm rot="10800000">
            <a:off x="5422738" y="6316459"/>
            <a:ext cx="650437" cy="232410"/>
          </a:xfrm>
          <a:prstGeom prst="up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/>
        </p:nvSpPr>
        <p:spPr>
          <a:xfrm>
            <a:off x="18454" y="3941093"/>
            <a:ext cx="15531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000" b="1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mTCP</a:t>
            </a:r>
            <a:r>
              <a:rPr lang="en-US" altLang="ko-KR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thread</a:t>
            </a:r>
            <a:endParaRPr lang="ko-KR" altLang="en-US" sz="20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55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  <p:bldP spid="121" grpId="0"/>
      <p:bldP spid="15" grpId="0" animBg="1"/>
      <p:bldP spid="15" grpId="1" animBg="1"/>
      <p:bldP spid="172" grpId="0" animBg="1"/>
      <p:bldP spid="172" grpId="1" animBg="1"/>
      <p:bldP spid="173" grpId="0" animBg="1"/>
      <p:bldP spid="173" grpId="1" animBg="1"/>
      <p:bldP spid="21" grpId="0" animBg="1"/>
      <p:bldP spid="174" grpId="0" animBg="1"/>
      <p:bldP spid="169" grpId="0" animBg="1"/>
      <p:bldP spid="17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Kernel Uses the Most CPU Cycles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917A-A0FC-4C1D-A82C-ACFA6652F6EB}" type="slidenum">
              <a:rPr lang="ko-KR" altLang="en-US" smtClean="0">
                <a:latin typeface="Calibri Light" panose="020F0302020204030204" pitchFamily="34" charset="0"/>
              </a:rPr>
              <a:pPr/>
              <a:t>4</a:t>
            </a:fld>
            <a:endParaRPr lang="ko-KR" altLang="en-US">
              <a:latin typeface="Calibri Light" panose="020F0302020204030204" pitchFamily="34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550226" y="5755139"/>
            <a:ext cx="3396205" cy="7533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83</a:t>
            </a:r>
            <a:r>
              <a:rPr lang="en-US" altLang="ko-KR" sz="2400" dirty="0">
                <a:solidFill>
                  <a:schemeClr val="tx1"/>
                </a:solidFill>
                <a:latin typeface="Calibri" panose="020F0502020204030204" pitchFamily="34" charset="0"/>
              </a:rPr>
              <a:t>% of CPU usage spent </a:t>
            </a:r>
            <a:r>
              <a:rPr lang="en-US" altLang="ko-KR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inside </a:t>
            </a:r>
            <a:r>
              <a:rPr lang="en-US" altLang="ko-KR" sz="2400" dirty="0">
                <a:solidFill>
                  <a:schemeClr val="tx1"/>
                </a:solidFill>
                <a:latin typeface="Calibri" panose="020F0502020204030204" pitchFamily="34" charset="0"/>
              </a:rPr>
              <a:t>kernel</a:t>
            </a:r>
            <a:r>
              <a:rPr lang="en-US" altLang="ko-KR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!</a:t>
            </a:r>
            <a:endParaRPr lang="ko-KR" altLang="en-US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5198854" y="1298513"/>
            <a:ext cx="37763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dirty="0" smtClean="0">
                <a:latin typeface="Calibri" panose="020F0502020204030204" pitchFamily="34" charset="0"/>
              </a:rPr>
              <a:t>Performance bottlenecks </a:t>
            </a:r>
            <a:br>
              <a:rPr lang="en-US" altLang="ko-KR" sz="2400" b="1" dirty="0" smtClean="0">
                <a:latin typeface="Calibri" panose="020F0502020204030204" pitchFamily="34" charset="0"/>
              </a:rPr>
            </a:br>
            <a:r>
              <a:rPr lang="en-US" altLang="ko-KR" sz="2400" dirty="0" smtClean="0">
                <a:latin typeface="Calibri" panose="020F0502020204030204" pitchFamily="34" charset="0"/>
              </a:rPr>
              <a:t>1</a:t>
            </a:r>
            <a:r>
              <a:rPr lang="en-US" altLang="ko-KR" sz="2400" dirty="0">
                <a:latin typeface="Calibri" panose="020F0502020204030204" pitchFamily="34" charset="0"/>
              </a:rPr>
              <a:t>. Shared resources</a:t>
            </a:r>
          </a:p>
          <a:p>
            <a:r>
              <a:rPr lang="en-US" altLang="ko-KR" sz="2400" dirty="0">
                <a:latin typeface="Calibri" panose="020F0502020204030204" pitchFamily="34" charset="0"/>
              </a:rPr>
              <a:t>2. Broken locality</a:t>
            </a:r>
          </a:p>
          <a:p>
            <a:r>
              <a:rPr lang="en-US" altLang="ko-KR" sz="2400" dirty="0">
                <a:latin typeface="Calibri" panose="020F0502020204030204" pitchFamily="34" charset="0"/>
              </a:rPr>
              <a:t>3. Per </a:t>
            </a:r>
            <a:r>
              <a:rPr lang="en-US" altLang="ko-KR" sz="2400" dirty="0" smtClean="0">
                <a:latin typeface="Calibri" panose="020F0502020204030204" pitchFamily="34" charset="0"/>
              </a:rPr>
              <a:t>packet processing</a:t>
            </a:r>
            <a:endParaRPr lang="en-US" altLang="ko-KR" sz="2400" dirty="0">
              <a:latin typeface="Calibri" panose="020F0502020204030204" pitchFamily="34" charset="0"/>
            </a:endParaRPr>
          </a:p>
        </p:txBody>
      </p:sp>
      <p:grpSp>
        <p:nvGrpSpPr>
          <p:cNvPr id="36" name="그룹 35"/>
          <p:cNvGrpSpPr/>
          <p:nvPr/>
        </p:nvGrpSpPr>
        <p:grpSpPr>
          <a:xfrm>
            <a:off x="4775727" y="2870954"/>
            <a:ext cx="4376500" cy="3260874"/>
            <a:chOff x="5095122" y="3027163"/>
            <a:chExt cx="4376500" cy="3260874"/>
          </a:xfrm>
        </p:grpSpPr>
        <p:grpSp>
          <p:nvGrpSpPr>
            <p:cNvPr id="30" name="그룹 29"/>
            <p:cNvGrpSpPr/>
            <p:nvPr/>
          </p:nvGrpSpPr>
          <p:grpSpPr>
            <a:xfrm>
              <a:off x="5095122" y="4117080"/>
              <a:ext cx="4376500" cy="2170957"/>
              <a:chOff x="5176521" y="3264560"/>
              <a:chExt cx="4376500" cy="2170957"/>
            </a:xfrm>
          </p:grpSpPr>
          <p:sp>
            <p:nvSpPr>
              <p:cNvPr id="28" name="직사각형 27"/>
              <p:cNvSpPr/>
              <p:nvPr/>
            </p:nvSpPr>
            <p:spPr>
              <a:xfrm>
                <a:off x="5176521" y="3438479"/>
                <a:ext cx="4031548" cy="176971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 i="1" dirty="0"/>
              </a:p>
            </p:txBody>
          </p:sp>
          <p:sp>
            <p:nvSpPr>
              <p:cNvPr id="25" name="직사각형 24"/>
              <p:cNvSpPr/>
              <p:nvPr/>
            </p:nvSpPr>
            <p:spPr>
              <a:xfrm>
                <a:off x="5205911" y="3264560"/>
                <a:ext cx="4347110" cy="217095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ko-KR" sz="2000" b="1" dirty="0" smtClean="0">
                    <a:solidFill>
                      <a:schemeClr val="tx1"/>
                    </a:solidFill>
                    <a:latin typeface="Calibri" panose="020F0502020204030204" pitchFamily="34" charset="0"/>
                    <a:sym typeface="Wingdings" panose="05000000000000000000" pitchFamily="2" charset="2"/>
                  </a:rPr>
                  <a:t>1) Efficient use of CPU cycles          </a:t>
                </a:r>
                <a:br>
                  <a:rPr lang="en-US" altLang="ko-KR" sz="2000" b="1" dirty="0" smtClean="0">
                    <a:solidFill>
                      <a:schemeClr val="tx1"/>
                    </a:solidFill>
                    <a:latin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n-US" altLang="ko-KR" sz="2000" b="1" dirty="0" smtClean="0">
                    <a:solidFill>
                      <a:schemeClr val="tx1"/>
                    </a:solidFill>
                    <a:latin typeface="Calibri" panose="020F0502020204030204" pitchFamily="34" charset="0"/>
                    <a:sym typeface="Wingdings" panose="05000000000000000000" pitchFamily="2" charset="2"/>
                  </a:rPr>
                  <a:t>     for TCP/IP processing</a:t>
                </a:r>
                <a:br>
                  <a:rPr lang="en-US" altLang="ko-KR" sz="2000" b="1" dirty="0" smtClean="0">
                    <a:solidFill>
                      <a:schemeClr val="tx1"/>
                    </a:solidFill>
                    <a:latin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n-US" altLang="ko-KR" sz="2000" b="1" dirty="0" smtClean="0">
                    <a:solidFill>
                      <a:schemeClr val="tx1"/>
                    </a:solidFill>
                    <a:latin typeface="Calibri" panose="020F0502020204030204" pitchFamily="34" charset="0"/>
                    <a:sym typeface="Wingdings" panose="05000000000000000000" pitchFamily="2" charset="2"/>
                  </a:rPr>
                  <a:t>     2.35x more CPU cycles for app</a:t>
                </a:r>
                <a:endParaRPr lang="en-US" altLang="ko-KR" sz="1000" b="1" dirty="0" smtClean="0">
                  <a:solidFill>
                    <a:schemeClr val="tx1"/>
                  </a:solidFill>
                  <a:latin typeface="Calibri" panose="020F0502020204030204" pitchFamily="34" charset="0"/>
                  <a:sym typeface="Wingdings" panose="05000000000000000000" pitchFamily="2" charset="2"/>
                </a:endParaRPr>
              </a:p>
              <a:p>
                <a:r>
                  <a:rPr lang="en-US" altLang="ko-KR" sz="2000" b="1" dirty="0" smtClean="0">
                    <a:solidFill>
                      <a:schemeClr val="tx1"/>
                    </a:solidFill>
                    <a:latin typeface="Calibri" panose="020F0502020204030204" pitchFamily="34" charset="0"/>
                    <a:sym typeface="Wingdings" panose="05000000000000000000" pitchFamily="2" charset="2"/>
                  </a:rPr>
                  <a:t>2) 3x ~ 25x better performance </a:t>
                </a:r>
              </a:p>
            </p:txBody>
          </p:sp>
        </p:grpSp>
        <p:sp>
          <p:nvSpPr>
            <p:cNvPr id="29" name="곱셈 기호 28"/>
            <p:cNvSpPr/>
            <p:nvPr/>
          </p:nvSpPr>
          <p:spPr>
            <a:xfrm>
              <a:off x="6316928" y="3124897"/>
              <a:ext cx="585968" cy="634960"/>
            </a:xfrm>
            <a:prstGeom prst="mathMultiply">
              <a:avLst>
                <a:gd name="adj1" fmla="val 16853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32" name="직선 화살표 연결선 31"/>
            <p:cNvCxnSpPr/>
            <p:nvPr/>
          </p:nvCxnSpPr>
          <p:spPr>
            <a:xfrm>
              <a:off x="6310388" y="3027163"/>
              <a:ext cx="0" cy="1120301"/>
            </a:xfrm>
            <a:prstGeom prst="straightConnector1">
              <a:avLst/>
            </a:prstGeom>
            <a:ln w="762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직사각형 34"/>
            <p:cNvSpPr/>
            <p:nvPr/>
          </p:nvSpPr>
          <p:spPr>
            <a:xfrm>
              <a:off x="6777436" y="3124897"/>
              <a:ext cx="234923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000" dirty="0" smtClean="0">
                  <a:latin typeface="Calibri" panose="020F0502020204030204" pitchFamily="34" charset="0"/>
                </a:rPr>
                <a:t>Bottleneck removed </a:t>
              </a:r>
              <a:br>
                <a:rPr lang="en-US" altLang="ko-KR" sz="2000" dirty="0" smtClean="0">
                  <a:latin typeface="Calibri" panose="020F0502020204030204" pitchFamily="34" charset="0"/>
                </a:rPr>
              </a:br>
              <a:r>
                <a:rPr lang="en-US" altLang="ko-KR" sz="2000" dirty="0" smtClean="0">
                  <a:latin typeface="Calibri" panose="020F0502020204030204" pitchFamily="34" charset="0"/>
                </a:rPr>
                <a:t>by </a:t>
              </a:r>
              <a:r>
                <a:rPr lang="en-US" altLang="ko-KR" sz="2000" b="1" dirty="0" err="1" smtClean="0">
                  <a:latin typeface="Calibri" panose="020F0502020204030204" pitchFamily="34" charset="0"/>
                </a:rPr>
                <a:t>mTCP</a:t>
              </a:r>
              <a:endParaRPr lang="ko-KR" altLang="en-US" sz="2000" b="1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-765871" y="782399"/>
            <a:ext cx="6549399" cy="5349429"/>
            <a:chOff x="-765871" y="782399"/>
            <a:chExt cx="6269525" cy="5045906"/>
          </a:xfrm>
        </p:grpSpPr>
        <p:graphicFrame>
          <p:nvGraphicFramePr>
            <p:cNvPr id="6" name="내용 개체 틀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461718105"/>
                </p:ext>
              </p:extLst>
            </p:nvPr>
          </p:nvGraphicFramePr>
          <p:xfrm>
            <a:off x="-765871" y="782399"/>
            <a:ext cx="6269525" cy="504590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19" name="직선 화살표 연결선 18"/>
            <p:cNvCxnSpPr/>
            <p:nvPr/>
          </p:nvCxnSpPr>
          <p:spPr>
            <a:xfrm flipH="1">
              <a:off x="780539" y="4691121"/>
              <a:ext cx="568378" cy="720312"/>
            </a:xfrm>
            <a:prstGeom prst="straightConnector1">
              <a:avLst/>
            </a:prstGeom>
            <a:ln w="53975">
              <a:prstDash val="dash"/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" name="원형 3"/>
            <p:cNvSpPr/>
            <p:nvPr/>
          </p:nvSpPr>
          <p:spPr>
            <a:xfrm>
              <a:off x="493986" y="1687648"/>
              <a:ext cx="3724632" cy="3723785"/>
            </a:xfrm>
            <a:prstGeom prst="pie">
              <a:avLst>
                <a:gd name="adj1" fmla="val 16264478"/>
                <a:gd name="adj2" fmla="val 12596889"/>
              </a:avLst>
            </a:prstGeom>
            <a:noFill/>
            <a:ln w="1270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직사각형 10"/>
          <p:cNvSpPr/>
          <p:nvPr/>
        </p:nvSpPr>
        <p:spPr>
          <a:xfrm>
            <a:off x="402552" y="1249058"/>
            <a:ext cx="39074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 smtClean="0">
                <a:latin typeface="Calibri" panose="020F0502020204030204" pitchFamily="34" charset="0"/>
              </a:rPr>
              <a:t>Web </a:t>
            </a:r>
            <a:r>
              <a:rPr lang="ko-KR" altLang="en-US" sz="1600" dirty="0">
                <a:latin typeface="Calibri" panose="020F0502020204030204" pitchFamily="34" charset="0"/>
              </a:rPr>
              <a:t>server (</a:t>
            </a:r>
            <a:r>
              <a:rPr lang="ko-KR" altLang="en-US" sz="1600" dirty="0" smtClean="0">
                <a:latin typeface="Calibri" panose="020F0502020204030204" pitchFamily="34" charset="0"/>
              </a:rPr>
              <a:t>Lighttpd) </a:t>
            </a:r>
            <a:r>
              <a:rPr lang="en-US" altLang="ko-KR" sz="1600" dirty="0">
                <a:latin typeface="Calibri" panose="020F0502020204030204" pitchFamily="34" charset="0"/>
              </a:rPr>
              <a:t>s</a:t>
            </a:r>
            <a:r>
              <a:rPr lang="ko-KR" altLang="en-US" sz="1600" dirty="0" smtClean="0">
                <a:latin typeface="Calibri" panose="020F0502020204030204" pitchFamily="34" charset="0"/>
              </a:rPr>
              <a:t>erving </a:t>
            </a:r>
            <a:r>
              <a:rPr lang="ko-KR" altLang="en-US" sz="1600" dirty="0">
                <a:latin typeface="Calibri" panose="020F0502020204030204" pitchFamily="34" charset="0"/>
              </a:rPr>
              <a:t>a 64 byte </a:t>
            </a:r>
            <a:r>
              <a:rPr lang="ko-KR" altLang="en-US" sz="1600" dirty="0" smtClean="0">
                <a:latin typeface="Calibri" panose="020F0502020204030204" pitchFamily="34" charset="0"/>
              </a:rPr>
              <a:t>file</a:t>
            </a:r>
            <a:endParaRPr lang="en-US" altLang="ko-KR" sz="1600" dirty="0" smtClean="0">
              <a:latin typeface="Calibri" panose="020F0502020204030204" pitchFamily="34" charset="0"/>
            </a:endParaRPr>
          </a:p>
          <a:p>
            <a:r>
              <a:rPr lang="ko-KR" altLang="en-US" sz="1600" dirty="0" smtClean="0">
                <a:latin typeface="Calibri" panose="020F0502020204030204" pitchFamily="34" charset="0"/>
              </a:rPr>
              <a:t>Linux-3.10</a:t>
            </a:r>
            <a:endParaRPr lang="ko-KR" alt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53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/>
              <a:t>Inefficiencies </a:t>
            </a:r>
            <a:r>
              <a:rPr lang="en-US" altLang="ko-KR" sz="3200" dirty="0"/>
              <a:t>in Kernel </a:t>
            </a:r>
            <a:r>
              <a:rPr lang="en-US" altLang="ko-KR" dirty="0"/>
              <a:t>f</a:t>
            </a:r>
            <a:r>
              <a:rPr lang="en-US" altLang="ko-KR" sz="3200" dirty="0" smtClean="0"/>
              <a:t>rom Shared FD</a:t>
            </a:r>
            <a:endParaRPr lang="ko-KR" altLang="en-US" sz="3200" dirty="0"/>
          </a:p>
        </p:txBody>
      </p:sp>
      <p:sp>
        <p:nvSpPr>
          <p:cNvPr id="25" name="내용 개체 틀 2"/>
          <p:cNvSpPr txBox="1">
            <a:spLocks/>
          </p:cNvSpPr>
          <p:nvPr/>
        </p:nvSpPr>
        <p:spPr>
          <a:xfrm>
            <a:off x="457200" y="1119883"/>
            <a:ext cx="8229600" cy="5189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itchFamily="18" charset="0"/>
              </a:defRPr>
            </a:lvl1pPr>
            <a:lvl2pPr marL="742950" marR="0" indent="-2857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Arial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Clr>
                <a:srgbClr val="FFCC00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800" dirty="0" smtClean="0"/>
              <a:t>1. Shared resources</a:t>
            </a:r>
          </a:p>
          <a:p>
            <a:pPr lvl="1"/>
            <a:r>
              <a:rPr lang="en-US" altLang="ko-KR" sz="2400" dirty="0" smtClean="0"/>
              <a:t>Shared listening queue</a:t>
            </a:r>
          </a:p>
          <a:p>
            <a:pPr lvl="1"/>
            <a:r>
              <a:rPr lang="en-US" altLang="ko-KR" sz="2400" dirty="0"/>
              <a:t>Shared file descriptor </a:t>
            </a:r>
            <a:r>
              <a:rPr lang="en-US" altLang="ko-KR" sz="2400" dirty="0" smtClean="0"/>
              <a:t>space</a:t>
            </a:r>
          </a:p>
          <a:p>
            <a:pPr lvl="1"/>
            <a:endParaRPr lang="en-US" altLang="ko-KR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917A-A0FC-4C1D-A82C-ACFA6652F6EB}" type="slidenum">
              <a:rPr lang="ko-KR" altLang="en-US" smtClean="0"/>
              <a:pPr/>
              <a:t>5</a:t>
            </a:fld>
            <a:endParaRPr lang="ko-KR" altLang="en-US"/>
          </a:p>
        </p:txBody>
      </p:sp>
      <p:sp>
        <p:nvSpPr>
          <p:cNvPr id="37" name="오른쪽 대괄호 29"/>
          <p:cNvSpPr/>
          <p:nvPr/>
        </p:nvSpPr>
        <p:spPr>
          <a:xfrm rot="5400000">
            <a:off x="578831" y="4641132"/>
            <a:ext cx="748641" cy="523553"/>
          </a:xfrm>
          <a:prstGeom prst="rightBracke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오른쪽 대괄호 33"/>
          <p:cNvSpPr/>
          <p:nvPr/>
        </p:nvSpPr>
        <p:spPr>
          <a:xfrm rot="5400000">
            <a:off x="3946732" y="4641133"/>
            <a:ext cx="748640" cy="523553"/>
          </a:xfrm>
          <a:prstGeom prst="rightBracke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32" name="TextBox 31"/>
          <p:cNvSpPr txBox="1"/>
          <p:nvPr/>
        </p:nvSpPr>
        <p:spPr>
          <a:xfrm>
            <a:off x="6401183" y="4834974"/>
            <a:ext cx="2594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</a:rPr>
              <a:t>Per-core packet queue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53" name="오른쪽 대괄호 33"/>
          <p:cNvSpPr/>
          <p:nvPr/>
        </p:nvSpPr>
        <p:spPr>
          <a:xfrm rot="5400000">
            <a:off x="5630682" y="4639042"/>
            <a:ext cx="748640" cy="523553"/>
          </a:xfrm>
          <a:prstGeom prst="rightBracke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오른쪽 대괄호 29"/>
          <p:cNvSpPr/>
          <p:nvPr/>
        </p:nvSpPr>
        <p:spPr>
          <a:xfrm rot="5400000">
            <a:off x="2262782" y="4638581"/>
            <a:ext cx="748640" cy="523553"/>
          </a:xfrm>
          <a:prstGeom prst="rightBracke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34005" y="5233227"/>
            <a:ext cx="1461061" cy="1461061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2022799" y="5692333"/>
            <a:ext cx="3029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Calibri" panose="020F0502020204030204" pitchFamily="34" charset="0"/>
              </a:rPr>
              <a:t>Receive-Side Scaling (H/W)</a:t>
            </a:r>
          </a:p>
        </p:txBody>
      </p:sp>
      <p:cxnSp>
        <p:nvCxnSpPr>
          <p:cNvPr id="29" name="직선 화살표 연결선 41"/>
          <p:cNvCxnSpPr>
            <a:stCxn id="38" idx="3"/>
            <a:endCxn id="75" idx="0"/>
          </p:cNvCxnSpPr>
          <p:nvPr/>
        </p:nvCxnSpPr>
        <p:spPr>
          <a:xfrm rot="16200000" flipH="1">
            <a:off x="2010214" y="4164787"/>
            <a:ext cx="459106" cy="2595986"/>
          </a:xfrm>
          <a:prstGeom prst="bentConnector3">
            <a:avLst>
              <a:gd name="adj1" fmla="val 50000"/>
            </a:avLst>
          </a:prstGeom>
          <a:ln w="28575" cmpd="sng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41"/>
          <p:cNvCxnSpPr>
            <a:stCxn id="34" idx="3"/>
            <a:endCxn id="75" idx="0"/>
          </p:cNvCxnSpPr>
          <p:nvPr/>
        </p:nvCxnSpPr>
        <p:spPr>
          <a:xfrm rot="5400000">
            <a:off x="3694164" y="5076823"/>
            <a:ext cx="459106" cy="771914"/>
          </a:xfrm>
          <a:prstGeom prst="bentConnector3">
            <a:avLst>
              <a:gd name="adj1" fmla="val 50000"/>
            </a:avLst>
          </a:prstGeom>
          <a:ln w="28575" cmpd="sng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6" name="Group 165"/>
          <p:cNvGrpSpPr/>
          <p:nvPr/>
        </p:nvGrpSpPr>
        <p:grpSpPr>
          <a:xfrm>
            <a:off x="783809" y="4636133"/>
            <a:ext cx="5367779" cy="597094"/>
            <a:chOff x="783809" y="4636133"/>
            <a:chExt cx="5367779" cy="597094"/>
          </a:xfrm>
        </p:grpSpPr>
        <p:sp>
          <p:nvSpPr>
            <p:cNvPr id="38" name="직사각형 30"/>
            <p:cNvSpPr/>
            <p:nvPr/>
          </p:nvSpPr>
          <p:spPr>
            <a:xfrm rot="5400000">
              <a:off x="803766" y="4937254"/>
              <a:ext cx="276016" cy="315929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 smtClean="0"/>
            </a:p>
          </p:txBody>
        </p:sp>
        <p:sp>
          <p:nvSpPr>
            <p:cNvPr id="49" name="직사각형 31"/>
            <p:cNvSpPr/>
            <p:nvPr/>
          </p:nvSpPr>
          <p:spPr>
            <a:xfrm rot="5400000">
              <a:off x="803766" y="4618728"/>
              <a:ext cx="276016" cy="315929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 smtClean="0"/>
            </a:p>
          </p:txBody>
        </p:sp>
        <p:sp>
          <p:nvSpPr>
            <p:cNvPr id="34" name="직사각형 34"/>
            <p:cNvSpPr/>
            <p:nvPr/>
          </p:nvSpPr>
          <p:spPr>
            <a:xfrm rot="5400000">
              <a:off x="4171666" y="4937254"/>
              <a:ext cx="276016" cy="315929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b="1" dirty="0" smtClean="0"/>
            </a:p>
          </p:txBody>
        </p:sp>
        <p:sp>
          <p:nvSpPr>
            <p:cNvPr id="35" name="직사각형 35"/>
            <p:cNvSpPr/>
            <p:nvPr/>
          </p:nvSpPr>
          <p:spPr>
            <a:xfrm rot="5400000">
              <a:off x="4171666" y="4618728"/>
              <a:ext cx="276016" cy="315929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b="1" dirty="0" smtClean="0"/>
            </a:p>
          </p:txBody>
        </p:sp>
        <p:sp>
          <p:nvSpPr>
            <p:cNvPr id="54" name="직사각형 34"/>
            <p:cNvSpPr/>
            <p:nvPr/>
          </p:nvSpPr>
          <p:spPr>
            <a:xfrm rot="5400000">
              <a:off x="5855616" y="4935163"/>
              <a:ext cx="276016" cy="315929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 smtClean="0"/>
            </a:p>
          </p:txBody>
        </p:sp>
        <p:sp>
          <p:nvSpPr>
            <p:cNvPr id="55" name="직사각형 35"/>
            <p:cNvSpPr/>
            <p:nvPr/>
          </p:nvSpPr>
          <p:spPr>
            <a:xfrm rot="5400000">
              <a:off x="5855616" y="4616637"/>
              <a:ext cx="276016" cy="315929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 smtClean="0"/>
            </a:p>
          </p:txBody>
        </p:sp>
        <p:sp>
          <p:nvSpPr>
            <p:cNvPr id="59" name="직사각형 30"/>
            <p:cNvSpPr/>
            <p:nvPr/>
          </p:nvSpPr>
          <p:spPr>
            <a:xfrm rot="5400000">
              <a:off x="2487716" y="4934702"/>
              <a:ext cx="276016" cy="315929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 smtClean="0"/>
            </a:p>
          </p:txBody>
        </p:sp>
        <p:sp>
          <p:nvSpPr>
            <p:cNvPr id="60" name="직사각형 31"/>
            <p:cNvSpPr/>
            <p:nvPr/>
          </p:nvSpPr>
          <p:spPr>
            <a:xfrm rot="5400000">
              <a:off x="2487716" y="4616176"/>
              <a:ext cx="276016" cy="315929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 smtClean="0"/>
            </a:p>
          </p:txBody>
        </p:sp>
      </p:grpSp>
      <p:cxnSp>
        <p:nvCxnSpPr>
          <p:cNvPr id="78" name="직선 화살표 연결선 41"/>
          <p:cNvCxnSpPr>
            <a:stCxn id="53" idx="2"/>
            <a:endCxn id="75" idx="0"/>
          </p:cNvCxnSpPr>
          <p:nvPr/>
        </p:nvCxnSpPr>
        <p:spPr>
          <a:xfrm rot="16200000" flipH="1" flipV="1">
            <a:off x="4562784" y="4250115"/>
            <a:ext cx="417194" cy="2467242"/>
          </a:xfrm>
          <a:prstGeom prst="bentConnector3">
            <a:avLst>
              <a:gd name="adj1" fmla="val 50183"/>
            </a:avLst>
          </a:prstGeom>
          <a:ln w="28575" cmpd="sng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직선 화살표 연결선 41"/>
          <p:cNvCxnSpPr>
            <a:stCxn id="58" idx="2"/>
            <a:endCxn id="75" idx="0"/>
          </p:cNvCxnSpPr>
          <p:nvPr/>
        </p:nvCxnSpPr>
        <p:spPr>
          <a:xfrm rot="16200000" flipH="1">
            <a:off x="2878603" y="5033176"/>
            <a:ext cx="417655" cy="900658"/>
          </a:xfrm>
          <a:prstGeom prst="bentConnector3">
            <a:avLst>
              <a:gd name="adj1" fmla="val 50128"/>
            </a:avLst>
          </a:prstGeom>
          <a:ln w="28575" cmpd="sng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직사각형 4"/>
          <p:cNvSpPr/>
          <p:nvPr/>
        </p:nvSpPr>
        <p:spPr>
          <a:xfrm flipV="1">
            <a:off x="444453" y="4368306"/>
            <a:ext cx="929583" cy="10259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165783" y="4485897"/>
            <a:ext cx="900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Core 0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13" name="직사각형 4"/>
          <p:cNvSpPr/>
          <p:nvPr/>
        </p:nvSpPr>
        <p:spPr>
          <a:xfrm flipV="1">
            <a:off x="2161628" y="4360976"/>
            <a:ext cx="929583" cy="10259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2839416" y="4478567"/>
            <a:ext cx="900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Core 1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15" name="직사각형 4"/>
          <p:cNvSpPr/>
          <p:nvPr/>
        </p:nvSpPr>
        <p:spPr>
          <a:xfrm flipV="1">
            <a:off x="5567812" y="4368306"/>
            <a:ext cx="929583" cy="10259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6216572" y="4485897"/>
            <a:ext cx="900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Core 3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17" name="직사각형 4"/>
          <p:cNvSpPr/>
          <p:nvPr/>
        </p:nvSpPr>
        <p:spPr>
          <a:xfrm flipV="1">
            <a:off x="3905734" y="4360976"/>
            <a:ext cx="929583" cy="10259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4554494" y="4478567"/>
            <a:ext cx="900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Core 2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19" name="직사각형 71"/>
          <p:cNvSpPr/>
          <p:nvPr/>
        </p:nvSpPr>
        <p:spPr>
          <a:xfrm>
            <a:off x="2584286" y="3034262"/>
            <a:ext cx="1970208" cy="3736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Listening queue</a:t>
            </a:r>
            <a:endParaRPr lang="ko-KR" altLang="en-US" sz="20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직사각형 75"/>
          <p:cNvSpPr/>
          <p:nvPr/>
        </p:nvSpPr>
        <p:spPr>
          <a:xfrm>
            <a:off x="3028458" y="3616931"/>
            <a:ext cx="1081864" cy="373608"/>
          </a:xfrm>
          <a:prstGeom prst="rect">
            <a:avLst/>
          </a:prstGeom>
          <a:solidFill>
            <a:schemeClr val="accent6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Lock</a:t>
            </a:r>
            <a:endParaRPr lang="ko-KR" altLang="en-US" sz="20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21" name="직선 화살표 연결선 81"/>
          <p:cNvCxnSpPr>
            <a:stCxn id="120" idx="0"/>
            <a:endCxn id="119" idx="2"/>
          </p:cNvCxnSpPr>
          <p:nvPr/>
        </p:nvCxnSpPr>
        <p:spPr>
          <a:xfrm flipV="1">
            <a:off x="3569390" y="3407870"/>
            <a:ext cx="0" cy="20906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직선 화살표 연결선 73"/>
          <p:cNvCxnSpPr>
            <a:stCxn id="109" idx="2"/>
            <a:endCxn id="120" idx="2"/>
          </p:cNvCxnSpPr>
          <p:nvPr/>
        </p:nvCxnSpPr>
        <p:spPr>
          <a:xfrm flipV="1">
            <a:off x="909245" y="3990539"/>
            <a:ext cx="2660145" cy="3777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직선 화살표 연결선 73"/>
          <p:cNvCxnSpPr>
            <a:stCxn id="113" idx="2"/>
            <a:endCxn id="120" idx="2"/>
          </p:cNvCxnSpPr>
          <p:nvPr/>
        </p:nvCxnSpPr>
        <p:spPr>
          <a:xfrm flipV="1">
            <a:off x="2626420" y="3990539"/>
            <a:ext cx="942970" cy="37043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직선 화살표 연결선 73"/>
          <p:cNvCxnSpPr>
            <a:stCxn id="117" idx="2"/>
            <a:endCxn id="120" idx="2"/>
          </p:cNvCxnSpPr>
          <p:nvPr/>
        </p:nvCxnSpPr>
        <p:spPr>
          <a:xfrm flipH="1" flipV="1">
            <a:off x="3569390" y="3990539"/>
            <a:ext cx="801136" cy="37043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직선 화살표 연결선 73"/>
          <p:cNvCxnSpPr>
            <a:stCxn id="115" idx="2"/>
            <a:endCxn id="120" idx="2"/>
          </p:cNvCxnSpPr>
          <p:nvPr/>
        </p:nvCxnSpPr>
        <p:spPr>
          <a:xfrm flipH="1" flipV="1">
            <a:off x="3569390" y="3990539"/>
            <a:ext cx="2463214" cy="3777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61" name="Group 160"/>
          <p:cNvGrpSpPr/>
          <p:nvPr/>
        </p:nvGrpSpPr>
        <p:grpSpPr>
          <a:xfrm>
            <a:off x="4835317" y="2374233"/>
            <a:ext cx="4253521" cy="1606740"/>
            <a:chOff x="4835317" y="2374233"/>
            <a:chExt cx="4253521" cy="1606740"/>
          </a:xfrm>
        </p:grpSpPr>
        <p:sp>
          <p:nvSpPr>
            <p:cNvPr id="141" name="Rectangle 140"/>
            <p:cNvSpPr/>
            <p:nvPr/>
          </p:nvSpPr>
          <p:spPr>
            <a:xfrm>
              <a:off x="4835317" y="2814198"/>
              <a:ext cx="4052651" cy="6096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6" name="직사각형 31"/>
            <p:cNvSpPr/>
            <p:nvPr/>
          </p:nvSpPr>
          <p:spPr>
            <a:xfrm rot="5400000">
              <a:off x="5072677" y="2961034"/>
              <a:ext cx="276016" cy="31592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 smtClean="0"/>
            </a:p>
          </p:txBody>
        </p:sp>
        <p:sp>
          <p:nvSpPr>
            <p:cNvPr id="147" name="직사각형 31"/>
            <p:cNvSpPr/>
            <p:nvPr/>
          </p:nvSpPr>
          <p:spPr>
            <a:xfrm rot="5400000">
              <a:off x="5541006" y="2961034"/>
              <a:ext cx="276016" cy="31592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 smtClean="0"/>
            </a:p>
          </p:txBody>
        </p:sp>
        <p:sp>
          <p:nvSpPr>
            <p:cNvPr id="148" name="직사각형 31"/>
            <p:cNvSpPr/>
            <p:nvPr/>
          </p:nvSpPr>
          <p:spPr>
            <a:xfrm rot="5400000">
              <a:off x="6024958" y="2961034"/>
              <a:ext cx="276016" cy="31592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 smtClean="0"/>
            </a:p>
          </p:txBody>
        </p:sp>
        <p:sp>
          <p:nvSpPr>
            <p:cNvPr id="149" name="직사각형 31"/>
            <p:cNvSpPr/>
            <p:nvPr/>
          </p:nvSpPr>
          <p:spPr>
            <a:xfrm rot="5400000">
              <a:off x="6495996" y="2961034"/>
              <a:ext cx="276016" cy="31592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 smtClean="0"/>
            </a:p>
          </p:txBody>
        </p:sp>
        <p:sp>
          <p:nvSpPr>
            <p:cNvPr id="150" name="직사각형 31"/>
            <p:cNvSpPr/>
            <p:nvPr/>
          </p:nvSpPr>
          <p:spPr>
            <a:xfrm rot="5400000">
              <a:off x="6967033" y="2961034"/>
              <a:ext cx="276016" cy="3159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 smtClean="0"/>
            </a:p>
          </p:txBody>
        </p:sp>
        <p:sp>
          <p:nvSpPr>
            <p:cNvPr id="151" name="직사각형 31"/>
            <p:cNvSpPr/>
            <p:nvPr/>
          </p:nvSpPr>
          <p:spPr>
            <a:xfrm rot="5400000">
              <a:off x="7450354" y="2961034"/>
              <a:ext cx="276016" cy="31592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 smtClean="0"/>
            </a:p>
          </p:txBody>
        </p:sp>
        <p:sp>
          <p:nvSpPr>
            <p:cNvPr id="152" name="직사각형 31"/>
            <p:cNvSpPr/>
            <p:nvPr/>
          </p:nvSpPr>
          <p:spPr>
            <a:xfrm rot="5400000">
              <a:off x="7919886" y="2961034"/>
              <a:ext cx="276016" cy="31592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 smtClean="0"/>
            </a:p>
          </p:txBody>
        </p:sp>
        <p:sp>
          <p:nvSpPr>
            <p:cNvPr id="153" name="직사각형 31"/>
            <p:cNvSpPr/>
            <p:nvPr/>
          </p:nvSpPr>
          <p:spPr>
            <a:xfrm rot="5400000">
              <a:off x="8390923" y="2961034"/>
              <a:ext cx="276016" cy="3159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 smtClean="0"/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4919368" y="2374233"/>
              <a:ext cx="23436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Calibri" panose="020F0502020204030204" pitchFamily="34" charset="0"/>
                </a:rPr>
                <a:t>File descriptor space</a:t>
              </a:r>
              <a:endParaRPr lang="en-US" sz="2000" b="1" dirty="0">
                <a:latin typeface="Calibri" panose="020F0502020204030204" pitchFamily="34" charset="0"/>
              </a:endParaRPr>
            </a:p>
          </p:txBody>
        </p:sp>
        <p:cxnSp>
          <p:nvCxnSpPr>
            <p:cNvPr id="155" name="직선 화살표 연결선 73"/>
            <p:cNvCxnSpPr/>
            <p:nvPr/>
          </p:nvCxnSpPr>
          <p:spPr>
            <a:xfrm>
              <a:off x="4919368" y="3500819"/>
              <a:ext cx="252099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8" name="TextBox 157"/>
            <p:cNvSpPr txBox="1"/>
            <p:nvPr/>
          </p:nvSpPr>
          <p:spPr>
            <a:xfrm>
              <a:off x="5103058" y="3580863"/>
              <a:ext cx="39857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 smtClean="0">
                  <a:latin typeface="Calibri" panose="020F0502020204030204" pitchFamily="34" charset="0"/>
                </a:rPr>
                <a:t>Linear search for finding empty slot</a:t>
              </a:r>
              <a:endParaRPr lang="en-US" altLang="ko-KR" sz="2000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432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/>
              <a:t>Inefficiencies </a:t>
            </a:r>
            <a:r>
              <a:rPr lang="en-US" altLang="ko-KR" sz="3200" dirty="0"/>
              <a:t>in Kernel </a:t>
            </a:r>
            <a:r>
              <a:rPr lang="en-US" altLang="ko-KR" sz="3200" dirty="0" smtClean="0"/>
              <a:t>from Broken Locality</a:t>
            </a:r>
            <a:endParaRPr lang="ko-KR" altLang="en-US" sz="3200" dirty="0"/>
          </a:p>
        </p:txBody>
      </p:sp>
      <p:sp>
        <p:nvSpPr>
          <p:cNvPr id="44" name="내용 개체 틀 2"/>
          <p:cNvSpPr txBox="1">
            <a:spLocks/>
          </p:cNvSpPr>
          <p:nvPr/>
        </p:nvSpPr>
        <p:spPr>
          <a:xfrm>
            <a:off x="457200" y="1119883"/>
            <a:ext cx="8229600" cy="5189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itchFamily="18" charset="0"/>
              </a:defRPr>
            </a:lvl1pPr>
            <a:lvl2pPr marL="742950" marR="0" indent="-2857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Arial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Clr>
                <a:srgbClr val="FFCC00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800" dirty="0" smtClean="0"/>
              <a:t>2. Broken locality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917A-A0FC-4C1D-A82C-ACFA6652F6EB}" type="slidenum">
              <a:rPr lang="ko-KR" altLang="en-US" smtClean="0"/>
              <a:pPr/>
              <a:t>6</a:t>
            </a:fld>
            <a:endParaRPr lang="ko-KR" altLang="en-US"/>
          </a:p>
        </p:txBody>
      </p:sp>
      <p:sp>
        <p:nvSpPr>
          <p:cNvPr id="29" name="오른쪽 대괄호 29"/>
          <p:cNvSpPr/>
          <p:nvPr/>
        </p:nvSpPr>
        <p:spPr>
          <a:xfrm rot="5400000">
            <a:off x="578831" y="4641132"/>
            <a:ext cx="748641" cy="523553"/>
          </a:xfrm>
          <a:prstGeom prst="rightBracke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오른쪽 대괄호 33"/>
          <p:cNvSpPr/>
          <p:nvPr/>
        </p:nvSpPr>
        <p:spPr>
          <a:xfrm rot="5400000">
            <a:off x="3946732" y="4641133"/>
            <a:ext cx="748640" cy="523553"/>
          </a:xfrm>
          <a:prstGeom prst="rightBracke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33" name="TextBox 32"/>
          <p:cNvSpPr txBox="1"/>
          <p:nvPr/>
        </p:nvSpPr>
        <p:spPr>
          <a:xfrm>
            <a:off x="6401183" y="4834974"/>
            <a:ext cx="2594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</a:rPr>
              <a:t>Per-core packet queue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34" name="오른쪽 대괄호 33"/>
          <p:cNvSpPr/>
          <p:nvPr/>
        </p:nvSpPr>
        <p:spPr>
          <a:xfrm rot="5400000">
            <a:off x="5630682" y="4639042"/>
            <a:ext cx="748640" cy="523553"/>
          </a:xfrm>
          <a:prstGeom prst="rightBracke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오른쪽 대괄호 29"/>
          <p:cNvSpPr/>
          <p:nvPr/>
        </p:nvSpPr>
        <p:spPr>
          <a:xfrm rot="5400000">
            <a:off x="2262782" y="4638581"/>
            <a:ext cx="748640" cy="523553"/>
          </a:xfrm>
          <a:prstGeom prst="rightBracke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34005" y="5233227"/>
            <a:ext cx="1461061" cy="1461061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2022799" y="5692333"/>
            <a:ext cx="3029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Calibri" panose="020F0502020204030204" pitchFamily="34" charset="0"/>
              </a:rPr>
              <a:t>Receive-Side Scaling (H/W)</a:t>
            </a:r>
          </a:p>
        </p:txBody>
      </p:sp>
      <p:cxnSp>
        <p:nvCxnSpPr>
          <p:cNvPr id="39" name="직선 화살표 연결선 41"/>
          <p:cNvCxnSpPr>
            <a:stCxn id="42" idx="3"/>
            <a:endCxn id="38" idx="0"/>
          </p:cNvCxnSpPr>
          <p:nvPr/>
        </p:nvCxnSpPr>
        <p:spPr>
          <a:xfrm rot="16200000" flipH="1">
            <a:off x="2010214" y="4164787"/>
            <a:ext cx="459106" cy="2595986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화살표 연결선 41"/>
          <p:cNvCxnSpPr>
            <a:endCxn id="38" idx="0"/>
          </p:cNvCxnSpPr>
          <p:nvPr/>
        </p:nvCxnSpPr>
        <p:spPr>
          <a:xfrm rot="5400000">
            <a:off x="3694164" y="5076823"/>
            <a:ext cx="459106" cy="771914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화살표 연결선 41"/>
          <p:cNvCxnSpPr>
            <a:stCxn id="34" idx="2"/>
            <a:endCxn id="38" idx="0"/>
          </p:cNvCxnSpPr>
          <p:nvPr/>
        </p:nvCxnSpPr>
        <p:spPr>
          <a:xfrm rot="16200000" flipH="1" flipV="1">
            <a:off x="4562784" y="4250115"/>
            <a:ext cx="417194" cy="2467242"/>
          </a:xfrm>
          <a:prstGeom prst="bentConnector3">
            <a:avLst>
              <a:gd name="adj1" fmla="val 50183"/>
            </a:avLst>
          </a:prstGeom>
          <a:ln w="28575" cmpd="sng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화살표 연결선 41"/>
          <p:cNvCxnSpPr>
            <a:stCxn id="36" idx="2"/>
            <a:endCxn id="38" idx="0"/>
          </p:cNvCxnSpPr>
          <p:nvPr/>
        </p:nvCxnSpPr>
        <p:spPr>
          <a:xfrm rot="16200000" flipH="1">
            <a:off x="2878603" y="5033176"/>
            <a:ext cx="417655" cy="900658"/>
          </a:xfrm>
          <a:prstGeom prst="bentConnector3">
            <a:avLst>
              <a:gd name="adj1" fmla="val 50128"/>
            </a:avLst>
          </a:prstGeom>
          <a:ln w="28575" cmpd="sng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직사각형 4"/>
          <p:cNvSpPr/>
          <p:nvPr/>
        </p:nvSpPr>
        <p:spPr>
          <a:xfrm flipV="1">
            <a:off x="444453" y="4368306"/>
            <a:ext cx="929583" cy="10259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47627" y="3980849"/>
            <a:ext cx="900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Core 0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6" name="직사각형 4"/>
          <p:cNvSpPr/>
          <p:nvPr/>
        </p:nvSpPr>
        <p:spPr>
          <a:xfrm flipV="1">
            <a:off x="2161628" y="4360976"/>
            <a:ext cx="929583" cy="10259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621260" y="3973519"/>
            <a:ext cx="900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Core 1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8" name="직사각형 4"/>
          <p:cNvSpPr/>
          <p:nvPr/>
        </p:nvSpPr>
        <p:spPr>
          <a:xfrm flipV="1">
            <a:off x="5567812" y="4368306"/>
            <a:ext cx="929583" cy="10259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998416" y="3980849"/>
            <a:ext cx="900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Core 3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0" name="직사각형 4"/>
          <p:cNvSpPr/>
          <p:nvPr/>
        </p:nvSpPr>
        <p:spPr>
          <a:xfrm flipV="1">
            <a:off x="3905734" y="4360976"/>
            <a:ext cx="929583" cy="10259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336338" y="3973519"/>
            <a:ext cx="900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Core 2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2" name="직사각형 4"/>
          <p:cNvSpPr/>
          <p:nvPr/>
        </p:nvSpPr>
        <p:spPr>
          <a:xfrm flipV="1">
            <a:off x="444452" y="2485785"/>
            <a:ext cx="929583" cy="5482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3" name="직사각형 4"/>
          <p:cNvSpPr/>
          <p:nvPr/>
        </p:nvSpPr>
        <p:spPr>
          <a:xfrm flipV="1">
            <a:off x="2066535" y="2485785"/>
            <a:ext cx="929583" cy="5482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4" name="직사각형 4"/>
          <p:cNvSpPr/>
          <p:nvPr/>
        </p:nvSpPr>
        <p:spPr>
          <a:xfrm flipV="1">
            <a:off x="3856260" y="2485785"/>
            <a:ext cx="929583" cy="5482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7" name="직사각형 4"/>
          <p:cNvSpPr/>
          <p:nvPr/>
        </p:nvSpPr>
        <p:spPr>
          <a:xfrm flipV="1">
            <a:off x="5645985" y="2485785"/>
            <a:ext cx="929583" cy="5482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10327" y="2648342"/>
            <a:ext cx="569171" cy="2584885"/>
            <a:chOff x="610327" y="2648342"/>
            <a:chExt cx="569171" cy="2584885"/>
          </a:xfrm>
        </p:grpSpPr>
        <p:grpSp>
          <p:nvGrpSpPr>
            <p:cNvPr id="41" name="Group 40"/>
            <p:cNvGrpSpPr/>
            <p:nvPr/>
          </p:nvGrpSpPr>
          <p:grpSpPr>
            <a:xfrm>
              <a:off x="783809" y="4638685"/>
              <a:ext cx="315929" cy="594542"/>
              <a:chOff x="783809" y="4638685"/>
              <a:chExt cx="315929" cy="594542"/>
            </a:xfrm>
          </p:grpSpPr>
          <p:sp>
            <p:nvSpPr>
              <p:cNvPr id="42" name="직사각형 30"/>
              <p:cNvSpPr/>
              <p:nvPr/>
            </p:nvSpPr>
            <p:spPr>
              <a:xfrm rot="5400000">
                <a:off x="803766" y="4937254"/>
                <a:ext cx="276016" cy="315929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 smtClean="0"/>
              </a:p>
            </p:txBody>
          </p:sp>
          <p:sp>
            <p:nvSpPr>
              <p:cNvPr id="45" name="직사각형 31"/>
              <p:cNvSpPr/>
              <p:nvPr/>
            </p:nvSpPr>
            <p:spPr>
              <a:xfrm rot="5400000">
                <a:off x="803766" y="4618728"/>
                <a:ext cx="276016" cy="315929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 smtClean="0"/>
              </a:p>
            </p:txBody>
          </p:sp>
        </p:grpSp>
        <p:sp>
          <p:nvSpPr>
            <p:cNvPr id="98" name="직사각형 31"/>
            <p:cNvSpPr/>
            <p:nvPr/>
          </p:nvSpPr>
          <p:spPr>
            <a:xfrm rot="5400000">
              <a:off x="756904" y="2501765"/>
              <a:ext cx="276018" cy="569171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 smtClean="0"/>
            </a:p>
          </p:txBody>
        </p:sp>
        <p:cxnSp>
          <p:nvCxnSpPr>
            <p:cNvPr id="99" name="직선 화살표 연결선 73"/>
            <p:cNvCxnSpPr/>
            <p:nvPr/>
          </p:nvCxnSpPr>
          <p:spPr>
            <a:xfrm flipV="1">
              <a:off x="909243" y="3106590"/>
              <a:ext cx="0" cy="113694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0" name="직사각형 95"/>
          <p:cNvSpPr/>
          <p:nvPr/>
        </p:nvSpPr>
        <p:spPr>
          <a:xfrm>
            <a:off x="894893" y="3203715"/>
            <a:ext cx="13825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Interrupt </a:t>
            </a:r>
            <a:br>
              <a:rPr lang="en-US" altLang="ko-KR" sz="2400" dirty="0" smtClean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altLang="ko-KR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handle</a:t>
            </a:r>
            <a:endParaRPr lang="ko-KR" altLang="en-US" sz="24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직사각형 101"/>
          <p:cNvSpPr/>
          <p:nvPr/>
        </p:nvSpPr>
        <p:spPr>
          <a:xfrm>
            <a:off x="6712423" y="2099062"/>
            <a:ext cx="119481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>
                <a:latin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altLang="ko-KR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ccept()</a:t>
            </a:r>
            <a:br>
              <a:rPr lang="en-US" altLang="ko-KR" sz="2400" dirty="0" smtClean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altLang="ko-KR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read()</a:t>
            </a:r>
            <a:br>
              <a:rPr lang="en-US" altLang="ko-KR" sz="2400" dirty="0" smtClean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altLang="ko-KR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write()</a:t>
            </a:r>
            <a:endParaRPr lang="ko-KR" altLang="en-US" sz="24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15593" y="2479436"/>
            <a:ext cx="5508780" cy="420113"/>
            <a:chOff x="915593" y="2479436"/>
            <a:chExt cx="5508780" cy="420113"/>
          </a:xfrm>
        </p:grpSpPr>
        <p:cxnSp>
          <p:nvCxnSpPr>
            <p:cNvPr id="101" name="직선 화살표 연결선 73"/>
            <p:cNvCxnSpPr>
              <a:stCxn id="92" idx="2"/>
              <a:endCxn id="97" idx="2"/>
            </p:cNvCxnSpPr>
            <p:nvPr/>
          </p:nvCxnSpPr>
          <p:spPr>
            <a:xfrm rot="5400000" flipH="1" flipV="1">
              <a:off x="3510010" y="-114981"/>
              <a:ext cx="12700" cy="5201533"/>
            </a:xfrm>
            <a:prstGeom prst="curvedConnector3">
              <a:avLst>
                <a:gd name="adj1" fmla="val 5228575"/>
              </a:avLst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5" name="직사각형 31"/>
            <p:cNvSpPr/>
            <p:nvPr/>
          </p:nvSpPr>
          <p:spPr>
            <a:xfrm rot="5400000">
              <a:off x="6001779" y="2476954"/>
              <a:ext cx="276018" cy="569171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 smtClean="0"/>
            </a:p>
          </p:txBody>
        </p:sp>
      </p:grpSp>
      <p:sp>
        <p:nvSpPr>
          <p:cNvPr id="106" name="직사각형 42"/>
          <p:cNvSpPr/>
          <p:nvPr/>
        </p:nvSpPr>
        <p:spPr>
          <a:xfrm>
            <a:off x="3642640" y="1489803"/>
            <a:ext cx="4991165" cy="48454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altLang="ko-KR" sz="2200" dirty="0" smtClean="0">
                <a:latin typeface="Calibri" panose="020F0502020204030204" pitchFamily="34" charset="0"/>
                <a:cs typeface="Arial" panose="020B0604020202020204" pitchFamily="34" charset="0"/>
              </a:rPr>
              <a:t>Interrupt handling core != accepting </a:t>
            </a:r>
            <a:r>
              <a:rPr lang="en-US" altLang="ko-KR" sz="2200" dirty="0">
                <a:latin typeface="Calibri" panose="020F0502020204030204" pitchFamily="34" charset="0"/>
                <a:cs typeface="Arial" panose="020B0604020202020204" pitchFamily="34" charset="0"/>
              </a:rPr>
              <a:t>core</a:t>
            </a:r>
            <a:endParaRPr lang="ko-KR" altLang="en-US" sz="22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14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4" grpId="0"/>
      <p:bldP spid="10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3200" dirty="0" smtClean="0"/>
              <a:t>Inefficiencies </a:t>
            </a:r>
            <a:r>
              <a:rPr lang="en-US" altLang="ko-KR" sz="3200" dirty="0"/>
              <a:t>in Kernel </a:t>
            </a:r>
            <a:r>
              <a:rPr lang="en-US" altLang="ko-KR" dirty="0"/>
              <a:t>f</a:t>
            </a:r>
            <a:r>
              <a:rPr lang="en-US" altLang="ko-KR" sz="3200" dirty="0" smtClean="0"/>
              <a:t>rom Lack of Support for Batching</a:t>
            </a:r>
            <a:endParaRPr lang="ko-KR" altLang="en-US" sz="3200" dirty="0"/>
          </a:p>
        </p:txBody>
      </p:sp>
      <p:sp>
        <p:nvSpPr>
          <p:cNvPr id="44" name="내용 개체 틀 2"/>
          <p:cNvSpPr txBox="1">
            <a:spLocks/>
          </p:cNvSpPr>
          <p:nvPr/>
        </p:nvSpPr>
        <p:spPr>
          <a:xfrm>
            <a:off x="457200" y="1119883"/>
            <a:ext cx="8229600" cy="5189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itchFamily="18" charset="0"/>
              </a:defRPr>
            </a:lvl1pPr>
            <a:lvl2pPr marL="742950" marR="0" indent="-2857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Arial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Clr>
                <a:srgbClr val="FFCC00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800" dirty="0"/>
              <a:t>3</a:t>
            </a:r>
            <a:r>
              <a:rPr lang="en-US" altLang="ko-KR" sz="2800" dirty="0" smtClean="0"/>
              <a:t>. Per packet, per system call processing</a:t>
            </a:r>
          </a:p>
        </p:txBody>
      </p:sp>
      <p:sp>
        <p:nvSpPr>
          <p:cNvPr id="150" name="직사각형 149"/>
          <p:cNvSpPr/>
          <p:nvPr/>
        </p:nvSpPr>
        <p:spPr>
          <a:xfrm>
            <a:off x="4900854" y="4253708"/>
            <a:ext cx="4130837" cy="5836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Inefficient per packet processing</a:t>
            </a:r>
          </a:p>
        </p:txBody>
      </p:sp>
      <p:sp>
        <p:nvSpPr>
          <p:cNvPr id="152" name="직사각형 151"/>
          <p:cNvSpPr/>
          <p:nvPr/>
        </p:nvSpPr>
        <p:spPr>
          <a:xfrm>
            <a:off x="4943334" y="3021365"/>
            <a:ext cx="2835456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Frequent mode switching</a:t>
            </a:r>
            <a:br>
              <a:rPr lang="en-US" altLang="ko-KR" sz="2000" dirty="0" smtClean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altLang="ko-KR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Cache </a:t>
            </a:r>
            <a:r>
              <a:rPr lang="en-US" altLang="ko-KR" sz="2000" dirty="0">
                <a:latin typeface="Calibri" panose="020F0502020204030204" pitchFamily="34" charset="0"/>
                <a:cs typeface="Arial" panose="020B0604020202020204" pitchFamily="34" charset="0"/>
              </a:rPr>
              <a:t>pollution</a:t>
            </a:r>
            <a:endParaRPr lang="ko-KR" altLang="en-US" sz="2000" dirty="0"/>
          </a:p>
        </p:txBody>
      </p:sp>
      <p:sp>
        <p:nvSpPr>
          <p:cNvPr id="153" name="직사각형 152"/>
          <p:cNvSpPr/>
          <p:nvPr/>
        </p:nvSpPr>
        <p:spPr>
          <a:xfrm>
            <a:off x="5005634" y="4841047"/>
            <a:ext cx="4780217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Per packet memory allocation</a:t>
            </a:r>
            <a:endParaRPr lang="ko-KR" altLang="en-US" sz="2000" dirty="0"/>
          </a:p>
        </p:txBody>
      </p:sp>
      <p:cxnSp>
        <p:nvCxnSpPr>
          <p:cNvPr id="147" name="직선 연결선 146"/>
          <p:cNvCxnSpPr/>
          <p:nvPr/>
        </p:nvCxnSpPr>
        <p:spPr>
          <a:xfrm>
            <a:off x="0" y="2705973"/>
            <a:ext cx="4537225" cy="0"/>
          </a:xfrm>
          <a:prstGeom prst="line">
            <a:avLst/>
          </a:prstGeom>
          <a:ln w="5715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" name="직선 화살표 연결선 148"/>
          <p:cNvCxnSpPr/>
          <p:nvPr/>
        </p:nvCxnSpPr>
        <p:spPr>
          <a:xfrm flipV="1">
            <a:off x="4385016" y="2288093"/>
            <a:ext cx="0" cy="2678666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1" name="오른쪽 중괄호 150"/>
          <p:cNvSpPr/>
          <p:nvPr/>
        </p:nvSpPr>
        <p:spPr>
          <a:xfrm>
            <a:off x="4525071" y="2414357"/>
            <a:ext cx="229493" cy="613505"/>
          </a:xfrm>
          <a:prstGeom prst="rightBrace">
            <a:avLst/>
          </a:prstGeom>
          <a:ln w="38100" cmpd="sng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000"/>
          </a:p>
        </p:txBody>
      </p:sp>
      <p:sp>
        <p:nvSpPr>
          <p:cNvPr id="154" name="오른쪽 중괄호 153"/>
          <p:cNvSpPr/>
          <p:nvPr/>
        </p:nvSpPr>
        <p:spPr>
          <a:xfrm>
            <a:off x="4505664" y="4227385"/>
            <a:ext cx="229493" cy="613505"/>
          </a:xfrm>
          <a:prstGeom prst="rightBrace">
            <a:avLst/>
          </a:prstGeom>
          <a:ln w="38100" cmpd="sng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000"/>
          </a:p>
        </p:txBody>
      </p:sp>
      <p:sp>
        <p:nvSpPr>
          <p:cNvPr id="155" name="직사각형 154"/>
          <p:cNvSpPr/>
          <p:nvPr/>
        </p:nvSpPr>
        <p:spPr>
          <a:xfrm>
            <a:off x="4942985" y="2388069"/>
            <a:ext cx="4098819" cy="5836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Inefficient per system call processing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917A-A0FC-4C1D-A82C-ACFA6652F6EB}" type="slidenum">
              <a:rPr lang="ko-KR" altLang="en-US" smtClean="0"/>
              <a:pPr/>
              <a:t>7</a:t>
            </a:fld>
            <a:endParaRPr lang="ko-KR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4577191" y="5226644"/>
            <a:ext cx="1783871" cy="276016"/>
            <a:chOff x="4329541" y="5226644"/>
            <a:chExt cx="1783871" cy="276016"/>
          </a:xfrm>
        </p:grpSpPr>
        <p:sp>
          <p:nvSpPr>
            <p:cNvPr id="20" name="직사각형 31"/>
            <p:cNvSpPr/>
            <p:nvPr/>
          </p:nvSpPr>
          <p:spPr>
            <a:xfrm rot="5400000">
              <a:off x="4349498" y="5206687"/>
              <a:ext cx="276016" cy="315929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 smtClean="0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4757984" y="5386754"/>
              <a:ext cx="1355428" cy="0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4577191" y="5548901"/>
            <a:ext cx="3162731" cy="276016"/>
            <a:chOff x="4329541" y="5548901"/>
            <a:chExt cx="3162731" cy="276016"/>
          </a:xfrm>
        </p:grpSpPr>
        <p:sp>
          <p:nvSpPr>
            <p:cNvPr id="19" name="직사각형 30"/>
            <p:cNvSpPr/>
            <p:nvPr/>
          </p:nvSpPr>
          <p:spPr>
            <a:xfrm rot="5400000">
              <a:off x="4349498" y="5528944"/>
              <a:ext cx="276016" cy="315929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 smtClean="0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6136844" y="5686908"/>
              <a:ext cx="1355428" cy="0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4571625" y="5871158"/>
            <a:ext cx="4460066" cy="276016"/>
            <a:chOff x="4323975" y="5871158"/>
            <a:chExt cx="4460066" cy="276016"/>
          </a:xfrm>
        </p:grpSpPr>
        <p:sp>
          <p:nvSpPr>
            <p:cNvPr id="21" name="직사각형 30"/>
            <p:cNvSpPr/>
            <p:nvPr/>
          </p:nvSpPr>
          <p:spPr>
            <a:xfrm rot="5400000">
              <a:off x="4343932" y="5851201"/>
              <a:ext cx="276016" cy="315929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 smtClean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7428613" y="6009165"/>
              <a:ext cx="1355428" cy="0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직사각형 101"/>
          <p:cNvSpPr/>
          <p:nvPr/>
        </p:nvSpPr>
        <p:spPr>
          <a:xfrm>
            <a:off x="4943334" y="1876766"/>
            <a:ext cx="38654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i="1" dirty="0">
                <a:latin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altLang="ko-KR" sz="2000" i="1" dirty="0" smtClean="0">
                <a:latin typeface="Calibri" panose="020F0502020204030204" pitchFamily="34" charset="0"/>
                <a:cs typeface="Arial" panose="020B0604020202020204" pitchFamily="34" charset="0"/>
              </a:rPr>
              <a:t>ccept(), read(), write()</a:t>
            </a:r>
            <a:endParaRPr lang="ko-KR" altLang="en-US" sz="2000" i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직사각형 28"/>
          <p:cNvSpPr/>
          <p:nvPr/>
        </p:nvSpPr>
        <p:spPr>
          <a:xfrm>
            <a:off x="840750" y="4613236"/>
            <a:ext cx="3380153" cy="3841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Packet I/O</a:t>
            </a:r>
            <a:endParaRPr lang="ko-KR" altLang="en-US" sz="24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직사각형 32"/>
          <p:cNvSpPr/>
          <p:nvPr/>
        </p:nvSpPr>
        <p:spPr>
          <a:xfrm>
            <a:off x="840749" y="3767351"/>
            <a:ext cx="3380153" cy="75712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Kernel TCP</a:t>
            </a:r>
            <a:endParaRPr lang="ko-KR" altLang="en-US" sz="24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직사각형 35"/>
          <p:cNvSpPr/>
          <p:nvPr/>
        </p:nvSpPr>
        <p:spPr>
          <a:xfrm>
            <a:off x="840749" y="1859299"/>
            <a:ext cx="3380153" cy="64465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Application thread</a:t>
            </a:r>
            <a:endParaRPr lang="ko-KR" altLang="en-US" sz="24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" name="직사각형 43"/>
          <p:cNvSpPr/>
          <p:nvPr/>
        </p:nvSpPr>
        <p:spPr>
          <a:xfrm>
            <a:off x="840751" y="2995932"/>
            <a:ext cx="1753902" cy="590337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BSD socket</a:t>
            </a:r>
            <a:endParaRPr lang="ko-KR" altLang="en-US" sz="24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6" name="직사각형 44"/>
          <p:cNvSpPr/>
          <p:nvPr/>
        </p:nvSpPr>
        <p:spPr>
          <a:xfrm>
            <a:off x="2597834" y="2995932"/>
            <a:ext cx="1623068" cy="590337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LInux</a:t>
            </a:r>
            <a:r>
              <a:rPr lang="en-US" altLang="ko-KR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ko-KR" sz="24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epoll</a:t>
            </a:r>
            <a:endParaRPr lang="ko-KR" altLang="en-US" sz="24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" name="직사각형 101"/>
          <p:cNvSpPr/>
          <p:nvPr/>
        </p:nvSpPr>
        <p:spPr>
          <a:xfrm>
            <a:off x="-78659" y="2695510"/>
            <a:ext cx="10311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Kernel</a:t>
            </a:r>
            <a:endParaRPr lang="ko-KR" altLang="en-US" sz="24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1" name="직사각형 101"/>
          <p:cNvSpPr/>
          <p:nvPr/>
        </p:nvSpPr>
        <p:spPr>
          <a:xfrm>
            <a:off x="-78659" y="2281421"/>
            <a:ext cx="10311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User</a:t>
            </a:r>
            <a:endParaRPr lang="ko-KR" altLang="en-US" sz="24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61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animBg="1"/>
      <p:bldP spid="152" grpId="0"/>
      <p:bldP spid="153" grpId="0"/>
      <p:bldP spid="151" grpId="0" animBg="1"/>
      <p:bldP spid="154" grpId="0" animBg="1"/>
      <p:bldP spid="155" grpId="0" animBg="1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Previous Works on Solving Kernel Complexity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6653512" y="6457216"/>
            <a:ext cx="2133600" cy="365125"/>
          </a:xfrm>
        </p:spPr>
        <p:txBody>
          <a:bodyPr/>
          <a:lstStyle/>
          <a:p>
            <a:fld id="{9CC2917A-A0FC-4C1D-A82C-ACFA6652F6EB}" type="slidenum">
              <a:rPr lang="ko-KR" altLang="en-US" smtClean="0"/>
              <a:pPr/>
              <a:t>8</a:t>
            </a:fld>
            <a:endParaRPr lang="ko-KR" altLang="en-US" dirty="0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159613"/>
              </p:ext>
            </p:extLst>
          </p:nvPr>
        </p:nvGraphicFramePr>
        <p:xfrm>
          <a:off x="136111" y="990437"/>
          <a:ext cx="8902957" cy="701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921106"/>
                <a:gridCol w="1341726"/>
                <a:gridCol w="1433206"/>
                <a:gridCol w="1753391"/>
                <a:gridCol w="1402713"/>
                <a:gridCol w="1050815"/>
              </a:tblGrid>
              <a:tr h="506085">
                <a:tc>
                  <a:txBody>
                    <a:bodyPr/>
                    <a:lstStyle/>
                    <a:p>
                      <a:pPr latinLnBrk="1"/>
                      <a:endParaRPr lang="ko-KR" altLang="en-US" sz="2000" b="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 smtClean="0">
                          <a:latin typeface="Calibri" panose="020F0502020204030204" pitchFamily="34" charset="0"/>
                        </a:rPr>
                        <a:t>Listening </a:t>
                      </a:r>
                      <a:br>
                        <a:rPr lang="en-US" altLang="ko-KR" sz="2000" dirty="0" smtClean="0">
                          <a:latin typeface="Calibri" panose="020F0502020204030204" pitchFamily="34" charset="0"/>
                        </a:rPr>
                      </a:br>
                      <a:r>
                        <a:rPr lang="en-US" altLang="ko-KR" sz="2000" dirty="0" smtClean="0">
                          <a:latin typeface="Calibri" panose="020F0502020204030204" pitchFamily="34" charset="0"/>
                        </a:rPr>
                        <a:t>queue</a:t>
                      </a:r>
                      <a:endParaRPr lang="ko-KR" altLang="en-US" sz="2000" b="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 smtClean="0">
                          <a:latin typeface="Calibri" panose="020F0502020204030204" pitchFamily="34" charset="0"/>
                        </a:rPr>
                        <a:t>Connection locality</a:t>
                      </a:r>
                      <a:endParaRPr lang="ko-KR" altLang="en-US" sz="2000" b="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 smtClean="0">
                          <a:latin typeface="Calibri" panose="020F0502020204030204" pitchFamily="34" charset="0"/>
                        </a:rPr>
                        <a:t>App</a:t>
                      </a:r>
                      <a:r>
                        <a:rPr lang="en-US" altLang="ko-KR" sz="2000" baseline="0" dirty="0" smtClean="0">
                          <a:latin typeface="Calibri" panose="020F0502020204030204" pitchFamily="34" charset="0"/>
                        </a:rPr>
                        <a:t> &lt;-&gt; TCP comm.</a:t>
                      </a:r>
                      <a:endParaRPr lang="ko-KR" altLang="en-US" sz="2000" b="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 smtClean="0">
                          <a:latin typeface="Calibri" panose="020F0502020204030204" pitchFamily="34" charset="0"/>
                        </a:rPr>
                        <a:t>Packet I/O</a:t>
                      </a:r>
                      <a:endParaRPr lang="ko-KR" altLang="en-US" sz="2000" b="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 smtClean="0">
                          <a:latin typeface="Calibri" panose="020F0502020204030204" pitchFamily="34" charset="0"/>
                        </a:rPr>
                        <a:t>API</a:t>
                      </a:r>
                      <a:endParaRPr lang="ko-KR" altLang="en-US" sz="2000" b="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247074"/>
              </p:ext>
            </p:extLst>
          </p:nvPr>
        </p:nvGraphicFramePr>
        <p:xfrm>
          <a:off x="136111" y="1747066"/>
          <a:ext cx="8902957" cy="7020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1921106"/>
                <a:gridCol w="1341726"/>
                <a:gridCol w="1307968"/>
                <a:gridCol w="1878629"/>
                <a:gridCol w="1402713"/>
                <a:gridCol w="1050815"/>
              </a:tblGrid>
              <a:tr h="70200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 smtClean="0">
                          <a:latin typeface="Calibri" panose="020F0502020204030204" pitchFamily="34" charset="0"/>
                        </a:rPr>
                        <a:t>Linux-2.6</a:t>
                      </a:r>
                      <a:endParaRPr lang="ko-KR" alt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 smtClean="0">
                          <a:latin typeface="Calibri" panose="020F0502020204030204" pitchFamily="34" charset="0"/>
                        </a:rPr>
                        <a:t>Shared</a:t>
                      </a:r>
                      <a:endParaRPr lang="ko-KR" alt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 smtClean="0">
                          <a:latin typeface="Calibri" panose="020F0502020204030204" pitchFamily="34" charset="0"/>
                        </a:rPr>
                        <a:t>No</a:t>
                      </a:r>
                      <a:endParaRPr lang="ko-KR" alt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 smtClean="0">
                          <a:latin typeface="Calibri" panose="020F0502020204030204" pitchFamily="34" charset="0"/>
                        </a:rPr>
                        <a:t>Per system call</a:t>
                      </a:r>
                      <a:endParaRPr lang="ko-KR" alt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 smtClean="0">
                          <a:latin typeface="Calibri" panose="020F0502020204030204" pitchFamily="34" charset="0"/>
                        </a:rPr>
                        <a:t>Per packet</a:t>
                      </a:r>
                      <a:endParaRPr lang="ko-KR" alt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 smtClean="0">
                          <a:latin typeface="Calibri" panose="020F0502020204030204" pitchFamily="34" charset="0"/>
                        </a:rPr>
                        <a:t>BSD</a:t>
                      </a:r>
                      <a:endParaRPr lang="ko-KR" alt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246637"/>
              </p:ext>
            </p:extLst>
          </p:nvPr>
        </p:nvGraphicFramePr>
        <p:xfrm>
          <a:off x="136111" y="2450728"/>
          <a:ext cx="8902957" cy="67056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887561"/>
                <a:gridCol w="1375271"/>
                <a:gridCol w="1307968"/>
                <a:gridCol w="1878629"/>
                <a:gridCol w="1402713"/>
                <a:gridCol w="1050815"/>
              </a:tblGrid>
              <a:tr h="50608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 smtClean="0">
                          <a:latin typeface="Calibri" panose="020F0502020204030204" pitchFamily="34" charset="0"/>
                        </a:rPr>
                        <a:t>Linux-3.9</a:t>
                      </a:r>
                      <a:br>
                        <a:rPr lang="en-US" altLang="ko-KR" sz="2000" dirty="0" smtClean="0">
                          <a:latin typeface="Calibri" panose="020F0502020204030204" pitchFamily="34" charset="0"/>
                        </a:rPr>
                      </a:br>
                      <a:r>
                        <a:rPr lang="en-US" altLang="ko-KR" sz="1800" dirty="0" err="1" smtClean="0">
                          <a:latin typeface="Calibri" panose="020F0502020204030204" pitchFamily="34" charset="0"/>
                        </a:rPr>
                        <a:t>SO_REUSEPORT</a:t>
                      </a:r>
                      <a:endParaRPr lang="ko-KR" altLang="en-US" sz="18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Per-core</a:t>
                      </a:r>
                      <a:endParaRPr lang="ko-KR" altLang="en-US" sz="20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 smtClean="0">
                          <a:latin typeface="Calibri" panose="020F0502020204030204" pitchFamily="34" charset="0"/>
                        </a:rPr>
                        <a:t>No</a:t>
                      </a:r>
                      <a:endParaRPr lang="ko-KR" alt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 smtClean="0">
                          <a:latin typeface="Calibri" panose="020F0502020204030204" pitchFamily="34" charset="0"/>
                        </a:rPr>
                        <a:t>Per system call</a:t>
                      </a:r>
                      <a:endParaRPr lang="ko-KR" alt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 smtClean="0">
                          <a:latin typeface="Calibri" panose="020F0502020204030204" pitchFamily="34" charset="0"/>
                        </a:rPr>
                        <a:t>Per packet</a:t>
                      </a:r>
                      <a:endParaRPr lang="ko-KR" alt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 smtClean="0">
                          <a:latin typeface="Calibri" panose="020F0502020204030204" pitchFamily="34" charset="0"/>
                        </a:rPr>
                        <a:t>BSD</a:t>
                      </a:r>
                      <a:endParaRPr lang="ko-KR" alt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916201"/>
              </p:ext>
            </p:extLst>
          </p:nvPr>
        </p:nvGraphicFramePr>
        <p:xfrm>
          <a:off x="136111" y="3121791"/>
          <a:ext cx="8902957" cy="7020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1872571"/>
                <a:gridCol w="1390261"/>
                <a:gridCol w="1337949"/>
                <a:gridCol w="1848648"/>
                <a:gridCol w="1402713"/>
                <a:gridCol w="1050815"/>
              </a:tblGrid>
              <a:tr h="70200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 smtClean="0">
                          <a:latin typeface="Calibri" panose="020F0502020204030204" pitchFamily="34" charset="0"/>
                        </a:rPr>
                        <a:t>Affinity-Accept</a:t>
                      </a:r>
                      <a:endParaRPr lang="ko-KR" alt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Per-core</a:t>
                      </a:r>
                      <a:endParaRPr lang="ko-KR" altLang="en-US" sz="20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Yes</a:t>
                      </a:r>
                      <a:endParaRPr lang="ko-KR" altLang="en-US" sz="20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 smtClean="0">
                          <a:latin typeface="Calibri" panose="020F0502020204030204" pitchFamily="34" charset="0"/>
                        </a:rPr>
                        <a:t>Per system call</a:t>
                      </a:r>
                      <a:endParaRPr lang="ko-KR" alt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 smtClean="0">
                          <a:latin typeface="Calibri" panose="020F0502020204030204" pitchFamily="34" charset="0"/>
                        </a:rPr>
                        <a:t>Per packet</a:t>
                      </a:r>
                      <a:endParaRPr lang="ko-KR" alt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 smtClean="0">
                          <a:latin typeface="Calibri" panose="020F0502020204030204" pitchFamily="34" charset="0"/>
                        </a:rPr>
                        <a:t>BSD</a:t>
                      </a:r>
                      <a:endParaRPr lang="ko-KR" alt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745142"/>
              </p:ext>
            </p:extLst>
          </p:nvPr>
        </p:nvGraphicFramePr>
        <p:xfrm>
          <a:off x="136111" y="3822746"/>
          <a:ext cx="8902957" cy="70200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857581"/>
                <a:gridCol w="1405251"/>
                <a:gridCol w="1322958"/>
                <a:gridCol w="1863639"/>
                <a:gridCol w="1284296"/>
                <a:gridCol w="1169232"/>
              </a:tblGrid>
              <a:tr h="70200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 err="1" smtClean="0">
                          <a:latin typeface="Calibri" panose="020F0502020204030204" pitchFamily="34" charset="0"/>
                        </a:rPr>
                        <a:t>MegaPipe</a:t>
                      </a:r>
                      <a:endParaRPr lang="ko-KR" alt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Per-core</a:t>
                      </a:r>
                      <a:endParaRPr lang="ko-KR" altLang="en-US" sz="20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Yes</a:t>
                      </a:r>
                      <a:endParaRPr lang="ko-KR" altLang="en-US" sz="20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Batched</a:t>
                      </a:r>
                      <a:r>
                        <a:rPr lang="en-US" altLang="ko-KR" sz="2000" b="1" baseline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br>
                        <a:rPr lang="en-US" altLang="ko-KR" sz="2000" b="1" baseline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</a:br>
                      <a:r>
                        <a:rPr lang="en-US" altLang="ko-KR" sz="2000" b="1" baseline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system call</a:t>
                      </a:r>
                      <a:endParaRPr lang="ko-KR" altLang="en-US" sz="20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 smtClean="0">
                          <a:latin typeface="Calibri" panose="020F0502020204030204" pitchFamily="34" charset="0"/>
                        </a:rPr>
                        <a:t>Per</a:t>
                      </a:r>
                      <a:r>
                        <a:rPr lang="en-US" altLang="ko-KR" sz="2000" baseline="0" dirty="0" smtClean="0">
                          <a:latin typeface="Calibri" panose="020F0502020204030204" pitchFamily="34" charset="0"/>
                        </a:rPr>
                        <a:t> packet</a:t>
                      </a:r>
                      <a:endParaRPr lang="ko-KR" alt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custom</a:t>
                      </a:r>
                      <a:endParaRPr lang="ko-KR" altLang="en-US" sz="20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2" name="직사각형 11"/>
          <p:cNvSpPr/>
          <p:nvPr/>
        </p:nvSpPr>
        <p:spPr>
          <a:xfrm>
            <a:off x="422600" y="5243816"/>
            <a:ext cx="8364512" cy="8359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How much </a:t>
            </a:r>
            <a:r>
              <a:rPr lang="en-US" altLang="ko-KR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performance improvement </a:t>
            </a:r>
            <a:r>
              <a:rPr lang="en-US" altLang="ko-KR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can we get</a:t>
            </a:r>
            <a:br>
              <a:rPr lang="en-US" altLang="ko-KR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altLang="ko-KR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if we implement </a:t>
            </a:r>
            <a:r>
              <a:rPr lang="en-US" altLang="ko-KR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 user-level TCP stack </a:t>
            </a:r>
            <a:r>
              <a:rPr lang="en-US" altLang="ko-KR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with all optimizations?</a:t>
            </a:r>
            <a:endParaRPr lang="ko-KR" altLang="en-US" sz="24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082856" y="4579494"/>
            <a:ext cx="5531889" cy="6556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altLang="ko-KR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Still, </a:t>
            </a:r>
            <a:r>
              <a:rPr lang="en-US" altLang="ko-KR" sz="2400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78%</a:t>
            </a:r>
            <a:r>
              <a:rPr lang="en-US" altLang="ko-KR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 of CPU cycles are used in kernel!</a:t>
            </a:r>
            <a:endParaRPr lang="ko-KR" altLang="en-US" sz="24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꺾인 연결선 16"/>
          <p:cNvCxnSpPr>
            <a:endCxn id="15" idx="1"/>
          </p:cNvCxnSpPr>
          <p:nvPr/>
        </p:nvCxnSpPr>
        <p:spPr>
          <a:xfrm>
            <a:off x="240266" y="4372977"/>
            <a:ext cx="1842590" cy="534326"/>
          </a:xfrm>
          <a:prstGeom prst="bentConnector3">
            <a:avLst>
              <a:gd name="adj1" fmla="val 50000"/>
            </a:avLst>
          </a:prstGeom>
          <a:ln w="1905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97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Clean-slate Design Principles of </a:t>
            </a:r>
            <a:r>
              <a:rPr lang="en-US" altLang="ko-KR" dirty="0" err="1" smtClean="0"/>
              <a:t>mTCP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6653512" y="6457216"/>
            <a:ext cx="2133600" cy="365125"/>
          </a:xfrm>
        </p:spPr>
        <p:txBody>
          <a:bodyPr/>
          <a:lstStyle/>
          <a:p>
            <a:fld id="{9CC2917A-A0FC-4C1D-A82C-ACFA6652F6EB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57200" y="1243584"/>
            <a:ext cx="8686800" cy="5065736"/>
          </a:xfrm>
        </p:spPr>
        <p:txBody>
          <a:bodyPr>
            <a:normAutofit/>
          </a:bodyPr>
          <a:lstStyle/>
          <a:p>
            <a:r>
              <a:rPr lang="en-US" altLang="ko-KR" sz="2600" dirty="0" err="1"/>
              <a:t>mTCP</a:t>
            </a:r>
            <a:r>
              <a:rPr lang="en-US" altLang="ko-KR" sz="2600" dirty="0"/>
              <a:t>: </a:t>
            </a:r>
            <a:r>
              <a:rPr lang="en-US" altLang="ko-KR" sz="2600" dirty="0" smtClean="0"/>
              <a:t>A </a:t>
            </a:r>
            <a:r>
              <a:rPr lang="en-US" altLang="ko-KR" sz="2600" dirty="0"/>
              <a:t>high-performance user-level TCP </a:t>
            </a:r>
            <a:r>
              <a:rPr lang="en-US" altLang="ko-KR" sz="2600" dirty="0" smtClean="0"/>
              <a:t>designed </a:t>
            </a:r>
            <a:r>
              <a:rPr lang="en-US" altLang="ko-KR" sz="2600" dirty="0"/>
              <a:t>for multicore </a:t>
            </a:r>
            <a:r>
              <a:rPr lang="en-US" altLang="ko-KR" sz="2600" dirty="0" smtClean="0"/>
              <a:t>systems</a:t>
            </a:r>
          </a:p>
          <a:p>
            <a:r>
              <a:rPr lang="en-US" altLang="ko-KR" sz="2600" dirty="0" smtClean="0"/>
              <a:t>Clean-slate approach </a:t>
            </a:r>
            <a:r>
              <a:rPr lang="en-US" altLang="ko-KR" sz="2600" dirty="0"/>
              <a:t>to divorce kernel’s </a:t>
            </a:r>
            <a:r>
              <a:rPr lang="en-US" altLang="ko-KR" sz="2600" dirty="0" smtClean="0"/>
              <a:t>complexity</a:t>
            </a:r>
          </a:p>
        </p:txBody>
      </p:sp>
      <p:sp>
        <p:nvSpPr>
          <p:cNvPr id="40" name="내용 개체 틀 4"/>
          <p:cNvSpPr txBox="1">
            <a:spLocks/>
          </p:cNvSpPr>
          <p:nvPr/>
        </p:nvSpPr>
        <p:spPr>
          <a:xfrm>
            <a:off x="4121023" y="3143834"/>
            <a:ext cx="5897089" cy="10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itchFamily="18" charset="0"/>
              </a:defRPr>
            </a:lvl1pPr>
            <a:lvl2pPr marL="742950" marR="0" indent="-2857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Arial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Clr>
                <a:srgbClr val="FFCC00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Clr>
                <a:schemeClr val="tx1"/>
              </a:buClr>
              <a:buNone/>
            </a:pPr>
            <a:r>
              <a:rPr lang="en-US" altLang="ko-KR" sz="2400" dirty="0" smtClean="0">
                <a:solidFill>
                  <a:schemeClr val="tx2">
                    <a:lumMod val="50000"/>
                  </a:schemeClr>
                </a:solidFill>
              </a:rPr>
              <a:t>Each </a:t>
            </a:r>
            <a:r>
              <a:rPr lang="en-US" altLang="ko-KR" sz="2400" dirty="0">
                <a:solidFill>
                  <a:schemeClr val="tx2">
                    <a:lumMod val="50000"/>
                  </a:schemeClr>
                </a:solidFill>
              </a:rPr>
              <a:t>core works </a:t>
            </a:r>
            <a:r>
              <a:rPr lang="en-US" altLang="ko-KR" sz="2400" dirty="0" smtClean="0">
                <a:solidFill>
                  <a:schemeClr val="tx2">
                    <a:lumMod val="50000"/>
                  </a:schemeClr>
                </a:solidFill>
              </a:rPr>
              <a:t>independently</a:t>
            </a:r>
          </a:p>
          <a:p>
            <a:pPr lvl="1">
              <a:buClr>
                <a:schemeClr val="tx1"/>
              </a:buClr>
            </a:pPr>
            <a:r>
              <a:rPr lang="en-US" altLang="ko-KR" sz="2400" dirty="0" smtClean="0">
                <a:solidFill>
                  <a:schemeClr val="tx2">
                    <a:lumMod val="50000"/>
                  </a:schemeClr>
                </a:solidFill>
              </a:rPr>
              <a:t>No shared resources</a:t>
            </a:r>
          </a:p>
          <a:p>
            <a:pPr lvl="1">
              <a:buClr>
                <a:schemeClr val="tx1"/>
              </a:buClr>
            </a:pPr>
            <a:r>
              <a:rPr lang="en-US" altLang="ko-KR" sz="2400" dirty="0" smtClean="0">
                <a:solidFill>
                  <a:schemeClr val="tx2">
                    <a:lumMod val="50000"/>
                  </a:schemeClr>
                </a:solidFill>
              </a:rPr>
              <a:t>Resources affinity</a:t>
            </a:r>
          </a:p>
        </p:txBody>
      </p:sp>
      <p:sp>
        <p:nvSpPr>
          <p:cNvPr id="41" name="내용 개체 틀 4"/>
          <p:cNvSpPr txBox="1">
            <a:spLocks/>
          </p:cNvSpPr>
          <p:nvPr/>
        </p:nvSpPr>
        <p:spPr>
          <a:xfrm>
            <a:off x="-136665" y="3143834"/>
            <a:ext cx="3727808" cy="108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itchFamily="18" charset="0"/>
              </a:defRPr>
            </a:lvl1pPr>
            <a:lvl2pPr marL="742950" marR="0" indent="-2857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Arial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Clr>
                <a:srgbClr val="FFCC00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altLang="ko-KR" sz="2400" dirty="0" smtClean="0">
                <a:solidFill>
                  <a:schemeClr val="tx2">
                    <a:lumMod val="50000"/>
                  </a:schemeClr>
                </a:solidFill>
              </a:rPr>
              <a:t>1. Shared resources</a:t>
            </a:r>
          </a:p>
          <a:p>
            <a:pPr marL="457200" lvl="1" indent="0">
              <a:buNone/>
            </a:pPr>
            <a:r>
              <a:rPr lang="en-US" altLang="ko-KR" sz="2400" dirty="0" smtClean="0">
                <a:solidFill>
                  <a:schemeClr val="tx2">
                    <a:lumMod val="50000"/>
                  </a:schemeClr>
                </a:solidFill>
              </a:rPr>
              <a:t>2. Broken locality</a:t>
            </a:r>
            <a:endParaRPr lang="ko-KR" altLang="en-US" sz="2400" dirty="0"/>
          </a:p>
        </p:txBody>
      </p:sp>
      <p:sp>
        <p:nvSpPr>
          <p:cNvPr id="42" name="직사각형 41"/>
          <p:cNvSpPr/>
          <p:nvPr/>
        </p:nvSpPr>
        <p:spPr>
          <a:xfrm>
            <a:off x="1116873" y="2687681"/>
            <a:ext cx="13879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 smtClean="0">
                <a:latin typeface="Calibri" panose="020F0502020204030204" pitchFamily="34" charset="0"/>
              </a:rPr>
              <a:t>Problems</a:t>
            </a:r>
            <a:endParaRPr lang="ko-KR" altLang="en-US" sz="2400" b="1" dirty="0">
              <a:latin typeface="Calibri" panose="020F0502020204030204" pitchFamily="34" charset="0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4946487" y="2687681"/>
            <a:ext cx="24485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 smtClean="0">
                <a:latin typeface="Calibri" panose="020F0502020204030204" pitchFamily="34" charset="0"/>
              </a:rPr>
              <a:t>Our contributions</a:t>
            </a:r>
            <a:endParaRPr lang="ko-KR" altLang="en-US" sz="2400" b="1" dirty="0">
              <a:latin typeface="Calibri" panose="020F0502020204030204" pitchFamily="34" charset="0"/>
            </a:endParaRPr>
          </a:p>
        </p:txBody>
      </p:sp>
      <p:sp>
        <p:nvSpPr>
          <p:cNvPr id="20" name="오른쪽 화살표 33"/>
          <p:cNvSpPr/>
          <p:nvPr/>
        </p:nvSpPr>
        <p:spPr>
          <a:xfrm>
            <a:off x="3865432" y="3214174"/>
            <a:ext cx="412067" cy="365120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오른쪽 화살표 33"/>
          <p:cNvSpPr/>
          <p:nvPr/>
        </p:nvSpPr>
        <p:spPr>
          <a:xfrm>
            <a:off x="3857253" y="4520781"/>
            <a:ext cx="412067" cy="365120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22" name="내용 개체 틀 4"/>
          <p:cNvSpPr txBox="1">
            <a:spLocks/>
          </p:cNvSpPr>
          <p:nvPr/>
        </p:nvSpPr>
        <p:spPr>
          <a:xfrm>
            <a:off x="4121026" y="4450441"/>
            <a:ext cx="5157885" cy="10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itchFamily="18" charset="0"/>
              </a:defRPr>
            </a:lvl1pPr>
            <a:lvl2pPr marL="742950" marR="0" indent="-2857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Arial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Clr>
                <a:srgbClr val="FFCC00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Clr>
                <a:schemeClr val="tx1"/>
              </a:buClr>
              <a:buNone/>
            </a:pPr>
            <a:r>
              <a:rPr lang="en-US" altLang="ko-KR" sz="2400" dirty="0" smtClean="0">
                <a:solidFill>
                  <a:schemeClr val="accent3">
                    <a:lumMod val="50000"/>
                  </a:schemeClr>
                </a:solidFill>
              </a:rPr>
              <a:t>Batching from flow processing from packet I/O to user API</a:t>
            </a:r>
          </a:p>
        </p:txBody>
      </p:sp>
      <p:sp>
        <p:nvSpPr>
          <p:cNvPr id="23" name="내용 개체 틀 4"/>
          <p:cNvSpPr txBox="1">
            <a:spLocks/>
          </p:cNvSpPr>
          <p:nvPr/>
        </p:nvSpPr>
        <p:spPr>
          <a:xfrm>
            <a:off x="-136663" y="4450441"/>
            <a:ext cx="4597259" cy="108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itchFamily="18" charset="0"/>
              </a:defRPr>
            </a:lvl1pPr>
            <a:lvl2pPr marL="742950" marR="0" indent="-2857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Arial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Clr>
                <a:srgbClr val="FFCC00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altLang="ko-KR" sz="2400" dirty="0" smtClean="0">
                <a:solidFill>
                  <a:schemeClr val="accent3">
                    <a:lumMod val="50000"/>
                  </a:schemeClr>
                </a:solidFill>
              </a:rPr>
              <a:t>3. </a:t>
            </a:r>
            <a:r>
              <a:rPr lang="en-US" altLang="ko-KR" sz="2400" dirty="0" smtClean="0">
                <a:solidFill>
                  <a:srgbClr val="FF0000"/>
                </a:solidFill>
              </a:rPr>
              <a:t>Lack of support for </a:t>
            </a:r>
            <a:br>
              <a:rPr lang="en-US" altLang="ko-KR" sz="2400" dirty="0" smtClean="0">
                <a:solidFill>
                  <a:srgbClr val="FF0000"/>
                </a:solidFill>
              </a:rPr>
            </a:br>
            <a:r>
              <a:rPr lang="en-US" altLang="ko-KR" sz="2400" dirty="0" smtClean="0">
                <a:solidFill>
                  <a:srgbClr val="FF0000"/>
                </a:solidFill>
              </a:rPr>
              <a:t>    batching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14" name="내용 개체 틀 4"/>
          <p:cNvSpPr txBox="1">
            <a:spLocks/>
          </p:cNvSpPr>
          <p:nvPr/>
        </p:nvSpPr>
        <p:spPr>
          <a:xfrm>
            <a:off x="3942352" y="5405865"/>
            <a:ext cx="5157885" cy="72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itchFamily="18" charset="0"/>
              </a:defRPr>
            </a:lvl1pPr>
            <a:lvl2pPr marL="742950" marR="0" indent="-2857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Arial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Clr>
                <a:srgbClr val="FFCC00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Clr>
                <a:schemeClr val="tx1"/>
              </a:buClr>
              <a:buNone/>
            </a:pPr>
            <a:r>
              <a:rPr lang="en-US" altLang="ko-KR" sz="2400" dirty="0" smtClean="0">
                <a:solidFill>
                  <a:srgbClr val="C00000"/>
                </a:solidFill>
              </a:rPr>
              <a:t>Easily portable APIs for compatibility</a:t>
            </a:r>
          </a:p>
        </p:txBody>
      </p:sp>
      <p:sp>
        <p:nvSpPr>
          <p:cNvPr id="4" name="십자형 3"/>
          <p:cNvSpPr/>
          <p:nvPr/>
        </p:nvSpPr>
        <p:spPr>
          <a:xfrm>
            <a:off x="3853052" y="5405865"/>
            <a:ext cx="450000" cy="450637"/>
          </a:xfrm>
          <a:prstGeom prst="plus">
            <a:avLst>
              <a:gd name="adj" fmla="val 3759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48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20" grpId="0" animBg="1"/>
      <p:bldP spid="21" grpId="0" animBg="1"/>
      <p:bldP spid="22" grpId="0"/>
      <p:bldP spid="23" grpId="0"/>
      <p:bldP spid="14" grpId="0"/>
      <p:bldP spid="4" grpId="0" animBg="1"/>
    </p:bldLst>
  </p:timing>
</p:sld>
</file>

<file path=ppt/theme/theme1.xml><?xml version="1.0" encoding="utf-8"?>
<a:theme xmlns:a="http://schemas.openxmlformats.org/drawingml/2006/main" name="ndsl-times-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1">
      <a:majorFont>
        <a:latin typeface="Candara"/>
        <a:ea typeface="맑은 고딕"/>
        <a:cs typeface=""/>
      </a:majorFont>
      <a:minorFont>
        <a:latin typeface="Candara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>
            <a:lumMod val="40000"/>
            <a:lumOff val="6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  <a:lnDef>
      <a:spPr>
        <a:ln w="19050" cmpd="sng"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TC104033937[[fn=비행기 구름]]</Template>
  <TotalTime>27552</TotalTime>
  <Words>1752</Words>
  <Application>Microsoft Office PowerPoint</Application>
  <PresentationFormat>화면 슬라이드 쇼(4:3)</PresentationFormat>
  <Paragraphs>576</Paragraphs>
  <Slides>35</Slides>
  <Notes>26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35</vt:i4>
      </vt:variant>
    </vt:vector>
  </HeadingPairs>
  <TitlesOfParts>
    <vt:vector size="48" baseType="lpstr">
      <vt:lpstr>맑은 고딕</vt:lpstr>
      <vt:lpstr>함초롬돋움</vt:lpstr>
      <vt:lpstr>Arial</vt:lpstr>
      <vt:lpstr>Calibri</vt:lpstr>
      <vt:lpstr>Calibri Light</vt:lpstr>
      <vt:lpstr>Candara</vt:lpstr>
      <vt:lpstr>Consolas</vt:lpstr>
      <vt:lpstr>Corbel</vt:lpstr>
      <vt:lpstr>Courier New</vt:lpstr>
      <vt:lpstr>Tahoma</vt:lpstr>
      <vt:lpstr>Times New Roman</vt:lpstr>
      <vt:lpstr>Wingdings</vt:lpstr>
      <vt:lpstr>ndsl-times-2</vt:lpstr>
      <vt:lpstr>Scaling the TCP Performance on  Multicore Systems</vt:lpstr>
      <vt:lpstr>Needs for Handling Many Short Flows</vt:lpstr>
      <vt:lpstr>Unsatisfactory Performance of Linux TCP</vt:lpstr>
      <vt:lpstr>Kernel Uses the Most CPU Cycles</vt:lpstr>
      <vt:lpstr>Inefficiencies in Kernel from Shared FD</vt:lpstr>
      <vt:lpstr>Inefficiencies in Kernel from Broken Locality</vt:lpstr>
      <vt:lpstr>Inefficiencies in Kernel from Lack of Support for Batching</vt:lpstr>
      <vt:lpstr>Previous Works on Solving Kernel Complexity</vt:lpstr>
      <vt:lpstr>Clean-slate Design Principles of mTCP</vt:lpstr>
      <vt:lpstr>Overview of mTCP Architecture</vt:lpstr>
      <vt:lpstr>1. Thread Model: Pairwise, Per-core Threading</vt:lpstr>
      <vt:lpstr>From System Call to Context Switching</vt:lpstr>
      <vt:lpstr>2. Batching process in mTCP thread</vt:lpstr>
      <vt:lpstr>3. mTCP API: Similar to BSD Socket API</vt:lpstr>
      <vt:lpstr>Optimizations for Performance</vt:lpstr>
      <vt:lpstr>mTCP Implementation</vt:lpstr>
      <vt:lpstr>Evaluation</vt:lpstr>
      <vt:lpstr>Multicore Scalability</vt:lpstr>
      <vt:lpstr>Message Benchmark</vt:lpstr>
      <vt:lpstr>Performance Improvement on Ported Applications</vt:lpstr>
      <vt:lpstr>ApachBench</vt:lpstr>
      <vt:lpstr>Conclusion</vt:lpstr>
      <vt:lpstr>Discussion</vt:lpstr>
      <vt:lpstr>IX: A Protected Dataplane Operating System for High Throughput and Low Latency</vt:lpstr>
      <vt:lpstr>IX</vt:lpstr>
      <vt:lpstr>Performance: NetPipe Ping-Pong</vt:lpstr>
      <vt:lpstr>Performance: 64B TCP Transaction</vt:lpstr>
      <vt:lpstr>Thank You</vt:lpstr>
      <vt:lpstr>Response time for 64B HTTP messages</vt:lpstr>
      <vt:lpstr>Response Time of SSL Shader</vt:lpstr>
      <vt:lpstr>WebReplay</vt:lpstr>
      <vt:lpstr>Message Benchmark</vt:lpstr>
      <vt:lpstr>Motivating Example: lighttpd</vt:lpstr>
      <vt:lpstr>ApachBench</vt:lpstr>
      <vt:lpstr>2. Batching process in mTCP thread</vt:lpstr>
    </vt:vector>
  </TitlesOfParts>
  <Company>kaist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shinae</dc:creator>
  <cp:lastModifiedBy>KyoungSoo</cp:lastModifiedBy>
  <cp:revision>3685</cp:revision>
  <cp:lastPrinted>2014-03-28T07:01:23Z</cp:lastPrinted>
  <dcterms:created xsi:type="dcterms:W3CDTF">2012-07-08T12:15:42Z</dcterms:created>
  <dcterms:modified xsi:type="dcterms:W3CDTF">2014-10-29T00:26:07Z</dcterms:modified>
</cp:coreProperties>
</file>