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7" r:id="rId2"/>
    <p:sldId id="320" r:id="rId3"/>
    <p:sldId id="301" r:id="rId4"/>
    <p:sldId id="321" r:id="rId5"/>
    <p:sldId id="309" r:id="rId6"/>
    <p:sldId id="312" r:id="rId7"/>
    <p:sldId id="313" r:id="rId8"/>
    <p:sldId id="261" r:id="rId9"/>
    <p:sldId id="322" r:id="rId10"/>
    <p:sldId id="298" r:id="rId11"/>
    <p:sldId id="263" r:id="rId12"/>
    <p:sldId id="316" r:id="rId13"/>
    <p:sldId id="265" r:id="rId14"/>
    <p:sldId id="266" r:id="rId15"/>
    <p:sldId id="267" r:id="rId16"/>
    <p:sldId id="300" r:id="rId17"/>
    <p:sldId id="325" r:id="rId18"/>
    <p:sldId id="323" r:id="rId19"/>
    <p:sldId id="271" r:id="rId20"/>
    <p:sldId id="317" r:id="rId21"/>
    <p:sldId id="305" r:id="rId22"/>
    <p:sldId id="324" r:id="rId23"/>
    <p:sldId id="315" r:id="rId24"/>
    <p:sldId id="327" r:id="rId25"/>
    <p:sldId id="326" r:id="rId26"/>
    <p:sldId id="277" r:id="rId27"/>
    <p:sldId id="278" r:id="rId28"/>
    <p:sldId id="311" r:id="rId29"/>
    <p:sldId id="279" r:id="rId30"/>
    <p:sldId id="280" r:id="rId31"/>
    <p:sldId id="318" r:id="rId32"/>
    <p:sldId id="328" r:id="rId33"/>
    <p:sldId id="310" r:id="rId34"/>
    <p:sldId id="330" r:id="rId35"/>
    <p:sldId id="331" r:id="rId36"/>
    <p:sldId id="332" r:id="rId37"/>
    <p:sldId id="329" r:id="rId38"/>
    <p:sldId id="319" r:id="rId39"/>
    <p:sldId id="335" r:id="rId40"/>
    <p:sldId id="274" r:id="rId41"/>
    <p:sldId id="304" r:id="rId42"/>
    <p:sldId id="333" r:id="rId43"/>
    <p:sldId id="334" r:id="rId44"/>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4F7"/>
    <a:srgbClr val="0000DD"/>
    <a:srgbClr val="0000BF"/>
    <a:srgbClr val="000000"/>
    <a:srgbClr val="D5F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2" autoAdjust="0"/>
    <p:restoredTop sz="76959" autoAdjust="0"/>
  </p:normalViewPr>
  <p:slideViewPr>
    <p:cSldViewPr snapToGrid="0" snapToObjects="1">
      <p:cViewPr varScale="1">
        <p:scale>
          <a:sx n="88" d="100"/>
          <a:sy n="88" d="100"/>
        </p:scale>
        <p:origin x="-2304" y="-11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9064" tIns="49532" rIns="99064" bIns="49532" rtlCol="0"/>
          <a:lstStyle>
            <a:lvl1pPr algn="l">
              <a:defRPr sz="1300"/>
            </a:lvl1pPr>
          </a:lstStyle>
          <a:p>
            <a:endParaRPr lang="en-US"/>
          </a:p>
        </p:txBody>
      </p:sp>
      <p:sp>
        <p:nvSpPr>
          <p:cNvPr id="3" name="Date Placeholder 2"/>
          <p:cNvSpPr>
            <a:spLocks noGrp="1"/>
          </p:cNvSpPr>
          <p:nvPr>
            <p:ph type="dt" sz="quarter" idx="1"/>
          </p:nvPr>
        </p:nvSpPr>
        <p:spPr>
          <a:xfrm>
            <a:off x="4023993" y="0"/>
            <a:ext cx="3078427" cy="511731"/>
          </a:xfrm>
          <a:prstGeom prst="rect">
            <a:avLst/>
          </a:prstGeom>
        </p:spPr>
        <p:txBody>
          <a:bodyPr vert="horz" lIns="99064" tIns="49532" rIns="99064" bIns="49532" rtlCol="0"/>
          <a:lstStyle>
            <a:lvl1pPr algn="r">
              <a:defRPr sz="1300"/>
            </a:lvl1pPr>
          </a:lstStyle>
          <a:p>
            <a:fld id="{98594AB8-BCF9-FE48-B1B9-ACB3A1184FBA}" type="datetimeFigureOut">
              <a:rPr lang="en-US" smtClean="0"/>
              <a:t>11/11/2014</a:t>
            </a:fld>
            <a:endParaRPr lang="en-US"/>
          </a:p>
        </p:txBody>
      </p:sp>
      <p:sp>
        <p:nvSpPr>
          <p:cNvPr id="4" name="Footer Placeholder 3"/>
          <p:cNvSpPr>
            <a:spLocks noGrp="1"/>
          </p:cNvSpPr>
          <p:nvPr>
            <p:ph type="ftr" sz="quarter" idx="2"/>
          </p:nvPr>
        </p:nvSpPr>
        <p:spPr>
          <a:xfrm>
            <a:off x="1" y="9721106"/>
            <a:ext cx="3078427" cy="511731"/>
          </a:xfrm>
          <a:prstGeom prst="rect">
            <a:avLst/>
          </a:prstGeom>
        </p:spPr>
        <p:txBody>
          <a:bodyPr vert="horz" lIns="99064" tIns="49532" rIns="99064" bIns="49532" rtlCol="0" anchor="b"/>
          <a:lstStyle>
            <a:lvl1pPr algn="l">
              <a:defRPr sz="1300"/>
            </a:lvl1pPr>
          </a:lstStyle>
          <a:p>
            <a:endParaRPr lang="en-US"/>
          </a:p>
        </p:txBody>
      </p:sp>
      <p:sp>
        <p:nvSpPr>
          <p:cNvPr id="5" name="Slide Number Placeholder 4"/>
          <p:cNvSpPr>
            <a:spLocks noGrp="1"/>
          </p:cNvSpPr>
          <p:nvPr>
            <p:ph type="sldNum" sz="quarter" idx="3"/>
          </p:nvPr>
        </p:nvSpPr>
        <p:spPr>
          <a:xfrm>
            <a:off x="4023993" y="9721106"/>
            <a:ext cx="3078427" cy="511731"/>
          </a:xfrm>
          <a:prstGeom prst="rect">
            <a:avLst/>
          </a:prstGeom>
        </p:spPr>
        <p:txBody>
          <a:bodyPr vert="horz" lIns="99064" tIns="49532" rIns="99064" bIns="49532" rtlCol="0" anchor="b"/>
          <a:lstStyle>
            <a:lvl1pPr algn="r">
              <a:defRPr sz="1300"/>
            </a:lvl1pPr>
          </a:lstStyle>
          <a:p>
            <a:fld id="{A50746D2-670F-B84D-BC49-436BB5554901}" type="slidenum">
              <a:rPr lang="en-US" smtClean="0"/>
              <a:t>‹#›</a:t>
            </a:fld>
            <a:endParaRPr lang="en-US"/>
          </a:p>
        </p:txBody>
      </p:sp>
    </p:spTree>
    <p:extLst>
      <p:ext uri="{BB962C8B-B14F-4D97-AF65-F5344CB8AC3E}">
        <p14:creationId xmlns:p14="http://schemas.microsoft.com/office/powerpoint/2010/main" val="588991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9064" tIns="49532" rIns="99064" bIns="49532" rtlCol="0"/>
          <a:lstStyle>
            <a:lvl1pPr algn="l">
              <a:defRPr sz="1300"/>
            </a:lvl1pPr>
          </a:lstStyle>
          <a:p>
            <a:endParaRPr lang="en-US"/>
          </a:p>
        </p:txBody>
      </p:sp>
      <p:sp>
        <p:nvSpPr>
          <p:cNvPr id="3" name="Date Placeholder 2"/>
          <p:cNvSpPr>
            <a:spLocks noGrp="1"/>
          </p:cNvSpPr>
          <p:nvPr>
            <p:ph type="dt" idx="1"/>
          </p:nvPr>
        </p:nvSpPr>
        <p:spPr>
          <a:xfrm>
            <a:off x="4023993" y="0"/>
            <a:ext cx="3078427" cy="511731"/>
          </a:xfrm>
          <a:prstGeom prst="rect">
            <a:avLst/>
          </a:prstGeom>
        </p:spPr>
        <p:txBody>
          <a:bodyPr vert="horz" lIns="99064" tIns="49532" rIns="99064" bIns="49532" rtlCol="0"/>
          <a:lstStyle>
            <a:lvl1pPr algn="r">
              <a:defRPr sz="1300"/>
            </a:lvl1pPr>
          </a:lstStyle>
          <a:p>
            <a:fld id="{B8801244-3555-824F-BBA2-8226870C5F45}" type="datetimeFigureOut">
              <a:rPr lang="en-US" smtClean="0"/>
              <a:t>11/11/2014</a:t>
            </a:fld>
            <a:endParaRPr lang="en-US"/>
          </a:p>
        </p:txBody>
      </p:sp>
      <p:sp>
        <p:nvSpPr>
          <p:cNvPr id="4" name="Slide Image Placeholder 3"/>
          <p:cNvSpPr>
            <a:spLocks noGrp="1" noRot="1" noChangeAspect="1"/>
          </p:cNvSpPr>
          <p:nvPr>
            <p:ph type="sldImg" idx="2"/>
          </p:nvPr>
        </p:nvSpPr>
        <p:spPr>
          <a:xfrm>
            <a:off x="995363" y="768350"/>
            <a:ext cx="5114925" cy="3836988"/>
          </a:xfrm>
          <a:prstGeom prst="rect">
            <a:avLst/>
          </a:prstGeom>
          <a:noFill/>
          <a:ln w="12700">
            <a:solidFill>
              <a:prstClr val="black"/>
            </a:solidFill>
          </a:ln>
        </p:spPr>
        <p:txBody>
          <a:bodyPr vert="horz" lIns="99064" tIns="49532" rIns="99064" bIns="49532" rtlCol="0" anchor="ctr"/>
          <a:lstStyle/>
          <a:p>
            <a:endParaRPr lang="en-US"/>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64" tIns="49532" rIns="99064" bIns="495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8427" cy="511731"/>
          </a:xfrm>
          <a:prstGeom prst="rect">
            <a:avLst/>
          </a:prstGeom>
        </p:spPr>
        <p:txBody>
          <a:bodyPr vert="horz" lIns="99064" tIns="49532" rIns="99064" bIns="49532" rtlCol="0" anchor="b"/>
          <a:lstStyle>
            <a:lvl1pPr algn="l">
              <a:defRPr sz="1300"/>
            </a:lvl1pPr>
          </a:lstStyle>
          <a:p>
            <a:endParaRPr lang="en-US"/>
          </a:p>
        </p:txBody>
      </p:sp>
      <p:sp>
        <p:nvSpPr>
          <p:cNvPr id="7" name="Slide Number Placeholder 6"/>
          <p:cNvSpPr>
            <a:spLocks noGrp="1"/>
          </p:cNvSpPr>
          <p:nvPr>
            <p:ph type="sldNum" sz="quarter" idx="5"/>
          </p:nvPr>
        </p:nvSpPr>
        <p:spPr>
          <a:xfrm>
            <a:off x="4023993" y="9721106"/>
            <a:ext cx="3078427" cy="511731"/>
          </a:xfrm>
          <a:prstGeom prst="rect">
            <a:avLst/>
          </a:prstGeom>
        </p:spPr>
        <p:txBody>
          <a:bodyPr vert="horz" lIns="99064" tIns="49532" rIns="99064" bIns="49532" rtlCol="0" anchor="b"/>
          <a:lstStyle>
            <a:lvl1pPr algn="r">
              <a:defRPr sz="1300"/>
            </a:lvl1pPr>
          </a:lstStyle>
          <a:p>
            <a:fld id="{409A1180-71CC-D84D-8852-67CDD3B0CA65}" type="slidenum">
              <a:rPr lang="en-US" smtClean="0"/>
              <a:t>‹#›</a:t>
            </a:fld>
            <a:endParaRPr lang="en-US"/>
          </a:p>
        </p:txBody>
      </p:sp>
    </p:spTree>
    <p:extLst>
      <p:ext uri="{BB962C8B-B14F-4D97-AF65-F5344CB8AC3E}">
        <p14:creationId xmlns:p14="http://schemas.microsoft.com/office/powerpoint/2010/main" val="7454649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solidFill>
                <a:schemeClr val="tx1"/>
              </a:solidFill>
            </a:endParaRPr>
          </a:p>
        </p:txBody>
      </p:sp>
      <p:sp>
        <p:nvSpPr>
          <p:cNvPr id="4" name="Slide Number Placeholder 3"/>
          <p:cNvSpPr>
            <a:spLocks noGrp="1"/>
          </p:cNvSpPr>
          <p:nvPr>
            <p:ph type="sldNum" sz="quarter" idx="10"/>
          </p:nvPr>
        </p:nvSpPr>
        <p:spPr/>
        <p:txBody>
          <a:bodyPr/>
          <a:lstStyle/>
          <a:p>
            <a:fld id="{409A1180-71CC-D84D-8852-67CDD3B0CA65}" type="slidenum">
              <a:rPr lang="en-US" smtClean="0"/>
              <a:t>10</a:t>
            </a:fld>
            <a:endParaRPr lang="en-US"/>
          </a:p>
        </p:txBody>
      </p:sp>
    </p:spTree>
    <p:extLst>
      <p:ext uri="{BB962C8B-B14F-4D97-AF65-F5344CB8AC3E}">
        <p14:creationId xmlns:p14="http://schemas.microsoft.com/office/powerpoint/2010/main" val="114658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pPr defTabSz="495320">
              <a:defRPr/>
            </a:pPr>
            <a:endParaRPr lang="en-US" b="0"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11</a:t>
            </a:fld>
            <a:endParaRPr lang="en-US"/>
          </a:p>
        </p:txBody>
      </p:sp>
    </p:spTree>
    <p:extLst>
      <p:ext uri="{BB962C8B-B14F-4D97-AF65-F5344CB8AC3E}">
        <p14:creationId xmlns:p14="http://schemas.microsoft.com/office/powerpoint/2010/main" val="412309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12</a:t>
            </a:fld>
            <a:endParaRPr lang="en-US"/>
          </a:p>
        </p:txBody>
      </p:sp>
    </p:spTree>
    <p:extLst>
      <p:ext uri="{BB962C8B-B14F-4D97-AF65-F5344CB8AC3E}">
        <p14:creationId xmlns:p14="http://schemas.microsoft.com/office/powerpoint/2010/main" val="1932977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b="1" i="0"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13</a:t>
            </a:fld>
            <a:endParaRPr lang="en-US"/>
          </a:p>
        </p:txBody>
      </p:sp>
    </p:spTree>
    <p:extLst>
      <p:ext uri="{BB962C8B-B14F-4D97-AF65-F5344CB8AC3E}">
        <p14:creationId xmlns:p14="http://schemas.microsoft.com/office/powerpoint/2010/main" val="412309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t>14</a:t>
            </a:fld>
            <a:endParaRPr lang="en-US"/>
          </a:p>
        </p:txBody>
      </p:sp>
    </p:spTree>
    <p:extLst>
      <p:ext uri="{BB962C8B-B14F-4D97-AF65-F5344CB8AC3E}">
        <p14:creationId xmlns:p14="http://schemas.microsoft.com/office/powerpoint/2010/main" val="153975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15</a:t>
            </a:fld>
            <a:endParaRPr lang="en-US"/>
          </a:p>
        </p:txBody>
      </p:sp>
    </p:spTree>
    <p:extLst>
      <p:ext uri="{BB962C8B-B14F-4D97-AF65-F5344CB8AC3E}">
        <p14:creationId xmlns:p14="http://schemas.microsoft.com/office/powerpoint/2010/main" val="111331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09A1180-71CC-D84D-8852-67CDD3B0CA65}" type="slidenum">
              <a:rPr lang="en-US" smtClean="0"/>
              <a:t>16</a:t>
            </a:fld>
            <a:endParaRPr lang="en-US"/>
          </a:p>
        </p:txBody>
      </p:sp>
    </p:spTree>
    <p:extLst>
      <p:ext uri="{BB962C8B-B14F-4D97-AF65-F5344CB8AC3E}">
        <p14:creationId xmlns:p14="http://schemas.microsoft.com/office/powerpoint/2010/main" val="114658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ltLang="ko-KR"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17</a:t>
            </a:fld>
            <a:endParaRPr lang="en-US"/>
          </a:p>
        </p:txBody>
      </p:sp>
    </p:spTree>
    <p:extLst>
      <p:ext uri="{BB962C8B-B14F-4D97-AF65-F5344CB8AC3E}">
        <p14:creationId xmlns:p14="http://schemas.microsoft.com/office/powerpoint/2010/main" val="114658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altLang="ko-KR"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18</a:t>
            </a:fld>
            <a:endParaRPr lang="en-US"/>
          </a:p>
        </p:txBody>
      </p:sp>
    </p:spTree>
    <p:extLst>
      <p:ext uri="{BB962C8B-B14F-4D97-AF65-F5344CB8AC3E}">
        <p14:creationId xmlns:p14="http://schemas.microsoft.com/office/powerpoint/2010/main" val="1113312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09A1180-71CC-D84D-8852-67CDD3B0CA65}" type="slidenum">
              <a:rPr lang="en-US" smtClean="0"/>
              <a:t>19</a:t>
            </a:fld>
            <a:endParaRPr lang="en-US"/>
          </a:p>
        </p:txBody>
      </p:sp>
    </p:spTree>
    <p:extLst>
      <p:ext uri="{BB962C8B-B14F-4D97-AF65-F5344CB8AC3E}">
        <p14:creationId xmlns:p14="http://schemas.microsoft.com/office/powerpoint/2010/main" val="373767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9A1180-71CC-D84D-8852-67CDD3B0CA65}" type="slidenum">
              <a:rPr lang="en-US" smtClean="0"/>
              <a:t>2</a:t>
            </a:fld>
            <a:endParaRPr lang="en-US"/>
          </a:p>
        </p:txBody>
      </p:sp>
    </p:spTree>
    <p:extLst>
      <p:ext uri="{BB962C8B-B14F-4D97-AF65-F5344CB8AC3E}">
        <p14:creationId xmlns:p14="http://schemas.microsoft.com/office/powerpoint/2010/main" val="64018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t>20</a:t>
            </a:fld>
            <a:endParaRPr lang="en-US"/>
          </a:p>
        </p:txBody>
      </p:sp>
    </p:spTree>
    <p:extLst>
      <p:ext uri="{BB962C8B-B14F-4D97-AF65-F5344CB8AC3E}">
        <p14:creationId xmlns:p14="http://schemas.microsoft.com/office/powerpoint/2010/main" val="282109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09A1180-71CC-D84D-8852-67CDD3B0CA65}" type="slidenum">
              <a:rPr lang="en-US" smtClean="0"/>
              <a:t>21</a:t>
            </a:fld>
            <a:endParaRPr lang="en-US"/>
          </a:p>
        </p:txBody>
      </p:sp>
    </p:spTree>
    <p:extLst>
      <p:ext uri="{BB962C8B-B14F-4D97-AF65-F5344CB8AC3E}">
        <p14:creationId xmlns:p14="http://schemas.microsoft.com/office/powerpoint/2010/main" val="2805090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altLang="ko-KR"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22</a:t>
            </a:fld>
            <a:endParaRPr lang="en-US"/>
          </a:p>
        </p:txBody>
      </p:sp>
    </p:spTree>
    <p:extLst>
      <p:ext uri="{BB962C8B-B14F-4D97-AF65-F5344CB8AC3E}">
        <p14:creationId xmlns:p14="http://schemas.microsoft.com/office/powerpoint/2010/main" val="111331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23</a:t>
            </a:fld>
            <a:endParaRPr lang="en-US"/>
          </a:p>
        </p:txBody>
      </p:sp>
    </p:spTree>
    <p:extLst>
      <p:ext uri="{BB962C8B-B14F-4D97-AF65-F5344CB8AC3E}">
        <p14:creationId xmlns:p14="http://schemas.microsoft.com/office/powerpoint/2010/main" val="193297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24</a:t>
            </a:fld>
            <a:endParaRPr lang="en-US"/>
          </a:p>
        </p:txBody>
      </p:sp>
    </p:spTree>
    <p:extLst>
      <p:ext uri="{BB962C8B-B14F-4D97-AF65-F5344CB8AC3E}">
        <p14:creationId xmlns:p14="http://schemas.microsoft.com/office/powerpoint/2010/main" val="1932977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25</a:t>
            </a:fld>
            <a:endParaRPr lang="en-US"/>
          </a:p>
        </p:txBody>
      </p:sp>
    </p:spTree>
    <p:extLst>
      <p:ext uri="{BB962C8B-B14F-4D97-AF65-F5344CB8AC3E}">
        <p14:creationId xmlns:p14="http://schemas.microsoft.com/office/powerpoint/2010/main" val="1932977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26</a:t>
            </a:fld>
            <a:endParaRPr lang="en-US"/>
          </a:p>
        </p:txBody>
      </p:sp>
    </p:spTree>
    <p:extLst>
      <p:ext uri="{BB962C8B-B14F-4D97-AF65-F5344CB8AC3E}">
        <p14:creationId xmlns:p14="http://schemas.microsoft.com/office/powerpoint/2010/main" val="1113312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t>27</a:t>
            </a:fld>
            <a:endParaRPr lang="en-US"/>
          </a:p>
        </p:txBody>
      </p:sp>
    </p:spTree>
    <p:extLst>
      <p:ext uri="{BB962C8B-B14F-4D97-AF65-F5344CB8AC3E}">
        <p14:creationId xmlns:p14="http://schemas.microsoft.com/office/powerpoint/2010/main" val="3331399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09A1180-71CC-D84D-8852-67CDD3B0CA65}" type="slidenum">
              <a:rPr lang="en-US" smtClean="0"/>
              <a:t>28</a:t>
            </a:fld>
            <a:endParaRPr lang="en-US"/>
          </a:p>
        </p:txBody>
      </p:sp>
    </p:spTree>
    <p:extLst>
      <p:ext uri="{BB962C8B-B14F-4D97-AF65-F5344CB8AC3E}">
        <p14:creationId xmlns:p14="http://schemas.microsoft.com/office/powerpoint/2010/main" val="116251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baseline="0" dirty="0" smtClean="0"/>
          </a:p>
        </p:txBody>
      </p:sp>
      <p:sp>
        <p:nvSpPr>
          <p:cNvPr id="4" name="Slide Number Placeholder 3"/>
          <p:cNvSpPr>
            <a:spLocks noGrp="1"/>
          </p:cNvSpPr>
          <p:nvPr>
            <p:ph type="sldNum" sz="quarter" idx="10"/>
          </p:nvPr>
        </p:nvSpPr>
        <p:spPr/>
        <p:txBody>
          <a:bodyPr/>
          <a:lstStyle/>
          <a:p>
            <a:fld id="{409A1180-71CC-D84D-8852-67CDD3B0CA65}" type="slidenum">
              <a:rPr lang="en-US" smtClean="0"/>
              <a:t>29</a:t>
            </a:fld>
            <a:endParaRPr lang="en-US"/>
          </a:p>
        </p:txBody>
      </p:sp>
    </p:spTree>
    <p:extLst>
      <p:ext uri="{BB962C8B-B14F-4D97-AF65-F5344CB8AC3E}">
        <p14:creationId xmlns:p14="http://schemas.microsoft.com/office/powerpoint/2010/main" val="255292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09A1180-71CC-D84D-8852-67CDD3B0CA65}" type="slidenum">
              <a:rPr lang="en-US" smtClean="0"/>
              <a:t>3</a:t>
            </a:fld>
            <a:endParaRPr lang="en-US"/>
          </a:p>
        </p:txBody>
      </p:sp>
    </p:spTree>
    <p:extLst>
      <p:ext uri="{BB962C8B-B14F-4D97-AF65-F5344CB8AC3E}">
        <p14:creationId xmlns:p14="http://schemas.microsoft.com/office/powerpoint/2010/main" val="240489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30</a:t>
            </a:fld>
            <a:endParaRPr lang="en-US"/>
          </a:p>
        </p:txBody>
      </p:sp>
    </p:spTree>
    <p:extLst>
      <p:ext uri="{BB962C8B-B14F-4D97-AF65-F5344CB8AC3E}">
        <p14:creationId xmlns:p14="http://schemas.microsoft.com/office/powerpoint/2010/main" val="4198039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lvl="1" defTabSz="495320">
              <a:defRPr/>
            </a:pPr>
            <a:endParaRPr lang="en-US" altLang="ko-KR" dirty="0" smtClean="0"/>
          </a:p>
        </p:txBody>
      </p:sp>
      <p:sp>
        <p:nvSpPr>
          <p:cNvPr id="4" name="슬라이드 번호 개체 틀 3"/>
          <p:cNvSpPr>
            <a:spLocks noGrp="1"/>
          </p:cNvSpPr>
          <p:nvPr>
            <p:ph type="sldNum" sz="quarter" idx="10"/>
          </p:nvPr>
        </p:nvSpPr>
        <p:spPr/>
        <p:txBody>
          <a:bodyPr/>
          <a:lstStyle/>
          <a:p>
            <a:fld id="{409A1180-71CC-D84D-8852-67CDD3B0CA65}" type="slidenum">
              <a:rPr lang="en-US" smtClean="0"/>
              <a:t>31</a:t>
            </a:fld>
            <a:endParaRPr lang="en-US"/>
          </a:p>
        </p:txBody>
      </p:sp>
    </p:spTree>
    <p:extLst>
      <p:ext uri="{BB962C8B-B14F-4D97-AF65-F5344CB8AC3E}">
        <p14:creationId xmlns:p14="http://schemas.microsoft.com/office/powerpoint/2010/main" val="432424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09A1180-71CC-D84D-8852-67CDD3B0CA65}" type="slidenum">
              <a:rPr lang="en-US" smtClean="0"/>
              <a:t>32</a:t>
            </a:fld>
            <a:endParaRPr lang="en-US"/>
          </a:p>
        </p:txBody>
      </p:sp>
    </p:spTree>
    <p:extLst>
      <p:ext uri="{BB962C8B-B14F-4D97-AF65-F5344CB8AC3E}">
        <p14:creationId xmlns:p14="http://schemas.microsoft.com/office/powerpoint/2010/main" val="4108191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ltLang="ko-KR"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33</a:t>
            </a:fld>
            <a:endParaRPr lang="en-US"/>
          </a:p>
        </p:txBody>
      </p:sp>
    </p:spTree>
    <p:extLst>
      <p:ext uri="{BB962C8B-B14F-4D97-AF65-F5344CB8AC3E}">
        <p14:creationId xmlns:p14="http://schemas.microsoft.com/office/powerpoint/2010/main" val="4108191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altLang="ko-KR" sz="2200" dirty="0"/>
          </a:p>
        </p:txBody>
      </p:sp>
      <p:sp>
        <p:nvSpPr>
          <p:cNvPr id="4" name="Slide Number Placeholder 3"/>
          <p:cNvSpPr>
            <a:spLocks noGrp="1"/>
          </p:cNvSpPr>
          <p:nvPr>
            <p:ph type="sldNum" sz="quarter" idx="10"/>
          </p:nvPr>
        </p:nvSpPr>
        <p:spPr/>
        <p:txBody>
          <a:bodyPr/>
          <a:lstStyle/>
          <a:p>
            <a:fld id="{409A1180-71CC-D84D-8852-67CDD3B0CA65}" type="slidenum">
              <a:rPr lang="en-US" smtClean="0"/>
              <a:t>34</a:t>
            </a:fld>
            <a:endParaRPr lang="en-US"/>
          </a:p>
        </p:txBody>
      </p:sp>
    </p:spTree>
    <p:extLst>
      <p:ext uri="{BB962C8B-B14F-4D97-AF65-F5344CB8AC3E}">
        <p14:creationId xmlns:p14="http://schemas.microsoft.com/office/powerpoint/2010/main" val="4108191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altLang="ko-KR"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35</a:t>
            </a:fld>
            <a:endParaRPr lang="en-US"/>
          </a:p>
        </p:txBody>
      </p:sp>
    </p:spTree>
    <p:extLst>
      <p:ext uri="{BB962C8B-B14F-4D97-AF65-F5344CB8AC3E}">
        <p14:creationId xmlns:p14="http://schemas.microsoft.com/office/powerpoint/2010/main" val="4108191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altLang="ko-KR"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36</a:t>
            </a:fld>
            <a:endParaRPr lang="en-US"/>
          </a:p>
        </p:txBody>
      </p:sp>
    </p:spTree>
    <p:extLst>
      <p:ext uri="{BB962C8B-B14F-4D97-AF65-F5344CB8AC3E}">
        <p14:creationId xmlns:p14="http://schemas.microsoft.com/office/powerpoint/2010/main" val="4108191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sz="1300" dirty="0"/>
          </a:p>
        </p:txBody>
      </p:sp>
      <p:sp>
        <p:nvSpPr>
          <p:cNvPr id="4" name="Slide Number Placeholder 3"/>
          <p:cNvSpPr>
            <a:spLocks noGrp="1"/>
          </p:cNvSpPr>
          <p:nvPr>
            <p:ph type="sldNum" sz="quarter" idx="10"/>
          </p:nvPr>
        </p:nvSpPr>
        <p:spPr/>
        <p:txBody>
          <a:bodyPr/>
          <a:lstStyle/>
          <a:p>
            <a:fld id="{409A1180-71CC-D84D-8852-67CDD3B0CA65}" type="slidenum">
              <a:rPr lang="en-US" smtClean="0"/>
              <a:t>37</a:t>
            </a:fld>
            <a:endParaRPr lang="en-US"/>
          </a:p>
        </p:txBody>
      </p:sp>
    </p:spTree>
    <p:extLst>
      <p:ext uri="{BB962C8B-B14F-4D97-AF65-F5344CB8AC3E}">
        <p14:creationId xmlns:p14="http://schemas.microsoft.com/office/powerpoint/2010/main" val="4108191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09A1180-71CC-D84D-8852-67CDD3B0CA65}" type="slidenum">
              <a:rPr lang="en-US" smtClean="0"/>
              <a:t>38</a:t>
            </a:fld>
            <a:endParaRPr lang="en-US"/>
          </a:p>
        </p:txBody>
      </p:sp>
    </p:spTree>
    <p:extLst>
      <p:ext uri="{BB962C8B-B14F-4D97-AF65-F5344CB8AC3E}">
        <p14:creationId xmlns:p14="http://schemas.microsoft.com/office/powerpoint/2010/main" val="2551334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09A1180-71CC-D84D-8852-67CDD3B0CA65}" type="slidenum">
              <a:rPr lang="en-US" smtClean="0"/>
              <a:t>39</a:t>
            </a:fld>
            <a:endParaRPr lang="en-US"/>
          </a:p>
        </p:txBody>
      </p:sp>
    </p:spTree>
    <p:extLst>
      <p:ext uri="{BB962C8B-B14F-4D97-AF65-F5344CB8AC3E}">
        <p14:creationId xmlns:p14="http://schemas.microsoft.com/office/powerpoint/2010/main" val="82581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ko-KR" altLang="en-US" dirty="0"/>
          </a:p>
        </p:txBody>
      </p:sp>
      <p:sp>
        <p:nvSpPr>
          <p:cNvPr id="4" name="슬라이드 번호 개체 틀 3"/>
          <p:cNvSpPr>
            <a:spLocks noGrp="1"/>
          </p:cNvSpPr>
          <p:nvPr>
            <p:ph type="sldNum" sz="quarter" idx="10"/>
          </p:nvPr>
        </p:nvSpPr>
        <p:spPr/>
        <p:txBody>
          <a:bodyPr/>
          <a:lstStyle/>
          <a:p>
            <a:fld id="{409A1180-71CC-D84D-8852-67CDD3B0CA65}" type="slidenum">
              <a:rPr lang="en-US" smtClean="0"/>
              <a:t>4</a:t>
            </a:fld>
            <a:endParaRPr lang="en-US" dirty="0"/>
          </a:p>
        </p:txBody>
      </p:sp>
    </p:spTree>
    <p:extLst>
      <p:ext uri="{BB962C8B-B14F-4D97-AF65-F5344CB8AC3E}">
        <p14:creationId xmlns:p14="http://schemas.microsoft.com/office/powerpoint/2010/main" val="640186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efficiently solve the optimization</a:t>
            </a:r>
            <a:r>
              <a:rPr lang="en-US" baseline="0" dirty="0" smtClean="0"/>
              <a:t> problem, we decompose the problem into a slow offline stage and fast online step.</a:t>
            </a:r>
            <a:endParaRPr lang="en-US" dirty="0" smtClean="0"/>
          </a:p>
          <a:p>
            <a:r>
              <a:rPr lang="en-US" dirty="0" smtClean="0"/>
              <a:t>Offline</a:t>
            </a:r>
            <a:r>
              <a:rPr lang="en-US" baseline="0" dirty="0" smtClean="0"/>
              <a:t> stage</a:t>
            </a:r>
            <a:r>
              <a:rPr lang="en-US" dirty="0" smtClean="0"/>
              <a:t> that tackles</a:t>
            </a:r>
            <a:r>
              <a:rPr lang="en-US" baseline="0" dirty="0" smtClean="0"/>
              <a:t> the switch constraints</a:t>
            </a:r>
          </a:p>
          <a:p>
            <a:r>
              <a:rPr lang="en-US" sz="1300" dirty="0"/>
              <a:t>An online step runs a linear program that only deals with load balancing.</a:t>
            </a:r>
          </a:p>
          <a:p>
            <a:pPr defTabSz="495320">
              <a:defRPr/>
            </a:pPr>
            <a:r>
              <a:rPr lang="en-US" sz="1300" dirty="0"/>
              <a:t>In the offline stage given a set of logical chains, we select a subset of the available physical sequences that will not violate the switch capacity constraints. The offline pruning stage only needs to run when the network topology, switches, middlebox placements, or the network policy changes. The online load balancing stage runs more frequently when traffic patterns change on shorter timescales. </a:t>
            </a:r>
            <a:endParaRPr lang="en-US" dirty="0" smtClean="0"/>
          </a:p>
        </p:txBody>
      </p:sp>
      <p:sp>
        <p:nvSpPr>
          <p:cNvPr id="4" name="Slide Number Placeholder 3"/>
          <p:cNvSpPr>
            <a:spLocks noGrp="1"/>
          </p:cNvSpPr>
          <p:nvPr>
            <p:ph type="sldNum" sz="quarter" idx="10"/>
          </p:nvPr>
        </p:nvSpPr>
        <p:spPr/>
        <p:txBody>
          <a:bodyPr/>
          <a:lstStyle/>
          <a:p>
            <a:fld id="{409A1180-71CC-D84D-8852-67CDD3B0CA65}" type="slidenum">
              <a:rPr lang="en-US" smtClean="0"/>
              <a:t>40</a:t>
            </a:fld>
            <a:endParaRPr lang="en-US"/>
          </a:p>
        </p:txBody>
      </p:sp>
    </p:spTree>
    <p:extLst>
      <p:ext uri="{BB962C8B-B14F-4D97-AF65-F5344CB8AC3E}">
        <p14:creationId xmlns:p14="http://schemas.microsoft.com/office/powerpoint/2010/main" val="1073030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09A1180-71CC-D84D-8852-67CDD3B0CA65}" type="slidenum">
              <a:rPr lang="en-US" smtClean="0"/>
              <a:t>41</a:t>
            </a:fld>
            <a:endParaRPr lang="en-US"/>
          </a:p>
        </p:txBody>
      </p:sp>
    </p:spTree>
    <p:extLst>
      <p:ext uri="{BB962C8B-B14F-4D97-AF65-F5344CB8AC3E}">
        <p14:creationId xmlns:p14="http://schemas.microsoft.com/office/powerpoint/2010/main" val="3375476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09A1180-71CC-D84D-8852-67CDD3B0CA65}" type="slidenum">
              <a:rPr lang="en-US" smtClean="0"/>
              <a:t>42</a:t>
            </a:fld>
            <a:endParaRPr lang="en-US"/>
          </a:p>
        </p:txBody>
      </p:sp>
    </p:spTree>
    <p:extLst>
      <p:ext uri="{BB962C8B-B14F-4D97-AF65-F5344CB8AC3E}">
        <p14:creationId xmlns:p14="http://schemas.microsoft.com/office/powerpoint/2010/main" val="1464121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300" dirty="0"/>
              <a:t>Module modification and Packet rewriting.</a:t>
            </a:r>
          </a:p>
          <a:p>
            <a:endParaRPr lang="en-US" altLang="ko-KR" sz="1300" dirty="0"/>
          </a:p>
          <a:p>
            <a:r>
              <a:rPr lang="ko-KR" altLang="en-US" sz="1300" dirty="0"/>
              <a:t>장점</a:t>
            </a:r>
            <a:r>
              <a:rPr lang="en-US" altLang="ko-KR" sz="1300" dirty="0"/>
              <a:t>:</a:t>
            </a:r>
          </a:p>
          <a:p>
            <a:r>
              <a:rPr lang="en-US" altLang="ko-KR" sz="1300" dirty="0"/>
              <a:t>Input traffic consumption is One shot.</a:t>
            </a:r>
          </a:p>
          <a:p>
            <a:r>
              <a:rPr lang="en-US" altLang="ko-KR" sz="1300" dirty="0"/>
              <a:t>Suited for getting internal context in term of Tag generation.</a:t>
            </a:r>
            <a:endParaRPr lang="ko-KR" altLang="en-US" dirty="0"/>
          </a:p>
        </p:txBody>
      </p:sp>
      <p:sp>
        <p:nvSpPr>
          <p:cNvPr id="4" name="슬라이드 번호 개체 틀 3"/>
          <p:cNvSpPr>
            <a:spLocks noGrp="1"/>
          </p:cNvSpPr>
          <p:nvPr>
            <p:ph type="sldNum" sz="quarter" idx="10"/>
          </p:nvPr>
        </p:nvSpPr>
        <p:spPr/>
        <p:txBody>
          <a:bodyPr/>
          <a:lstStyle/>
          <a:p>
            <a:fld id="{409A1180-71CC-D84D-8852-67CDD3B0CA65}" type="slidenum">
              <a:rPr lang="en-US" smtClean="0"/>
              <a:t>43</a:t>
            </a:fld>
            <a:endParaRPr lang="en-US"/>
          </a:p>
        </p:txBody>
      </p:sp>
    </p:spTree>
    <p:extLst>
      <p:ext uri="{BB962C8B-B14F-4D97-AF65-F5344CB8AC3E}">
        <p14:creationId xmlns:p14="http://schemas.microsoft.com/office/powerpoint/2010/main" val="162194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5</a:t>
            </a:fld>
            <a:endParaRPr lang="en-US" dirty="0"/>
          </a:p>
        </p:txBody>
      </p:sp>
    </p:spTree>
    <p:extLst>
      <p:ext uri="{BB962C8B-B14F-4D97-AF65-F5344CB8AC3E}">
        <p14:creationId xmlns:p14="http://schemas.microsoft.com/office/powerpoint/2010/main" val="371757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6</a:t>
            </a:fld>
            <a:endParaRPr lang="en-US"/>
          </a:p>
        </p:txBody>
      </p:sp>
    </p:spTree>
    <p:extLst>
      <p:ext uri="{BB962C8B-B14F-4D97-AF65-F5344CB8AC3E}">
        <p14:creationId xmlns:p14="http://schemas.microsoft.com/office/powerpoint/2010/main" val="371757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7</a:t>
            </a:fld>
            <a:endParaRPr lang="en-US"/>
          </a:p>
        </p:txBody>
      </p:sp>
    </p:spTree>
    <p:extLst>
      <p:ext uri="{BB962C8B-B14F-4D97-AF65-F5344CB8AC3E}">
        <p14:creationId xmlns:p14="http://schemas.microsoft.com/office/powerpoint/2010/main" val="111331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t>8</a:t>
            </a:fld>
            <a:endParaRPr lang="en-US"/>
          </a:p>
        </p:txBody>
      </p:sp>
    </p:spTree>
    <p:extLst>
      <p:ext uri="{BB962C8B-B14F-4D97-AF65-F5344CB8AC3E}">
        <p14:creationId xmlns:p14="http://schemas.microsoft.com/office/powerpoint/2010/main" val="146816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20">
              <a:defRPr/>
            </a:pPr>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t>9</a:t>
            </a:fld>
            <a:endParaRPr lang="en-US"/>
          </a:p>
        </p:txBody>
      </p:sp>
    </p:spTree>
    <p:extLst>
      <p:ext uri="{BB962C8B-B14F-4D97-AF65-F5344CB8AC3E}">
        <p14:creationId xmlns:p14="http://schemas.microsoft.com/office/powerpoint/2010/main" val="146816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944DDA-7E52-C24A-8772-A696B5CC8166}"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332359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48005-2215-E144-9DDA-284A24B7DF21}"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15939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8082C-8ED5-E542-A773-9F305777E3EB}"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280323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B0833-043F-E940-8706-D6F719F8B6F4}"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343858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843CA-FB48-B04F-8EFE-193E47AB69F7}"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393924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B894A-F0AD-4849-B129-72D72547C75D}"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20231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894C77-015E-204C-929D-0240A7B43F43}" type="datetime1">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87725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97AF7-CD33-CC4D-A12F-C599E3DB3F56}" type="datetime1">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201975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BD6FC-0A1C-E945-86A6-9AE1BA9DCC0A}" type="datetime1">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210722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A5EF5-922F-664B-A55B-3368BF3D4409}"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242186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C3609-4535-4543-8697-67DC7C32AF87}"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258B8-ACF5-6E4C-8B3E-49E538074B44}" type="slidenum">
              <a:rPr lang="en-US" smtClean="0"/>
              <a:t>‹#›</a:t>
            </a:fld>
            <a:endParaRPr lang="en-US"/>
          </a:p>
        </p:txBody>
      </p:sp>
    </p:spTree>
    <p:extLst>
      <p:ext uri="{BB962C8B-B14F-4D97-AF65-F5344CB8AC3E}">
        <p14:creationId xmlns:p14="http://schemas.microsoft.com/office/powerpoint/2010/main" val="2291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C4046-A6AF-FC42-B086-205CF663D837}" type="datetime1">
              <a:rPr lang="en-US" smtClean="0"/>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258B8-ACF5-6E4C-8B3E-49E538074B44}" type="slidenum">
              <a:rPr lang="en-US" smtClean="0"/>
              <a:t>‹#›</a:t>
            </a:fld>
            <a:endParaRPr lang="en-US"/>
          </a:p>
        </p:txBody>
      </p:sp>
    </p:spTree>
    <p:extLst>
      <p:ext uri="{BB962C8B-B14F-4D97-AF65-F5344CB8AC3E}">
        <p14:creationId xmlns:p14="http://schemas.microsoft.com/office/powerpoint/2010/main" val="307180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image" Target="../media/image1.wmf"/><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image" Target="../media/image1.wmf"/><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wmf"/><Relationship Id="rId5" Type="http://schemas.openxmlformats.org/officeDocument/2006/relationships/image" Target="../media/image4.emf"/><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wmf"/><Relationship Id="rId5" Type="http://schemas.openxmlformats.org/officeDocument/2006/relationships/image" Target="../media/image4.emf"/><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wmf"/><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emf"/><Relationship Id="rId5" Type="http://schemas.openxmlformats.org/officeDocument/2006/relationships/image" Target="../media/image1.wmf"/><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wmf"/><Relationship Id="rId5" Type="http://schemas.openxmlformats.org/officeDocument/2006/relationships/image" Target="../media/image4.emf"/><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wmf"/><Relationship Id="rId5" Type="http://schemas.openxmlformats.org/officeDocument/2006/relationships/image" Target="../media/image3.wmf"/><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w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wmf"/><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emf"/><Relationship Id="rId5" Type="http://schemas.openxmlformats.org/officeDocument/2006/relationships/image" Target="../media/image3.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image" Target="../media/image3.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wmf"/><Relationship Id="rId5" Type="http://schemas.openxmlformats.org/officeDocument/2006/relationships/image" Target="../media/image3.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81" y="1569622"/>
            <a:ext cx="9144000" cy="2650065"/>
          </a:xfrm>
        </p:spPr>
        <p:txBody>
          <a:bodyPr>
            <a:noAutofit/>
          </a:bodyPr>
          <a:lstStyle/>
          <a:p>
            <a:r>
              <a:rPr lang="en-US" sz="4800" dirty="0" smtClean="0">
                <a:solidFill>
                  <a:srgbClr val="0000BF"/>
                </a:solidFill>
              </a:rPr>
              <a:t>SIMPLE-fying Middlebox Policy Enforcement Using SDN</a:t>
            </a:r>
            <a:endParaRPr lang="en-US" sz="4800" dirty="0">
              <a:solidFill>
                <a:srgbClr val="0000BF"/>
              </a:solidFill>
            </a:endParaRPr>
          </a:p>
        </p:txBody>
      </p:sp>
      <p:sp>
        <p:nvSpPr>
          <p:cNvPr id="12" name="TextBox 11"/>
          <p:cNvSpPr txBox="1"/>
          <p:nvPr/>
        </p:nvSpPr>
        <p:spPr>
          <a:xfrm>
            <a:off x="0" y="3978375"/>
            <a:ext cx="9144000" cy="707886"/>
          </a:xfrm>
          <a:prstGeom prst="rect">
            <a:avLst/>
          </a:prstGeom>
          <a:noFill/>
        </p:spPr>
        <p:txBody>
          <a:bodyPr wrap="square" rtlCol="0">
            <a:spAutoFit/>
          </a:bodyPr>
          <a:lstStyle/>
          <a:p>
            <a:pPr algn="ctr"/>
            <a:r>
              <a:rPr lang="en-US" sz="2000" dirty="0" smtClean="0">
                <a:solidFill>
                  <a:srgbClr val="3366FF"/>
                </a:solidFill>
              </a:rPr>
              <a:t>Zafar Ayyub Qazi, </a:t>
            </a:r>
            <a:r>
              <a:rPr lang="en-US" sz="2000" dirty="0" smtClean="0"/>
              <a:t>Cheng-Chun Tu, Luis Chiang</a:t>
            </a:r>
          </a:p>
          <a:p>
            <a:pPr algn="ctr"/>
            <a:r>
              <a:rPr lang="en-US" sz="2000" dirty="0" smtClean="0"/>
              <a:t>Vyas Sekar, </a:t>
            </a:r>
            <a:r>
              <a:rPr lang="en-US" altLang="ko-KR" sz="2000" dirty="0"/>
              <a:t>Rui </a:t>
            </a:r>
            <a:r>
              <a:rPr lang="en-US" altLang="ko-KR" sz="2000" dirty="0" smtClean="0"/>
              <a:t>Miao, Minlan Yu</a:t>
            </a:r>
            <a:endParaRPr lang="en-US" sz="2000" dirty="0" smtClean="0"/>
          </a:p>
        </p:txBody>
      </p:sp>
      <p:sp>
        <p:nvSpPr>
          <p:cNvPr id="7" name="직사각형 6"/>
          <p:cNvSpPr/>
          <p:nvPr/>
        </p:nvSpPr>
        <p:spPr>
          <a:xfrm>
            <a:off x="4563948" y="6013811"/>
            <a:ext cx="4357030" cy="461665"/>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400" b="1" dirty="0" smtClean="0">
                <a:latin typeface="Calibri" panose="020F0502020204030204" pitchFamily="34" charset="0"/>
              </a:rPr>
              <a:t>Presenter : ChoongHee Cho</a:t>
            </a:r>
            <a:endParaRPr lang="en-US" altLang="ko-KR" sz="2400" b="1" dirty="0">
              <a:latin typeface="Calibri" panose="020F0502020204030204" pitchFamily="34" charset="0"/>
            </a:endParaRPr>
          </a:p>
        </p:txBody>
      </p:sp>
      <p:sp>
        <p:nvSpPr>
          <p:cNvPr id="8" name="직사각형 7"/>
          <p:cNvSpPr/>
          <p:nvPr/>
        </p:nvSpPr>
        <p:spPr>
          <a:xfrm>
            <a:off x="3547526" y="6357760"/>
            <a:ext cx="5406904" cy="369332"/>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dirty="0" smtClean="0"/>
              <a:t>Some slides are brought from the authors’ presentation.</a:t>
            </a:r>
            <a:endParaRPr lang="en-US" altLang="ko-KR" dirty="0"/>
          </a:p>
        </p:txBody>
      </p:sp>
    </p:spTree>
    <p:extLst>
      <p:ext uri="{BB962C8B-B14F-4D97-AF65-F5344CB8AC3E}">
        <p14:creationId xmlns:p14="http://schemas.microsoft.com/office/powerpoint/2010/main" val="3732364034"/>
      </p:ext>
    </p:extLst>
  </p:cSld>
  <p:clrMapOvr>
    <a:masterClrMapping/>
  </p:clrMapOvr>
  <mc:AlternateContent xmlns:mc="http://schemas.openxmlformats.org/markup-compatibility/2006" xmlns:p14="http://schemas.microsoft.com/office/powerpoint/2010/main">
    <mc:Choice Requires="p14">
      <p:transition spd="slow" p14:dur="2000" advTm="3668"/>
    </mc:Choice>
    <mc:Fallback xmlns="">
      <p:transition xmlns:p14="http://schemas.microsoft.com/office/powerpoint/2010/main" spd="slow" advTm="36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4560" cy="914400"/>
          </a:xfrm>
        </p:spPr>
        <p:txBody>
          <a:bodyPr>
            <a:normAutofit/>
          </a:bodyPr>
          <a:lstStyle/>
          <a:p>
            <a:r>
              <a:rPr lang="en-US" dirty="0" smtClean="0">
                <a:solidFill>
                  <a:srgbClr val="0000BF"/>
                </a:solidFill>
              </a:rPr>
              <a:t>Challenge: Policy Composition</a:t>
            </a:r>
            <a:endParaRPr lang="en-US" dirty="0">
              <a:solidFill>
                <a:srgbClr val="0000BF"/>
              </a:solidFill>
            </a:endParaRPr>
          </a:p>
        </p:txBody>
      </p:sp>
      <p:cxnSp>
        <p:nvCxnSpPr>
          <p:cNvPr id="24" name="Straight Connector 23"/>
          <p:cNvCxnSpPr>
            <a:stCxn id="56" idx="3"/>
            <a:endCxn id="49" idx="1"/>
          </p:cNvCxnSpPr>
          <p:nvPr/>
        </p:nvCxnSpPr>
        <p:spPr>
          <a:xfrm flipV="1">
            <a:off x="3115371" y="4056867"/>
            <a:ext cx="2516856" cy="21796"/>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457923" y="3463112"/>
            <a:ext cx="482073" cy="461665"/>
          </a:xfrm>
          <a:prstGeom prst="rect">
            <a:avLst/>
          </a:prstGeom>
          <a:noFill/>
        </p:spPr>
        <p:txBody>
          <a:bodyPr wrap="none" rtlCol="0">
            <a:spAutoFit/>
          </a:bodyPr>
          <a:lstStyle/>
          <a:p>
            <a:r>
              <a:rPr lang="en-US" sz="2400" dirty="0" smtClean="0"/>
              <a:t>S1</a:t>
            </a:r>
            <a:endParaRPr lang="en-US" sz="2400" dirty="0"/>
          </a:p>
        </p:txBody>
      </p:sp>
      <p:sp>
        <p:nvSpPr>
          <p:cNvPr id="47" name="TextBox 46"/>
          <p:cNvSpPr txBox="1"/>
          <p:nvPr/>
        </p:nvSpPr>
        <p:spPr>
          <a:xfrm>
            <a:off x="5128024" y="3467268"/>
            <a:ext cx="482073" cy="461665"/>
          </a:xfrm>
          <a:prstGeom prst="rect">
            <a:avLst/>
          </a:prstGeom>
          <a:noFill/>
        </p:spPr>
        <p:txBody>
          <a:bodyPr wrap="none" rtlCol="0">
            <a:spAutoFit/>
          </a:bodyPr>
          <a:lstStyle/>
          <a:p>
            <a:r>
              <a:rPr lang="en-US" sz="2400" dirty="0" smtClean="0"/>
              <a:t>S</a:t>
            </a:r>
            <a:r>
              <a:rPr lang="en-US" sz="2400" dirty="0"/>
              <a:t>2</a:t>
            </a:r>
          </a:p>
        </p:txBody>
      </p:sp>
      <p:pic>
        <p:nvPicPr>
          <p:cNvPr id="49" name="Picture 48"/>
          <p:cNvPicPr>
            <a:picLocks noChangeArrowheads="1"/>
          </p:cNvPicPr>
          <p:nvPr/>
        </p:nvPicPr>
        <p:blipFill>
          <a:blip r:embed="rId4" cstate="print"/>
          <a:srcRect/>
          <a:stretch>
            <a:fillRect/>
          </a:stretch>
        </p:blipFill>
        <p:spPr bwMode="auto">
          <a:xfrm>
            <a:off x="5632227" y="3710959"/>
            <a:ext cx="1175375" cy="691816"/>
          </a:xfrm>
          <a:prstGeom prst="rect">
            <a:avLst/>
          </a:prstGeom>
          <a:noFill/>
          <a:ln w="9525">
            <a:noFill/>
            <a:miter lim="800000"/>
            <a:headEnd/>
            <a:tailEnd/>
          </a:ln>
          <a:effectLst/>
        </p:spPr>
      </p:pic>
      <p:pic>
        <p:nvPicPr>
          <p:cNvPr id="56" name="Picture 55"/>
          <p:cNvPicPr>
            <a:picLocks noChangeArrowheads="1"/>
          </p:cNvPicPr>
          <p:nvPr/>
        </p:nvPicPr>
        <p:blipFill>
          <a:blip r:embed="rId4" cstate="print"/>
          <a:srcRect/>
          <a:stretch>
            <a:fillRect/>
          </a:stretch>
        </p:blipFill>
        <p:spPr bwMode="auto">
          <a:xfrm>
            <a:off x="1939996" y="3732755"/>
            <a:ext cx="1175375" cy="69181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F8258B8-ACF5-6E4C-8B3E-49E538074B44}" type="slidenum">
              <a:rPr lang="en-US" smtClean="0"/>
              <a:t>10</a:t>
            </a:fld>
            <a:endParaRPr lang="en-US"/>
          </a:p>
        </p:txBody>
      </p:sp>
      <p:pic>
        <p:nvPicPr>
          <p:cNvPr id="68" name="Picture 11" descr="IOSfirewall"/>
          <p:cNvPicPr>
            <a:picLocks noChangeAspect="1" noChangeArrowheads="1"/>
          </p:cNvPicPr>
          <p:nvPr/>
        </p:nvPicPr>
        <p:blipFill>
          <a:blip r:embed="rId5" cstate="print"/>
          <a:srcRect/>
          <a:stretch>
            <a:fillRect/>
          </a:stretch>
        </p:blipFill>
        <p:spPr bwMode="auto">
          <a:xfrm>
            <a:off x="1551545" y="2518227"/>
            <a:ext cx="710558" cy="602783"/>
          </a:xfrm>
          <a:prstGeom prst="rect">
            <a:avLst/>
          </a:prstGeom>
          <a:noFill/>
        </p:spPr>
      </p:pic>
      <p:pic>
        <p:nvPicPr>
          <p:cNvPr id="69" name="Picture 68"/>
          <p:cNvPicPr>
            <a:picLocks noChangeAspect="1" noChangeArrowheads="1"/>
          </p:cNvPicPr>
          <p:nvPr/>
        </p:nvPicPr>
        <p:blipFill>
          <a:blip r:embed="rId6" cstate="print"/>
          <a:srcRect/>
          <a:stretch>
            <a:fillRect/>
          </a:stretch>
        </p:blipFill>
        <p:spPr bwMode="auto">
          <a:xfrm>
            <a:off x="2705218" y="2518227"/>
            <a:ext cx="787294" cy="602783"/>
          </a:xfrm>
          <a:prstGeom prst="rect">
            <a:avLst/>
          </a:prstGeom>
          <a:noFill/>
          <a:ln w="9525" algn="ctr">
            <a:noFill/>
            <a:miter lim="800000"/>
            <a:headEnd/>
            <a:tailEnd/>
          </a:ln>
          <a:effectLst/>
        </p:spPr>
      </p:pic>
      <p:pic>
        <p:nvPicPr>
          <p:cNvPr id="70" name="Picture 57" descr="icon_color"/>
          <p:cNvPicPr>
            <a:picLocks noChangeAspect="1" noChangeArrowheads="1"/>
          </p:cNvPicPr>
          <p:nvPr/>
        </p:nvPicPr>
        <p:blipFill>
          <a:blip r:embed="rId7" cstate="print"/>
          <a:srcRect/>
          <a:stretch>
            <a:fillRect/>
          </a:stretch>
        </p:blipFill>
        <p:spPr bwMode="auto">
          <a:xfrm>
            <a:off x="5715056" y="2518227"/>
            <a:ext cx="838143" cy="602783"/>
          </a:xfrm>
          <a:prstGeom prst="rect">
            <a:avLst/>
          </a:prstGeom>
          <a:noFill/>
        </p:spPr>
      </p:pic>
      <p:sp>
        <p:nvSpPr>
          <p:cNvPr id="71" name="TextBox 70"/>
          <p:cNvSpPr txBox="1"/>
          <p:nvPr/>
        </p:nvSpPr>
        <p:spPr>
          <a:xfrm>
            <a:off x="1476826" y="2121335"/>
            <a:ext cx="1066318" cy="400110"/>
          </a:xfrm>
          <a:prstGeom prst="rect">
            <a:avLst/>
          </a:prstGeom>
          <a:noFill/>
        </p:spPr>
        <p:txBody>
          <a:bodyPr wrap="none" rtlCol="0">
            <a:spAutoFit/>
          </a:bodyPr>
          <a:lstStyle/>
          <a:p>
            <a:r>
              <a:rPr lang="en-US" sz="2000" i="1" dirty="0" smtClean="0"/>
              <a:t>Firewall</a:t>
            </a:r>
          </a:p>
        </p:txBody>
      </p:sp>
      <p:sp>
        <p:nvSpPr>
          <p:cNvPr id="72" name="TextBox 71"/>
          <p:cNvSpPr txBox="1"/>
          <p:nvPr/>
        </p:nvSpPr>
        <p:spPr>
          <a:xfrm>
            <a:off x="2799969" y="2118117"/>
            <a:ext cx="824114" cy="400110"/>
          </a:xfrm>
          <a:prstGeom prst="rect">
            <a:avLst/>
          </a:prstGeom>
          <a:noFill/>
        </p:spPr>
        <p:txBody>
          <a:bodyPr wrap="none" rtlCol="0">
            <a:spAutoFit/>
          </a:bodyPr>
          <a:lstStyle/>
          <a:p>
            <a:r>
              <a:rPr lang="en-US" sz="2000" i="1" dirty="0" smtClean="0"/>
              <a:t>Proxy</a:t>
            </a:r>
          </a:p>
        </p:txBody>
      </p:sp>
      <p:sp>
        <p:nvSpPr>
          <p:cNvPr id="73" name="TextBox 72"/>
          <p:cNvSpPr txBox="1"/>
          <p:nvPr/>
        </p:nvSpPr>
        <p:spPr>
          <a:xfrm>
            <a:off x="5874926" y="2113368"/>
            <a:ext cx="584665" cy="400110"/>
          </a:xfrm>
          <a:prstGeom prst="rect">
            <a:avLst/>
          </a:prstGeom>
          <a:noFill/>
        </p:spPr>
        <p:txBody>
          <a:bodyPr wrap="none" rtlCol="0">
            <a:spAutoFit/>
          </a:bodyPr>
          <a:lstStyle/>
          <a:p>
            <a:r>
              <a:rPr lang="en-US" sz="2000" i="1" dirty="0" smtClean="0"/>
              <a:t>IDS</a:t>
            </a:r>
          </a:p>
        </p:txBody>
      </p:sp>
      <p:cxnSp>
        <p:nvCxnSpPr>
          <p:cNvPr id="118" name="Straight Connector 117"/>
          <p:cNvCxnSpPr/>
          <p:nvPr/>
        </p:nvCxnSpPr>
        <p:spPr>
          <a:xfrm>
            <a:off x="6807602" y="4049569"/>
            <a:ext cx="1482796" cy="0"/>
          </a:xfrm>
          <a:prstGeom prst="line">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734769" y="4239519"/>
            <a:ext cx="241300" cy="326512"/>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Callout 119"/>
          <p:cNvSpPr/>
          <p:nvPr/>
        </p:nvSpPr>
        <p:spPr>
          <a:xfrm>
            <a:off x="6859211" y="2062168"/>
            <a:ext cx="2250851" cy="1124065"/>
          </a:xfrm>
          <a:prstGeom prst="wedgeEllipseCallout">
            <a:avLst>
              <a:gd name="adj1" fmla="val -55818"/>
              <a:gd name="adj2" fmla="val 107813"/>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t>Oops! Forward </a:t>
            </a:r>
            <a:r>
              <a:rPr lang="en-US" sz="2000" dirty="0" err="1" smtClean="0"/>
              <a:t>Pkt</a:t>
            </a:r>
            <a:r>
              <a:rPr lang="en-US" sz="2000" dirty="0" smtClean="0"/>
              <a:t> to IDS or </a:t>
            </a:r>
            <a:r>
              <a:rPr lang="en-US" sz="2000" dirty="0" err="1" smtClean="0"/>
              <a:t>Dst</a:t>
            </a:r>
            <a:r>
              <a:rPr lang="en-US" sz="2000" dirty="0" smtClean="0"/>
              <a:t>?</a:t>
            </a:r>
            <a:endParaRPr lang="en-US" sz="2000" dirty="0"/>
          </a:p>
        </p:txBody>
      </p:sp>
      <p:sp>
        <p:nvSpPr>
          <p:cNvPr id="123" name="TextBox 122"/>
          <p:cNvSpPr txBox="1"/>
          <p:nvPr/>
        </p:nvSpPr>
        <p:spPr>
          <a:xfrm>
            <a:off x="6897358" y="4008686"/>
            <a:ext cx="671340" cy="461665"/>
          </a:xfrm>
          <a:prstGeom prst="rect">
            <a:avLst/>
          </a:prstGeom>
          <a:noFill/>
        </p:spPr>
        <p:txBody>
          <a:bodyPr wrap="none" rtlCol="0">
            <a:spAutoFit/>
          </a:bodyPr>
          <a:lstStyle/>
          <a:p>
            <a:r>
              <a:rPr lang="en-US" sz="2400" i="1" dirty="0" err="1" smtClean="0"/>
              <a:t>Dst</a:t>
            </a:r>
            <a:endParaRPr lang="en-US" sz="2400" i="1" dirty="0"/>
          </a:p>
        </p:txBody>
      </p:sp>
      <p:sp>
        <p:nvSpPr>
          <p:cNvPr id="170" name="TextBox 169"/>
          <p:cNvSpPr txBox="1"/>
          <p:nvPr/>
        </p:nvSpPr>
        <p:spPr>
          <a:xfrm>
            <a:off x="1551544" y="5471915"/>
            <a:ext cx="6512955" cy="107721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solidFill>
                  <a:srgbClr val="0000BF"/>
                </a:solidFill>
              </a:rPr>
              <a:t>“Loops” </a:t>
            </a:r>
            <a:br>
              <a:rPr lang="en-US" sz="3200" dirty="0" smtClean="0">
                <a:solidFill>
                  <a:srgbClr val="0000BF"/>
                </a:solidFill>
              </a:rPr>
            </a:br>
            <a:r>
              <a:rPr lang="en-US" sz="3200" dirty="0" smtClean="0">
                <a:solidFill>
                  <a:srgbClr val="0000BF"/>
                </a:solidFill>
              </a:rPr>
              <a:t>Traditional flow rules may not suffice!</a:t>
            </a:r>
            <a:endParaRPr lang="en-US" sz="3200" dirty="0">
              <a:solidFill>
                <a:srgbClr val="0000BF"/>
              </a:solidFill>
            </a:endParaRPr>
          </a:p>
        </p:txBody>
      </p:sp>
      <p:cxnSp>
        <p:nvCxnSpPr>
          <p:cNvPr id="178" name="Straight Connector 177"/>
          <p:cNvCxnSpPr>
            <a:stCxn id="119" idx="3"/>
            <a:endCxn id="56" idx="2"/>
          </p:cNvCxnSpPr>
          <p:nvPr/>
        </p:nvCxnSpPr>
        <p:spPr>
          <a:xfrm>
            <a:off x="976069" y="4402775"/>
            <a:ext cx="1551615" cy="21796"/>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56" idx="2"/>
          </p:cNvCxnSpPr>
          <p:nvPr/>
        </p:nvCxnSpPr>
        <p:spPr>
          <a:xfrm flipH="1" flipV="1">
            <a:off x="1757867" y="3099622"/>
            <a:ext cx="769817" cy="1324949"/>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2165447" y="3121010"/>
            <a:ext cx="949924" cy="1349341"/>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3115371" y="4470351"/>
            <a:ext cx="3195736" cy="0"/>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V="1">
            <a:off x="6311107" y="3121011"/>
            <a:ext cx="0" cy="1349340"/>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6005118" y="3078182"/>
            <a:ext cx="0" cy="1701501"/>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H="1">
            <a:off x="2799969" y="4779683"/>
            <a:ext cx="3205152" cy="0"/>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flipV="1">
            <a:off x="2799969" y="3078182"/>
            <a:ext cx="0" cy="1701501"/>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2963119" y="5219826"/>
            <a:ext cx="3693406" cy="0"/>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V="1">
            <a:off x="6656525" y="4402775"/>
            <a:ext cx="0" cy="817051"/>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963119" y="3121011"/>
            <a:ext cx="0" cy="2098815"/>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endCxn id="68" idx="2"/>
          </p:cNvCxnSpPr>
          <p:nvPr/>
        </p:nvCxnSpPr>
        <p:spPr>
          <a:xfrm flipH="1" flipV="1">
            <a:off x="1906824" y="3121010"/>
            <a:ext cx="455376" cy="611745"/>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6" idx="0"/>
            <a:endCxn id="69" idx="2"/>
          </p:cNvCxnSpPr>
          <p:nvPr/>
        </p:nvCxnSpPr>
        <p:spPr>
          <a:xfrm flipV="1">
            <a:off x="2527684" y="3121010"/>
            <a:ext cx="571181" cy="611745"/>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9" idx="0"/>
          </p:cNvCxnSpPr>
          <p:nvPr/>
        </p:nvCxnSpPr>
        <p:spPr>
          <a:xfrm flipV="1">
            <a:off x="6219915" y="3099215"/>
            <a:ext cx="0" cy="61174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57200" y="4102332"/>
            <a:ext cx="1482796" cy="0"/>
          </a:xfrm>
          <a:prstGeom prst="line">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5" name="그룹 4"/>
          <p:cNvGrpSpPr/>
          <p:nvPr/>
        </p:nvGrpSpPr>
        <p:grpSpPr>
          <a:xfrm>
            <a:off x="4033919" y="914400"/>
            <a:ext cx="4900935" cy="963180"/>
            <a:chOff x="4100825" y="914400"/>
            <a:chExt cx="4900935" cy="963180"/>
          </a:xfrm>
        </p:grpSpPr>
        <p:grpSp>
          <p:nvGrpSpPr>
            <p:cNvPr id="4" name="그룹 3"/>
            <p:cNvGrpSpPr/>
            <p:nvPr/>
          </p:nvGrpSpPr>
          <p:grpSpPr>
            <a:xfrm>
              <a:off x="4100825" y="914400"/>
              <a:ext cx="4900935" cy="963180"/>
              <a:chOff x="4100825" y="914400"/>
              <a:chExt cx="4900935" cy="963180"/>
            </a:xfrm>
          </p:grpSpPr>
          <p:sp>
            <p:nvSpPr>
              <p:cNvPr id="92" name="Rounded Rectangle 91"/>
              <p:cNvSpPr/>
              <p:nvPr/>
            </p:nvSpPr>
            <p:spPr>
              <a:xfrm>
                <a:off x="4100825" y="914400"/>
                <a:ext cx="4900935" cy="963180"/>
              </a:xfrm>
              <a:prstGeom prst="round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Picture 11" descr="IOSfirewall"/>
              <p:cNvPicPr>
                <a:picLocks noChangeAspect="1" noChangeArrowheads="1"/>
              </p:cNvPicPr>
              <p:nvPr/>
            </p:nvPicPr>
            <p:blipFill>
              <a:blip r:embed="rId5" cstate="print"/>
              <a:srcRect/>
              <a:stretch>
                <a:fillRect/>
              </a:stretch>
            </p:blipFill>
            <p:spPr bwMode="auto">
              <a:xfrm>
                <a:off x="6427024" y="1311545"/>
                <a:ext cx="347673" cy="415623"/>
              </a:xfrm>
              <a:prstGeom prst="rect">
                <a:avLst/>
              </a:prstGeom>
              <a:noFill/>
            </p:spPr>
          </p:pic>
          <p:pic>
            <p:nvPicPr>
              <p:cNvPr id="95" name="Picture 94"/>
              <p:cNvPicPr>
                <a:picLocks noChangeAspect="1" noChangeArrowheads="1"/>
              </p:cNvPicPr>
              <p:nvPr/>
            </p:nvPicPr>
            <p:blipFill>
              <a:blip r:embed="rId6" cstate="print"/>
              <a:srcRect/>
              <a:stretch>
                <a:fillRect/>
              </a:stretch>
            </p:blipFill>
            <p:spPr bwMode="auto">
              <a:xfrm>
                <a:off x="8073319" y="1311545"/>
                <a:ext cx="386793" cy="415623"/>
              </a:xfrm>
              <a:prstGeom prst="rect">
                <a:avLst/>
              </a:prstGeom>
              <a:noFill/>
              <a:ln w="9525" algn="ctr">
                <a:noFill/>
                <a:miter lim="800000"/>
                <a:headEnd/>
                <a:tailEnd/>
              </a:ln>
              <a:effectLst/>
            </p:spPr>
          </p:pic>
          <p:pic>
            <p:nvPicPr>
              <p:cNvPr id="96" name="Picture 57" descr="icon_color"/>
              <p:cNvPicPr>
                <a:picLocks noChangeAspect="1" noChangeArrowheads="1"/>
              </p:cNvPicPr>
              <p:nvPr/>
            </p:nvPicPr>
            <p:blipFill>
              <a:blip r:embed="rId7" cstate="print"/>
              <a:srcRect/>
              <a:stretch>
                <a:fillRect/>
              </a:stretch>
            </p:blipFill>
            <p:spPr bwMode="auto">
              <a:xfrm>
                <a:off x="7223331" y="1311545"/>
                <a:ext cx="402652" cy="415623"/>
              </a:xfrm>
              <a:prstGeom prst="rect">
                <a:avLst/>
              </a:prstGeom>
              <a:noFill/>
            </p:spPr>
          </p:pic>
          <p:cxnSp>
            <p:nvCxnSpPr>
              <p:cNvPr id="98" name="Straight Arrow Connector 97"/>
              <p:cNvCxnSpPr>
                <a:endCxn id="94" idx="1"/>
              </p:cNvCxnSpPr>
              <p:nvPr/>
            </p:nvCxnSpPr>
            <p:spPr>
              <a:xfrm>
                <a:off x="5882457" y="1519357"/>
                <a:ext cx="544567"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4" idx="3"/>
                <a:endCxn id="96" idx="1"/>
              </p:cNvCxnSpPr>
              <p:nvPr/>
            </p:nvCxnSpPr>
            <p:spPr>
              <a:xfrm>
                <a:off x="6774697" y="1519357"/>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95" idx="1"/>
              </p:cNvCxnSpPr>
              <p:nvPr/>
            </p:nvCxnSpPr>
            <p:spPr>
              <a:xfrm>
                <a:off x="7624685" y="1519357"/>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240204" y="972991"/>
                <a:ext cx="889474" cy="338554"/>
              </a:xfrm>
              <a:prstGeom prst="rect">
                <a:avLst/>
              </a:prstGeom>
              <a:noFill/>
            </p:spPr>
            <p:txBody>
              <a:bodyPr wrap="none" rtlCol="0">
                <a:spAutoFit/>
              </a:bodyPr>
              <a:lstStyle/>
              <a:p>
                <a:r>
                  <a:rPr lang="en-US" sz="1600" i="1" dirty="0" smtClean="0"/>
                  <a:t>Firewall</a:t>
                </a:r>
              </a:p>
            </p:txBody>
          </p:sp>
          <p:sp>
            <p:nvSpPr>
              <p:cNvPr id="109" name="TextBox 108"/>
              <p:cNvSpPr txBox="1"/>
              <p:nvPr/>
            </p:nvSpPr>
            <p:spPr>
              <a:xfrm>
                <a:off x="7223331" y="972991"/>
                <a:ext cx="504152" cy="338554"/>
              </a:xfrm>
              <a:prstGeom prst="rect">
                <a:avLst/>
              </a:prstGeom>
              <a:noFill/>
            </p:spPr>
            <p:txBody>
              <a:bodyPr wrap="none" rtlCol="0">
                <a:spAutoFit/>
              </a:bodyPr>
              <a:lstStyle/>
              <a:p>
                <a:r>
                  <a:rPr lang="en-US" sz="1600" i="1" dirty="0" smtClean="0"/>
                  <a:t>IDS</a:t>
                </a:r>
              </a:p>
            </p:txBody>
          </p:sp>
          <p:sp>
            <p:nvSpPr>
              <p:cNvPr id="110" name="TextBox 109"/>
              <p:cNvSpPr txBox="1"/>
              <p:nvPr/>
            </p:nvSpPr>
            <p:spPr>
              <a:xfrm>
                <a:off x="7872191" y="972991"/>
                <a:ext cx="695711" cy="338554"/>
              </a:xfrm>
              <a:prstGeom prst="rect">
                <a:avLst/>
              </a:prstGeom>
              <a:noFill/>
            </p:spPr>
            <p:txBody>
              <a:bodyPr wrap="none" rtlCol="0">
                <a:spAutoFit/>
              </a:bodyPr>
              <a:lstStyle/>
              <a:p>
                <a:r>
                  <a:rPr lang="en-US" sz="1600" i="1" dirty="0" smtClean="0"/>
                  <a:t>Proxy</a:t>
                </a:r>
              </a:p>
            </p:txBody>
          </p:sp>
          <p:sp>
            <p:nvSpPr>
              <p:cNvPr id="111" name="TextBox 110"/>
              <p:cNvSpPr txBox="1"/>
              <p:nvPr/>
            </p:nvSpPr>
            <p:spPr>
              <a:xfrm>
                <a:off x="5600211" y="1049935"/>
                <a:ext cx="363501" cy="523220"/>
              </a:xfrm>
              <a:prstGeom prst="rect">
                <a:avLst/>
              </a:prstGeom>
              <a:noFill/>
            </p:spPr>
            <p:txBody>
              <a:bodyPr wrap="none" rtlCol="0">
                <a:spAutoFit/>
              </a:bodyPr>
              <a:lstStyle/>
              <a:p>
                <a:r>
                  <a:rPr lang="en-US" sz="2800" dirty="0" smtClean="0"/>
                  <a:t>*</a:t>
                </a:r>
                <a:endParaRPr lang="en-US" sz="2800" dirty="0"/>
              </a:p>
            </p:txBody>
          </p:sp>
          <p:sp>
            <p:nvSpPr>
              <p:cNvPr id="112" name="TextBox 111"/>
              <p:cNvSpPr txBox="1"/>
              <p:nvPr/>
            </p:nvSpPr>
            <p:spPr>
              <a:xfrm>
                <a:off x="4100825" y="1172602"/>
                <a:ext cx="1543211" cy="400110"/>
              </a:xfrm>
              <a:prstGeom prst="rect">
                <a:avLst/>
              </a:prstGeom>
              <a:noFill/>
            </p:spPr>
            <p:txBody>
              <a:bodyPr wrap="none" rtlCol="0">
                <a:spAutoFit/>
              </a:bodyPr>
              <a:lstStyle/>
              <a:p>
                <a:r>
                  <a:rPr lang="en-US" sz="2000" b="1" dirty="0" smtClean="0"/>
                  <a:t>Policy Chain:</a:t>
                </a:r>
                <a:endParaRPr lang="en-US" sz="2000" b="1" dirty="0"/>
              </a:p>
            </p:txBody>
          </p:sp>
        </p:grpSp>
        <p:cxnSp>
          <p:nvCxnSpPr>
            <p:cNvPr id="50" name="Straight Arrow Connector 99"/>
            <p:cNvCxnSpPr/>
            <p:nvPr/>
          </p:nvCxnSpPr>
          <p:spPr>
            <a:xfrm>
              <a:off x="8430465" y="1519356"/>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783229037"/>
      </p:ext>
    </p:extLst>
  </p:cSld>
  <p:clrMapOvr>
    <a:masterClrMapping/>
  </p:clrMapOvr>
  <mc:AlternateContent xmlns:mc="http://schemas.openxmlformats.org/markup-compatibility/2006" xmlns:p14="http://schemas.microsoft.com/office/powerpoint/2010/main">
    <mc:Choice Requires="p14">
      <p:transition spd="slow" p14:dur="2000" advTm="64382"/>
    </mc:Choice>
    <mc:Fallback xmlns="">
      <p:transition xmlns:p14="http://schemas.microsoft.com/office/powerpoint/2010/main" spd="slow" advTm="643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0.02031 0.01736 C 0.07673 0.01991 0.1335 0.02106 0.18975 0.01366 C 0.19305 0.00023 0.1875 -0.02778 0.18142 -0.04005 C 0.17673 -0.04931 0.16996 -0.05556 0.16614 -0.06597 C 0.16041 -0.08102 0.15034 -0.09931 0.13975 -0.10857 C 0.13854 -0.11505 0.13645 -0.12153 0.1342 -0.12709 C 0.13246 -0.13102 0.12968 -0.13403 0.12864 -0.1382 C 0.1276 -0.1419 0.12743 -0.14607 0.12586 -0.14931 C 0.12482 -0.15116 0.12361 -0.15301 0.12309 -0.15486 C 0.11805 -0.16968 0.12361 -0.1632 0.11614 -0.16968 C 0.11805 -0.18634 0.1184 -0.18148 0.13003 -0.18449 C 0.16875 -0.18125 0.13923 -0.18866 0.15642 -0.17338 C 0.1592 -0.16204 0.16059 -0.15 0.16336 -0.1382 C 0.16406 -0.13449 0.16354 -0.1294 0.16614 -0.12709 C 0.16753 -0.12593 0.16892 -0.12477 0.17031 -0.12338 C 0.17066 -0.12107 0.17048 -0.11806 0.1717 -0.11597 C 0.17257 -0.11459 0.17448 -0.11528 0.17586 -0.11412 C 0.18055 -0.10996 0.18211 -0.10371 0.18698 -0.09931 C 0.18836 -0.09375 0.19027 -0.08843 0.19114 -0.08264 C 0.19114 -0.08264 0.19236 -0.06852 0.19392 -0.06597 C 0.19496 -0.06435 0.1967 -0.06366 0.19809 -0.06227 C 0.20052 -0.05209 0.19774 -0.06065 0.20503 -0.04931 C 0.21302 -0.03681 0.21996 -0.02384 0.22864 -0.01227 C 0.23316 -0.00625 0.23177 -0.01065 0.23698 -0.00671 C 0.23975 -0.00463 0.24531 0.00069 0.24531 0.00069 C 0.24948 0.01759 0.27569 0.01134 0.28281 0.0118 C 0.30034 0.01759 0.31753 0.01458 0.33559 0.01366 C 0.39236 0.01574 0.44809 0.01528 0.50503 0.01366 C 0.5243 0.01111 0.52639 0.00995 0.54809 0.0118 C 0.55711 0.01111 0.58142 0.01528 0.59114 0.00254 " pathEditMode="relative" ptsTypes="fffffffffffffffffffffffffffffA">
                                      <p:cBhvr>
                                        <p:cTn id="44" dur="3000" fill="hold"/>
                                        <p:tgtEl>
                                          <p:spTgt spid="119"/>
                                        </p:tgtEl>
                                        <p:attrNameLst>
                                          <p:attrName>ppt_x</p:attrName>
                                          <p:attrName>ppt_y</p:attrName>
                                        </p:attrNameLst>
                                      </p:cBhvr>
                                    </p:animMotion>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1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7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29702" cy="1122268"/>
          </a:xfrm>
        </p:spPr>
        <p:txBody>
          <a:bodyPr>
            <a:normAutofit/>
          </a:bodyPr>
          <a:lstStyle/>
          <a:p>
            <a:r>
              <a:rPr lang="en-US" dirty="0" smtClean="0">
                <a:solidFill>
                  <a:srgbClr val="0000BF"/>
                </a:solidFill>
              </a:rPr>
              <a:t>Challenge: Resource Constraints</a:t>
            </a:r>
            <a:endParaRPr lang="en-US" dirty="0">
              <a:solidFill>
                <a:srgbClr val="0000BF"/>
              </a:solidFill>
            </a:endParaRPr>
          </a:p>
        </p:txBody>
      </p:sp>
      <p:pic>
        <p:nvPicPr>
          <p:cNvPr id="13" name="Picture 12"/>
          <p:cNvPicPr>
            <a:picLocks noChangeArrowheads="1"/>
          </p:cNvPicPr>
          <p:nvPr/>
        </p:nvPicPr>
        <p:blipFill>
          <a:blip r:embed="rId4" cstate="print"/>
          <a:srcRect/>
          <a:stretch>
            <a:fillRect/>
          </a:stretch>
        </p:blipFill>
        <p:spPr bwMode="auto">
          <a:xfrm>
            <a:off x="4573722" y="2923182"/>
            <a:ext cx="667375" cy="420883"/>
          </a:xfrm>
          <a:prstGeom prst="rect">
            <a:avLst/>
          </a:prstGeom>
          <a:noFill/>
          <a:ln w="9525">
            <a:noFill/>
            <a:miter lim="800000"/>
            <a:headEnd/>
            <a:tailEnd/>
          </a:ln>
          <a:effectLst/>
        </p:spPr>
      </p:pic>
      <p:pic>
        <p:nvPicPr>
          <p:cNvPr id="14" name="Picture 13"/>
          <p:cNvPicPr>
            <a:picLocks noChangeArrowheads="1"/>
          </p:cNvPicPr>
          <p:nvPr/>
        </p:nvPicPr>
        <p:blipFill>
          <a:blip r:embed="rId4" cstate="print"/>
          <a:srcRect/>
          <a:stretch>
            <a:fillRect/>
          </a:stretch>
        </p:blipFill>
        <p:spPr bwMode="auto">
          <a:xfrm>
            <a:off x="6873679" y="3246358"/>
            <a:ext cx="667375" cy="420883"/>
          </a:xfrm>
          <a:prstGeom prst="rect">
            <a:avLst/>
          </a:prstGeom>
          <a:noFill/>
          <a:ln w="9525">
            <a:noFill/>
            <a:miter lim="800000"/>
            <a:headEnd/>
            <a:tailEnd/>
          </a:ln>
          <a:effectLst/>
        </p:spPr>
      </p:pic>
      <p:pic>
        <p:nvPicPr>
          <p:cNvPr id="15" name="Picture 14"/>
          <p:cNvPicPr>
            <a:picLocks noChangeArrowheads="1"/>
          </p:cNvPicPr>
          <p:nvPr/>
        </p:nvPicPr>
        <p:blipFill>
          <a:blip r:embed="rId4" cstate="print"/>
          <a:srcRect/>
          <a:stretch>
            <a:fillRect/>
          </a:stretch>
        </p:blipFill>
        <p:spPr bwMode="auto">
          <a:xfrm>
            <a:off x="2184314" y="3309183"/>
            <a:ext cx="667375" cy="420883"/>
          </a:xfrm>
          <a:prstGeom prst="rect">
            <a:avLst/>
          </a:prstGeom>
          <a:noFill/>
          <a:ln w="9525">
            <a:noFill/>
            <a:miter lim="800000"/>
            <a:headEnd/>
            <a:tailEnd/>
          </a:ln>
          <a:effectLst/>
        </p:spPr>
      </p:pic>
      <p:cxnSp>
        <p:nvCxnSpPr>
          <p:cNvPr id="16" name="Straight Connector 15"/>
          <p:cNvCxnSpPr>
            <a:stCxn id="15" idx="3"/>
            <a:endCxn id="13" idx="1"/>
          </p:cNvCxnSpPr>
          <p:nvPr/>
        </p:nvCxnSpPr>
        <p:spPr>
          <a:xfrm flipV="1">
            <a:off x="2851689" y="3133624"/>
            <a:ext cx="1722033" cy="386001"/>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3" idx="3"/>
            <a:endCxn id="14" idx="1"/>
          </p:cNvCxnSpPr>
          <p:nvPr/>
        </p:nvCxnSpPr>
        <p:spPr>
          <a:xfrm>
            <a:off x="5241096" y="3133623"/>
            <a:ext cx="1632582" cy="323176"/>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28" idx="3"/>
            <a:endCxn id="14" idx="1"/>
          </p:cNvCxnSpPr>
          <p:nvPr/>
        </p:nvCxnSpPr>
        <p:spPr>
          <a:xfrm flipV="1">
            <a:off x="5268966" y="3456799"/>
            <a:ext cx="1604712" cy="52979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flipH="1">
            <a:off x="2252048" y="3719851"/>
            <a:ext cx="599640" cy="400110"/>
          </a:xfrm>
          <a:prstGeom prst="rect">
            <a:avLst/>
          </a:prstGeom>
          <a:noFill/>
        </p:spPr>
        <p:txBody>
          <a:bodyPr wrap="square" rtlCol="0">
            <a:spAutoFit/>
          </a:bodyPr>
          <a:lstStyle/>
          <a:p>
            <a:r>
              <a:rPr lang="en-US" sz="2000" dirty="0" smtClean="0"/>
              <a:t>S1</a:t>
            </a:r>
            <a:endParaRPr lang="en-US" sz="2000" baseline="-25000" dirty="0"/>
          </a:p>
        </p:txBody>
      </p:sp>
      <p:sp>
        <p:nvSpPr>
          <p:cNvPr id="20" name="TextBox 19"/>
          <p:cNvSpPr txBox="1"/>
          <p:nvPr/>
        </p:nvSpPr>
        <p:spPr>
          <a:xfrm>
            <a:off x="5197174" y="2532150"/>
            <a:ext cx="432505" cy="400110"/>
          </a:xfrm>
          <a:prstGeom prst="rect">
            <a:avLst/>
          </a:prstGeom>
          <a:noFill/>
        </p:spPr>
        <p:txBody>
          <a:bodyPr wrap="none" rtlCol="0">
            <a:spAutoFit/>
          </a:bodyPr>
          <a:lstStyle/>
          <a:p>
            <a:r>
              <a:rPr lang="en-US" sz="2000" dirty="0" smtClean="0"/>
              <a:t>S2</a:t>
            </a:r>
            <a:endParaRPr lang="en-US" sz="2000" baseline="-25000" dirty="0"/>
          </a:p>
        </p:txBody>
      </p:sp>
      <p:sp>
        <p:nvSpPr>
          <p:cNvPr id="21" name="TextBox 20"/>
          <p:cNvSpPr txBox="1"/>
          <p:nvPr/>
        </p:nvSpPr>
        <p:spPr>
          <a:xfrm>
            <a:off x="6944065" y="2776699"/>
            <a:ext cx="432505" cy="400110"/>
          </a:xfrm>
          <a:prstGeom prst="rect">
            <a:avLst/>
          </a:prstGeom>
          <a:noFill/>
        </p:spPr>
        <p:txBody>
          <a:bodyPr wrap="none" rtlCol="0">
            <a:spAutoFit/>
          </a:bodyPr>
          <a:lstStyle/>
          <a:p>
            <a:r>
              <a:rPr lang="en-US" sz="2000" dirty="0" smtClean="0"/>
              <a:t>S4</a:t>
            </a:r>
            <a:endParaRPr lang="en-US" sz="2000" baseline="-25000" dirty="0"/>
          </a:p>
        </p:txBody>
      </p:sp>
      <p:pic>
        <p:nvPicPr>
          <p:cNvPr id="23" name="Picture 11" descr="IOSfirewall"/>
          <p:cNvPicPr>
            <a:picLocks noChangeAspect="1" noChangeArrowheads="1"/>
          </p:cNvPicPr>
          <p:nvPr/>
        </p:nvPicPr>
        <p:blipFill>
          <a:blip r:embed="rId5" cstate="print"/>
          <a:srcRect/>
          <a:stretch>
            <a:fillRect/>
          </a:stretch>
        </p:blipFill>
        <p:spPr bwMode="auto">
          <a:xfrm>
            <a:off x="4305210" y="1853652"/>
            <a:ext cx="324630" cy="602783"/>
          </a:xfrm>
          <a:prstGeom prst="rect">
            <a:avLst/>
          </a:prstGeom>
          <a:noFill/>
        </p:spPr>
      </p:pic>
      <p:cxnSp>
        <p:nvCxnSpPr>
          <p:cNvPr id="24" name="Straight Connector 23"/>
          <p:cNvCxnSpPr>
            <a:stCxn id="23" idx="2"/>
            <a:endCxn id="13" idx="0"/>
          </p:cNvCxnSpPr>
          <p:nvPr/>
        </p:nvCxnSpPr>
        <p:spPr>
          <a:xfrm>
            <a:off x="4467525" y="2456435"/>
            <a:ext cx="439884" cy="46674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32" idx="2"/>
            <a:endCxn id="13" idx="0"/>
          </p:cNvCxnSpPr>
          <p:nvPr/>
        </p:nvCxnSpPr>
        <p:spPr>
          <a:xfrm flipH="1">
            <a:off x="4907410" y="2257774"/>
            <a:ext cx="427973" cy="665409"/>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rrowheads="1"/>
          </p:cNvPicPr>
          <p:nvPr/>
        </p:nvPicPr>
        <p:blipFill>
          <a:blip r:embed="rId4" cstate="print"/>
          <a:srcRect/>
          <a:stretch>
            <a:fillRect/>
          </a:stretch>
        </p:blipFill>
        <p:spPr bwMode="auto">
          <a:xfrm>
            <a:off x="4601592" y="3776150"/>
            <a:ext cx="667375" cy="420883"/>
          </a:xfrm>
          <a:prstGeom prst="rect">
            <a:avLst/>
          </a:prstGeom>
          <a:noFill/>
          <a:ln w="9525">
            <a:noFill/>
            <a:miter lim="800000"/>
            <a:headEnd/>
            <a:tailEnd/>
          </a:ln>
          <a:effectLst/>
        </p:spPr>
      </p:pic>
      <p:cxnSp>
        <p:nvCxnSpPr>
          <p:cNvPr id="29" name="Straight Connector 28"/>
          <p:cNvCxnSpPr>
            <a:stCxn id="15" idx="3"/>
            <a:endCxn id="28" idx="1"/>
          </p:cNvCxnSpPr>
          <p:nvPr/>
        </p:nvCxnSpPr>
        <p:spPr>
          <a:xfrm>
            <a:off x="2851689" y="3519625"/>
            <a:ext cx="1749903" cy="466967"/>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335383" y="3870521"/>
            <a:ext cx="432505" cy="400110"/>
          </a:xfrm>
          <a:prstGeom prst="rect">
            <a:avLst/>
          </a:prstGeom>
          <a:noFill/>
        </p:spPr>
        <p:txBody>
          <a:bodyPr wrap="none" rtlCol="0">
            <a:spAutoFit/>
          </a:bodyPr>
          <a:lstStyle/>
          <a:p>
            <a:r>
              <a:rPr lang="en-US" sz="2000" dirty="0" smtClean="0"/>
              <a:t>S3</a:t>
            </a:r>
            <a:endParaRPr lang="en-US" sz="2000" baseline="-25000" dirty="0"/>
          </a:p>
        </p:txBody>
      </p:sp>
      <p:cxnSp>
        <p:nvCxnSpPr>
          <p:cNvPr id="31" name="Straight Arrow Connector 30"/>
          <p:cNvCxnSpPr/>
          <p:nvPr/>
        </p:nvCxnSpPr>
        <p:spPr>
          <a:xfrm>
            <a:off x="1452099" y="3496817"/>
            <a:ext cx="732215"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noChangeArrowheads="1"/>
          </p:cNvPicPr>
          <p:nvPr/>
        </p:nvPicPr>
        <p:blipFill>
          <a:blip r:embed="rId6" cstate="print"/>
          <a:srcRect/>
          <a:stretch>
            <a:fillRect/>
          </a:stretch>
        </p:blipFill>
        <p:spPr bwMode="auto">
          <a:xfrm>
            <a:off x="5064848" y="1888304"/>
            <a:ext cx="541067" cy="369469"/>
          </a:xfrm>
          <a:prstGeom prst="rect">
            <a:avLst/>
          </a:prstGeom>
          <a:noFill/>
          <a:ln w="9525" algn="ctr">
            <a:noFill/>
            <a:miter lim="800000"/>
            <a:headEnd/>
            <a:tailEnd/>
          </a:ln>
          <a:effectLst/>
        </p:spPr>
      </p:pic>
      <p:sp>
        <p:nvSpPr>
          <p:cNvPr id="33" name="TextBox 32"/>
          <p:cNvSpPr txBox="1"/>
          <p:nvPr/>
        </p:nvSpPr>
        <p:spPr>
          <a:xfrm>
            <a:off x="4949873" y="1481452"/>
            <a:ext cx="824114" cy="400110"/>
          </a:xfrm>
          <a:prstGeom prst="rect">
            <a:avLst/>
          </a:prstGeom>
          <a:noFill/>
        </p:spPr>
        <p:txBody>
          <a:bodyPr wrap="none" rtlCol="0">
            <a:spAutoFit/>
          </a:bodyPr>
          <a:lstStyle/>
          <a:p>
            <a:r>
              <a:rPr lang="en-US" sz="2000" i="1" dirty="0" smtClean="0"/>
              <a:t>Proxy</a:t>
            </a:r>
          </a:p>
        </p:txBody>
      </p:sp>
      <p:cxnSp>
        <p:nvCxnSpPr>
          <p:cNvPr id="36" name="Straight Arrow Connector 35"/>
          <p:cNvCxnSpPr>
            <a:stCxn id="14" idx="3"/>
          </p:cNvCxnSpPr>
          <p:nvPr/>
        </p:nvCxnSpPr>
        <p:spPr>
          <a:xfrm>
            <a:off x="7541051" y="3456799"/>
            <a:ext cx="744256"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947018" y="1486915"/>
            <a:ext cx="1066318" cy="400110"/>
          </a:xfrm>
          <a:prstGeom prst="rect">
            <a:avLst/>
          </a:prstGeom>
          <a:noFill/>
        </p:spPr>
        <p:txBody>
          <a:bodyPr wrap="none" rtlCol="0">
            <a:spAutoFit/>
          </a:bodyPr>
          <a:lstStyle/>
          <a:p>
            <a:r>
              <a:rPr lang="en-US" sz="2000" i="1" dirty="0" smtClean="0"/>
              <a:t>Firewall</a:t>
            </a:r>
          </a:p>
        </p:txBody>
      </p:sp>
      <p:pic>
        <p:nvPicPr>
          <p:cNvPr id="66" name="Picture 57" descr="icon_color"/>
          <p:cNvPicPr>
            <a:picLocks noChangeAspect="1" noChangeArrowheads="1"/>
          </p:cNvPicPr>
          <p:nvPr/>
        </p:nvPicPr>
        <p:blipFill>
          <a:blip r:embed="rId7" cstate="print"/>
          <a:srcRect/>
          <a:stretch>
            <a:fillRect/>
          </a:stretch>
        </p:blipFill>
        <p:spPr bwMode="auto">
          <a:xfrm>
            <a:off x="4861531" y="4484334"/>
            <a:ext cx="437542" cy="500821"/>
          </a:xfrm>
          <a:prstGeom prst="rect">
            <a:avLst/>
          </a:prstGeom>
          <a:noFill/>
        </p:spPr>
      </p:pic>
      <p:cxnSp>
        <p:nvCxnSpPr>
          <p:cNvPr id="68" name="Straight Connector 67"/>
          <p:cNvCxnSpPr>
            <a:stCxn id="28" idx="2"/>
            <a:endCxn id="66" idx="0"/>
          </p:cNvCxnSpPr>
          <p:nvPr/>
        </p:nvCxnSpPr>
        <p:spPr>
          <a:xfrm>
            <a:off x="4906942" y="4018041"/>
            <a:ext cx="173360" cy="466293"/>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nvGrpSpPr>
          <p:cNvPr id="34" name="그룹 33"/>
          <p:cNvGrpSpPr/>
          <p:nvPr/>
        </p:nvGrpSpPr>
        <p:grpSpPr>
          <a:xfrm>
            <a:off x="967205" y="1690895"/>
            <a:ext cx="8148457" cy="3551935"/>
            <a:chOff x="967205" y="1690895"/>
            <a:chExt cx="8148457" cy="3551935"/>
          </a:xfrm>
        </p:grpSpPr>
        <p:pic>
          <p:nvPicPr>
            <p:cNvPr id="22" name="Picture 57" descr="icon_color"/>
            <p:cNvPicPr>
              <a:picLocks noChangeAspect="1" noChangeArrowheads="1"/>
            </p:cNvPicPr>
            <p:nvPr/>
          </p:nvPicPr>
          <p:blipFill>
            <a:blip r:embed="rId7" cstate="print"/>
            <a:srcRect/>
            <a:stretch>
              <a:fillRect/>
            </a:stretch>
          </p:blipFill>
          <p:spPr bwMode="auto">
            <a:xfrm>
              <a:off x="6988597" y="4280345"/>
              <a:ext cx="437542" cy="500821"/>
            </a:xfrm>
            <a:prstGeom prst="rect">
              <a:avLst/>
            </a:prstGeom>
            <a:noFill/>
          </p:spPr>
        </p:pic>
        <p:cxnSp>
          <p:nvCxnSpPr>
            <p:cNvPr id="25" name="Straight Connector 24"/>
            <p:cNvCxnSpPr>
              <a:stCxn id="14" idx="2"/>
              <a:endCxn id="22" idx="0"/>
            </p:cNvCxnSpPr>
            <p:nvPr/>
          </p:nvCxnSpPr>
          <p:spPr>
            <a:xfrm>
              <a:off x="7207366" y="3667241"/>
              <a:ext cx="2" cy="61310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68765" y="3870521"/>
              <a:ext cx="1646897"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i="1" dirty="0" smtClean="0"/>
                <a:t>IDS1 = 50%</a:t>
              </a:r>
            </a:p>
          </p:txBody>
        </p:sp>
        <p:sp>
          <p:nvSpPr>
            <p:cNvPr id="67" name="TextBox 66"/>
            <p:cNvSpPr txBox="1"/>
            <p:nvPr/>
          </p:nvSpPr>
          <p:spPr>
            <a:xfrm>
              <a:off x="5335383" y="4781165"/>
              <a:ext cx="1645615"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i="1" dirty="0" smtClean="0"/>
                <a:t>IDS2 = 50%</a:t>
              </a:r>
            </a:p>
          </p:txBody>
        </p:sp>
        <p:grpSp>
          <p:nvGrpSpPr>
            <p:cNvPr id="10" name="Group 9"/>
            <p:cNvGrpSpPr/>
            <p:nvPr/>
          </p:nvGrpSpPr>
          <p:grpSpPr>
            <a:xfrm>
              <a:off x="967205" y="1690895"/>
              <a:ext cx="3500333" cy="1618288"/>
              <a:chOff x="-224300" y="841701"/>
              <a:chExt cx="3500333" cy="1213716"/>
            </a:xfrm>
          </p:grpSpPr>
          <p:sp>
            <p:nvSpPr>
              <p:cNvPr id="3" name="TextBox 2"/>
              <p:cNvSpPr txBox="1"/>
              <p:nvPr/>
            </p:nvSpPr>
            <p:spPr>
              <a:xfrm>
                <a:off x="-224300" y="841701"/>
                <a:ext cx="2506561" cy="62324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t>S</a:t>
                </a:r>
                <a:r>
                  <a:rPr lang="en-US" sz="2400" dirty="0" smtClean="0"/>
                  <a:t>pace for </a:t>
                </a:r>
              </a:p>
              <a:p>
                <a:r>
                  <a:rPr lang="en-US" sz="2400" dirty="0"/>
                  <a:t>t</a:t>
                </a:r>
                <a:r>
                  <a:rPr lang="en-US" sz="2400" dirty="0" smtClean="0"/>
                  <a:t>raffic split?</a:t>
                </a:r>
              </a:p>
            </p:txBody>
          </p:sp>
          <p:cxnSp>
            <p:nvCxnSpPr>
              <p:cNvPr id="6" name="Straight Arrow Connector 5"/>
              <p:cNvCxnSpPr>
                <a:stCxn id="15" idx="0"/>
                <a:endCxn id="3" idx="2"/>
              </p:cNvCxnSpPr>
              <p:nvPr/>
            </p:nvCxnSpPr>
            <p:spPr>
              <a:xfrm flipH="1" flipV="1">
                <a:off x="1028981" y="1464949"/>
                <a:ext cx="297516" cy="590468"/>
              </a:xfrm>
              <a:prstGeom prst="straightConnector1">
                <a:avLst/>
              </a:prstGeom>
              <a:ln w="38100" cmpd="sng">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2282261" y="1472642"/>
                <a:ext cx="993772" cy="379320"/>
              </a:xfrm>
              <a:prstGeom prst="straightConnector1">
                <a:avLst/>
              </a:prstGeom>
              <a:ln w="38100" cmpd="sng">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sp>
        <p:nvSpPr>
          <p:cNvPr id="60" name="TextBox 59"/>
          <p:cNvSpPr txBox="1"/>
          <p:nvPr/>
        </p:nvSpPr>
        <p:spPr>
          <a:xfrm>
            <a:off x="451554" y="5457050"/>
            <a:ext cx="8235246" cy="83099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solidFill>
                  <a:srgbClr val="0000BF"/>
                </a:solidFill>
              </a:rPr>
              <a:t>We should consider </a:t>
            </a:r>
            <a:r>
              <a:rPr lang="en-US" sz="2400" dirty="0">
                <a:solidFill>
                  <a:srgbClr val="0000BF"/>
                </a:solidFill>
              </a:rPr>
              <a:t>not only </a:t>
            </a:r>
            <a:r>
              <a:rPr lang="en-US" sz="2400" b="1" dirty="0">
                <a:solidFill>
                  <a:srgbClr val="0000BF"/>
                </a:solidFill>
              </a:rPr>
              <a:t>the </a:t>
            </a:r>
            <a:r>
              <a:rPr lang="en-US" sz="2400" b="1" dirty="0" err="1">
                <a:solidFill>
                  <a:srgbClr val="0000BF"/>
                </a:solidFill>
              </a:rPr>
              <a:t>middlebox</a:t>
            </a:r>
            <a:r>
              <a:rPr lang="en-US" sz="2400" b="1" dirty="0">
                <a:solidFill>
                  <a:srgbClr val="0000BF"/>
                </a:solidFill>
              </a:rPr>
              <a:t> resource constraints </a:t>
            </a:r>
          </a:p>
          <a:p>
            <a:pPr algn="ctr"/>
            <a:r>
              <a:rPr lang="en-US" sz="2400" dirty="0">
                <a:solidFill>
                  <a:srgbClr val="0000BF"/>
                </a:solidFill>
              </a:rPr>
              <a:t>but also </a:t>
            </a:r>
            <a:r>
              <a:rPr lang="en-US" sz="2400" b="1" dirty="0">
                <a:solidFill>
                  <a:srgbClr val="0000BF"/>
                </a:solidFill>
              </a:rPr>
              <a:t>switch TCAM space constraints</a:t>
            </a:r>
          </a:p>
        </p:txBody>
      </p:sp>
      <p:sp>
        <p:nvSpPr>
          <p:cNvPr id="4" name="Slide Number Placeholder 3"/>
          <p:cNvSpPr>
            <a:spLocks noGrp="1"/>
          </p:cNvSpPr>
          <p:nvPr>
            <p:ph type="sldNum" sz="quarter" idx="12"/>
          </p:nvPr>
        </p:nvSpPr>
        <p:spPr/>
        <p:txBody>
          <a:bodyPr/>
          <a:lstStyle/>
          <a:p>
            <a:fld id="{2F8258B8-ACF5-6E4C-8B3E-49E538074B44}" type="slidenum">
              <a:rPr lang="en-US" smtClean="0"/>
              <a:t>11</a:t>
            </a:fld>
            <a:endParaRPr lang="en-US"/>
          </a:p>
        </p:txBody>
      </p:sp>
      <p:pic>
        <p:nvPicPr>
          <p:cNvPr id="42" name="Picture 11" descr="IOSfirewall"/>
          <p:cNvPicPr>
            <a:picLocks noChangeAspect="1" noChangeArrowheads="1"/>
          </p:cNvPicPr>
          <p:nvPr/>
        </p:nvPicPr>
        <p:blipFill>
          <a:blip r:embed="rId5" cstate="print"/>
          <a:srcRect/>
          <a:stretch>
            <a:fillRect/>
          </a:stretch>
        </p:blipFill>
        <p:spPr bwMode="auto">
          <a:xfrm>
            <a:off x="6631814" y="1520368"/>
            <a:ext cx="347673" cy="415623"/>
          </a:xfrm>
          <a:prstGeom prst="rect">
            <a:avLst/>
          </a:prstGeom>
          <a:noFill/>
        </p:spPr>
      </p:pic>
      <p:pic>
        <p:nvPicPr>
          <p:cNvPr id="43" name="Picture 94"/>
          <p:cNvPicPr>
            <a:picLocks noChangeAspect="1" noChangeArrowheads="1"/>
          </p:cNvPicPr>
          <p:nvPr/>
        </p:nvPicPr>
        <p:blipFill>
          <a:blip r:embed="rId6" cstate="print"/>
          <a:srcRect/>
          <a:stretch>
            <a:fillRect/>
          </a:stretch>
        </p:blipFill>
        <p:spPr bwMode="auto">
          <a:xfrm>
            <a:off x="8278109" y="1520368"/>
            <a:ext cx="386793" cy="415623"/>
          </a:xfrm>
          <a:prstGeom prst="rect">
            <a:avLst/>
          </a:prstGeom>
          <a:noFill/>
          <a:ln w="9525" algn="ctr">
            <a:noFill/>
            <a:miter lim="800000"/>
            <a:headEnd/>
            <a:tailEnd/>
          </a:ln>
          <a:effectLst/>
        </p:spPr>
      </p:pic>
      <p:pic>
        <p:nvPicPr>
          <p:cNvPr id="44" name="Picture 57" descr="icon_color"/>
          <p:cNvPicPr>
            <a:picLocks noChangeAspect="1" noChangeArrowheads="1"/>
          </p:cNvPicPr>
          <p:nvPr/>
        </p:nvPicPr>
        <p:blipFill>
          <a:blip r:embed="rId7" cstate="print"/>
          <a:srcRect/>
          <a:stretch>
            <a:fillRect/>
          </a:stretch>
        </p:blipFill>
        <p:spPr bwMode="auto">
          <a:xfrm>
            <a:off x="7428121" y="1520368"/>
            <a:ext cx="402652" cy="415623"/>
          </a:xfrm>
          <a:prstGeom prst="rect">
            <a:avLst/>
          </a:prstGeom>
          <a:noFill/>
        </p:spPr>
      </p:pic>
      <p:cxnSp>
        <p:nvCxnSpPr>
          <p:cNvPr id="45" name="Straight Arrow Connector 97"/>
          <p:cNvCxnSpPr>
            <a:endCxn id="42" idx="1"/>
          </p:cNvCxnSpPr>
          <p:nvPr/>
        </p:nvCxnSpPr>
        <p:spPr>
          <a:xfrm>
            <a:off x="6087247" y="1728180"/>
            <a:ext cx="544567"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99"/>
          <p:cNvCxnSpPr>
            <a:stCxn id="42" idx="3"/>
            <a:endCxn id="44" idx="1"/>
          </p:cNvCxnSpPr>
          <p:nvPr/>
        </p:nvCxnSpPr>
        <p:spPr>
          <a:xfrm>
            <a:off x="6979487" y="1728180"/>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103"/>
          <p:cNvCxnSpPr>
            <a:endCxn id="43" idx="1"/>
          </p:cNvCxnSpPr>
          <p:nvPr/>
        </p:nvCxnSpPr>
        <p:spPr>
          <a:xfrm>
            <a:off x="7829475" y="1728180"/>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444994" y="1181814"/>
            <a:ext cx="889474" cy="338554"/>
          </a:xfrm>
          <a:prstGeom prst="rect">
            <a:avLst/>
          </a:prstGeom>
          <a:noFill/>
        </p:spPr>
        <p:txBody>
          <a:bodyPr wrap="none" rtlCol="0">
            <a:spAutoFit/>
          </a:bodyPr>
          <a:lstStyle/>
          <a:p>
            <a:r>
              <a:rPr lang="en-US" sz="1600" i="1" dirty="0" smtClean="0"/>
              <a:t>Firewall</a:t>
            </a:r>
          </a:p>
        </p:txBody>
      </p:sp>
      <p:sp>
        <p:nvSpPr>
          <p:cNvPr id="49" name="TextBox 48"/>
          <p:cNvSpPr txBox="1"/>
          <p:nvPr/>
        </p:nvSpPr>
        <p:spPr>
          <a:xfrm>
            <a:off x="7428121" y="1181814"/>
            <a:ext cx="504152" cy="338554"/>
          </a:xfrm>
          <a:prstGeom prst="rect">
            <a:avLst/>
          </a:prstGeom>
          <a:noFill/>
        </p:spPr>
        <p:txBody>
          <a:bodyPr wrap="none" rtlCol="0">
            <a:spAutoFit/>
          </a:bodyPr>
          <a:lstStyle/>
          <a:p>
            <a:r>
              <a:rPr lang="en-US" sz="1600" i="1" dirty="0" smtClean="0"/>
              <a:t>IDS</a:t>
            </a:r>
          </a:p>
        </p:txBody>
      </p:sp>
      <p:sp>
        <p:nvSpPr>
          <p:cNvPr id="50" name="TextBox 49"/>
          <p:cNvSpPr txBox="1"/>
          <p:nvPr/>
        </p:nvSpPr>
        <p:spPr>
          <a:xfrm>
            <a:off x="8076981" y="1181814"/>
            <a:ext cx="695711" cy="338554"/>
          </a:xfrm>
          <a:prstGeom prst="rect">
            <a:avLst/>
          </a:prstGeom>
          <a:noFill/>
        </p:spPr>
        <p:txBody>
          <a:bodyPr wrap="none" rtlCol="0">
            <a:spAutoFit/>
          </a:bodyPr>
          <a:lstStyle/>
          <a:p>
            <a:r>
              <a:rPr lang="en-US" sz="1600" i="1" dirty="0" smtClean="0"/>
              <a:t>Proxy</a:t>
            </a:r>
          </a:p>
        </p:txBody>
      </p:sp>
      <p:sp>
        <p:nvSpPr>
          <p:cNvPr id="51" name="TextBox 50"/>
          <p:cNvSpPr txBox="1"/>
          <p:nvPr/>
        </p:nvSpPr>
        <p:spPr>
          <a:xfrm>
            <a:off x="8169893" y="834245"/>
            <a:ext cx="363501" cy="523220"/>
          </a:xfrm>
          <a:prstGeom prst="rect">
            <a:avLst/>
          </a:prstGeom>
          <a:noFill/>
        </p:spPr>
        <p:txBody>
          <a:bodyPr wrap="none" rtlCol="0">
            <a:spAutoFit/>
          </a:bodyPr>
          <a:lstStyle/>
          <a:p>
            <a:r>
              <a:rPr lang="en-US" sz="2800" dirty="0" smtClean="0"/>
              <a:t>*</a:t>
            </a:r>
            <a:endParaRPr lang="en-US" sz="2800" dirty="0"/>
          </a:p>
        </p:txBody>
      </p:sp>
      <p:sp>
        <p:nvSpPr>
          <p:cNvPr id="52" name="TextBox 51"/>
          <p:cNvSpPr txBox="1"/>
          <p:nvPr/>
        </p:nvSpPr>
        <p:spPr>
          <a:xfrm>
            <a:off x="6760212" y="909348"/>
            <a:ext cx="1543211" cy="400110"/>
          </a:xfrm>
          <a:prstGeom prst="rect">
            <a:avLst/>
          </a:prstGeom>
          <a:noFill/>
        </p:spPr>
        <p:txBody>
          <a:bodyPr wrap="none" rtlCol="0">
            <a:spAutoFit/>
          </a:bodyPr>
          <a:lstStyle/>
          <a:p>
            <a:r>
              <a:rPr lang="en-US" sz="2000" b="1" dirty="0" smtClean="0"/>
              <a:t>Policy Chain:</a:t>
            </a:r>
            <a:endParaRPr lang="en-US" sz="2000" b="1" dirty="0"/>
          </a:p>
        </p:txBody>
      </p:sp>
      <p:cxnSp>
        <p:nvCxnSpPr>
          <p:cNvPr id="40" name="Straight Arrow Connector 99"/>
          <p:cNvCxnSpPr/>
          <p:nvPr/>
        </p:nvCxnSpPr>
        <p:spPr>
          <a:xfrm>
            <a:off x="8635255" y="1728179"/>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직사각형 10"/>
          <p:cNvSpPr/>
          <p:nvPr/>
        </p:nvSpPr>
        <p:spPr>
          <a:xfrm>
            <a:off x="265868" y="4631212"/>
            <a:ext cx="4572000" cy="707886"/>
          </a:xfrm>
          <a:prstGeom prst="rect">
            <a:avLst/>
          </a:prstGeom>
        </p:spPr>
        <p:txBody>
          <a:bodyPr>
            <a:spAutoFit/>
          </a:bodyPr>
          <a:lstStyle/>
          <a:p>
            <a:pPr>
              <a:defRPr/>
            </a:pPr>
            <a:r>
              <a:rPr lang="en-US" altLang="ko-KR" sz="2000" dirty="0" smtClean="0"/>
              <a:t>1</a:t>
            </a:r>
            <a:r>
              <a:rPr lang="en-US" altLang="ko-KR" sz="2000" dirty="0"/>
              <a:t>) </a:t>
            </a:r>
            <a:r>
              <a:rPr lang="en-US" altLang="ko-KR" sz="2000" dirty="0" err="1"/>
              <a:t>middlebox</a:t>
            </a:r>
            <a:r>
              <a:rPr lang="en-US" altLang="ko-KR" sz="2000" dirty="0"/>
              <a:t> processing constraint </a:t>
            </a:r>
            <a:endParaRPr lang="en-US" altLang="ko-KR" sz="2000" dirty="0" smtClean="0"/>
          </a:p>
          <a:p>
            <a:pPr>
              <a:defRPr/>
            </a:pPr>
            <a:r>
              <a:rPr lang="en-US" altLang="ko-KR" sz="2000" dirty="0" smtClean="0"/>
              <a:t>2</a:t>
            </a:r>
            <a:r>
              <a:rPr lang="en-US" altLang="ko-KR" sz="2000" dirty="0"/>
              <a:t>) limited TCAM space in SDN switches</a:t>
            </a:r>
            <a:endParaRPr lang="ko-KR" altLang="en-US" sz="2000" dirty="0"/>
          </a:p>
        </p:txBody>
      </p:sp>
      <p:sp>
        <p:nvSpPr>
          <p:cNvPr id="61" name="TextBox 60"/>
          <p:cNvSpPr txBox="1"/>
          <p:nvPr/>
        </p:nvSpPr>
        <p:spPr>
          <a:xfrm>
            <a:off x="4800207" y="4947441"/>
            <a:ext cx="521297" cy="400110"/>
          </a:xfrm>
          <a:prstGeom prst="rect">
            <a:avLst/>
          </a:prstGeom>
          <a:noFill/>
        </p:spPr>
        <p:txBody>
          <a:bodyPr wrap="none" rtlCol="0">
            <a:spAutoFit/>
          </a:bodyPr>
          <a:lstStyle/>
          <a:p>
            <a:r>
              <a:rPr lang="en-US" sz="2000" i="1" dirty="0" smtClean="0"/>
              <a:t>IDS</a:t>
            </a:r>
          </a:p>
        </p:txBody>
      </p:sp>
      <p:sp>
        <p:nvSpPr>
          <p:cNvPr id="35" name="직사각형 34"/>
          <p:cNvSpPr/>
          <p:nvPr/>
        </p:nvSpPr>
        <p:spPr>
          <a:xfrm>
            <a:off x="265868" y="4265940"/>
            <a:ext cx="2895986" cy="461665"/>
          </a:xfrm>
          <a:prstGeom prst="rect">
            <a:avLst/>
          </a:prstGeom>
        </p:spPr>
        <p:txBody>
          <a:bodyPr wrap="none">
            <a:spAutoFit/>
          </a:bodyPr>
          <a:lstStyle/>
          <a:p>
            <a:r>
              <a:rPr lang="en-US" altLang="ko-KR" sz="2400" b="1" dirty="0"/>
              <a:t>R</a:t>
            </a:r>
            <a:r>
              <a:rPr lang="en-US" altLang="ko-KR" sz="2400" b="1" dirty="0" smtClean="0"/>
              <a:t>esource </a:t>
            </a:r>
            <a:r>
              <a:rPr lang="en-US" altLang="ko-KR" sz="2400" b="1" dirty="0"/>
              <a:t>constraints </a:t>
            </a:r>
            <a:endParaRPr lang="ko-KR" altLang="en-US" sz="2400" b="1" dirty="0"/>
          </a:p>
        </p:txBody>
      </p:sp>
    </p:spTree>
    <p:custDataLst>
      <p:tags r:id="rId1"/>
    </p:custDataLst>
    <p:extLst>
      <p:ext uri="{BB962C8B-B14F-4D97-AF65-F5344CB8AC3E}">
        <p14:creationId xmlns:p14="http://schemas.microsoft.com/office/powerpoint/2010/main" val="1299308188"/>
      </p:ext>
    </p:extLst>
  </p:cSld>
  <p:clrMapOvr>
    <a:masterClrMapping/>
  </p:clrMapOvr>
  <mc:AlternateContent xmlns:mc="http://schemas.openxmlformats.org/markup-compatibility/2006" xmlns:p14="http://schemas.microsoft.com/office/powerpoint/2010/main">
    <mc:Choice Requires="p14">
      <p:transition spd="slow" p14:dur="2000" advTm="84398"/>
    </mc:Choice>
    <mc:Fallback xmlns="">
      <p:transition xmlns:p14="http://schemas.microsoft.com/office/powerpoint/2010/main" spd="slow" advTm="843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1"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258B8-ACF5-6E4C-8B3E-49E538074B44}" type="slidenum">
              <a:rPr lang="en-US" smtClean="0"/>
              <a:t>12</a:t>
            </a:fld>
            <a:endParaRPr lang="en-US"/>
          </a:p>
        </p:txBody>
      </p:sp>
      <p:cxnSp>
        <p:nvCxnSpPr>
          <p:cNvPr id="74" name="Straight Arrow Connector 73"/>
          <p:cNvCxnSpPr/>
          <p:nvPr/>
        </p:nvCxnSpPr>
        <p:spPr>
          <a:xfrm>
            <a:off x="1014915" y="2695401"/>
            <a:ext cx="1339793" cy="4572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1014915" y="3317701"/>
            <a:ext cx="1339793" cy="6096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76" name="Picture 75"/>
          <p:cNvPicPr>
            <a:picLocks noChangeArrowheads="1"/>
          </p:cNvPicPr>
          <p:nvPr/>
        </p:nvPicPr>
        <p:blipFill>
          <a:blip r:embed="rId4" cstate="print"/>
          <a:srcRect/>
          <a:stretch>
            <a:fillRect/>
          </a:stretch>
        </p:blipFill>
        <p:spPr bwMode="auto">
          <a:xfrm>
            <a:off x="2354708" y="3012901"/>
            <a:ext cx="667375" cy="420883"/>
          </a:xfrm>
          <a:prstGeom prst="rect">
            <a:avLst/>
          </a:prstGeom>
          <a:noFill/>
          <a:ln w="9525">
            <a:noFill/>
            <a:miter lim="800000"/>
            <a:headEnd/>
            <a:tailEnd/>
          </a:ln>
          <a:effectLst/>
        </p:spPr>
      </p:pic>
      <p:pic>
        <p:nvPicPr>
          <p:cNvPr id="77" name="Picture 76"/>
          <p:cNvPicPr>
            <a:picLocks noChangeAspect="1" noChangeArrowheads="1"/>
          </p:cNvPicPr>
          <p:nvPr/>
        </p:nvPicPr>
        <p:blipFill>
          <a:blip r:embed="rId5" cstate="print"/>
          <a:srcRect/>
          <a:stretch>
            <a:fillRect/>
          </a:stretch>
        </p:blipFill>
        <p:spPr bwMode="auto">
          <a:xfrm>
            <a:off x="4389693" y="2766191"/>
            <a:ext cx="813243" cy="772820"/>
          </a:xfrm>
          <a:prstGeom prst="rect">
            <a:avLst/>
          </a:prstGeom>
          <a:noFill/>
          <a:ln w="9525" algn="ctr">
            <a:noFill/>
            <a:miter lim="800000"/>
            <a:headEnd/>
            <a:tailEnd/>
          </a:ln>
          <a:effectLst/>
        </p:spPr>
      </p:pic>
      <p:pic>
        <p:nvPicPr>
          <p:cNvPr id="78" name="Picture 77"/>
          <p:cNvPicPr>
            <a:picLocks noChangeArrowheads="1"/>
          </p:cNvPicPr>
          <p:nvPr/>
        </p:nvPicPr>
        <p:blipFill>
          <a:blip r:embed="rId4" cstate="print"/>
          <a:srcRect/>
          <a:stretch>
            <a:fillRect/>
          </a:stretch>
        </p:blipFill>
        <p:spPr bwMode="auto">
          <a:xfrm>
            <a:off x="6535935" y="3012901"/>
            <a:ext cx="667375" cy="420883"/>
          </a:xfrm>
          <a:prstGeom prst="rect">
            <a:avLst/>
          </a:prstGeom>
          <a:noFill/>
          <a:ln w="9525">
            <a:noFill/>
            <a:miter lim="800000"/>
            <a:headEnd/>
            <a:tailEnd/>
          </a:ln>
          <a:effectLst/>
        </p:spPr>
      </p:pic>
      <p:cxnSp>
        <p:nvCxnSpPr>
          <p:cNvPr id="79" name="Straight Arrow Connector 78"/>
          <p:cNvCxnSpPr/>
          <p:nvPr/>
        </p:nvCxnSpPr>
        <p:spPr>
          <a:xfrm>
            <a:off x="3022083" y="3154384"/>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5202936" y="3170545"/>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203310" y="3212106"/>
            <a:ext cx="1339793"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851099" y="1788204"/>
            <a:ext cx="4141521" cy="461665"/>
          </a:xfrm>
          <a:prstGeom prst="rect">
            <a:avLst/>
          </a:prstGeom>
          <a:noFill/>
        </p:spPr>
        <p:txBody>
          <a:bodyPr wrap="square" rtlCol="0">
            <a:spAutoFit/>
          </a:bodyPr>
          <a:lstStyle/>
          <a:p>
            <a:pPr algn="ctr"/>
            <a:endParaRPr lang="en-US" sz="2400" dirty="0"/>
          </a:p>
        </p:txBody>
      </p:sp>
      <p:sp>
        <p:nvSpPr>
          <p:cNvPr id="87" name="Rectangle 86"/>
          <p:cNvSpPr/>
          <p:nvPr/>
        </p:nvSpPr>
        <p:spPr>
          <a:xfrm>
            <a:off x="2574036" y="3477543"/>
            <a:ext cx="252171" cy="32651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Rectangle 87"/>
          <p:cNvSpPr/>
          <p:nvPr/>
        </p:nvSpPr>
        <p:spPr>
          <a:xfrm>
            <a:off x="2895997" y="3477543"/>
            <a:ext cx="252171" cy="326512"/>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flipH="1">
            <a:off x="2413400" y="2612791"/>
            <a:ext cx="599640" cy="400110"/>
          </a:xfrm>
          <a:prstGeom prst="rect">
            <a:avLst/>
          </a:prstGeom>
          <a:noFill/>
        </p:spPr>
        <p:txBody>
          <a:bodyPr wrap="square" rtlCol="0">
            <a:spAutoFit/>
          </a:bodyPr>
          <a:lstStyle/>
          <a:p>
            <a:r>
              <a:rPr lang="en-US" sz="2000" dirty="0" smtClean="0"/>
              <a:t>S1</a:t>
            </a:r>
            <a:endParaRPr lang="en-US" sz="2000" baseline="-25000" dirty="0"/>
          </a:p>
        </p:txBody>
      </p:sp>
      <p:sp>
        <p:nvSpPr>
          <p:cNvPr id="90" name="TextBox 89"/>
          <p:cNvSpPr txBox="1"/>
          <p:nvPr/>
        </p:nvSpPr>
        <p:spPr>
          <a:xfrm>
            <a:off x="4410683" y="2326981"/>
            <a:ext cx="824114" cy="400110"/>
          </a:xfrm>
          <a:prstGeom prst="rect">
            <a:avLst/>
          </a:prstGeom>
          <a:noFill/>
        </p:spPr>
        <p:txBody>
          <a:bodyPr wrap="none" rtlCol="0">
            <a:spAutoFit/>
          </a:bodyPr>
          <a:lstStyle/>
          <a:p>
            <a:r>
              <a:rPr lang="en-US" sz="2000" i="1" dirty="0" smtClean="0"/>
              <a:t>Proxy</a:t>
            </a:r>
          </a:p>
        </p:txBody>
      </p:sp>
      <p:sp>
        <p:nvSpPr>
          <p:cNvPr id="91" name="TextBox 90"/>
          <p:cNvSpPr txBox="1"/>
          <p:nvPr/>
        </p:nvSpPr>
        <p:spPr>
          <a:xfrm flipH="1">
            <a:off x="6603670" y="2612791"/>
            <a:ext cx="599640" cy="400110"/>
          </a:xfrm>
          <a:prstGeom prst="rect">
            <a:avLst/>
          </a:prstGeom>
          <a:noFill/>
        </p:spPr>
        <p:txBody>
          <a:bodyPr wrap="square" rtlCol="0">
            <a:spAutoFit/>
          </a:bodyPr>
          <a:lstStyle/>
          <a:p>
            <a:r>
              <a:rPr lang="en-US" sz="2000" dirty="0" smtClean="0"/>
              <a:t>S2</a:t>
            </a:r>
            <a:endParaRPr lang="en-US" sz="2000" baseline="-25000" dirty="0"/>
          </a:p>
        </p:txBody>
      </p:sp>
      <p:sp>
        <p:nvSpPr>
          <p:cNvPr id="92" name="TextBox 91"/>
          <p:cNvSpPr txBox="1"/>
          <p:nvPr/>
        </p:nvSpPr>
        <p:spPr>
          <a:xfrm>
            <a:off x="567397" y="2268859"/>
            <a:ext cx="1101511" cy="369332"/>
          </a:xfrm>
          <a:prstGeom prst="rect">
            <a:avLst/>
          </a:prstGeom>
          <a:noFill/>
        </p:spPr>
        <p:txBody>
          <a:bodyPr wrap="square" rtlCol="0">
            <a:spAutoFit/>
          </a:bodyPr>
          <a:lstStyle/>
          <a:p>
            <a:r>
              <a:rPr lang="en-US" dirty="0" smtClean="0"/>
              <a:t>User 1</a:t>
            </a:r>
            <a:endParaRPr lang="en-US" dirty="0"/>
          </a:p>
        </p:txBody>
      </p:sp>
      <p:sp>
        <p:nvSpPr>
          <p:cNvPr id="93" name="TextBox 92"/>
          <p:cNvSpPr txBox="1"/>
          <p:nvPr/>
        </p:nvSpPr>
        <p:spPr>
          <a:xfrm>
            <a:off x="468815" y="3930431"/>
            <a:ext cx="1101511" cy="369332"/>
          </a:xfrm>
          <a:prstGeom prst="rect">
            <a:avLst/>
          </a:prstGeom>
          <a:noFill/>
        </p:spPr>
        <p:txBody>
          <a:bodyPr wrap="square" rtlCol="0">
            <a:spAutoFit/>
          </a:bodyPr>
          <a:lstStyle/>
          <a:p>
            <a:r>
              <a:rPr lang="en-US" dirty="0" smtClean="0"/>
              <a:t>User 2</a:t>
            </a:r>
            <a:endParaRPr lang="en-US" dirty="0"/>
          </a:p>
        </p:txBody>
      </p:sp>
      <p:sp>
        <p:nvSpPr>
          <p:cNvPr id="94" name="Rectangle 93"/>
          <p:cNvSpPr/>
          <p:nvPr/>
        </p:nvSpPr>
        <p:spPr>
          <a:xfrm>
            <a:off x="5220203" y="3477543"/>
            <a:ext cx="241300" cy="326512"/>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1308027" y="2387879"/>
            <a:ext cx="252171" cy="32651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Rectangle 103"/>
          <p:cNvSpPr/>
          <p:nvPr/>
        </p:nvSpPr>
        <p:spPr>
          <a:xfrm>
            <a:off x="1242961" y="3973251"/>
            <a:ext cx="252171" cy="326512"/>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Callout 30"/>
          <p:cNvSpPr/>
          <p:nvPr/>
        </p:nvSpPr>
        <p:spPr>
          <a:xfrm>
            <a:off x="6339096" y="1161043"/>
            <a:ext cx="2204007" cy="1254321"/>
          </a:xfrm>
          <a:prstGeom prst="wedgeEllipseCallout">
            <a:avLst>
              <a:gd name="adj1" fmla="val -105492"/>
              <a:gd name="adj2" fmla="val 7210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t>Proxy may modify flows</a:t>
            </a:r>
            <a:endParaRPr lang="en-US" sz="2200" dirty="0"/>
          </a:p>
        </p:txBody>
      </p:sp>
      <p:sp>
        <p:nvSpPr>
          <p:cNvPr id="32" name="TextBox 31"/>
          <p:cNvSpPr txBox="1"/>
          <p:nvPr/>
        </p:nvSpPr>
        <p:spPr>
          <a:xfrm>
            <a:off x="910521" y="4925138"/>
            <a:ext cx="7369807" cy="58477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solidFill>
                  <a:srgbClr val="0000BF"/>
                </a:solidFill>
              </a:rPr>
              <a:t>Are forwarding rules at S2 correct? </a:t>
            </a:r>
            <a:endParaRPr lang="en-US" sz="3200" dirty="0">
              <a:solidFill>
                <a:srgbClr val="0000BF"/>
              </a:solidFill>
            </a:endParaRPr>
          </a:p>
        </p:txBody>
      </p:sp>
      <p:sp>
        <p:nvSpPr>
          <p:cNvPr id="26" name="Title 1"/>
          <p:cNvSpPr txBox="1">
            <a:spLocks/>
          </p:cNvSpPr>
          <p:nvPr/>
        </p:nvSpPr>
        <p:spPr>
          <a:xfrm>
            <a:off x="67283" y="127000"/>
            <a:ext cx="8686800"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00BF"/>
                </a:solidFill>
              </a:rPr>
              <a:t>Challenge: Dynamic Modifications</a:t>
            </a:r>
            <a:endParaRPr lang="en-US" dirty="0">
              <a:solidFill>
                <a:srgbClr val="0000BF"/>
              </a:solidFill>
            </a:endParaRPr>
          </a:p>
        </p:txBody>
      </p:sp>
      <p:pic>
        <p:nvPicPr>
          <p:cNvPr id="25" name="Picture 11" descr="IOSfirewall"/>
          <p:cNvPicPr>
            <a:picLocks noChangeAspect="1" noChangeArrowheads="1"/>
          </p:cNvPicPr>
          <p:nvPr/>
        </p:nvPicPr>
        <p:blipFill>
          <a:blip r:embed="rId6" cstate="print"/>
          <a:srcRect/>
          <a:stretch>
            <a:fillRect/>
          </a:stretch>
        </p:blipFill>
        <p:spPr bwMode="auto">
          <a:xfrm>
            <a:off x="6707308" y="3927301"/>
            <a:ext cx="324630" cy="602783"/>
          </a:xfrm>
          <a:prstGeom prst="rect">
            <a:avLst/>
          </a:prstGeom>
          <a:noFill/>
        </p:spPr>
      </p:pic>
      <p:sp>
        <p:nvSpPr>
          <p:cNvPr id="27" name="TextBox 26"/>
          <p:cNvSpPr txBox="1"/>
          <p:nvPr/>
        </p:nvSpPr>
        <p:spPr>
          <a:xfrm>
            <a:off x="7059637" y="3987967"/>
            <a:ext cx="1066318" cy="400110"/>
          </a:xfrm>
          <a:prstGeom prst="rect">
            <a:avLst/>
          </a:prstGeom>
          <a:noFill/>
        </p:spPr>
        <p:txBody>
          <a:bodyPr wrap="none" rtlCol="0">
            <a:spAutoFit/>
          </a:bodyPr>
          <a:lstStyle/>
          <a:p>
            <a:r>
              <a:rPr lang="en-US" sz="2000" i="1" dirty="0" smtClean="0"/>
              <a:t>Firewall</a:t>
            </a:r>
          </a:p>
        </p:txBody>
      </p:sp>
      <p:cxnSp>
        <p:nvCxnSpPr>
          <p:cNvPr id="3" name="Straight Arrow Connector 2"/>
          <p:cNvCxnSpPr>
            <a:stCxn id="78" idx="2"/>
            <a:endCxn id="25" idx="0"/>
          </p:cNvCxnSpPr>
          <p:nvPr/>
        </p:nvCxnSpPr>
        <p:spPr>
          <a:xfrm>
            <a:off x="6869623" y="3433784"/>
            <a:ext cx="0" cy="493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5493253" y="3477543"/>
            <a:ext cx="241300" cy="326512"/>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95132" y="1161043"/>
            <a:ext cx="3315927" cy="830997"/>
          </a:xfrm>
          <a:prstGeom prst="rect">
            <a:avLst/>
          </a:prstGeom>
          <a:noFill/>
          <a:ln>
            <a:solidFill>
              <a:srgbClr val="FF0000"/>
            </a:solidFill>
          </a:ln>
        </p:spPr>
        <p:txBody>
          <a:bodyPr wrap="square" rtlCol="0">
            <a:spAutoFit/>
          </a:bodyPr>
          <a:lstStyle/>
          <a:p>
            <a:r>
              <a:rPr lang="en-US" sz="2400" dirty="0" smtClean="0"/>
              <a:t>User1: Proxy </a:t>
            </a:r>
            <a:r>
              <a:rPr lang="en-US" sz="2400" dirty="0" smtClean="0">
                <a:sym typeface="Wingdings"/>
              </a:rPr>
              <a:t> Firewall</a:t>
            </a:r>
          </a:p>
          <a:p>
            <a:r>
              <a:rPr lang="en-US" sz="2400" dirty="0" smtClean="0">
                <a:sym typeface="Wingdings"/>
              </a:rPr>
              <a:t>User2: Proxy</a:t>
            </a:r>
            <a:endParaRPr lang="en-US" sz="2400" dirty="0"/>
          </a:p>
        </p:txBody>
      </p:sp>
    </p:spTree>
    <p:custDataLst>
      <p:tags r:id="rId1"/>
    </p:custDataLst>
    <p:extLst>
      <p:ext uri="{BB962C8B-B14F-4D97-AF65-F5344CB8AC3E}">
        <p14:creationId xmlns:p14="http://schemas.microsoft.com/office/powerpoint/2010/main" val="1656954713"/>
      </p:ext>
    </p:extLst>
  </p:cSld>
  <p:clrMapOvr>
    <a:masterClrMapping/>
  </p:clrMapOvr>
  <mc:AlternateContent xmlns:mc="http://schemas.openxmlformats.org/markup-compatibility/2006" xmlns:p14="http://schemas.microsoft.com/office/powerpoint/2010/main">
    <mc:Choice Requires="p14">
      <p:transition spd="slow" p14:dur="2000" advTm="49188"/>
    </mc:Choice>
    <mc:Fallback xmlns="">
      <p:transition xmlns:p14="http://schemas.microsoft.com/office/powerpoint/2010/main" spd="slow" advTm="49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1.48148E-6 L 0.10694 0.08542 " pathEditMode="relative" rAng="0" ptsTypes="AA">
                                      <p:cBhvr>
                                        <p:cTn id="6" dur="2000" fill="hold"/>
                                        <p:tgtEl>
                                          <p:spTgt spid="103"/>
                                        </p:tgtEl>
                                        <p:attrNameLst>
                                          <p:attrName>ppt_x</p:attrName>
                                          <p:attrName>ppt_y</p:attrName>
                                        </p:attrNameLst>
                                      </p:cBhvr>
                                      <p:rCtr x="5347" y="4259"/>
                                    </p:animMotion>
                                  </p:childTnLst>
                                </p:cTn>
                              </p:par>
                              <p:par>
                                <p:cTn id="7" presetID="0" presetClass="path" presetSubtype="0" accel="50000" decel="50000" fill="hold" grpId="0" nodeType="withEffect">
                                  <p:stCondLst>
                                    <p:cond delay="0"/>
                                  </p:stCondLst>
                                  <p:childTnLst>
                                    <p:animMotion origin="layout" path="M 1.94444E-6 2.59259E-6 L 0.13854 -0.08334 " pathEditMode="relative" ptsTypes="AA">
                                      <p:cBhvr>
                                        <p:cTn id="8" dur="2000" fill="hold"/>
                                        <p:tgtEl>
                                          <p:spTgt spid="104"/>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grpId="1" nodeType="afterEffect">
                                  <p:stCondLst>
                                    <p:cond delay="0"/>
                                  </p:stCondLst>
                                  <p:childTnLst>
                                    <p:set>
                                      <p:cBhvr>
                                        <p:cTn id="11" dur="1" fill="hold">
                                          <p:stCondLst>
                                            <p:cond delay="0"/>
                                          </p:stCondLst>
                                        </p:cTn>
                                        <p:tgtEl>
                                          <p:spTgt spid="103"/>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104"/>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2" nodeType="after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0" presetClass="path" presetSubtype="0" accel="50000" decel="50000" fill="hold" grpId="0" nodeType="withEffect">
                                  <p:stCondLst>
                                    <p:cond delay="0"/>
                                  </p:stCondLst>
                                  <p:childTnLst>
                                    <p:animMotion origin="layout" path="M 0 0 L 0.13472 0 " pathEditMode="relative" ptsTypes="AA">
                                      <p:cBhvr>
                                        <p:cTn id="20" dur="2000" fill="hold"/>
                                        <p:tgtEl>
                                          <p:spTgt spid="8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13472 0 " pathEditMode="relative" ptsTypes="AA">
                                      <p:cBhvr>
                                        <p:cTn id="22" dur="2000" fill="hold"/>
                                        <p:tgtEl>
                                          <p:spTgt spid="8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childTnLst>
                                    <p:set>
                                      <p:cBhvr>
                                        <p:cTn id="35" dur="1" fill="hold">
                                          <p:stCondLst>
                                            <p:cond delay="0"/>
                                          </p:stCondLst>
                                        </p:cTn>
                                        <p:tgtEl>
                                          <p:spTgt spid="94"/>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3.61111E-6 8.51852E-6 L 0.15417 8.51852E-6 " pathEditMode="relative" ptsTypes="AA">
                                      <p:cBhvr>
                                        <p:cTn id="37" dur="2000" fill="hold"/>
                                        <p:tgtEl>
                                          <p:spTgt spid="94"/>
                                        </p:tgtEl>
                                        <p:attrNameLst>
                                          <p:attrName>ppt_x</p:attrName>
                                          <p:attrName>ppt_y</p:attrName>
                                        </p:attrNameLst>
                                      </p:cBhvr>
                                    </p:animMotion>
                                  </p:childTnLst>
                                </p:cTn>
                              </p:par>
                              <p:par>
                                <p:cTn id="38" presetID="1" presetClass="entr" presetSubtype="0" fill="hold" grpId="1"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0" presetClass="path" presetSubtype="0" accel="50000" decel="50000" fill="hold" grpId="0" nodeType="withEffect">
                                  <p:stCondLst>
                                    <p:cond delay="0"/>
                                  </p:stCondLst>
                                  <p:childTnLst>
                                    <p:animMotion origin="layout" path="M -3.61111E-6 8.51852E-6 L 0.15417 8.51852E-6 " pathEditMode="relative" ptsTypes="AA">
                                      <p:cBhvr>
                                        <p:cTn id="41" dur="2000" fill="hold"/>
                                        <p:tgtEl>
                                          <p:spTgt spid="33"/>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7" grpId="2" animBg="1"/>
      <p:bldP spid="88" grpId="0" animBg="1"/>
      <p:bldP spid="88" grpId="1" animBg="1"/>
      <p:bldP spid="88" grpId="2" animBg="1"/>
      <p:bldP spid="94" grpId="0" animBg="1"/>
      <p:bldP spid="94" grpId="1" animBg="1"/>
      <p:bldP spid="103" grpId="0" animBg="1"/>
      <p:bldP spid="103" grpId="1" animBg="1"/>
      <p:bldP spid="104" grpId="0" animBg="1"/>
      <p:bldP spid="104" grpId="1" animBg="1"/>
      <p:bldP spid="31" grpId="0" animBg="1"/>
      <p:bldP spid="32" grpId="0" animBg="1"/>
      <p:bldP spid="33" grpId="0" animBg="1"/>
      <p:bldP spid="3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29702" cy="1386288"/>
          </a:xfrm>
        </p:spPr>
        <p:txBody>
          <a:bodyPr>
            <a:normAutofit/>
          </a:bodyPr>
          <a:lstStyle/>
          <a:p>
            <a:r>
              <a:rPr lang="en-US" sz="4000" dirty="0" smtClean="0">
                <a:solidFill>
                  <a:srgbClr val="0000BF"/>
                </a:solidFill>
              </a:rPr>
              <a:t>New </a:t>
            </a:r>
            <a:r>
              <a:rPr lang="en-US" sz="4000" dirty="0">
                <a:solidFill>
                  <a:srgbClr val="0000BF"/>
                </a:solidFill>
              </a:rPr>
              <a:t>dimensions beyond Layer 2-3 tasks</a:t>
            </a:r>
          </a:p>
        </p:txBody>
      </p:sp>
      <p:sp>
        <p:nvSpPr>
          <p:cNvPr id="3" name="Content Placeholder 2"/>
          <p:cNvSpPr>
            <a:spLocks noGrp="1"/>
          </p:cNvSpPr>
          <p:nvPr>
            <p:ph idx="1"/>
          </p:nvPr>
        </p:nvSpPr>
        <p:spPr>
          <a:xfrm>
            <a:off x="239059" y="1523601"/>
            <a:ext cx="8581464" cy="921031"/>
          </a:xfrm>
        </p:spPr>
        <p:txBody>
          <a:bodyPr>
            <a:normAutofit/>
          </a:bodyPr>
          <a:lstStyle/>
          <a:p>
            <a:pPr marL="0" indent="0">
              <a:buNone/>
            </a:pPr>
            <a:r>
              <a:rPr lang="en-US" sz="3600" dirty="0" smtClean="0"/>
              <a:t>1) Policy Composition </a:t>
            </a:r>
            <a:r>
              <a:rPr lang="en-US" sz="3600" dirty="0" smtClean="0">
                <a:sym typeface="Wingdings"/>
              </a:rPr>
              <a:t> Potential loops</a:t>
            </a:r>
            <a:r>
              <a:rPr lang="en-US" sz="3600" dirty="0" smtClean="0"/>
              <a:t> </a:t>
            </a:r>
          </a:p>
        </p:txBody>
      </p:sp>
      <p:sp>
        <p:nvSpPr>
          <p:cNvPr id="14" name="Content Placeholder 2"/>
          <p:cNvSpPr txBox="1">
            <a:spLocks/>
          </p:cNvSpPr>
          <p:nvPr/>
        </p:nvSpPr>
        <p:spPr>
          <a:xfrm>
            <a:off x="239059" y="3839615"/>
            <a:ext cx="8581464" cy="8170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3) Dynamic Modifications </a:t>
            </a:r>
            <a:r>
              <a:rPr lang="en-US" sz="3600" dirty="0" smtClean="0">
                <a:sym typeface="Wingdings"/>
              </a:rPr>
              <a:t> Correctness?</a:t>
            </a:r>
            <a:endParaRPr lang="en-US" sz="3600" dirty="0" smtClean="0"/>
          </a:p>
        </p:txBody>
      </p:sp>
      <p:sp>
        <p:nvSpPr>
          <p:cNvPr id="15" name="Content Placeholder 2"/>
          <p:cNvSpPr txBox="1">
            <a:spLocks/>
          </p:cNvSpPr>
          <p:nvPr/>
        </p:nvSpPr>
        <p:spPr>
          <a:xfrm>
            <a:off x="239059" y="2644397"/>
            <a:ext cx="9054353" cy="8998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2) Resource Constraints </a:t>
            </a:r>
            <a:r>
              <a:rPr lang="en-US" sz="3600" dirty="0" smtClean="0">
                <a:sym typeface="Wingdings"/>
              </a:rPr>
              <a:t> Switch + Middlebox</a:t>
            </a:r>
            <a:endParaRPr lang="en-US" sz="3600" dirty="0" smtClean="0"/>
          </a:p>
        </p:txBody>
      </p:sp>
      <p:sp>
        <p:nvSpPr>
          <p:cNvPr id="4" name="Slide Number Placeholder 3"/>
          <p:cNvSpPr>
            <a:spLocks noGrp="1"/>
          </p:cNvSpPr>
          <p:nvPr>
            <p:ph type="sldNum" sz="quarter" idx="12"/>
          </p:nvPr>
        </p:nvSpPr>
        <p:spPr/>
        <p:txBody>
          <a:bodyPr/>
          <a:lstStyle/>
          <a:p>
            <a:fld id="{2F8258B8-ACF5-6E4C-8B3E-49E538074B44}" type="slidenum">
              <a:rPr lang="en-US" smtClean="0"/>
              <a:t>13</a:t>
            </a:fld>
            <a:endParaRPr lang="en-US"/>
          </a:p>
        </p:txBody>
      </p:sp>
      <p:sp>
        <p:nvSpPr>
          <p:cNvPr id="8" name="TextBox 7"/>
          <p:cNvSpPr txBox="1"/>
          <p:nvPr/>
        </p:nvSpPr>
        <p:spPr>
          <a:xfrm>
            <a:off x="562536" y="4751518"/>
            <a:ext cx="7937502" cy="1754326"/>
          </a:xfrm>
          <a:prstGeom prst="rect">
            <a:avLst/>
          </a:prstGeom>
          <a:noFill/>
          <a:ln w="25400" cmpd="sng">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solidFill>
                  <a:srgbClr val="0000BF"/>
                </a:solidFill>
              </a:rPr>
              <a:t>How can </a:t>
            </a:r>
            <a:r>
              <a:rPr lang="en-US" sz="3600" b="1" dirty="0" smtClean="0">
                <a:solidFill>
                  <a:srgbClr val="0000BF"/>
                </a:solidFill>
              </a:rPr>
              <a:t>SIMPLE</a:t>
            </a:r>
            <a:r>
              <a:rPr lang="en-US" sz="3600" dirty="0" smtClean="0">
                <a:solidFill>
                  <a:srgbClr val="0000BF"/>
                </a:solidFill>
              </a:rPr>
              <a:t> address these with </a:t>
            </a:r>
            <a:r>
              <a:rPr lang="en-US" sz="3600" b="1" i="1" dirty="0" smtClean="0">
                <a:solidFill>
                  <a:srgbClr val="0000BF"/>
                </a:solidFill>
              </a:rPr>
              <a:t>unmodified</a:t>
            </a:r>
            <a:r>
              <a:rPr lang="en-US" sz="3600" i="1" dirty="0" smtClean="0">
                <a:solidFill>
                  <a:srgbClr val="0000BF"/>
                </a:solidFill>
              </a:rPr>
              <a:t> </a:t>
            </a:r>
            <a:r>
              <a:rPr lang="en-US" sz="3600" dirty="0" smtClean="0">
                <a:solidFill>
                  <a:srgbClr val="0000BF"/>
                </a:solidFill>
              </a:rPr>
              <a:t>middleboxes and </a:t>
            </a:r>
          </a:p>
          <a:p>
            <a:pPr algn="ctr"/>
            <a:r>
              <a:rPr lang="en-US" sz="3600" b="1" i="1" dirty="0" smtClean="0">
                <a:solidFill>
                  <a:srgbClr val="0000BF"/>
                </a:solidFill>
              </a:rPr>
              <a:t>existing</a:t>
            </a:r>
            <a:r>
              <a:rPr lang="en-US" sz="3600" i="1" dirty="0" smtClean="0">
                <a:solidFill>
                  <a:srgbClr val="0000BF"/>
                </a:solidFill>
              </a:rPr>
              <a:t> </a:t>
            </a:r>
            <a:r>
              <a:rPr lang="en-US" sz="3600" dirty="0" smtClean="0">
                <a:solidFill>
                  <a:srgbClr val="0000BF"/>
                </a:solidFill>
              </a:rPr>
              <a:t>SDN APIs?</a:t>
            </a:r>
            <a:endParaRPr lang="en-US" sz="3600" dirty="0">
              <a:solidFill>
                <a:srgbClr val="0000BF"/>
              </a:solidFill>
            </a:endParaRPr>
          </a:p>
        </p:txBody>
      </p:sp>
    </p:spTree>
    <p:extLst>
      <p:ext uri="{BB962C8B-B14F-4D97-AF65-F5344CB8AC3E}">
        <p14:creationId xmlns:p14="http://schemas.microsoft.com/office/powerpoint/2010/main" val="1142355751"/>
      </p:ext>
    </p:extLst>
  </p:cSld>
  <p:clrMapOvr>
    <a:masterClrMapping/>
  </p:clrMapOvr>
  <mc:AlternateContent xmlns:mc="http://schemas.openxmlformats.org/markup-compatibility/2006" xmlns:p14="http://schemas.microsoft.com/office/powerpoint/2010/main">
    <mc:Choice Requires="p14">
      <p:transition spd="slow" p14:dur="2000" advTm="43707"/>
    </mc:Choice>
    <mc:Fallback xmlns="">
      <p:transition xmlns:p14="http://schemas.microsoft.com/office/powerpoint/2010/main" spd="slow" advTm="43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build="p"/>
      <p:bldP spid="15" grpId="0"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BF"/>
                </a:solidFill>
              </a:rPr>
              <a:t>Outline</a:t>
            </a:r>
            <a:endParaRPr lang="en-US" dirty="0">
              <a:solidFill>
                <a:srgbClr val="0000BF"/>
              </a:solidFill>
            </a:endParaRPr>
          </a:p>
        </p:txBody>
      </p:sp>
      <p:sp>
        <p:nvSpPr>
          <p:cNvPr id="3" name="Content Placeholder 2"/>
          <p:cNvSpPr>
            <a:spLocks noGrp="1"/>
          </p:cNvSpPr>
          <p:nvPr>
            <p:ph idx="1"/>
          </p:nvPr>
        </p:nvSpPr>
        <p:spPr>
          <a:xfrm>
            <a:off x="457200" y="1549401"/>
            <a:ext cx="8229600" cy="4525963"/>
          </a:xfrm>
        </p:spPr>
        <p:txBody>
          <a:bodyPr>
            <a:normAutofit fontScale="92500" lnSpcReduction="20000"/>
          </a:bodyPr>
          <a:lstStyle/>
          <a:p>
            <a:r>
              <a:rPr lang="en-US" dirty="0" smtClean="0"/>
              <a:t>Motivation + Context for the Work</a:t>
            </a:r>
          </a:p>
          <a:p>
            <a:pPr marL="0" indent="0">
              <a:buNone/>
            </a:pPr>
            <a:endParaRPr lang="en-US" dirty="0" smtClean="0"/>
          </a:p>
          <a:p>
            <a:r>
              <a:rPr lang="en-US" dirty="0" smtClean="0"/>
              <a:t>Challenges </a:t>
            </a:r>
          </a:p>
          <a:p>
            <a:endParaRPr lang="en-US" b="1" i="1" dirty="0">
              <a:solidFill>
                <a:srgbClr val="FF0000"/>
              </a:solidFill>
            </a:endParaRPr>
          </a:p>
          <a:p>
            <a:r>
              <a:rPr lang="en-US" b="1" i="1" dirty="0" smtClean="0">
                <a:solidFill>
                  <a:srgbClr val="FF0000"/>
                </a:solidFill>
              </a:rPr>
              <a:t>SIMPLE Design </a:t>
            </a:r>
          </a:p>
          <a:p>
            <a:endParaRPr lang="en-US" dirty="0"/>
          </a:p>
          <a:p>
            <a:r>
              <a:rPr lang="en-US" dirty="0" smtClean="0"/>
              <a:t>Evaluation </a:t>
            </a:r>
          </a:p>
          <a:p>
            <a:endParaRPr lang="en-US" dirty="0"/>
          </a:p>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2F8258B8-ACF5-6E4C-8B3E-49E538074B44}" type="slidenum">
              <a:rPr lang="en-US" smtClean="0"/>
              <a:t>14</a:t>
            </a:fld>
            <a:endParaRPr lang="en-US"/>
          </a:p>
        </p:txBody>
      </p:sp>
    </p:spTree>
    <p:extLst>
      <p:ext uri="{BB962C8B-B14F-4D97-AF65-F5344CB8AC3E}">
        <p14:creationId xmlns:p14="http://schemas.microsoft.com/office/powerpoint/2010/main" val="3231604066"/>
      </p:ext>
    </p:extLst>
  </p:cSld>
  <p:clrMapOvr>
    <a:masterClrMapping/>
  </p:clrMapOvr>
  <mc:AlternateContent xmlns:mc="http://schemas.openxmlformats.org/markup-compatibility/2006" xmlns:p14="http://schemas.microsoft.com/office/powerpoint/2010/main">
    <mc:Choice Requires="p14">
      <p:transition spd="slow" p14:dur="2000" advTm="28272"/>
    </mc:Choice>
    <mc:Fallback xmlns="">
      <p:transition xmlns:p14="http://schemas.microsoft.com/office/powerpoint/2010/main" spd="slow" advTm="2827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117"/>
          <p:cNvSpPr/>
          <p:nvPr/>
        </p:nvSpPr>
        <p:spPr>
          <a:xfrm>
            <a:off x="3094151" y="1165772"/>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117"/>
          <p:cNvSpPr/>
          <p:nvPr/>
        </p:nvSpPr>
        <p:spPr>
          <a:xfrm>
            <a:off x="2986355" y="1057976"/>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0" y="4464952"/>
            <a:ext cx="9144000" cy="28223"/>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118" name="Rounded Rectangle 117"/>
          <p:cNvSpPr/>
          <p:nvPr/>
        </p:nvSpPr>
        <p:spPr>
          <a:xfrm>
            <a:off x="148647" y="2019514"/>
            <a:ext cx="8816632" cy="1905715"/>
          </a:xfrm>
          <a:prstGeom prst="round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그룹 8"/>
          <p:cNvGrpSpPr/>
          <p:nvPr/>
        </p:nvGrpSpPr>
        <p:grpSpPr>
          <a:xfrm>
            <a:off x="5603399" y="3193550"/>
            <a:ext cx="2899209" cy="461665"/>
            <a:chOff x="5603399" y="3193550"/>
            <a:chExt cx="2899209" cy="461665"/>
          </a:xfrm>
        </p:grpSpPr>
        <p:sp>
          <p:nvSpPr>
            <p:cNvPr id="109" name="TextBox 108"/>
            <p:cNvSpPr txBox="1"/>
            <p:nvPr/>
          </p:nvSpPr>
          <p:spPr>
            <a:xfrm>
              <a:off x="6049692" y="3193550"/>
              <a:ext cx="245291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ko-KR" sz="2400" dirty="0" smtClean="0"/>
                <a:t>Dynamics </a:t>
              </a:r>
              <a:r>
                <a:rPr lang="en-US" sz="2400" dirty="0" smtClean="0"/>
                <a:t>Handler</a:t>
              </a:r>
            </a:p>
          </p:txBody>
        </p:sp>
        <p:cxnSp>
          <p:nvCxnSpPr>
            <p:cNvPr id="122" name="Straight Arrow Connector 121"/>
            <p:cNvCxnSpPr>
              <a:stCxn id="109" idx="1"/>
              <a:endCxn id="19" idx="3"/>
            </p:cNvCxnSpPr>
            <p:nvPr/>
          </p:nvCxnSpPr>
          <p:spPr>
            <a:xfrm flipH="1">
              <a:off x="5603399" y="3424383"/>
              <a:ext cx="446293" cy="334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53" name="Title 1"/>
          <p:cNvSpPr>
            <a:spLocks noGrp="1"/>
          </p:cNvSpPr>
          <p:nvPr>
            <p:ph type="title"/>
          </p:nvPr>
        </p:nvSpPr>
        <p:spPr>
          <a:xfrm>
            <a:off x="457200" y="0"/>
            <a:ext cx="8229600" cy="914400"/>
          </a:xfrm>
        </p:spPr>
        <p:txBody>
          <a:bodyPr>
            <a:normAutofit/>
          </a:bodyPr>
          <a:lstStyle/>
          <a:p>
            <a:r>
              <a:rPr lang="en-US" dirty="0" smtClean="0">
                <a:solidFill>
                  <a:srgbClr val="0000BF"/>
                </a:solidFill>
              </a:rPr>
              <a:t>SIMPLE System Overview</a:t>
            </a:r>
            <a:endParaRPr lang="en-US" dirty="0">
              <a:solidFill>
                <a:srgbClr val="0000BF"/>
              </a:solidFill>
            </a:endParaRPr>
          </a:p>
        </p:txBody>
      </p:sp>
      <p:grpSp>
        <p:nvGrpSpPr>
          <p:cNvPr id="29" name="Group 28"/>
          <p:cNvGrpSpPr/>
          <p:nvPr/>
        </p:nvGrpSpPr>
        <p:grpSpPr>
          <a:xfrm>
            <a:off x="200369" y="4888121"/>
            <a:ext cx="7832766" cy="1553859"/>
            <a:chOff x="200366" y="3897799"/>
            <a:chExt cx="7832766" cy="1165394"/>
          </a:xfrm>
        </p:grpSpPr>
        <p:sp>
          <p:nvSpPr>
            <p:cNvPr id="52" name="Cloud 51"/>
            <p:cNvSpPr/>
            <p:nvPr/>
          </p:nvSpPr>
          <p:spPr>
            <a:xfrm rot="169972">
              <a:off x="2884528" y="3897799"/>
              <a:ext cx="2914275" cy="1165394"/>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54" name="Picture 53"/>
            <p:cNvPicPr>
              <a:picLocks noChangeArrowheads="1"/>
            </p:cNvPicPr>
            <p:nvPr/>
          </p:nvPicPr>
          <p:blipFill>
            <a:blip r:embed="rId4" cstate="print"/>
            <a:srcRect/>
            <a:stretch>
              <a:fillRect/>
            </a:stretch>
          </p:blipFill>
          <p:spPr bwMode="auto">
            <a:xfrm>
              <a:off x="3090229" y="4477394"/>
              <a:ext cx="500451" cy="214074"/>
            </a:xfrm>
            <a:prstGeom prst="rect">
              <a:avLst/>
            </a:prstGeom>
            <a:noFill/>
            <a:ln w="9525">
              <a:noFill/>
              <a:miter lim="800000"/>
              <a:headEnd/>
              <a:tailEnd/>
            </a:ln>
            <a:effectLst/>
          </p:spPr>
        </p:pic>
        <p:pic>
          <p:nvPicPr>
            <p:cNvPr id="73" name="Picture 72"/>
            <p:cNvPicPr>
              <a:picLocks noChangeArrowheads="1"/>
            </p:cNvPicPr>
            <p:nvPr/>
          </p:nvPicPr>
          <p:blipFill>
            <a:blip r:embed="rId4" cstate="print"/>
            <a:srcRect/>
            <a:stretch>
              <a:fillRect/>
            </a:stretch>
          </p:blipFill>
          <p:spPr bwMode="auto">
            <a:xfrm>
              <a:off x="5051620" y="4477394"/>
              <a:ext cx="500451" cy="214074"/>
            </a:xfrm>
            <a:prstGeom prst="rect">
              <a:avLst/>
            </a:prstGeom>
            <a:noFill/>
            <a:ln w="9525">
              <a:noFill/>
              <a:miter lim="800000"/>
              <a:headEnd/>
              <a:tailEnd/>
            </a:ln>
            <a:effectLst/>
          </p:spPr>
        </p:pic>
        <p:pic>
          <p:nvPicPr>
            <p:cNvPr id="74" name="Picture 11" descr="IOSfirewall"/>
            <p:cNvPicPr>
              <a:picLocks noChangeAspect="1" noChangeArrowheads="1"/>
            </p:cNvPicPr>
            <p:nvPr/>
          </p:nvPicPr>
          <p:blipFill>
            <a:blip r:embed="rId5" cstate="print"/>
            <a:srcRect/>
            <a:stretch>
              <a:fillRect/>
            </a:stretch>
          </p:blipFill>
          <p:spPr bwMode="auto">
            <a:xfrm>
              <a:off x="5972249" y="4604700"/>
              <a:ext cx="243404" cy="338969"/>
            </a:xfrm>
            <a:prstGeom prst="rect">
              <a:avLst/>
            </a:prstGeom>
            <a:noFill/>
          </p:spPr>
        </p:pic>
        <p:pic>
          <p:nvPicPr>
            <p:cNvPr id="75" name="Picture 57" descr="icon_color"/>
            <p:cNvPicPr>
              <a:picLocks noChangeAspect="1" noChangeArrowheads="1"/>
            </p:cNvPicPr>
            <p:nvPr/>
          </p:nvPicPr>
          <p:blipFill>
            <a:blip r:embed="rId6" cstate="print"/>
            <a:srcRect/>
            <a:stretch>
              <a:fillRect/>
            </a:stretch>
          </p:blipFill>
          <p:spPr bwMode="auto">
            <a:xfrm>
              <a:off x="2267920" y="4657521"/>
              <a:ext cx="340420" cy="292241"/>
            </a:xfrm>
            <a:prstGeom prst="rect">
              <a:avLst/>
            </a:prstGeom>
            <a:noFill/>
          </p:spPr>
        </p:pic>
        <p:cxnSp>
          <p:nvCxnSpPr>
            <p:cNvPr id="110" name="Straight Connector 109"/>
            <p:cNvCxnSpPr>
              <a:stCxn id="74" idx="1"/>
              <a:endCxn id="73" idx="3"/>
            </p:cNvCxnSpPr>
            <p:nvPr/>
          </p:nvCxnSpPr>
          <p:spPr>
            <a:xfrm flipH="1" flipV="1">
              <a:off x="5552071" y="4584431"/>
              <a:ext cx="420178" cy="189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54" idx="1"/>
              <a:endCxn id="75" idx="3"/>
            </p:cNvCxnSpPr>
            <p:nvPr/>
          </p:nvCxnSpPr>
          <p:spPr>
            <a:xfrm flipH="1">
              <a:off x="2608340" y="4584431"/>
              <a:ext cx="481889" cy="219211"/>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00366" y="4379451"/>
              <a:ext cx="1843236" cy="623248"/>
            </a:xfrm>
            <a:prstGeom prst="rect">
              <a:avLst/>
            </a:prstGeom>
            <a:noFill/>
          </p:spPr>
          <p:txBody>
            <a:bodyPr wrap="none" rtlCol="0">
              <a:spAutoFit/>
            </a:bodyPr>
            <a:lstStyle/>
            <a:p>
              <a:r>
                <a:rPr lang="en-US" sz="2400" i="1" dirty="0" smtClean="0"/>
                <a:t>Legacy</a:t>
              </a:r>
            </a:p>
            <a:p>
              <a:r>
                <a:rPr lang="en-US" sz="2400" i="1" dirty="0" smtClean="0"/>
                <a:t>Middleboxes</a:t>
              </a:r>
            </a:p>
          </p:txBody>
        </p:sp>
        <p:sp>
          <p:nvSpPr>
            <p:cNvPr id="63" name="TextBox 62"/>
            <p:cNvSpPr txBox="1"/>
            <p:nvPr/>
          </p:nvSpPr>
          <p:spPr>
            <a:xfrm>
              <a:off x="6519163" y="4334355"/>
              <a:ext cx="1513969" cy="623248"/>
            </a:xfrm>
            <a:prstGeom prst="rect">
              <a:avLst/>
            </a:prstGeom>
            <a:noFill/>
          </p:spPr>
          <p:txBody>
            <a:bodyPr wrap="none" rtlCol="0">
              <a:spAutoFit/>
            </a:bodyPr>
            <a:lstStyle/>
            <a:p>
              <a:r>
                <a:rPr lang="en-US" sz="2400" i="1" dirty="0" smtClean="0"/>
                <a:t>OpenFlow</a:t>
              </a:r>
              <a:r>
                <a:rPr lang="en-US" sz="2400" i="1" dirty="0"/>
                <a:t> </a:t>
              </a:r>
              <a:endParaRPr lang="en-US" sz="2400" i="1" dirty="0" smtClean="0"/>
            </a:p>
            <a:p>
              <a:r>
                <a:rPr lang="en-US" sz="2400" i="1" dirty="0" smtClean="0"/>
                <a:t>capable</a:t>
              </a:r>
            </a:p>
          </p:txBody>
        </p:sp>
      </p:grpSp>
      <p:grpSp>
        <p:nvGrpSpPr>
          <p:cNvPr id="10" name="그룹 9"/>
          <p:cNvGrpSpPr/>
          <p:nvPr/>
        </p:nvGrpSpPr>
        <p:grpSpPr>
          <a:xfrm>
            <a:off x="2878581" y="3196897"/>
            <a:ext cx="2724818" cy="2151546"/>
            <a:chOff x="2878581" y="3196897"/>
            <a:chExt cx="2724818" cy="2151546"/>
          </a:xfrm>
        </p:grpSpPr>
        <p:sp>
          <p:nvSpPr>
            <p:cNvPr id="19" name="TextBox 18"/>
            <p:cNvSpPr txBox="1"/>
            <p:nvPr/>
          </p:nvSpPr>
          <p:spPr>
            <a:xfrm>
              <a:off x="3507001" y="3196897"/>
              <a:ext cx="2096398" cy="4616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smtClean="0"/>
                <a:t>Rule Generator</a:t>
              </a:r>
            </a:p>
          </p:txBody>
        </p:sp>
        <p:cxnSp>
          <p:nvCxnSpPr>
            <p:cNvPr id="121" name="Straight Arrow Connector 120"/>
            <p:cNvCxnSpPr>
              <a:endCxn id="77" idx="0"/>
            </p:cNvCxnSpPr>
            <p:nvPr/>
          </p:nvCxnSpPr>
          <p:spPr>
            <a:xfrm>
              <a:off x="4927380" y="3658561"/>
              <a:ext cx="338398" cy="16593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76" idx="0"/>
            </p:cNvCxnSpPr>
            <p:nvPr/>
          </p:nvCxnSpPr>
          <p:spPr>
            <a:xfrm flipH="1">
              <a:off x="2878581" y="3634263"/>
              <a:ext cx="1236219" cy="17141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aphicFrame>
        <p:nvGraphicFramePr>
          <p:cNvPr id="76" name="Table 75"/>
          <p:cNvGraphicFramePr>
            <a:graphicFrameLocks noGrp="1"/>
          </p:cNvGraphicFramePr>
          <p:nvPr>
            <p:extLst>
              <p:ext uri="{D42A27DB-BD31-4B8C-83A1-F6EECF244321}">
                <p14:modId xmlns:p14="http://schemas.microsoft.com/office/powerpoint/2010/main" val="2357900479"/>
              </p:ext>
            </p:extLst>
          </p:nvPr>
        </p:nvGraphicFramePr>
        <p:xfrm>
          <a:off x="2043605" y="5348443"/>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911957892"/>
              </p:ext>
            </p:extLst>
          </p:nvPr>
        </p:nvGraphicFramePr>
        <p:xfrm>
          <a:off x="4430802" y="5317914"/>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2F8258B8-ACF5-6E4C-8B3E-49E538074B44}" type="slidenum">
              <a:rPr lang="en-US" smtClean="0"/>
              <a:t>15</a:t>
            </a:fld>
            <a:endParaRPr lang="en-US"/>
          </a:p>
        </p:txBody>
      </p:sp>
      <p:sp>
        <p:nvSpPr>
          <p:cNvPr id="24" name="직사각형 23"/>
          <p:cNvSpPr/>
          <p:nvPr/>
        </p:nvSpPr>
        <p:spPr>
          <a:xfrm>
            <a:off x="7552782" y="1321865"/>
            <a:ext cx="1401538" cy="369332"/>
          </a:xfrm>
          <a:prstGeom prst="rect">
            <a:avLst/>
          </a:prstGeom>
        </p:spPr>
        <p:txBody>
          <a:bodyPr wrap="none">
            <a:spAutoFit/>
          </a:bodyPr>
          <a:lstStyle/>
          <a:p>
            <a:r>
              <a:rPr lang="en-US" altLang="ko-KR" dirty="0" smtClean="0"/>
              <a:t>Policy Chains</a:t>
            </a:r>
            <a:endParaRPr lang="ko-KR" altLang="en-US" dirty="0"/>
          </a:p>
        </p:txBody>
      </p:sp>
      <p:grpSp>
        <p:nvGrpSpPr>
          <p:cNvPr id="6" name="그룹 5"/>
          <p:cNvGrpSpPr/>
          <p:nvPr/>
        </p:nvGrpSpPr>
        <p:grpSpPr>
          <a:xfrm>
            <a:off x="490095" y="858925"/>
            <a:ext cx="6862620" cy="1992807"/>
            <a:chOff x="490095" y="858925"/>
            <a:chExt cx="6862620" cy="1992807"/>
          </a:xfrm>
        </p:grpSpPr>
        <p:cxnSp>
          <p:nvCxnSpPr>
            <p:cNvPr id="65" name="Straight Arrow Connector 33"/>
            <p:cNvCxnSpPr>
              <a:endCxn id="48" idx="0"/>
            </p:cNvCxnSpPr>
            <p:nvPr/>
          </p:nvCxnSpPr>
          <p:spPr>
            <a:xfrm flipH="1">
              <a:off x="2080250" y="1590838"/>
              <a:ext cx="943912" cy="61456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Rounded Rectangle 117"/>
            <p:cNvSpPr/>
            <p:nvPr/>
          </p:nvSpPr>
          <p:spPr>
            <a:xfrm>
              <a:off x="2894084" y="957617"/>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descr="MC9004316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41" y="858925"/>
              <a:ext cx="832272" cy="832272"/>
            </a:xfrm>
            <a:prstGeom prst="rect">
              <a:avLst/>
            </a:prstGeom>
          </p:spPr>
        </p:pic>
        <p:grpSp>
          <p:nvGrpSpPr>
            <p:cNvPr id="37" name="Group 36"/>
            <p:cNvGrpSpPr/>
            <p:nvPr/>
          </p:nvGrpSpPr>
          <p:grpSpPr>
            <a:xfrm>
              <a:off x="2986355" y="1057976"/>
              <a:ext cx="4178821" cy="445931"/>
              <a:chOff x="3160995" y="1126542"/>
              <a:chExt cx="4178821" cy="445931"/>
            </a:xfrm>
          </p:grpSpPr>
          <p:sp>
            <p:nvSpPr>
              <p:cNvPr id="38" name="Rectangle 37"/>
              <p:cNvSpPr/>
              <p:nvPr/>
            </p:nvSpPr>
            <p:spPr>
              <a:xfrm>
                <a:off x="4352844" y="1130714"/>
                <a:ext cx="90495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Firewall</a:t>
                </a:r>
                <a:endParaRPr lang="en-US" sz="1600" dirty="0"/>
              </a:p>
            </p:txBody>
          </p:sp>
          <p:sp>
            <p:nvSpPr>
              <p:cNvPr id="40" name="Rectangle 39"/>
              <p:cNvSpPr/>
              <p:nvPr/>
            </p:nvSpPr>
            <p:spPr>
              <a:xfrm>
                <a:off x="5678933" y="1130714"/>
                <a:ext cx="586638"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IDS</a:t>
                </a:r>
                <a:endParaRPr lang="en-US" sz="1600" dirty="0"/>
              </a:p>
            </p:txBody>
          </p:sp>
          <p:cxnSp>
            <p:nvCxnSpPr>
              <p:cNvPr id="41" name="Straight Arrow Connector 40"/>
              <p:cNvCxnSpPr>
                <a:endCxn id="38" idx="1"/>
              </p:cNvCxnSpPr>
              <p:nvPr/>
            </p:nvCxnSpPr>
            <p:spPr>
              <a:xfrm>
                <a:off x="3836205" y="1351589"/>
                <a:ext cx="51663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8" idx="3"/>
                <a:endCxn id="40" idx="1"/>
              </p:cNvCxnSpPr>
              <p:nvPr/>
            </p:nvCxnSpPr>
            <p:spPr>
              <a:xfrm>
                <a:off x="5257800" y="1351594"/>
                <a:ext cx="421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553200" y="1130709"/>
                <a:ext cx="78661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Proxy</a:t>
                </a:r>
                <a:endParaRPr lang="en-US" sz="1600" dirty="0"/>
              </a:p>
            </p:txBody>
          </p:sp>
          <p:cxnSp>
            <p:nvCxnSpPr>
              <p:cNvPr id="44" name="Straight Arrow Connector 43"/>
              <p:cNvCxnSpPr>
                <a:stCxn id="40" idx="3"/>
                <a:endCxn id="43" idx="1"/>
              </p:cNvCxnSpPr>
              <p:nvPr/>
            </p:nvCxnSpPr>
            <p:spPr>
              <a:xfrm flipV="1">
                <a:off x="6265571" y="1351589"/>
                <a:ext cx="28762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160995" y="1126542"/>
                <a:ext cx="675210" cy="400111"/>
              </a:xfrm>
              <a:prstGeom prst="rect">
                <a:avLst/>
              </a:prstGeom>
              <a:noFill/>
            </p:spPr>
            <p:txBody>
              <a:bodyPr wrap="none" rtlCol="0">
                <a:spAutoFit/>
              </a:bodyPr>
              <a:lstStyle/>
              <a:p>
                <a:r>
                  <a:rPr lang="en-US" altLang="ko-KR" sz="2000" dirty="0"/>
                  <a:t>Web</a:t>
                </a:r>
                <a:endParaRPr lang="en-US" sz="2000" dirty="0"/>
              </a:p>
            </p:txBody>
          </p:sp>
        </p:grpSp>
        <p:sp>
          <p:nvSpPr>
            <p:cNvPr id="48" name="TextBox 47"/>
            <p:cNvSpPr txBox="1"/>
            <p:nvPr/>
          </p:nvSpPr>
          <p:spPr>
            <a:xfrm>
              <a:off x="1719122" y="2205400"/>
              <a:ext cx="72225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ko-KR" dirty="0"/>
                <a:t>Policy</a:t>
              </a:r>
            </a:p>
            <a:p>
              <a:pPr algn="ctr"/>
              <a:r>
                <a:rPr lang="en-US" altLang="ko-KR" dirty="0"/>
                <a:t>Spec</a:t>
              </a:r>
              <a:endParaRPr lang="en-US" dirty="0" smtClean="0"/>
            </a:p>
          </p:txBody>
        </p:sp>
        <p:sp>
          <p:nvSpPr>
            <p:cNvPr id="49" name="TextBox 48"/>
            <p:cNvSpPr txBox="1"/>
            <p:nvPr/>
          </p:nvSpPr>
          <p:spPr>
            <a:xfrm>
              <a:off x="2608343" y="2205401"/>
              <a:ext cx="150645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ko-KR" dirty="0" err="1"/>
                <a:t>Mbox</a:t>
              </a:r>
              <a:r>
                <a:rPr lang="en-US" altLang="ko-KR" dirty="0"/>
                <a:t>, Switch</a:t>
              </a:r>
            </a:p>
            <a:p>
              <a:pPr algn="ctr"/>
              <a:r>
                <a:rPr lang="en-US" altLang="ko-KR" dirty="0"/>
                <a:t>constraints</a:t>
              </a:r>
              <a:endParaRPr lang="en-US" dirty="0" smtClean="0"/>
            </a:p>
          </p:txBody>
        </p:sp>
        <p:sp>
          <p:nvSpPr>
            <p:cNvPr id="46" name="TextBox 45"/>
            <p:cNvSpPr txBox="1"/>
            <p:nvPr/>
          </p:nvSpPr>
          <p:spPr>
            <a:xfrm>
              <a:off x="490095" y="2205401"/>
              <a:ext cx="1097603"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Topology, Traffic</a:t>
              </a:r>
              <a:endParaRPr lang="en-US" dirty="0" smtClean="0"/>
            </a:p>
          </p:txBody>
        </p:sp>
      </p:grpSp>
      <p:grpSp>
        <p:nvGrpSpPr>
          <p:cNvPr id="8" name="그룹 7"/>
          <p:cNvGrpSpPr/>
          <p:nvPr/>
        </p:nvGrpSpPr>
        <p:grpSpPr>
          <a:xfrm>
            <a:off x="489695" y="2851731"/>
            <a:ext cx="3017306" cy="782532"/>
            <a:chOff x="489695" y="2851731"/>
            <a:chExt cx="3017306" cy="782532"/>
          </a:xfrm>
        </p:grpSpPr>
        <p:sp>
          <p:nvSpPr>
            <p:cNvPr id="108" name="TextBox 107"/>
            <p:cNvSpPr txBox="1"/>
            <p:nvPr/>
          </p:nvSpPr>
          <p:spPr>
            <a:xfrm>
              <a:off x="489695" y="3172599"/>
              <a:ext cx="2534467" cy="4616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smtClean="0"/>
                <a:t>Resource Manager</a:t>
              </a:r>
            </a:p>
          </p:txBody>
        </p:sp>
        <p:cxnSp>
          <p:nvCxnSpPr>
            <p:cNvPr id="34" name="Straight Arrow Connector 33"/>
            <p:cNvCxnSpPr>
              <a:stCxn id="108" idx="3"/>
              <a:endCxn id="19" idx="1"/>
            </p:cNvCxnSpPr>
            <p:nvPr/>
          </p:nvCxnSpPr>
          <p:spPr>
            <a:xfrm>
              <a:off x="3024162" y="3415580"/>
              <a:ext cx="482839" cy="1214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33"/>
            <p:cNvCxnSpPr>
              <a:stCxn id="48" idx="2"/>
              <a:endCxn id="108" idx="0"/>
            </p:cNvCxnSpPr>
            <p:nvPr/>
          </p:nvCxnSpPr>
          <p:spPr>
            <a:xfrm flipH="1">
              <a:off x="1756929" y="2851731"/>
              <a:ext cx="323321" cy="32086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33"/>
            <p:cNvCxnSpPr>
              <a:stCxn id="49" idx="2"/>
            </p:cNvCxnSpPr>
            <p:nvPr/>
          </p:nvCxnSpPr>
          <p:spPr>
            <a:xfrm flipH="1">
              <a:off x="2754351" y="2851732"/>
              <a:ext cx="607221" cy="3208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33"/>
            <p:cNvCxnSpPr>
              <a:stCxn id="46" idx="2"/>
            </p:cNvCxnSpPr>
            <p:nvPr/>
          </p:nvCxnSpPr>
          <p:spPr>
            <a:xfrm>
              <a:off x="1038897" y="2851732"/>
              <a:ext cx="83090" cy="3208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7" name="Oval 35"/>
          <p:cNvSpPr/>
          <p:nvPr/>
        </p:nvSpPr>
        <p:spPr>
          <a:xfrm>
            <a:off x="2894084" y="2987176"/>
            <a:ext cx="3206670" cy="832319"/>
          </a:xfrm>
          <a:prstGeom prst="ellipse">
            <a:avLst/>
          </a:prstGeom>
          <a:noFill/>
          <a:ln w="762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직사각형 10"/>
          <p:cNvSpPr/>
          <p:nvPr/>
        </p:nvSpPr>
        <p:spPr>
          <a:xfrm>
            <a:off x="6893289" y="2016066"/>
            <a:ext cx="2079159" cy="461665"/>
          </a:xfrm>
          <a:prstGeom prst="rect">
            <a:avLst/>
          </a:prstGeom>
        </p:spPr>
        <p:txBody>
          <a:bodyPr wrap="none">
            <a:spAutoFit/>
          </a:bodyPr>
          <a:lstStyle/>
          <a:p>
            <a:r>
              <a:rPr lang="en-US" altLang="ko-KR" sz="2400" b="1" dirty="0" smtClean="0">
                <a:solidFill>
                  <a:srgbClr val="0000BF"/>
                </a:solidFill>
              </a:rPr>
              <a:t>SDN Controller</a:t>
            </a:r>
            <a:endParaRPr lang="ko-KR" altLang="en-US" sz="2400" b="1" dirty="0"/>
          </a:p>
        </p:txBody>
      </p:sp>
    </p:spTree>
    <p:custDataLst>
      <p:tags r:id="rId1"/>
    </p:custDataLst>
    <p:extLst>
      <p:ext uri="{BB962C8B-B14F-4D97-AF65-F5344CB8AC3E}">
        <p14:creationId xmlns:p14="http://schemas.microsoft.com/office/powerpoint/2010/main" val="3429794448"/>
      </p:ext>
    </p:extLst>
  </p:cSld>
  <p:clrMapOvr>
    <a:masterClrMapping/>
  </p:clrMapOvr>
  <mc:AlternateContent xmlns:mc="http://schemas.openxmlformats.org/markup-compatibility/2006" xmlns:p14="http://schemas.microsoft.com/office/powerpoint/2010/main">
    <mc:Choice Requires="p14">
      <p:transition spd="slow" p14:dur="2000" advTm="46248"/>
    </mc:Choice>
    <mc:Fallback xmlns="">
      <p:transition xmlns:p14="http://schemas.microsoft.com/office/powerpoint/2010/main" spd="slow" advTm="462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500"/>
                                        <p:tgtEl>
                                          <p:spTgt spid="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heel(1)">
                                      <p:cBhvr>
                                        <p:cTn id="3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24" grpId="0"/>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4560" cy="914400"/>
          </a:xfrm>
        </p:spPr>
        <p:txBody>
          <a:bodyPr>
            <a:normAutofit fontScale="90000"/>
          </a:bodyPr>
          <a:lstStyle/>
          <a:p>
            <a:r>
              <a:rPr lang="en-US" dirty="0">
                <a:solidFill>
                  <a:srgbClr val="0000BF"/>
                </a:solidFill>
              </a:rPr>
              <a:t>Composition </a:t>
            </a:r>
            <a:r>
              <a:rPr lang="en-US" dirty="0">
                <a:solidFill>
                  <a:srgbClr val="0000BF"/>
                </a:solidFill>
                <a:sym typeface="Wingdings"/>
              </a:rPr>
              <a:t> </a:t>
            </a:r>
            <a:r>
              <a:rPr lang="en-US" dirty="0">
                <a:solidFill>
                  <a:srgbClr val="0000BF"/>
                </a:solidFill>
              </a:rPr>
              <a:t> Tag Processing State</a:t>
            </a:r>
          </a:p>
        </p:txBody>
      </p:sp>
      <p:sp>
        <p:nvSpPr>
          <p:cNvPr id="3" name="Slide Number Placeholder 2"/>
          <p:cNvSpPr>
            <a:spLocks noGrp="1"/>
          </p:cNvSpPr>
          <p:nvPr>
            <p:ph type="sldNum" sz="quarter" idx="12"/>
          </p:nvPr>
        </p:nvSpPr>
        <p:spPr/>
        <p:txBody>
          <a:bodyPr/>
          <a:lstStyle/>
          <a:p>
            <a:fld id="{2F8258B8-ACF5-6E4C-8B3E-49E538074B44}" type="slidenum">
              <a:rPr lang="en-US" smtClean="0"/>
              <a:t>16</a:t>
            </a:fld>
            <a:endParaRPr lang="en-US"/>
          </a:p>
        </p:txBody>
      </p:sp>
      <p:sp>
        <p:nvSpPr>
          <p:cNvPr id="92" name="Rounded Rectangle 91"/>
          <p:cNvSpPr/>
          <p:nvPr/>
        </p:nvSpPr>
        <p:spPr>
          <a:xfrm>
            <a:off x="4100825" y="914400"/>
            <a:ext cx="4900935" cy="963180"/>
          </a:xfrm>
          <a:prstGeom prst="round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Picture 11" descr="IOSfirewall"/>
          <p:cNvPicPr>
            <a:picLocks noChangeAspect="1" noChangeArrowheads="1"/>
          </p:cNvPicPr>
          <p:nvPr/>
        </p:nvPicPr>
        <p:blipFill>
          <a:blip r:embed="rId4" cstate="print"/>
          <a:srcRect/>
          <a:stretch>
            <a:fillRect/>
          </a:stretch>
        </p:blipFill>
        <p:spPr bwMode="auto">
          <a:xfrm>
            <a:off x="6549685" y="1311545"/>
            <a:ext cx="347673" cy="415623"/>
          </a:xfrm>
          <a:prstGeom prst="rect">
            <a:avLst/>
          </a:prstGeom>
          <a:noFill/>
        </p:spPr>
      </p:pic>
      <p:pic>
        <p:nvPicPr>
          <p:cNvPr id="95" name="Picture 94"/>
          <p:cNvPicPr>
            <a:picLocks noChangeAspect="1" noChangeArrowheads="1"/>
          </p:cNvPicPr>
          <p:nvPr/>
        </p:nvPicPr>
        <p:blipFill>
          <a:blip r:embed="rId5" cstate="print"/>
          <a:srcRect/>
          <a:stretch>
            <a:fillRect/>
          </a:stretch>
        </p:blipFill>
        <p:spPr bwMode="auto">
          <a:xfrm>
            <a:off x="8195980" y="1311545"/>
            <a:ext cx="386793" cy="415623"/>
          </a:xfrm>
          <a:prstGeom prst="rect">
            <a:avLst/>
          </a:prstGeom>
          <a:noFill/>
          <a:ln w="9525" algn="ctr">
            <a:noFill/>
            <a:miter lim="800000"/>
            <a:headEnd/>
            <a:tailEnd/>
          </a:ln>
          <a:effectLst/>
        </p:spPr>
      </p:pic>
      <p:pic>
        <p:nvPicPr>
          <p:cNvPr id="96" name="Picture 57" descr="icon_color"/>
          <p:cNvPicPr>
            <a:picLocks noChangeAspect="1" noChangeArrowheads="1"/>
          </p:cNvPicPr>
          <p:nvPr/>
        </p:nvPicPr>
        <p:blipFill>
          <a:blip r:embed="rId6" cstate="print"/>
          <a:srcRect/>
          <a:stretch>
            <a:fillRect/>
          </a:stretch>
        </p:blipFill>
        <p:spPr bwMode="auto">
          <a:xfrm>
            <a:off x="7345992" y="1311545"/>
            <a:ext cx="402652" cy="415623"/>
          </a:xfrm>
          <a:prstGeom prst="rect">
            <a:avLst/>
          </a:prstGeom>
          <a:noFill/>
        </p:spPr>
      </p:pic>
      <p:cxnSp>
        <p:nvCxnSpPr>
          <p:cNvPr id="98" name="Straight Arrow Connector 97"/>
          <p:cNvCxnSpPr>
            <a:endCxn id="94" idx="1"/>
          </p:cNvCxnSpPr>
          <p:nvPr/>
        </p:nvCxnSpPr>
        <p:spPr>
          <a:xfrm>
            <a:off x="6005118" y="1519357"/>
            <a:ext cx="544567"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4" idx="3"/>
            <a:endCxn id="96" idx="1"/>
          </p:cNvCxnSpPr>
          <p:nvPr/>
        </p:nvCxnSpPr>
        <p:spPr>
          <a:xfrm>
            <a:off x="6897358" y="1519357"/>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95" idx="1"/>
          </p:cNvCxnSpPr>
          <p:nvPr/>
        </p:nvCxnSpPr>
        <p:spPr>
          <a:xfrm>
            <a:off x="7747346" y="1519357"/>
            <a:ext cx="44863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362865" y="972991"/>
            <a:ext cx="889474" cy="338554"/>
          </a:xfrm>
          <a:prstGeom prst="rect">
            <a:avLst/>
          </a:prstGeom>
          <a:noFill/>
        </p:spPr>
        <p:txBody>
          <a:bodyPr wrap="none" rtlCol="0">
            <a:spAutoFit/>
          </a:bodyPr>
          <a:lstStyle/>
          <a:p>
            <a:r>
              <a:rPr lang="en-US" sz="1600" i="1" dirty="0" smtClean="0"/>
              <a:t>Firewall</a:t>
            </a:r>
          </a:p>
        </p:txBody>
      </p:sp>
      <p:sp>
        <p:nvSpPr>
          <p:cNvPr id="109" name="TextBox 108"/>
          <p:cNvSpPr txBox="1"/>
          <p:nvPr/>
        </p:nvSpPr>
        <p:spPr>
          <a:xfrm>
            <a:off x="7345992" y="972991"/>
            <a:ext cx="504152" cy="338554"/>
          </a:xfrm>
          <a:prstGeom prst="rect">
            <a:avLst/>
          </a:prstGeom>
          <a:noFill/>
        </p:spPr>
        <p:txBody>
          <a:bodyPr wrap="none" rtlCol="0">
            <a:spAutoFit/>
          </a:bodyPr>
          <a:lstStyle/>
          <a:p>
            <a:r>
              <a:rPr lang="en-US" sz="1600" i="1" dirty="0" smtClean="0"/>
              <a:t>IDS</a:t>
            </a:r>
          </a:p>
        </p:txBody>
      </p:sp>
      <p:sp>
        <p:nvSpPr>
          <p:cNvPr id="110" name="TextBox 109"/>
          <p:cNvSpPr txBox="1"/>
          <p:nvPr/>
        </p:nvSpPr>
        <p:spPr>
          <a:xfrm>
            <a:off x="7994852" y="972991"/>
            <a:ext cx="695711" cy="338554"/>
          </a:xfrm>
          <a:prstGeom prst="rect">
            <a:avLst/>
          </a:prstGeom>
          <a:noFill/>
        </p:spPr>
        <p:txBody>
          <a:bodyPr wrap="none" rtlCol="0">
            <a:spAutoFit/>
          </a:bodyPr>
          <a:lstStyle/>
          <a:p>
            <a:r>
              <a:rPr lang="en-US" sz="1600" i="1" dirty="0" smtClean="0"/>
              <a:t>Proxy</a:t>
            </a:r>
          </a:p>
        </p:txBody>
      </p:sp>
      <p:sp>
        <p:nvSpPr>
          <p:cNvPr id="111" name="TextBox 110"/>
          <p:cNvSpPr txBox="1"/>
          <p:nvPr/>
        </p:nvSpPr>
        <p:spPr>
          <a:xfrm>
            <a:off x="5715056" y="1049935"/>
            <a:ext cx="363501" cy="523220"/>
          </a:xfrm>
          <a:prstGeom prst="rect">
            <a:avLst/>
          </a:prstGeom>
          <a:noFill/>
        </p:spPr>
        <p:txBody>
          <a:bodyPr wrap="none" rtlCol="0">
            <a:spAutoFit/>
          </a:bodyPr>
          <a:lstStyle/>
          <a:p>
            <a:r>
              <a:rPr lang="en-US" sz="2800" dirty="0" smtClean="0"/>
              <a:t>*</a:t>
            </a:r>
            <a:endParaRPr lang="en-US" sz="2800" dirty="0"/>
          </a:p>
        </p:txBody>
      </p:sp>
      <p:sp>
        <p:nvSpPr>
          <p:cNvPr id="112" name="TextBox 111"/>
          <p:cNvSpPr txBox="1"/>
          <p:nvPr/>
        </p:nvSpPr>
        <p:spPr>
          <a:xfrm>
            <a:off x="4100825" y="1172602"/>
            <a:ext cx="1543211" cy="400110"/>
          </a:xfrm>
          <a:prstGeom prst="rect">
            <a:avLst/>
          </a:prstGeom>
          <a:noFill/>
        </p:spPr>
        <p:txBody>
          <a:bodyPr wrap="none" rtlCol="0">
            <a:spAutoFit/>
          </a:bodyPr>
          <a:lstStyle/>
          <a:p>
            <a:r>
              <a:rPr lang="en-US" sz="2000" b="1" dirty="0" smtClean="0"/>
              <a:t>Policy Chain:</a:t>
            </a:r>
            <a:endParaRPr lang="en-US" sz="2000" b="1" dirty="0"/>
          </a:p>
        </p:txBody>
      </p:sp>
      <p:cxnSp>
        <p:nvCxnSpPr>
          <p:cNvPr id="58" name="Straight Connector 57"/>
          <p:cNvCxnSpPr>
            <a:stCxn id="63" idx="3"/>
            <a:endCxn id="62" idx="1"/>
          </p:cNvCxnSpPr>
          <p:nvPr/>
        </p:nvCxnSpPr>
        <p:spPr>
          <a:xfrm flipV="1">
            <a:off x="3115371" y="4056867"/>
            <a:ext cx="2516856" cy="21796"/>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457923" y="3463112"/>
            <a:ext cx="482073" cy="461665"/>
          </a:xfrm>
          <a:prstGeom prst="rect">
            <a:avLst/>
          </a:prstGeom>
          <a:noFill/>
        </p:spPr>
        <p:txBody>
          <a:bodyPr wrap="none" rtlCol="0">
            <a:spAutoFit/>
          </a:bodyPr>
          <a:lstStyle/>
          <a:p>
            <a:r>
              <a:rPr lang="en-US" sz="2400" dirty="0" smtClean="0"/>
              <a:t>S1</a:t>
            </a:r>
            <a:endParaRPr lang="en-US" sz="2400" dirty="0"/>
          </a:p>
        </p:txBody>
      </p:sp>
      <p:sp>
        <p:nvSpPr>
          <p:cNvPr id="61" name="TextBox 60"/>
          <p:cNvSpPr txBox="1"/>
          <p:nvPr/>
        </p:nvSpPr>
        <p:spPr>
          <a:xfrm>
            <a:off x="5128024" y="3467268"/>
            <a:ext cx="482073" cy="461665"/>
          </a:xfrm>
          <a:prstGeom prst="rect">
            <a:avLst/>
          </a:prstGeom>
          <a:noFill/>
        </p:spPr>
        <p:txBody>
          <a:bodyPr wrap="none" rtlCol="0">
            <a:spAutoFit/>
          </a:bodyPr>
          <a:lstStyle/>
          <a:p>
            <a:r>
              <a:rPr lang="en-US" sz="2400" dirty="0" smtClean="0"/>
              <a:t>S</a:t>
            </a:r>
            <a:r>
              <a:rPr lang="en-US" sz="2400" dirty="0"/>
              <a:t>2</a:t>
            </a:r>
          </a:p>
        </p:txBody>
      </p:sp>
      <p:pic>
        <p:nvPicPr>
          <p:cNvPr id="62" name="Picture 61"/>
          <p:cNvPicPr>
            <a:picLocks noChangeArrowheads="1"/>
          </p:cNvPicPr>
          <p:nvPr/>
        </p:nvPicPr>
        <p:blipFill>
          <a:blip r:embed="rId7" cstate="print"/>
          <a:srcRect/>
          <a:stretch>
            <a:fillRect/>
          </a:stretch>
        </p:blipFill>
        <p:spPr bwMode="auto">
          <a:xfrm>
            <a:off x="5632227" y="3710959"/>
            <a:ext cx="1175375" cy="691816"/>
          </a:xfrm>
          <a:prstGeom prst="rect">
            <a:avLst/>
          </a:prstGeom>
          <a:noFill/>
          <a:ln w="9525">
            <a:noFill/>
            <a:miter lim="800000"/>
            <a:headEnd/>
            <a:tailEnd/>
          </a:ln>
          <a:effectLst/>
        </p:spPr>
      </p:pic>
      <p:pic>
        <p:nvPicPr>
          <p:cNvPr id="63" name="Picture 62"/>
          <p:cNvPicPr>
            <a:picLocks noChangeArrowheads="1"/>
          </p:cNvPicPr>
          <p:nvPr/>
        </p:nvPicPr>
        <p:blipFill>
          <a:blip r:embed="rId7" cstate="print"/>
          <a:srcRect/>
          <a:stretch>
            <a:fillRect/>
          </a:stretch>
        </p:blipFill>
        <p:spPr bwMode="auto">
          <a:xfrm>
            <a:off x="1939996" y="3732755"/>
            <a:ext cx="1175375" cy="691816"/>
          </a:xfrm>
          <a:prstGeom prst="rect">
            <a:avLst/>
          </a:prstGeom>
          <a:noFill/>
          <a:ln w="9525">
            <a:noFill/>
            <a:miter lim="800000"/>
            <a:headEnd/>
            <a:tailEnd/>
          </a:ln>
          <a:effectLst/>
        </p:spPr>
      </p:pic>
      <p:pic>
        <p:nvPicPr>
          <p:cNvPr id="76" name="Picture 11" descr="IOSfirewall"/>
          <p:cNvPicPr>
            <a:picLocks noChangeAspect="1" noChangeArrowheads="1"/>
          </p:cNvPicPr>
          <p:nvPr/>
        </p:nvPicPr>
        <p:blipFill>
          <a:blip r:embed="rId4" cstate="print"/>
          <a:srcRect/>
          <a:stretch>
            <a:fillRect/>
          </a:stretch>
        </p:blipFill>
        <p:spPr bwMode="auto">
          <a:xfrm>
            <a:off x="1551545" y="2518227"/>
            <a:ext cx="710558" cy="602783"/>
          </a:xfrm>
          <a:prstGeom prst="rect">
            <a:avLst/>
          </a:prstGeom>
          <a:noFill/>
        </p:spPr>
      </p:pic>
      <p:pic>
        <p:nvPicPr>
          <p:cNvPr id="77" name="Picture 76"/>
          <p:cNvPicPr>
            <a:picLocks noChangeAspect="1" noChangeArrowheads="1"/>
          </p:cNvPicPr>
          <p:nvPr/>
        </p:nvPicPr>
        <p:blipFill>
          <a:blip r:embed="rId5" cstate="print"/>
          <a:srcRect/>
          <a:stretch>
            <a:fillRect/>
          </a:stretch>
        </p:blipFill>
        <p:spPr bwMode="auto">
          <a:xfrm>
            <a:off x="2705218" y="2518227"/>
            <a:ext cx="787294" cy="602783"/>
          </a:xfrm>
          <a:prstGeom prst="rect">
            <a:avLst/>
          </a:prstGeom>
          <a:noFill/>
          <a:ln w="9525" algn="ctr">
            <a:noFill/>
            <a:miter lim="800000"/>
            <a:headEnd/>
            <a:tailEnd/>
          </a:ln>
          <a:effectLst/>
        </p:spPr>
      </p:pic>
      <p:pic>
        <p:nvPicPr>
          <p:cNvPr id="78" name="Picture 57" descr="icon_color"/>
          <p:cNvPicPr>
            <a:picLocks noChangeAspect="1" noChangeArrowheads="1"/>
          </p:cNvPicPr>
          <p:nvPr/>
        </p:nvPicPr>
        <p:blipFill>
          <a:blip r:embed="rId6" cstate="print"/>
          <a:srcRect/>
          <a:stretch>
            <a:fillRect/>
          </a:stretch>
        </p:blipFill>
        <p:spPr bwMode="auto">
          <a:xfrm>
            <a:off x="5715056" y="2518227"/>
            <a:ext cx="838143" cy="602783"/>
          </a:xfrm>
          <a:prstGeom prst="rect">
            <a:avLst/>
          </a:prstGeom>
          <a:noFill/>
        </p:spPr>
      </p:pic>
      <p:sp>
        <p:nvSpPr>
          <p:cNvPr id="79" name="TextBox 78"/>
          <p:cNvSpPr txBox="1"/>
          <p:nvPr/>
        </p:nvSpPr>
        <p:spPr>
          <a:xfrm>
            <a:off x="1476826" y="2121335"/>
            <a:ext cx="1066318" cy="400110"/>
          </a:xfrm>
          <a:prstGeom prst="rect">
            <a:avLst/>
          </a:prstGeom>
          <a:noFill/>
        </p:spPr>
        <p:txBody>
          <a:bodyPr wrap="none" rtlCol="0">
            <a:spAutoFit/>
          </a:bodyPr>
          <a:lstStyle/>
          <a:p>
            <a:r>
              <a:rPr lang="en-US" sz="2000" i="1" dirty="0" smtClean="0"/>
              <a:t>Firewall</a:t>
            </a:r>
          </a:p>
        </p:txBody>
      </p:sp>
      <p:sp>
        <p:nvSpPr>
          <p:cNvPr id="80" name="TextBox 79"/>
          <p:cNvSpPr txBox="1"/>
          <p:nvPr/>
        </p:nvSpPr>
        <p:spPr>
          <a:xfrm>
            <a:off x="2799969" y="2118117"/>
            <a:ext cx="824114" cy="400110"/>
          </a:xfrm>
          <a:prstGeom prst="rect">
            <a:avLst/>
          </a:prstGeom>
          <a:noFill/>
        </p:spPr>
        <p:txBody>
          <a:bodyPr wrap="none" rtlCol="0">
            <a:spAutoFit/>
          </a:bodyPr>
          <a:lstStyle/>
          <a:p>
            <a:r>
              <a:rPr lang="en-US" sz="2000" i="1" dirty="0" smtClean="0"/>
              <a:t>Proxy</a:t>
            </a:r>
          </a:p>
        </p:txBody>
      </p:sp>
      <p:sp>
        <p:nvSpPr>
          <p:cNvPr id="81" name="TextBox 80"/>
          <p:cNvSpPr txBox="1"/>
          <p:nvPr/>
        </p:nvSpPr>
        <p:spPr>
          <a:xfrm>
            <a:off x="5874926" y="2113368"/>
            <a:ext cx="584665" cy="400110"/>
          </a:xfrm>
          <a:prstGeom prst="rect">
            <a:avLst/>
          </a:prstGeom>
          <a:noFill/>
        </p:spPr>
        <p:txBody>
          <a:bodyPr wrap="none" rtlCol="0">
            <a:spAutoFit/>
          </a:bodyPr>
          <a:lstStyle/>
          <a:p>
            <a:r>
              <a:rPr lang="en-US" sz="2000" i="1" dirty="0" smtClean="0"/>
              <a:t>IDS</a:t>
            </a:r>
          </a:p>
        </p:txBody>
      </p:sp>
      <p:cxnSp>
        <p:nvCxnSpPr>
          <p:cNvPr id="82" name="Straight Connector 81"/>
          <p:cNvCxnSpPr/>
          <p:nvPr/>
        </p:nvCxnSpPr>
        <p:spPr>
          <a:xfrm>
            <a:off x="6807602" y="4049569"/>
            <a:ext cx="1482796" cy="0"/>
          </a:xfrm>
          <a:prstGeom prst="line">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6897358" y="4008686"/>
            <a:ext cx="671340" cy="461665"/>
          </a:xfrm>
          <a:prstGeom prst="rect">
            <a:avLst/>
          </a:prstGeom>
          <a:noFill/>
        </p:spPr>
        <p:txBody>
          <a:bodyPr wrap="none" rtlCol="0">
            <a:spAutoFit/>
          </a:bodyPr>
          <a:lstStyle/>
          <a:p>
            <a:r>
              <a:rPr lang="en-US" sz="2400" i="1" dirty="0" err="1" smtClean="0"/>
              <a:t>Dst</a:t>
            </a:r>
            <a:endParaRPr lang="en-US" sz="2400" i="1" dirty="0"/>
          </a:p>
        </p:txBody>
      </p:sp>
      <p:cxnSp>
        <p:nvCxnSpPr>
          <p:cNvPr id="86" name="Straight Connector 85"/>
          <p:cNvCxnSpPr>
            <a:endCxn id="63" idx="2"/>
          </p:cNvCxnSpPr>
          <p:nvPr/>
        </p:nvCxnSpPr>
        <p:spPr>
          <a:xfrm>
            <a:off x="976069" y="4402775"/>
            <a:ext cx="1551615" cy="21796"/>
          </a:xfrm>
          <a:prstGeom prst="line">
            <a:avLst/>
          </a:prstGeom>
          <a:ln w="381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63" idx="2"/>
          </p:cNvCxnSpPr>
          <p:nvPr/>
        </p:nvCxnSpPr>
        <p:spPr>
          <a:xfrm flipH="1" flipV="1">
            <a:off x="1757867" y="3099622"/>
            <a:ext cx="769817" cy="1324949"/>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2165447" y="3121010"/>
            <a:ext cx="949924" cy="1349341"/>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115371" y="4470351"/>
            <a:ext cx="3195736" cy="0"/>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V="1">
            <a:off x="6311107" y="3121011"/>
            <a:ext cx="0" cy="1349340"/>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005118" y="3078182"/>
            <a:ext cx="0" cy="1701501"/>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2799969" y="4779683"/>
            <a:ext cx="3205152" cy="0"/>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V="1">
            <a:off x="2799969" y="3078182"/>
            <a:ext cx="0" cy="1701501"/>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2963119" y="3121011"/>
            <a:ext cx="0" cy="2098815"/>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963119" y="5219826"/>
            <a:ext cx="3693406" cy="0"/>
          </a:xfrm>
          <a:prstGeom prst="line">
            <a:avLst/>
          </a:prstGeom>
          <a:ln w="381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V="1">
            <a:off x="6656525" y="4402775"/>
            <a:ext cx="0" cy="817051"/>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457200" y="4239518"/>
            <a:ext cx="1415772"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solidFill>
                  <a:schemeClr val="tx1"/>
                </a:solidFill>
              </a:rPr>
              <a:t>ORIGINAL</a:t>
            </a:r>
            <a:endParaRPr lang="en-US" sz="2400" dirty="0">
              <a:solidFill>
                <a:schemeClr val="tx1"/>
              </a:solidFill>
            </a:endParaRPr>
          </a:p>
        </p:txBody>
      </p:sp>
      <p:sp>
        <p:nvSpPr>
          <p:cNvPr id="105" name="TextBox 104"/>
          <p:cNvSpPr txBox="1"/>
          <p:nvPr/>
        </p:nvSpPr>
        <p:spPr>
          <a:xfrm>
            <a:off x="2705218" y="4078663"/>
            <a:ext cx="1804851"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solidFill>
                  <a:schemeClr val="tx1"/>
                </a:solidFill>
              </a:rPr>
              <a:t>Post-Firewall</a:t>
            </a:r>
            <a:endParaRPr lang="en-US" sz="2400" dirty="0">
              <a:solidFill>
                <a:schemeClr val="tx1"/>
              </a:solidFill>
            </a:endParaRPr>
          </a:p>
        </p:txBody>
      </p:sp>
      <p:sp>
        <p:nvSpPr>
          <p:cNvPr id="106" name="TextBox 105"/>
          <p:cNvSpPr txBox="1"/>
          <p:nvPr/>
        </p:nvSpPr>
        <p:spPr>
          <a:xfrm>
            <a:off x="5227613" y="4402775"/>
            <a:ext cx="1231978"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solidFill>
                  <a:schemeClr val="tx1"/>
                </a:solidFill>
              </a:rPr>
              <a:t>Post-IDS</a:t>
            </a:r>
            <a:endParaRPr lang="en-US" sz="2400" dirty="0">
              <a:solidFill>
                <a:schemeClr val="tx1"/>
              </a:solidFill>
            </a:endParaRPr>
          </a:p>
        </p:txBody>
      </p:sp>
      <p:sp>
        <p:nvSpPr>
          <p:cNvPr id="107" name="TextBox 106"/>
          <p:cNvSpPr txBox="1"/>
          <p:nvPr/>
        </p:nvSpPr>
        <p:spPr>
          <a:xfrm>
            <a:off x="2705218" y="4092672"/>
            <a:ext cx="1531188"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solidFill>
                  <a:schemeClr val="tx1"/>
                </a:solidFill>
              </a:rPr>
              <a:t>Post-Proxy</a:t>
            </a:r>
            <a:endParaRPr lang="en-US" sz="2400" dirty="0">
              <a:solidFill>
                <a:schemeClr val="tx1"/>
              </a:solidFill>
            </a:endParaRPr>
          </a:p>
        </p:txBody>
      </p:sp>
      <p:sp>
        <p:nvSpPr>
          <p:cNvPr id="113" name="Oval Callout 112"/>
          <p:cNvSpPr/>
          <p:nvPr/>
        </p:nvSpPr>
        <p:spPr>
          <a:xfrm>
            <a:off x="7252339" y="2493849"/>
            <a:ext cx="1544420" cy="1254321"/>
          </a:xfrm>
          <a:prstGeom prst="wedgeEllipseCallout">
            <a:avLst>
              <a:gd name="adj1" fmla="val -105492"/>
              <a:gd name="adj2" fmla="val 7210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err="1" smtClean="0"/>
              <a:t>Fwd</a:t>
            </a:r>
            <a:r>
              <a:rPr lang="en-US" sz="2200" dirty="0" smtClean="0"/>
              <a:t> to </a:t>
            </a:r>
            <a:r>
              <a:rPr lang="en-US" sz="2200" dirty="0" err="1" smtClean="0"/>
              <a:t>Dst</a:t>
            </a:r>
            <a:endParaRPr lang="en-US" sz="2200" dirty="0"/>
          </a:p>
        </p:txBody>
      </p:sp>
      <p:sp>
        <p:nvSpPr>
          <p:cNvPr id="9" name="TextBox 8"/>
          <p:cNvSpPr txBox="1"/>
          <p:nvPr/>
        </p:nvSpPr>
        <p:spPr>
          <a:xfrm>
            <a:off x="209176" y="5812118"/>
            <a:ext cx="8587583" cy="523220"/>
          </a:xfrm>
          <a:prstGeom prst="rect">
            <a:avLst/>
          </a:prstGeom>
          <a:noFill/>
          <a:ln>
            <a:solidFill>
              <a:srgbClr val="0000BF"/>
            </a:solidFill>
          </a:ln>
        </p:spPr>
        <p:txBody>
          <a:bodyPr wrap="square" rtlCol="0">
            <a:spAutoFit/>
          </a:bodyPr>
          <a:lstStyle/>
          <a:p>
            <a:r>
              <a:rPr lang="en-US" sz="2800" dirty="0" smtClean="0"/>
              <a:t>Insight: Distinguish different instances of the same packet</a:t>
            </a:r>
            <a:endParaRPr lang="en-US" sz="2800" dirty="0"/>
          </a:p>
        </p:txBody>
      </p:sp>
    </p:spTree>
    <p:custDataLst>
      <p:tags r:id="rId1"/>
    </p:custDataLst>
    <p:extLst>
      <p:ext uri="{BB962C8B-B14F-4D97-AF65-F5344CB8AC3E}">
        <p14:creationId xmlns:p14="http://schemas.microsoft.com/office/powerpoint/2010/main" val="2662049276"/>
      </p:ext>
    </p:extLst>
  </p:cSld>
  <p:clrMapOvr>
    <a:masterClrMapping/>
  </p:clrMapOvr>
  <mc:AlternateContent xmlns:mc="http://schemas.openxmlformats.org/markup-compatibility/2006" xmlns:p14="http://schemas.microsoft.com/office/powerpoint/2010/main">
    <mc:Choice Requires="p14">
      <p:transition spd="slow" p14:dur="2000" advTm="66263"/>
    </mc:Choice>
    <mc:Fallback xmlns="">
      <p:transition xmlns:p14="http://schemas.microsoft.com/office/powerpoint/2010/main" spd="slow" advTm="66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 C 0.03283 -0.0044 0.0653 -0.0081 0.0983 -0.01158 C 0.10959 -0.01459 0.1181 -0.01783 0.13025 -0.01922 C 0.12261 -0.04725 0.10525 -0.07088 0.08823 -0.08872 C 0.0851 -0.09682 0.08319 -0.1047 0.07954 -0.11188 C 0.07746 -0.12022 0.07451 -0.12277 0.07086 -0.12925 C 0.06634 -0.13713 0.06183 -0.14616 0.05783 -0.15427 C 0.05575 -0.16261 0.05245 -0.16956 0.05054 -0.17744 C 0.0495 -0.18137 0.04863 -0.18531 0.04776 -0.18902 C 0.04724 -0.1911 0.04463 -0.19481 0.0462 -0.19481 C 0.0587 -0.19574 0.07121 -0.19272 0.08388 -0.1911 C 0.08771 -0.19087 0.09153 -0.18971 0.09552 -0.18902 C 0.10264 -0.18299 0.10629 -0.17512 0.11132 -0.16585 C 0.11185 -0.164 0.11185 -0.16168 0.11289 -0.16006 C 0.11584 -0.1552 0.1207 -0.15242 0.12296 -0.14663 C 0.12696 -0.1362 0.13164 -0.12671 0.13738 -0.11767 C 0.14189 -0.11049 0.14502 -0.10146 0.15196 -0.09845 C 0.157 -0.09381 0.15717 -0.08987 0.16065 -0.08293 C 0.16343 -0.07111 0.15995 -0.08339 0.16499 -0.07134 C 0.1669 -0.06648 0.17072 -0.05582 0.17072 -0.05582 " pathEditMode="relative" ptsTypes="fffffffffffffffffffA">
                                      <p:cBhvr>
                                        <p:cTn id="10" dur="2000" fill="hold"/>
                                        <p:tgtEl>
                                          <p:spTgt spid="103"/>
                                        </p:tgtEl>
                                        <p:attrNameLst>
                                          <p:attrName>ppt_x</p:attrName>
                                          <p:attrName>ppt_y</p:attrName>
                                        </p:attrNameLst>
                                      </p:cBhvr>
                                    </p:animMotion>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103"/>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2" nodeType="after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par>
                          <p:cTn id="17" fill="hold">
                            <p:stCondLst>
                              <p:cond delay="2000"/>
                            </p:stCondLst>
                            <p:childTnLst>
                              <p:par>
                                <p:cTn id="18" presetID="0" presetClass="path" presetSubtype="0" accel="50000" decel="50000" fill="hold" grpId="1" nodeType="afterEffect">
                                  <p:stCondLst>
                                    <p:cond delay="0"/>
                                  </p:stCondLst>
                                  <p:childTnLst>
                                    <p:animMotion origin="layout" path="M 0 0 C 0.03838 0.00163 0.07745 -0.00046 0.11566 0.0058 C 0.13372 0.00255 0.15126 -0.00254 0.16933 -0.00579 C 0.18235 -0.01227 0.1919 -0.0125 0.20684 -0.01366 C 0.20927 -0.01436 0.21379 -0.01227 0.21413 -0.01552 C 0.21587 -0.04239 0.21587 -0.10192 0.20684 -0.13527 C 0.20493 -0.15265 0.21101 -0.1728 0.20406 -0.18739 C 0.20111 -0.19365 0.19329 -0.186 0.18808 -0.18531 C 0.1827 -0.18369 0.17731 -0.1816 0.1721 -0.17952 C 0.17002 -0.17141 0.17141 -0.16446 0.17367 -0.15635 C 0.17471 -0.1413 0.17662 -0.12717 0.17801 -0.11211 C 0.17975 -0.06323 0.1794 -0.08779 0.1794 -0.03868 " pathEditMode="relative" ptsTypes="fffffffffffA">
                                      <p:cBhvr>
                                        <p:cTn id="19" dur="2000" fill="hold"/>
                                        <p:tgtEl>
                                          <p:spTgt spid="105"/>
                                        </p:tgtEl>
                                        <p:attrNameLst>
                                          <p:attrName>ppt_x</p:attrName>
                                          <p:attrName>ppt_y</p:attrName>
                                        </p:attrNameLst>
                                      </p:cBhvr>
                                    </p:animMotion>
                                  </p:childTnLst>
                                </p:cTn>
                              </p:par>
                            </p:childTnLst>
                          </p:cTn>
                        </p:par>
                        <p:par>
                          <p:cTn id="20" fill="hold">
                            <p:stCondLst>
                              <p:cond delay="4000"/>
                            </p:stCondLst>
                            <p:childTnLst>
                              <p:par>
                                <p:cTn id="21" presetID="1" presetClass="exit" presetSubtype="0" fill="hold" grpId="0" nodeType="afterEffect">
                                  <p:stCondLst>
                                    <p:cond delay="0"/>
                                  </p:stCondLst>
                                  <p:childTnLst>
                                    <p:set>
                                      <p:cBhvr>
                                        <p:cTn id="22" dur="1" fill="hold">
                                          <p:stCondLst>
                                            <p:cond delay="0"/>
                                          </p:stCondLst>
                                        </p:cTn>
                                        <p:tgtEl>
                                          <p:spTgt spid="105"/>
                                        </p:tgtEl>
                                        <p:attrNameLst>
                                          <p:attrName>style.visibility</p:attrName>
                                        </p:attrNameLst>
                                      </p:cBhvr>
                                      <p:to>
                                        <p:strVal val="hidden"/>
                                      </p:to>
                                    </p:set>
                                  </p:childTnLst>
                                </p:cTn>
                              </p:par>
                            </p:childTnLst>
                          </p:cTn>
                        </p:par>
                        <p:par>
                          <p:cTn id="23" fill="hold">
                            <p:stCondLst>
                              <p:cond delay="4000"/>
                            </p:stCondLst>
                            <p:childTnLst>
                              <p:par>
                                <p:cTn id="24" presetID="1" presetClass="entr" presetSubtype="0" fill="hold" grpId="3" nodeType="afterEffect">
                                  <p:stCondLst>
                                    <p:cond delay="0"/>
                                  </p:stCondLst>
                                  <p:childTnLst>
                                    <p:set>
                                      <p:cBhvr>
                                        <p:cTn id="25" dur="1" fill="hold">
                                          <p:stCondLst>
                                            <p:cond delay="0"/>
                                          </p:stCondLst>
                                        </p:cTn>
                                        <p:tgtEl>
                                          <p:spTgt spid="106"/>
                                        </p:tgtEl>
                                        <p:attrNameLst>
                                          <p:attrName>style.visibility</p:attrName>
                                        </p:attrNameLst>
                                      </p:cBhvr>
                                      <p:to>
                                        <p:strVal val="visible"/>
                                      </p:to>
                                    </p:set>
                                  </p:childTnLst>
                                </p:cTn>
                              </p:par>
                            </p:childTnLst>
                          </p:cTn>
                        </p:par>
                        <p:par>
                          <p:cTn id="26" fill="hold">
                            <p:stCondLst>
                              <p:cond delay="4000"/>
                            </p:stCondLst>
                            <p:childTnLst>
                              <p:par>
                                <p:cTn id="27" presetID="0" presetClass="path" presetSubtype="0" accel="50000" decel="50000" fill="hold" grpId="2" nodeType="afterEffect">
                                  <p:stCondLst>
                                    <p:cond delay="0"/>
                                  </p:stCondLst>
                                  <p:childTnLst>
                                    <p:animMotion origin="layout" path="M 0 0 C -0.04637 -0.00139 -0.08909 -0.00046 -0.13459 0.00371 C -0.14623 0.00464 -0.15787 0.00487 -0.16933 0.00579 C -0.1834 0.00672 -0.21118 0.0095 -0.21118 0.0095 C -0.23393 0.00834 -0.24626 0.0102 -0.26485 0.00371 C -0.26589 0.00116 -0.26745 -0.00115 -0.26763 -0.00393 C -0.26797 -0.00671 -0.26676 -0.00903 -0.26624 -0.01158 C -0.2645 -0.02386 -0.26346 -0.03474 -0.26051 -0.04632 C -0.25825 -0.09729 -0.25061 -0.15381 -0.26051 -0.20268 C -0.26103 -0.20986 -0.2612 -0.21704 -0.2619 -0.22399 C -0.26224 -0.22608 -0.26398 -0.22793 -0.26328 -0.22979 C -0.26276 -0.2321 -0.26051 -0.23257 -0.25894 -0.23372 C -0.24835 -0.23233 -0.24279 -0.23511 -0.23723 -0.22399 C -0.23845 -0.20639 -0.24435 -0.18508 -0.24453 -0.16794 C -0.24505 -0.1457 -0.24453 -0.123 -0.24453 -0.10053 " pathEditMode="relative" ptsTypes="ffffffffffffffA">
                                      <p:cBhvr>
                                        <p:cTn id="28" dur="2000" fill="hold"/>
                                        <p:tgtEl>
                                          <p:spTgt spid="106"/>
                                        </p:tgtEl>
                                        <p:attrNameLst>
                                          <p:attrName>ppt_x</p:attrName>
                                          <p:attrName>ppt_y</p:attrName>
                                        </p:attrNameLst>
                                      </p:cBhvr>
                                    </p:animMotion>
                                  </p:childTnLst>
                                </p:cTn>
                              </p:par>
                            </p:childTnLst>
                          </p:cTn>
                        </p:par>
                        <p:par>
                          <p:cTn id="29" fill="hold">
                            <p:stCondLst>
                              <p:cond delay="6000"/>
                            </p:stCondLst>
                            <p:childTnLst>
                              <p:par>
                                <p:cTn id="30" presetID="1" presetClass="exit" presetSubtype="0" fill="hold" grpId="1" nodeType="afterEffect">
                                  <p:stCondLst>
                                    <p:cond delay="0"/>
                                  </p:stCondLst>
                                  <p:childTnLst>
                                    <p:set>
                                      <p:cBhvr>
                                        <p:cTn id="31" dur="1" fill="hold">
                                          <p:stCondLst>
                                            <p:cond delay="0"/>
                                          </p:stCondLst>
                                        </p:cTn>
                                        <p:tgtEl>
                                          <p:spTgt spid="106"/>
                                        </p:tgtEl>
                                        <p:attrNameLst>
                                          <p:attrName>style.visibility</p:attrName>
                                        </p:attrNameLst>
                                      </p:cBhvr>
                                      <p:to>
                                        <p:strVal val="hidden"/>
                                      </p:to>
                                    </p:set>
                                  </p:childTnLst>
                                </p:cTn>
                              </p:par>
                            </p:childTnLst>
                          </p:cTn>
                        </p:par>
                        <p:par>
                          <p:cTn id="32" fill="hold">
                            <p:stCondLst>
                              <p:cond delay="6000"/>
                            </p:stCondLst>
                            <p:childTnLst>
                              <p:par>
                                <p:cTn id="33" presetID="1" presetClass="entr" presetSubtype="0" fill="hold" grpId="3" nodeType="after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0" presetClass="path" presetSubtype="0" accel="50000" decel="50000" fill="hold" grpId="4" nodeType="withEffect">
                                  <p:stCondLst>
                                    <p:cond delay="0"/>
                                  </p:stCondLst>
                                  <p:childTnLst>
                                    <p:animMotion origin="layout" path="M 0 0 C 0.00035 0.01713 0.00069 0.0345 0.00139 0.05186 C 0.00174 0.06413 -0.00156 0.07778 0.00278 0.08889 C 0.00469 0.09375 0.01111 0.0875 0.01528 0.08704 C 0.0493 0.08774 0.06805 0.08079 0.09444 0.0926 C 0.10781 0.0919 0.13663 0.09399 0.15278 0.08704 C 0.20191 0.08936 0.25069 0.08704 0.3 0.08519 C 0.32396 0.08565 0.34809 0.08704 0.37222 0.08704 C 0.37674 0.08704 0.38489 0.09121 0.38611 0.08519 C 0.38993 0.06274 0.38507 0.03936 0.38472 0.01667 C 0.38455 0.00926 0.38472 0.00186 0.38472 -0.00555 " pathEditMode="relative" ptsTypes="ffffffffffA">
                                      <p:cBhvr>
                                        <p:cTn id="36" dur="2000" fill="hold"/>
                                        <p:tgtEl>
                                          <p:spTgt spid="107"/>
                                        </p:tgtEl>
                                        <p:attrNameLst>
                                          <p:attrName>ppt_x</p:attrName>
                                          <p:attrName>ppt_y</p:attrName>
                                        </p:attrNameLst>
                                      </p:cBhvr>
                                    </p:animMotion>
                                  </p:childTnLst>
                                </p:cTn>
                              </p:par>
                            </p:childTnLst>
                          </p:cTn>
                        </p:par>
                        <p:par>
                          <p:cTn id="37" fill="hold">
                            <p:stCondLst>
                              <p:cond delay="8000"/>
                            </p:stCondLst>
                            <p:childTnLst>
                              <p:par>
                                <p:cTn id="38" presetID="1" presetClass="entr" presetSubtype="0" fill="hold" grpId="0" nodeType="afterEffect">
                                  <p:stCondLst>
                                    <p:cond delay="0"/>
                                  </p:stCondLst>
                                  <p:childTnLst>
                                    <p:set>
                                      <p:cBhvr>
                                        <p:cTn id="39"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03" grpId="2" animBg="1"/>
      <p:bldP spid="105" grpId="0" animBg="1"/>
      <p:bldP spid="105" grpId="1" animBg="1"/>
      <p:bldP spid="105" grpId="2" animBg="1"/>
      <p:bldP spid="106" grpId="1" animBg="1"/>
      <p:bldP spid="106" grpId="2" animBg="1"/>
      <p:bldP spid="106" grpId="3" animBg="1"/>
      <p:bldP spid="107" grpId="3" animBg="1"/>
      <p:bldP spid="107" grpId="4" animBg="1"/>
      <p:bldP spid="1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44560" cy="914400"/>
          </a:xfrm>
        </p:spPr>
        <p:txBody>
          <a:bodyPr>
            <a:normAutofit fontScale="90000"/>
          </a:bodyPr>
          <a:lstStyle/>
          <a:p>
            <a:r>
              <a:rPr lang="en-US" dirty="0">
                <a:solidFill>
                  <a:srgbClr val="0000BF"/>
                </a:solidFill>
              </a:rPr>
              <a:t>Composition </a:t>
            </a:r>
            <a:r>
              <a:rPr lang="en-US" dirty="0">
                <a:solidFill>
                  <a:srgbClr val="0000BF"/>
                </a:solidFill>
                <a:sym typeface="Wingdings"/>
              </a:rPr>
              <a:t> </a:t>
            </a:r>
            <a:r>
              <a:rPr lang="en-US" dirty="0">
                <a:solidFill>
                  <a:srgbClr val="0000BF"/>
                </a:solidFill>
              </a:rPr>
              <a:t> Tag Processing State</a:t>
            </a:r>
          </a:p>
        </p:txBody>
      </p:sp>
      <p:sp>
        <p:nvSpPr>
          <p:cNvPr id="3" name="Slide Number Placeholder 2"/>
          <p:cNvSpPr>
            <a:spLocks noGrp="1"/>
          </p:cNvSpPr>
          <p:nvPr>
            <p:ph type="sldNum" sz="quarter" idx="12"/>
          </p:nvPr>
        </p:nvSpPr>
        <p:spPr/>
        <p:txBody>
          <a:bodyPr/>
          <a:lstStyle/>
          <a:p>
            <a:fld id="{2F8258B8-ACF5-6E4C-8B3E-49E538074B44}" type="slidenum">
              <a:rPr lang="en-US" smtClean="0"/>
              <a:t>17</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29" y="965528"/>
            <a:ext cx="8608742" cy="546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직사각형 3"/>
          <p:cNvSpPr/>
          <p:nvPr/>
        </p:nvSpPr>
        <p:spPr>
          <a:xfrm>
            <a:off x="1962615" y="3479180"/>
            <a:ext cx="1237785" cy="591015"/>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48" name="직사각형 47"/>
          <p:cNvSpPr/>
          <p:nvPr/>
        </p:nvSpPr>
        <p:spPr>
          <a:xfrm>
            <a:off x="6129453" y="3523784"/>
            <a:ext cx="1338147" cy="591015"/>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49" name="직사각형 48"/>
          <p:cNvSpPr/>
          <p:nvPr/>
        </p:nvSpPr>
        <p:spPr>
          <a:xfrm>
            <a:off x="3750527" y="1189462"/>
            <a:ext cx="966440" cy="591015"/>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50" name="직사각형 49"/>
          <p:cNvSpPr/>
          <p:nvPr/>
        </p:nvSpPr>
        <p:spPr>
          <a:xfrm>
            <a:off x="3672466" y="1115121"/>
            <a:ext cx="1791631" cy="194031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Tree>
    <p:custDataLst>
      <p:tags r:id="rId1"/>
    </p:custDataLst>
    <p:extLst>
      <p:ext uri="{BB962C8B-B14F-4D97-AF65-F5344CB8AC3E}">
        <p14:creationId xmlns:p14="http://schemas.microsoft.com/office/powerpoint/2010/main" val="3473974434"/>
      </p:ext>
    </p:extLst>
  </p:cSld>
  <p:clrMapOvr>
    <a:masterClrMapping/>
  </p:clrMapOvr>
  <mc:AlternateContent xmlns:mc="http://schemas.openxmlformats.org/markup-compatibility/2006" xmlns:p14="http://schemas.microsoft.com/office/powerpoint/2010/main">
    <mc:Choice Requires="p14">
      <p:transition spd="slow" p14:dur="2000" advTm="66263"/>
    </mc:Choice>
    <mc:Fallback xmlns="">
      <p:transition xmlns:p14="http://schemas.microsoft.com/office/powerpoint/2010/main" spd="slow" advTm="66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8" grpId="0" animBg="1"/>
      <p:bldP spid="48" grpId="1" animBg="1"/>
      <p:bldP spid="49" grpId="0" animBg="1"/>
      <p:bldP spid="49" grpId="1"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0" y="4464952"/>
            <a:ext cx="9144000" cy="28223"/>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507001" y="3196897"/>
            <a:ext cx="2096398" cy="4616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smtClean="0"/>
              <a:t>Rule Generator</a:t>
            </a:r>
          </a:p>
        </p:txBody>
      </p:sp>
      <p:sp>
        <p:nvSpPr>
          <p:cNvPr id="108" name="TextBox 107"/>
          <p:cNvSpPr txBox="1"/>
          <p:nvPr/>
        </p:nvSpPr>
        <p:spPr>
          <a:xfrm>
            <a:off x="489695" y="3172599"/>
            <a:ext cx="2534467" cy="4616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smtClean="0"/>
              <a:t>Resource Manager</a:t>
            </a:r>
          </a:p>
        </p:txBody>
      </p:sp>
      <p:sp>
        <p:nvSpPr>
          <p:cNvPr id="109" name="TextBox 108"/>
          <p:cNvSpPr txBox="1"/>
          <p:nvPr/>
        </p:nvSpPr>
        <p:spPr>
          <a:xfrm>
            <a:off x="6049692" y="3193550"/>
            <a:ext cx="245291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ko-KR" sz="2400" dirty="0" smtClean="0"/>
              <a:t>Dynamics </a:t>
            </a:r>
            <a:r>
              <a:rPr lang="en-US" sz="2400" dirty="0" smtClean="0"/>
              <a:t>Handler</a:t>
            </a:r>
          </a:p>
        </p:txBody>
      </p:sp>
      <p:cxnSp>
        <p:nvCxnSpPr>
          <p:cNvPr id="34" name="Straight Arrow Connector 33"/>
          <p:cNvCxnSpPr>
            <a:stCxn id="108" idx="3"/>
            <a:endCxn id="19" idx="1"/>
          </p:cNvCxnSpPr>
          <p:nvPr/>
        </p:nvCxnSpPr>
        <p:spPr>
          <a:xfrm>
            <a:off x="3024162" y="3415580"/>
            <a:ext cx="482839" cy="1214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09" idx="1"/>
            <a:endCxn id="19" idx="3"/>
          </p:cNvCxnSpPr>
          <p:nvPr/>
        </p:nvCxnSpPr>
        <p:spPr>
          <a:xfrm flipH="1">
            <a:off x="5603399" y="3424383"/>
            <a:ext cx="446293" cy="334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 name="Title 1"/>
          <p:cNvSpPr>
            <a:spLocks noGrp="1"/>
          </p:cNvSpPr>
          <p:nvPr>
            <p:ph type="title"/>
          </p:nvPr>
        </p:nvSpPr>
        <p:spPr>
          <a:xfrm>
            <a:off x="457200" y="0"/>
            <a:ext cx="8229600" cy="914400"/>
          </a:xfrm>
        </p:spPr>
        <p:txBody>
          <a:bodyPr>
            <a:normAutofit/>
          </a:bodyPr>
          <a:lstStyle/>
          <a:p>
            <a:r>
              <a:rPr lang="en-US" dirty="0" smtClean="0">
                <a:solidFill>
                  <a:srgbClr val="0000BF"/>
                </a:solidFill>
              </a:rPr>
              <a:t>SIMPLE System Overview</a:t>
            </a:r>
            <a:endParaRPr lang="en-US" dirty="0">
              <a:solidFill>
                <a:srgbClr val="0000BF"/>
              </a:solidFill>
            </a:endParaRPr>
          </a:p>
        </p:txBody>
      </p:sp>
      <p:grpSp>
        <p:nvGrpSpPr>
          <p:cNvPr id="29" name="Group 28"/>
          <p:cNvGrpSpPr/>
          <p:nvPr/>
        </p:nvGrpSpPr>
        <p:grpSpPr>
          <a:xfrm>
            <a:off x="200369" y="4888121"/>
            <a:ext cx="7832766" cy="1553859"/>
            <a:chOff x="200366" y="3897799"/>
            <a:chExt cx="7832766" cy="1165394"/>
          </a:xfrm>
        </p:grpSpPr>
        <p:sp>
          <p:nvSpPr>
            <p:cNvPr id="52" name="Cloud 51"/>
            <p:cNvSpPr/>
            <p:nvPr/>
          </p:nvSpPr>
          <p:spPr>
            <a:xfrm rot="169972">
              <a:off x="2884528" y="3897799"/>
              <a:ext cx="2914275" cy="1165394"/>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54" name="Picture 53"/>
            <p:cNvPicPr>
              <a:picLocks noChangeArrowheads="1"/>
            </p:cNvPicPr>
            <p:nvPr/>
          </p:nvPicPr>
          <p:blipFill>
            <a:blip r:embed="rId4" cstate="print"/>
            <a:srcRect/>
            <a:stretch>
              <a:fillRect/>
            </a:stretch>
          </p:blipFill>
          <p:spPr bwMode="auto">
            <a:xfrm>
              <a:off x="3090229" y="4477394"/>
              <a:ext cx="500451" cy="214074"/>
            </a:xfrm>
            <a:prstGeom prst="rect">
              <a:avLst/>
            </a:prstGeom>
            <a:noFill/>
            <a:ln w="9525">
              <a:noFill/>
              <a:miter lim="800000"/>
              <a:headEnd/>
              <a:tailEnd/>
            </a:ln>
            <a:effectLst/>
          </p:spPr>
        </p:pic>
        <p:pic>
          <p:nvPicPr>
            <p:cNvPr id="73" name="Picture 72"/>
            <p:cNvPicPr>
              <a:picLocks noChangeArrowheads="1"/>
            </p:cNvPicPr>
            <p:nvPr/>
          </p:nvPicPr>
          <p:blipFill>
            <a:blip r:embed="rId4" cstate="print"/>
            <a:srcRect/>
            <a:stretch>
              <a:fillRect/>
            </a:stretch>
          </p:blipFill>
          <p:spPr bwMode="auto">
            <a:xfrm>
              <a:off x="5051620" y="4477394"/>
              <a:ext cx="500451" cy="214074"/>
            </a:xfrm>
            <a:prstGeom prst="rect">
              <a:avLst/>
            </a:prstGeom>
            <a:noFill/>
            <a:ln w="9525">
              <a:noFill/>
              <a:miter lim="800000"/>
              <a:headEnd/>
              <a:tailEnd/>
            </a:ln>
            <a:effectLst/>
          </p:spPr>
        </p:pic>
        <p:pic>
          <p:nvPicPr>
            <p:cNvPr id="74" name="Picture 11" descr="IOSfirewall"/>
            <p:cNvPicPr>
              <a:picLocks noChangeAspect="1" noChangeArrowheads="1"/>
            </p:cNvPicPr>
            <p:nvPr/>
          </p:nvPicPr>
          <p:blipFill>
            <a:blip r:embed="rId5" cstate="print"/>
            <a:srcRect/>
            <a:stretch>
              <a:fillRect/>
            </a:stretch>
          </p:blipFill>
          <p:spPr bwMode="auto">
            <a:xfrm>
              <a:off x="5972249" y="4604700"/>
              <a:ext cx="243404" cy="338969"/>
            </a:xfrm>
            <a:prstGeom prst="rect">
              <a:avLst/>
            </a:prstGeom>
            <a:noFill/>
          </p:spPr>
        </p:pic>
        <p:pic>
          <p:nvPicPr>
            <p:cNvPr id="75" name="Picture 57" descr="icon_color"/>
            <p:cNvPicPr>
              <a:picLocks noChangeAspect="1" noChangeArrowheads="1"/>
            </p:cNvPicPr>
            <p:nvPr/>
          </p:nvPicPr>
          <p:blipFill>
            <a:blip r:embed="rId6" cstate="print"/>
            <a:srcRect/>
            <a:stretch>
              <a:fillRect/>
            </a:stretch>
          </p:blipFill>
          <p:spPr bwMode="auto">
            <a:xfrm>
              <a:off x="2267920" y="4657521"/>
              <a:ext cx="340420" cy="292241"/>
            </a:xfrm>
            <a:prstGeom prst="rect">
              <a:avLst/>
            </a:prstGeom>
            <a:noFill/>
          </p:spPr>
        </p:pic>
        <p:cxnSp>
          <p:nvCxnSpPr>
            <p:cNvPr id="110" name="Straight Connector 109"/>
            <p:cNvCxnSpPr>
              <a:stCxn id="74" idx="1"/>
              <a:endCxn id="73" idx="3"/>
            </p:cNvCxnSpPr>
            <p:nvPr/>
          </p:nvCxnSpPr>
          <p:spPr>
            <a:xfrm flipH="1" flipV="1">
              <a:off x="5552071" y="4584431"/>
              <a:ext cx="420178" cy="189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54" idx="1"/>
              <a:endCxn id="75" idx="3"/>
            </p:cNvCxnSpPr>
            <p:nvPr/>
          </p:nvCxnSpPr>
          <p:spPr>
            <a:xfrm flipH="1">
              <a:off x="2608340" y="4584431"/>
              <a:ext cx="481889" cy="219211"/>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00366" y="4379451"/>
              <a:ext cx="1843236" cy="623248"/>
            </a:xfrm>
            <a:prstGeom prst="rect">
              <a:avLst/>
            </a:prstGeom>
            <a:noFill/>
          </p:spPr>
          <p:txBody>
            <a:bodyPr wrap="none" rtlCol="0">
              <a:spAutoFit/>
            </a:bodyPr>
            <a:lstStyle/>
            <a:p>
              <a:r>
                <a:rPr lang="en-US" sz="2400" i="1" dirty="0" smtClean="0"/>
                <a:t>Legacy</a:t>
              </a:r>
            </a:p>
            <a:p>
              <a:r>
                <a:rPr lang="en-US" sz="2400" i="1" dirty="0" smtClean="0"/>
                <a:t>Middleboxes</a:t>
              </a:r>
            </a:p>
          </p:txBody>
        </p:sp>
        <p:sp>
          <p:nvSpPr>
            <p:cNvPr id="63" name="TextBox 62"/>
            <p:cNvSpPr txBox="1"/>
            <p:nvPr/>
          </p:nvSpPr>
          <p:spPr>
            <a:xfrm>
              <a:off x="6519163" y="4334355"/>
              <a:ext cx="1513969" cy="623248"/>
            </a:xfrm>
            <a:prstGeom prst="rect">
              <a:avLst/>
            </a:prstGeom>
            <a:noFill/>
          </p:spPr>
          <p:txBody>
            <a:bodyPr wrap="none" rtlCol="0">
              <a:spAutoFit/>
            </a:bodyPr>
            <a:lstStyle/>
            <a:p>
              <a:r>
                <a:rPr lang="en-US" sz="2400" i="1" dirty="0" smtClean="0"/>
                <a:t>OpenFlow</a:t>
              </a:r>
              <a:r>
                <a:rPr lang="en-US" sz="2400" i="1" dirty="0"/>
                <a:t> </a:t>
              </a:r>
              <a:endParaRPr lang="en-US" sz="2400" i="1" dirty="0" smtClean="0"/>
            </a:p>
            <a:p>
              <a:r>
                <a:rPr lang="en-US" sz="2400" i="1" dirty="0" smtClean="0"/>
                <a:t>capable</a:t>
              </a:r>
            </a:p>
          </p:txBody>
        </p:sp>
      </p:grpSp>
      <p:cxnSp>
        <p:nvCxnSpPr>
          <p:cNvPr id="121" name="Straight Arrow Connector 120"/>
          <p:cNvCxnSpPr>
            <a:endCxn id="77" idx="0"/>
          </p:cNvCxnSpPr>
          <p:nvPr/>
        </p:nvCxnSpPr>
        <p:spPr>
          <a:xfrm>
            <a:off x="4927380" y="3658561"/>
            <a:ext cx="338398" cy="16593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76" idx="0"/>
          </p:cNvCxnSpPr>
          <p:nvPr/>
        </p:nvCxnSpPr>
        <p:spPr>
          <a:xfrm flipH="1">
            <a:off x="2878581" y="3634263"/>
            <a:ext cx="1236219" cy="17141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6" name="Table 75"/>
          <p:cNvGraphicFramePr>
            <a:graphicFrameLocks noGrp="1"/>
          </p:cNvGraphicFramePr>
          <p:nvPr>
            <p:extLst>
              <p:ext uri="{D42A27DB-BD31-4B8C-83A1-F6EECF244321}">
                <p14:modId xmlns:p14="http://schemas.microsoft.com/office/powerpoint/2010/main" val="3776446680"/>
              </p:ext>
            </p:extLst>
          </p:nvPr>
        </p:nvGraphicFramePr>
        <p:xfrm>
          <a:off x="2043605" y="5348443"/>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740293025"/>
              </p:ext>
            </p:extLst>
          </p:nvPr>
        </p:nvGraphicFramePr>
        <p:xfrm>
          <a:off x="4430802" y="5317914"/>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2F8258B8-ACF5-6E4C-8B3E-49E538074B44}" type="slidenum">
              <a:rPr lang="en-US" smtClean="0"/>
              <a:t>18</a:t>
            </a:fld>
            <a:endParaRPr lang="en-US"/>
          </a:p>
        </p:txBody>
      </p:sp>
      <p:grpSp>
        <p:nvGrpSpPr>
          <p:cNvPr id="16" name="그룹 15"/>
          <p:cNvGrpSpPr/>
          <p:nvPr/>
        </p:nvGrpSpPr>
        <p:grpSpPr>
          <a:xfrm>
            <a:off x="490095" y="2205401"/>
            <a:ext cx="1097603" cy="967198"/>
            <a:chOff x="490095" y="1915475"/>
            <a:chExt cx="1097603" cy="967198"/>
          </a:xfrm>
        </p:grpSpPr>
        <p:sp>
          <p:nvSpPr>
            <p:cNvPr id="46" name="TextBox 45"/>
            <p:cNvSpPr txBox="1"/>
            <p:nvPr/>
          </p:nvSpPr>
          <p:spPr>
            <a:xfrm>
              <a:off x="490095" y="1915475"/>
              <a:ext cx="1097603"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Topology, Traffic</a:t>
              </a:r>
              <a:endParaRPr lang="en-US" dirty="0" smtClean="0"/>
            </a:p>
          </p:txBody>
        </p:sp>
        <p:cxnSp>
          <p:nvCxnSpPr>
            <p:cNvPr id="50" name="Straight Arrow Connector 33"/>
            <p:cNvCxnSpPr>
              <a:stCxn id="46" idx="2"/>
            </p:cNvCxnSpPr>
            <p:nvPr/>
          </p:nvCxnSpPr>
          <p:spPr>
            <a:xfrm>
              <a:off x="1038897" y="2561806"/>
              <a:ext cx="83090" cy="3208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그룹 16"/>
          <p:cNvGrpSpPr/>
          <p:nvPr/>
        </p:nvGrpSpPr>
        <p:grpSpPr>
          <a:xfrm>
            <a:off x="1719122" y="2205400"/>
            <a:ext cx="722256" cy="967199"/>
            <a:chOff x="1719122" y="1915474"/>
            <a:chExt cx="722256" cy="967199"/>
          </a:xfrm>
        </p:grpSpPr>
        <p:sp>
          <p:nvSpPr>
            <p:cNvPr id="48" name="TextBox 47"/>
            <p:cNvSpPr txBox="1"/>
            <p:nvPr/>
          </p:nvSpPr>
          <p:spPr>
            <a:xfrm>
              <a:off x="1719122" y="1915474"/>
              <a:ext cx="72225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ko-KR" dirty="0"/>
                <a:t>Policy</a:t>
              </a:r>
            </a:p>
            <a:p>
              <a:pPr algn="ctr"/>
              <a:r>
                <a:rPr lang="en-US" altLang="ko-KR" dirty="0"/>
                <a:t>Spec</a:t>
              </a:r>
              <a:endParaRPr lang="en-US" dirty="0" smtClean="0"/>
            </a:p>
          </p:txBody>
        </p:sp>
        <p:cxnSp>
          <p:nvCxnSpPr>
            <p:cNvPr id="51" name="Straight Arrow Connector 33"/>
            <p:cNvCxnSpPr>
              <a:stCxn id="48" idx="2"/>
              <a:endCxn id="108" idx="0"/>
            </p:cNvCxnSpPr>
            <p:nvPr/>
          </p:nvCxnSpPr>
          <p:spPr>
            <a:xfrm flipH="1">
              <a:off x="1756929" y="2561805"/>
              <a:ext cx="323321" cy="32086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그룹 17"/>
          <p:cNvGrpSpPr/>
          <p:nvPr/>
        </p:nvGrpSpPr>
        <p:grpSpPr>
          <a:xfrm>
            <a:off x="2608343" y="2205401"/>
            <a:ext cx="1506457" cy="967198"/>
            <a:chOff x="2608343" y="1915475"/>
            <a:chExt cx="1506457" cy="967198"/>
          </a:xfrm>
        </p:grpSpPr>
        <p:sp>
          <p:nvSpPr>
            <p:cNvPr id="49" name="TextBox 48"/>
            <p:cNvSpPr txBox="1"/>
            <p:nvPr/>
          </p:nvSpPr>
          <p:spPr>
            <a:xfrm>
              <a:off x="2608343" y="1915475"/>
              <a:ext cx="150645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ko-KR" dirty="0" err="1"/>
                <a:t>Mbox</a:t>
              </a:r>
              <a:r>
                <a:rPr lang="en-US" altLang="ko-KR" dirty="0"/>
                <a:t>, Switch</a:t>
              </a:r>
            </a:p>
            <a:p>
              <a:pPr algn="ctr"/>
              <a:r>
                <a:rPr lang="en-US" altLang="ko-KR" dirty="0"/>
                <a:t>constraints</a:t>
              </a:r>
              <a:endParaRPr lang="en-US" dirty="0" smtClean="0"/>
            </a:p>
          </p:txBody>
        </p:sp>
        <p:cxnSp>
          <p:nvCxnSpPr>
            <p:cNvPr id="55" name="Straight Arrow Connector 33"/>
            <p:cNvCxnSpPr>
              <a:stCxn id="49" idx="2"/>
            </p:cNvCxnSpPr>
            <p:nvPr/>
          </p:nvCxnSpPr>
          <p:spPr>
            <a:xfrm flipH="1">
              <a:off x="2754351" y="2561806"/>
              <a:ext cx="607221" cy="3208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65" name="Straight Arrow Connector 33"/>
          <p:cNvCxnSpPr>
            <a:endCxn id="48" idx="0"/>
          </p:cNvCxnSpPr>
          <p:nvPr/>
        </p:nvCxnSpPr>
        <p:spPr>
          <a:xfrm flipH="1">
            <a:off x="2080250" y="1458087"/>
            <a:ext cx="1185331" cy="74731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Oval 35"/>
          <p:cNvSpPr/>
          <p:nvPr/>
        </p:nvSpPr>
        <p:spPr>
          <a:xfrm>
            <a:off x="115787" y="2987176"/>
            <a:ext cx="3206670" cy="832319"/>
          </a:xfrm>
          <a:prstGeom prst="ellipse">
            <a:avLst/>
          </a:prstGeom>
          <a:noFill/>
          <a:ln w="762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117"/>
          <p:cNvSpPr/>
          <p:nvPr/>
        </p:nvSpPr>
        <p:spPr>
          <a:xfrm>
            <a:off x="3094151" y="1165772"/>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117"/>
          <p:cNvSpPr/>
          <p:nvPr/>
        </p:nvSpPr>
        <p:spPr>
          <a:xfrm>
            <a:off x="2986355" y="1057976"/>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117"/>
          <p:cNvSpPr/>
          <p:nvPr/>
        </p:nvSpPr>
        <p:spPr>
          <a:xfrm>
            <a:off x="2894084" y="957617"/>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69" descr="MC9004316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41" y="858925"/>
            <a:ext cx="832272" cy="832272"/>
          </a:xfrm>
          <a:prstGeom prst="rect">
            <a:avLst/>
          </a:prstGeom>
        </p:spPr>
      </p:pic>
      <p:grpSp>
        <p:nvGrpSpPr>
          <p:cNvPr id="61" name="Group 36"/>
          <p:cNvGrpSpPr/>
          <p:nvPr/>
        </p:nvGrpSpPr>
        <p:grpSpPr>
          <a:xfrm>
            <a:off x="2986355" y="1057976"/>
            <a:ext cx="4178821" cy="445931"/>
            <a:chOff x="3160995" y="1126542"/>
            <a:chExt cx="4178821" cy="445931"/>
          </a:xfrm>
        </p:grpSpPr>
        <p:sp>
          <p:nvSpPr>
            <p:cNvPr id="62" name="Rectangle 37"/>
            <p:cNvSpPr/>
            <p:nvPr/>
          </p:nvSpPr>
          <p:spPr>
            <a:xfrm>
              <a:off x="4352844" y="1130714"/>
              <a:ext cx="90495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Firewall</a:t>
              </a:r>
              <a:endParaRPr lang="en-US" sz="1600" dirty="0"/>
            </a:p>
          </p:txBody>
        </p:sp>
        <p:sp>
          <p:nvSpPr>
            <p:cNvPr id="66" name="Rectangle 39"/>
            <p:cNvSpPr/>
            <p:nvPr/>
          </p:nvSpPr>
          <p:spPr>
            <a:xfrm>
              <a:off x="5678933" y="1130714"/>
              <a:ext cx="586638"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IDS</a:t>
              </a:r>
              <a:endParaRPr lang="en-US" sz="1600" dirty="0"/>
            </a:p>
          </p:txBody>
        </p:sp>
        <p:cxnSp>
          <p:nvCxnSpPr>
            <p:cNvPr id="67" name="Straight Arrow Connector 40"/>
            <p:cNvCxnSpPr>
              <a:endCxn id="62" idx="1"/>
            </p:cNvCxnSpPr>
            <p:nvPr/>
          </p:nvCxnSpPr>
          <p:spPr>
            <a:xfrm>
              <a:off x="3836205" y="1351589"/>
              <a:ext cx="51663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41"/>
            <p:cNvCxnSpPr>
              <a:stCxn id="62" idx="3"/>
              <a:endCxn id="66" idx="1"/>
            </p:cNvCxnSpPr>
            <p:nvPr/>
          </p:nvCxnSpPr>
          <p:spPr>
            <a:xfrm>
              <a:off x="5257800" y="1351594"/>
              <a:ext cx="421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Rectangle 42"/>
            <p:cNvSpPr/>
            <p:nvPr/>
          </p:nvSpPr>
          <p:spPr>
            <a:xfrm>
              <a:off x="6553200" y="1130709"/>
              <a:ext cx="78661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Proxy</a:t>
              </a:r>
              <a:endParaRPr lang="en-US" sz="1600" dirty="0"/>
            </a:p>
          </p:txBody>
        </p:sp>
        <p:cxnSp>
          <p:nvCxnSpPr>
            <p:cNvPr id="71" name="Straight Arrow Connector 43"/>
            <p:cNvCxnSpPr>
              <a:stCxn id="66" idx="3"/>
              <a:endCxn id="69" idx="1"/>
            </p:cNvCxnSpPr>
            <p:nvPr/>
          </p:nvCxnSpPr>
          <p:spPr>
            <a:xfrm flipV="1">
              <a:off x="6265571" y="1351589"/>
              <a:ext cx="28762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160995" y="1126542"/>
              <a:ext cx="675210" cy="400111"/>
            </a:xfrm>
            <a:prstGeom prst="rect">
              <a:avLst/>
            </a:prstGeom>
            <a:noFill/>
          </p:spPr>
          <p:txBody>
            <a:bodyPr wrap="none" rtlCol="0">
              <a:spAutoFit/>
            </a:bodyPr>
            <a:lstStyle/>
            <a:p>
              <a:r>
                <a:rPr lang="en-US" altLang="ko-KR" sz="2000" dirty="0"/>
                <a:t>Web</a:t>
              </a:r>
              <a:endParaRPr lang="en-US" sz="2000" dirty="0"/>
            </a:p>
          </p:txBody>
        </p:sp>
      </p:grpSp>
      <p:sp>
        <p:nvSpPr>
          <p:cNvPr id="78" name="직사각형 77"/>
          <p:cNvSpPr/>
          <p:nvPr/>
        </p:nvSpPr>
        <p:spPr>
          <a:xfrm>
            <a:off x="7552782" y="1321865"/>
            <a:ext cx="1401538" cy="369332"/>
          </a:xfrm>
          <a:prstGeom prst="rect">
            <a:avLst/>
          </a:prstGeom>
        </p:spPr>
        <p:txBody>
          <a:bodyPr wrap="none">
            <a:spAutoFit/>
          </a:bodyPr>
          <a:lstStyle/>
          <a:p>
            <a:r>
              <a:rPr lang="en-US" altLang="ko-KR" dirty="0"/>
              <a:t>Policy </a:t>
            </a:r>
            <a:r>
              <a:rPr lang="en-US" altLang="ko-KR" dirty="0" smtClean="0"/>
              <a:t>Chains</a:t>
            </a:r>
          </a:p>
        </p:txBody>
      </p:sp>
      <p:sp>
        <p:nvSpPr>
          <p:cNvPr id="79" name="직사각형 78"/>
          <p:cNvSpPr/>
          <p:nvPr/>
        </p:nvSpPr>
        <p:spPr>
          <a:xfrm>
            <a:off x="6893289" y="2016066"/>
            <a:ext cx="2079159" cy="461665"/>
          </a:xfrm>
          <a:prstGeom prst="rect">
            <a:avLst/>
          </a:prstGeom>
        </p:spPr>
        <p:txBody>
          <a:bodyPr wrap="none">
            <a:spAutoFit/>
          </a:bodyPr>
          <a:lstStyle/>
          <a:p>
            <a:r>
              <a:rPr lang="en-US" altLang="ko-KR" sz="2400" b="1" dirty="0" smtClean="0">
                <a:solidFill>
                  <a:srgbClr val="0000BF"/>
                </a:solidFill>
              </a:rPr>
              <a:t>SDN Controller</a:t>
            </a:r>
            <a:endParaRPr lang="ko-KR" altLang="en-US" sz="2400" b="1" dirty="0"/>
          </a:p>
        </p:txBody>
      </p:sp>
      <p:sp>
        <p:nvSpPr>
          <p:cNvPr id="80" name="Rounded Rectangle 117"/>
          <p:cNvSpPr/>
          <p:nvPr/>
        </p:nvSpPr>
        <p:spPr>
          <a:xfrm>
            <a:off x="148647" y="2019514"/>
            <a:ext cx="8816632" cy="1905715"/>
          </a:xfrm>
          <a:prstGeom prst="round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0348258"/>
      </p:ext>
    </p:extLst>
  </p:cSld>
  <p:clrMapOvr>
    <a:masterClrMapping/>
  </p:clrMapOvr>
  <mc:AlternateContent xmlns:mc="http://schemas.openxmlformats.org/markup-compatibility/2006" xmlns:p14="http://schemas.microsoft.com/office/powerpoint/2010/main">
    <mc:Choice Requires="p14">
      <p:transition spd="slow" p14:dur="2000" advTm="46248"/>
    </mc:Choice>
    <mc:Fallback xmlns="">
      <p:transition xmlns:p14="http://schemas.microsoft.com/office/powerpoint/2010/main" spd="slow" advTm="46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7000" cy="914400"/>
          </a:xfrm>
        </p:spPr>
        <p:txBody>
          <a:bodyPr>
            <a:normAutofit fontScale="90000"/>
          </a:bodyPr>
          <a:lstStyle/>
          <a:p>
            <a:r>
              <a:rPr lang="en-US" dirty="0" smtClean="0">
                <a:solidFill>
                  <a:srgbClr val="0000BF"/>
                </a:solidFill>
              </a:rPr>
              <a:t>Resource Constraints</a:t>
            </a:r>
            <a:r>
              <a:rPr lang="en-US" dirty="0" smtClean="0">
                <a:solidFill>
                  <a:srgbClr val="0000BF"/>
                </a:solidFill>
                <a:sym typeface="Wingdings"/>
              </a:rPr>
              <a:t> </a:t>
            </a:r>
            <a:r>
              <a:rPr lang="en-US" dirty="0" smtClean="0">
                <a:solidFill>
                  <a:srgbClr val="0000BF"/>
                </a:solidFill>
              </a:rPr>
              <a:t>Joint Optimization</a:t>
            </a:r>
            <a:endParaRPr lang="en-US" dirty="0">
              <a:solidFill>
                <a:srgbClr val="0000BF"/>
              </a:solidFill>
            </a:endParaRPr>
          </a:p>
        </p:txBody>
      </p:sp>
      <p:sp>
        <p:nvSpPr>
          <p:cNvPr id="5" name="TextBox 4"/>
          <p:cNvSpPr txBox="1"/>
          <p:nvPr/>
        </p:nvSpPr>
        <p:spPr>
          <a:xfrm>
            <a:off x="3333158" y="3051894"/>
            <a:ext cx="2534468" cy="461665"/>
          </a:xfrm>
          <a:prstGeom prst="rect">
            <a:avLst/>
          </a:prstGeom>
          <a:ln>
            <a:solidFill>
              <a:srgbClr val="4F81BD"/>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Resource Manager</a:t>
            </a:r>
            <a:endParaRPr lang="en-US" sz="2400" dirty="0"/>
          </a:p>
        </p:txBody>
      </p:sp>
      <p:grpSp>
        <p:nvGrpSpPr>
          <p:cNvPr id="11" name="그룹 10"/>
          <p:cNvGrpSpPr/>
          <p:nvPr/>
        </p:nvGrpSpPr>
        <p:grpSpPr>
          <a:xfrm>
            <a:off x="505519" y="1383385"/>
            <a:ext cx="2827642" cy="1668509"/>
            <a:chOff x="505519" y="1383385"/>
            <a:chExt cx="2827642" cy="1668509"/>
          </a:xfrm>
        </p:grpSpPr>
        <p:sp>
          <p:nvSpPr>
            <p:cNvPr id="7" name="TextBox 6"/>
            <p:cNvSpPr txBox="1"/>
            <p:nvPr/>
          </p:nvSpPr>
          <p:spPr>
            <a:xfrm>
              <a:off x="505519" y="1383385"/>
              <a:ext cx="1478733"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t>Topology &amp; Traffic</a:t>
              </a:r>
            </a:p>
          </p:txBody>
        </p:sp>
        <p:cxnSp>
          <p:nvCxnSpPr>
            <p:cNvPr id="27" name="Straight Arrow Connector 26"/>
            <p:cNvCxnSpPr>
              <a:stCxn id="7" idx="2"/>
            </p:cNvCxnSpPr>
            <p:nvPr/>
          </p:nvCxnSpPr>
          <p:spPr>
            <a:xfrm>
              <a:off x="1244886" y="2152826"/>
              <a:ext cx="2088275" cy="899068"/>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grpSp>
      <p:grpSp>
        <p:nvGrpSpPr>
          <p:cNvPr id="4" name="그룹 3"/>
          <p:cNvGrpSpPr/>
          <p:nvPr/>
        </p:nvGrpSpPr>
        <p:grpSpPr>
          <a:xfrm>
            <a:off x="2599468" y="1383385"/>
            <a:ext cx="1752544" cy="1668509"/>
            <a:chOff x="2599468" y="1383385"/>
            <a:chExt cx="1752544" cy="1668509"/>
          </a:xfrm>
        </p:grpSpPr>
        <p:sp>
          <p:nvSpPr>
            <p:cNvPr id="9" name="TextBox 8"/>
            <p:cNvSpPr txBox="1"/>
            <p:nvPr/>
          </p:nvSpPr>
          <p:spPr>
            <a:xfrm>
              <a:off x="2599468" y="1383385"/>
              <a:ext cx="175254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t>Middlebox</a:t>
              </a:r>
            </a:p>
            <a:p>
              <a:pPr algn="ctr"/>
              <a:r>
                <a:rPr lang="en-US" sz="2200" dirty="0" smtClean="0"/>
                <a:t>Capacity + Footprints</a:t>
              </a:r>
            </a:p>
          </p:txBody>
        </p:sp>
        <p:cxnSp>
          <p:nvCxnSpPr>
            <p:cNvPr id="28" name="Straight Arrow Connector 27"/>
            <p:cNvCxnSpPr>
              <a:stCxn id="9" idx="2"/>
            </p:cNvCxnSpPr>
            <p:nvPr/>
          </p:nvCxnSpPr>
          <p:spPr>
            <a:xfrm>
              <a:off x="3475740" y="2491381"/>
              <a:ext cx="650211" cy="560513"/>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grpSp>
      <p:grpSp>
        <p:nvGrpSpPr>
          <p:cNvPr id="6" name="그룹 5"/>
          <p:cNvGrpSpPr/>
          <p:nvPr/>
        </p:nvGrpSpPr>
        <p:grpSpPr>
          <a:xfrm>
            <a:off x="4962293" y="1398453"/>
            <a:ext cx="1159061" cy="1653441"/>
            <a:chOff x="4962293" y="1398453"/>
            <a:chExt cx="1159061" cy="1653441"/>
          </a:xfrm>
        </p:grpSpPr>
        <p:sp>
          <p:nvSpPr>
            <p:cNvPr id="8" name="TextBox 7"/>
            <p:cNvSpPr txBox="1"/>
            <p:nvPr/>
          </p:nvSpPr>
          <p:spPr>
            <a:xfrm>
              <a:off x="5178605" y="1398453"/>
              <a:ext cx="942749" cy="76944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200" dirty="0" smtClean="0"/>
                <a:t>Switch </a:t>
              </a:r>
            </a:p>
            <a:p>
              <a:pPr algn="ctr"/>
              <a:r>
                <a:rPr lang="en-US" sz="2200" dirty="0" smtClean="0"/>
                <a:t>TCAM</a:t>
              </a:r>
            </a:p>
          </p:txBody>
        </p:sp>
        <p:cxnSp>
          <p:nvCxnSpPr>
            <p:cNvPr id="29" name="Straight Arrow Connector 28"/>
            <p:cNvCxnSpPr>
              <a:stCxn id="8" idx="2"/>
            </p:cNvCxnSpPr>
            <p:nvPr/>
          </p:nvCxnSpPr>
          <p:spPr>
            <a:xfrm flipH="1">
              <a:off x="4962293" y="2167894"/>
              <a:ext cx="687687" cy="88400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grpSp>
      <p:grpSp>
        <p:nvGrpSpPr>
          <p:cNvPr id="10" name="그룹 9"/>
          <p:cNvGrpSpPr/>
          <p:nvPr/>
        </p:nvGrpSpPr>
        <p:grpSpPr>
          <a:xfrm>
            <a:off x="5867626" y="1383385"/>
            <a:ext cx="2707808" cy="1668509"/>
            <a:chOff x="5867626" y="1383385"/>
            <a:chExt cx="2707808" cy="1668509"/>
          </a:xfrm>
        </p:grpSpPr>
        <p:sp>
          <p:nvSpPr>
            <p:cNvPr id="26" name="TextBox 25"/>
            <p:cNvSpPr txBox="1"/>
            <p:nvPr/>
          </p:nvSpPr>
          <p:spPr>
            <a:xfrm>
              <a:off x="6822890" y="1383385"/>
              <a:ext cx="175254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t>Policy</a:t>
              </a:r>
            </a:p>
            <a:p>
              <a:pPr algn="ctr"/>
              <a:r>
                <a:rPr lang="en-US" sz="2200" dirty="0" smtClean="0"/>
                <a:t> Spec</a:t>
              </a:r>
            </a:p>
          </p:txBody>
        </p:sp>
        <p:cxnSp>
          <p:nvCxnSpPr>
            <p:cNvPr id="30" name="Straight Arrow Connector 29"/>
            <p:cNvCxnSpPr>
              <a:stCxn id="26" idx="2"/>
            </p:cNvCxnSpPr>
            <p:nvPr/>
          </p:nvCxnSpPr>
          <p:spPr>
            <a:xfrm flipH="1">
              <a:off x="5867626" y="2152826"/>
              <a:ext cx="1831536" cy="899068"/>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그룹 11"/>
          <p:cNvGrpSpPr/>
          <p:nvPr/>
        </p:nvGrpSpPr>
        <p:grpSpPr>
          <a:xfrm>
            <a:off x="2979924" y="3513559"/>
            <a:ext cx="3240935" cy="1510811"/>
            <a:chOff x="2979924" y="3513559"/>
            <a:chExt cx="3240935" cy="1510811"/>
          </a:xfrm>
        </p:grpSpPr>
        <p:cxnSp>
          <p:nvCxnSpPr>
            <p:cNvPr id="39" name="Straight Arrow Connector 38"/>
            <p:cNvCxnSpPr>
              <a:stCxn id="5" idx="2"/>
            </p:cNvCxnSpPr>
            <p:nvPr/>
          </p:nvCxnSpPr>
          <p:spPr>
            <a:xfrm flipH="1">
              <a:off x="4588799" y="3513559"/>
              <a:ext cx="11593" cy="741369"/>
            </a:xfrm>
            <a:prstGeom prst="straightConnector1">
              <a:avLst/>
            </a:prstGeom>
            <a:ln>
              <a:solidFill>
                <a:srgbClr val="0D0D0D"/>
              </a:solidFill>
              <a:tailEnd type="arrow" w="lg"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979924" y="4254929"/>
              <a:ext cx="32409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i="1" dirty="0" smtClean="0"/>
                <a:t>Optimal &amp; Feasible </a:t>
              </a:r>
            </a:p>
            <a:p>
              <a:pPr algn="ctr"/>
              <a:r>
                <a:rPr lang="en-US" sz="2200" i="1" dirty="0" smtClean="0"/>
                <a:t>load balancing</a:t>
              </a:r>
            </a:p>
          </p:txBody>
        </p:sp>
      </p:grpSp>
      <p:sp>
        <p:nvSpPr>
          <p:cNvPr id="53" name="TextBox 52"/>
          <p:cNvSpPr txBox="1"/>
          <p:nvPr/>
        </p:nvSpPr>
        <p:spPr>
          <a:xfrm>
            <a:off x="505519" y="5183496"/>
            <a:ext cx="838199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solidFill>
                  <a:srgbClr val="0000BF"/>
                </a:solidFill>
              </a:rPr>
              <a:t>Theoretically hard! </a:t>
            </a:r>
          </a:p>
          <a:p>
            <a:pPr algn="ctr"/>
            <a:r>
              <a:rPr lang="en-US" sz="3200" dirty="0" smtClean="0">
                <a:solidFill>
                  <a:srgbClr val="0000BF"/>
                </a:solidFill>
              </a:rPr>
              <a:t>Not obvious if some configuration is feasible!</a:t>
            </a:r>
            <a:endParaRPr lang="en-US" sz="3200" dirty="0">
              <a:solidFill>
                <a:srgbClr val="0000BF"/>
              </a:solidFill>
            </a:endParaRPr>
          </a:p>
        </p:txBody>
      </p:sp>
      <p:sp>
        <p:nvSpPr>
          <p:cNvPr id="3" name="Slide Number Placeholder 2"/>
          <p:cNvSpPr>
            <a:spLocks noGrp="1"/>
          </p:cNvSpPr>
          <p:nvPr>
            <p:ph type="sldNum" sz="quarter" idx="12"/>
          </p:nvPr>
        </p:nvSpPr>
        <p:spPr>
          <a:xfrm>
            <a:off x="6553200" y="6356350"/>
            <a:ext cx="2133600" cy="365125"/>
          </a:xfrm>
        </p:spPr>
        <p:txBody>
          <a:bodyPr/>
          <a:lstStyle/>
          <a:p>
            <a:fld id="{2F8258B8-ACF5-6E4C-8B3E-49E538074B44}" type="slidenum">
              <a:rPr lang="en-US" smtClean="0"/>
              <a:t>19</a:t>
            </a:fld>
            <a:endParaRPr lang="en-US"/>
          </a:p>
        </p:txBody>
      </p:sp>
    </p:spTree>
    <p:extLst>
      <p:ext uri="{BB962C8B-B14F-4D97-AF65-F5344CB8AC3E}">
        <p14:creationId xmlns:p14="http://schemas.microsoft.com/office/powerpoint/2010/main" val="1754995305"/>
      </p:ext>
    </p:extLst>
  </p:cSld>
  <p:clrMapOvr>
    <a:masterClrMapping/>
  </p:clrMapOvr>
  <mc:AlternateContent xmlns:mc="http://schemas.openxmlformats.org/markup-compatibility/2006" xmlns:p14="http://schemas.microsoft.com/office/powerpoint/2010/main">
    <mc:Choice Requires="p14">
      <p:transition spd="slow" p14:dur="2000" advTm="38650"/>
    </mc:Choice>
    <mc:Fallback xmlns="">
      <p:transition xmlns:p14="http://schemas.microsoft.com/office/powerpoint/2010/main" spd="slow" advTm="38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up)">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rgbClr val="0000BF"/>
                </a:solidFill>
              </a:rPr>
              <a:t>Current </a:t>
            </a:r>
            <a:r>
              <a:rPr lang="en-US" altLang="ko-KR" dirty="0" smtClean="0">
                <a:solidFill>
                  <a:srgbClr val="0000BF"/>
                </a:solidFill>
              </a:rPr>
              <a:t>Network composition</a:t>
            </a:r>
            <a:endParaRPr lang="ko-KR" altLang="en-US" dirty="0"/>
          </a:p>
        </p:txBody>
      </p:sp>
      <p:sp>
        <p:nvSpPr>
          <p:cNvPr id="4" name="슬라이드 번호 개체 틀 3"/>
          <p:cNvSpPr>
            <a:spLocks noGrp="1"/>
          </p:cNvSpPr>
          <p:nvPr>
            <p:ph type="sldNum" sz="quarter" idx="12"/>
          </p:nvPr>
        </p:nvSpPr>
        <p:spPr/>
        <p:txBody>
          <a:bodyPr/>
          <a:lstStyle/>
          <a:p>
            <a:fld id="{2F8258B8-ACF5-6E4C-8B3E-49E538074B44}" type="slidenum">
              <a:rPr lang="en-US" smtClean="0"/>
              <a:t>2</a:t>
            </a:fld>
            <a:endParaRPr lang="en-US" dirty="0"/>
          </a:p>
        </p:txBody>
      </p:sp>
      <p:grpSp>
        <p:nvGrpSpPr>
          <p:cNvPr id="30" name="그룹 29"/>
          <p:cNvGrpSpPr/>
          <p:nvPr/>
        </p:nvGrpSpPr>
        <p:grpSpPr>
          <a:xfrm>
            <a:off x="2088576" y="1974326"/>
            <a:ext cx="324630" cy="891897"/>
            <a:chOff x="2088576" y="1974326"/>
            <a:chExt cx="324630" cy="891897"/>
          </a:xfrm>
        </p:grpSpPr>
        <p:pic>
          <p:nvPicPr>
            <p:cNvPr id="17" name="Picture 11" descr="IOSfirewall"/>
            <p:cNvPicPr>
              <a:picLocks noChangeAspect="1" noChangeArrowheads="1"/>
            </p:cNvPicPr>
            <p:nvPr/>
          </p:nvPicPr>
          <p:blipFill>
            <a:blip r:embed="rId3" cstate="print"/>
            <a:srcRect/>
            <a:stretch>
              <a:fillRect/>
            </a:stretch>
          </p:blipFill>
          <p:spPr bwMode="auto">
            <a:xfrm>
              <a:off x="2088576" y="1974326"/>
              <a:ext cx="324630" cy="602783"/>
            </a:xfrm>
            <a:prstGeom prst="rect">
              <a:avLst/>
            </a:prstGeom>
            <a:noFill/>
          </p:spPr>
        </p:pic>
        <p:cxnSp>
          <p:nvCxnSpPr>
            <p:cNvPr id="18" name="Straight Connector 23"/>
            <p:cNvCxnSpPr>
              <a:stCxn id="17" idx="2"/>
              <a:endCxn id="9" idx="0"/>
            </p:cNvCxnSpPr>
            <p:nvPr/>
          </p:nvCxnSpPr>
          <p:spPr>
            <a:xfrm>
              <a:off x="2250891" y="2577109"/>
              <a:ext cx="0" cy="28911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grpSp>
        <p:nvGrpSpPr>
          <p:cNvPr id="32" name="그룹 31"/>
          <p:cNvGrpSpPr/>
          <p:nvPr/>
        </p:nvGrpSpPr>
        <p:grpSpPr>
          <a:xfrm>
            <a:off x="6721485" y="3224281"/>
            <a:ext cx="437542" cy="820171"/>
            <a:chOff x="6721485" y="3224281"/>
            <a:chExt cx="437542" cy="820171"/>
          </a:xfrm>
        </p:grpSpPr>
        <p:pic>
          <p:nvPicPr>
            <p:cNvPr id="16" name="Picture 57" descr="icon_color"/>
            <p:cNvPicPr>
              <a:picLocks noChangeAspect="1" noChangeArrowheads="1"/>
            </p:cNvPicPr>
            <p:nvPr/>
          </p:nvPicPr>
          <p:blipFill>
            <a:blip r:embed="rId4" cstate="print"/>
            <a:srcRect/>
            <a:stretch>
              <a:fillRect/>
            </a:stretch>
          </p:blipFill>
          <p:spPr bwMode="auto">
            <a:xfrm>
              <a:off x="6721485" y="3543631"/>
              <a:ext cx="437542" cy="500821"/>
            </a:xfrm>
            <a:prstGeom prst="rect">
              <a:avLst/>
            </a:prstGeom>
            <a:noFill/>
          </p:spPr>
        </p:pic>
        <p:cxnSp>
          <p:nvCxnSpPr>
            <p:cNvPr id="19" name="Straight Connector 24"/>
            <p:cNvCxnSpPr>
              <a:stCxn id="8" idx="2"/>
              <a:endCxn id="16" idx="0"/>
            </p:cNvCxnSpPr>
            <p:nvPr/>
          </p:nvCxnSpPr>
          <p:spPr>
            <a:xfrm>
              <a:off x="6940256" y="3224281"/>
              <a:ext cx="0" cy="31935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grpSp>
        <p:nvGrpSpPr>
          <p:cNvPr id="23" name="그룹 22"/>
          <p:cNvGrpSpPr/>
          <p:nvPr/>
        </p:nvGrpSpPr>
        <p:grpSpPr>
          <a:xfrm>
            <a:off x="1917203" y="2480222"/>
            <a:ext cx="5356740" cy="1273851"/>
            <a:chOff x="1917203" y="2480222"/>
            <a:chExt cx="5356740" cy="1273851"/>
          </a:xfrm>
        </p:grpSpPr>
        <p:pic>
          <p:nvPicPr>
            <p:cNvPr id="7" name="Picture 12"/>
            <p:cNvPicPr>
              <a:picLocks noChangeArrowheads="1"/>
            </p:cNvPicPr>
            <p:nvPr/>
          </p:nvPicPr>
          <p:blipFill>
            <a:blip r:embed="rId5" cstate="print"/>
            <a:srcRect/>
            <a:stretch>
              <a:fillRect/>
            </a:stretch>
          </p:blipFill>
          <p:spPr bwMode="auto">
            <a:xfrm>
              <a:off x="4306611" y="2480222"/>
              <a:ext cx="667375" cy="420883"/>
            </a:xfrm>
            <a:prstGeom prst="rect">
              <a:avLst/>
            </a:prstGeom>
            <a:noFill/>
            <a:ln w="9525">
              <a:noFill/>
              <a:miter lim="800000"/>
              <a:headEnd/>
              <a:tailEnd/>
            </a:ln>
            <a:effectLst/>
          </p:spPr>
        </p:pic>
        <p:pic>
          <p:nvPicPr>
            <p:cNvPr id="8" name="Picture 13"/>
            <p:cNvPicPr>
              <a:picLocks noChangeArrowheads="1"/>
            </p:cNvPicPr>
            <p:nvPr/>
          </p:nvPicPr>
          <p:blipFill>
            <a:blip r:embed="rId5" cstate="print"/>
            <a:srcRect/>
            <a:stretch>
              <a:fillRect/>
            </a:stretch>
          </p:blipFill>
          <p:spPr bwMode="auto">
            <a:xfrm>
              <a:off x="6606568" y="2803398"/>
              <a:ext cx="667375" cy="420883"/>
            </a:xfrm>
            <a:prstGeom prst="rect">
              <a:avLst/>
            </a:prstGeom>
            <a:noFill/>
            <a:ln w="9525">
              <a:noFill/>
              <a:miter lim="800000"/>
              <a:headEnd/>
              <a:tailEnd/>
            </a:ln>
            <a:effectLst/>
          </p:spPr>
        </p:pic>
        <p:pic>
          <p:nvPicPr>
            <p:cNvPr id="9" name="Picture 14"/>
            <p:cNvPicPr>
              <a:picLocks noChangeArrowheads="1"/>
            </p:cNvPicPr>
            <p:nvPr/>
          </p:nvPicPr>
          <p:blipFill>
            <a:blip r:embed="rId5" cstate="print"/>
            <a:srcRect/>
            <a:stretch>
              <a:fillRect/>
            </a:stretch>
          </p:blipFill>
          <p:spPr bwMode="auto">
            <a:xfrm>
              <a:off x="1917203" y="2866223"/>
              <a:ext cx="667375" cy="420883"/>
            </a:xfrm>
            <a:prstGeom prst="rect">
              <a:avLst/>
            </a:prstGeom>
            <a:noFill/>
            <a:ln w="9525">
              <a:noFill/>
              <a:miter lim="800000"/>
              <a:headEnd/>
              <a:tailEnd/>
            </a:ln>
            <a:effectLst/>
          </p:spPr>
        </p:pic>
        <p:pic>
          <p:nvPicPr>
            <p:cNvPr id="21" name="Picture 27"/>
            <p:cNvPicPr>
              <a:picLocks noChangeArrowheads="1"/>
            </p:cNvPicPr>
            <p:nvPr/>
          </p:nvPicPr>
          <p:blipFill>
            <a:blip r:embed="rId5" cstate="print"/>
            <a:srcRect/>
            <a:stretch>
              <a:fillRect/>
            </a:stretch>
          </p:blipFill>
          <p:spPr bwMode="auto">
            <a:xfrm>
              <a:off x="4334481" y="3333190"/>
              <a:ext cx="667375" cy="420883"/>
            </a:xfrm>
            <a:prstGeom prst="rect">
              <a:avLst/>
            </a:prstGeom>
            <a:noFill/>
            <a:ln w="9525">
              <a:noFill/>
              <a:miter lim="800000"/>
              <a:headEnd/>
              <a:tailEnd/>
            </a:ln>
            <a:effectLst/>
          </p:spPr>
        </p:pic>
      </p:grpSp>
      <p:grpSp>
        <p:nvGrpSpPr>
          <p:cNvPr id="29" name="그룹 28"/>
          <p:cNvGrpSpPr/>
          <p:nvPr/>
        </p:nvGrpSpPr>
        <p:grpSpPr>
          <a:xfrm>
            <a:off x="2584578" y="2722076"/>
            <a:ext cx="4021989" cy="852969"/>
            <a:chOff x="2584578" y="2722076"/>
            <a:chExt cx="4021989" cy="852969"/>
          </a:xfrm>
        </p:grpSpPr>
        <p:cxnSp>
          <p:nvCxnSpPr>
            <p:cNvPr id="10" name="Straight Connector 15"/>
            <p:cNvCxnSpPr/>
            <p:nvPr/>
          </p:nvCxnSpPr>
          <p:spPr>
            <a:xfrm flipV="1">
              <a:off x="2584578" y="2722077"/>
              <a:ext cx="1722033" cy="386001"/>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1" name="Straight Connector 16"/>
            <p:cNvCxnSpPr/>
            <p:nvPr/>
          </p:nvCxnSpPr>
          <p:spPr>
            <a:xfrm>
              <a:off x="4973985" y="2722076"/>
              <a:ext cx="1632582" cy="323176"/>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2" name="Straight Connector 17"/>
            <p:cNvCxnSpPr>
              <a:stCxn id="21" idx="3"/>
              <a:endCxn id="8" idx="1"/>
            </p:cNvCxnSpPr>
            <p:nvPr/>
          </p:nvCxnSpPr>
          <p:spPr>
            <a:xfrm flipV="1">
              <a:off x="5001855" y="3013839"/>
              <a:ext cx="1604712" cy="52979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22" name="Straight Connector 28"/>
            <p:cNvCxnSpPr/>
            <p:nvPr/>
          </p:nvCxnSpPr>
          <p:spPr>
            <a:xfrm>
              <a:off x="2584578" y="3108078"/>
              <a:ext cx="1749903" cy="466967"/>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grpSp>
        <p:nvGrpSpPr>
          <p:cNvPr id="31" name="그룹 30"/>
          <p:cNvGrpSpPr/>
          <p:nvPr/>
        </p:nvGrpSpPr>
        <p:grpSpPr>
          <a:xfrm>
            <a:off x="4369764" y="1789591"/>
            <a:ext cx="541067" cy="690631"/>
            <a:chOff x="4369764" y="1789591"/>
            <a:chExt cx="541067" cy="690631"/>
          </a:xfrm>
        </p:grpSpPr>
        <p:cxnSp>
          <p:nvCxnSpPr>
            <p:cNvPr id="20" name="Straight Connector 25"/>
            <p:cNvCxnSpPr>
              <a:stCxn id="25" idx="2"/>
              <a:endCxn id="7" idx="0"/>
            </p:cNvCxnSpPr>
            <p:nvPr/>
          </p:nvCxnSpPr>
          <p:spPr>
            <a:xfrm>
              <a:off x="4640298" y="2159060"/>
              <a:ext cx="1" cy="32116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25" name="Picture 31"/>
            <p:cNvPicPr>
              <a:picLocks noChangeAspect="1" noChangeArrowheads="1"/>
            </p:cNvPicPr>
            <p:nvPr/>
          </p:nvPicPr>
          <p:blipFill>
            <a:blip r:embed="rId6" cstate="print"/>
            <a:srcRect/>
            <a:stretch>
              <a:fillRect/>
            </a:stretch>
          </p:blipFill>
          <p:spPr bwMode="auto">
            <a:xfrm>
              <a:off x="4369764" y="1789591"/>
              <a:ext cx="541067" cy="369469"/>
            </a:xfrm>
            <a:prstGeom prst="rect">
              <a:avLst/>
            </a:prstGeom>
            <a:noFill/>
            <a:ln w="9525" algn="ctr">
              <a:noFill/>
              <a:miter lim="800000"/>
              <a:headEnd/>
              <a:tailEnd/>
            </a:ln>
            <a:effectLst/>
          </p:spPr>
        </p:pic>
      </p:grpSp>
      <p:grpSp>
        <p:nvGrpSpPr>
          <p:cNvPr id="33" name="그룹 32"/>
          <p:cNvGrpSpPr/>
          <p:nvPr/>
        </p:nvGrpSpPr>
        <p:grpSpPr>
          <a:xfrm>
            <a:off x="1184988" y="3013839"/>
            <a:ext cx="6833208" cy="40018"/>
            <a:chOff x="1184988" y="3013839"/>
            <a:chExt cx="6833208" cy="40018"/>
          </a:xfrm>
        </p:grpSpPr>
        <p:cxnSp>
          <p:nvCxnSpPr>
            <p:cNvPr id="24" name="Straight Arrow Connector 30"/>
            <p:cNvCxnSpPr/>
            <p:nvPr/>
          </p:nvCxnSpPr>
          <p:spPr>
            <a:xfrm>
              <a:off x="1184988" y="3053857"/>
              <a:ext cx="732215"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35"/>
            <p:cNvCxnSpPr>
              <a:stCxn id="8" idx="3"/>
            </p:cNvCxnSpPr>
            <p:nvPr/>
          </p:nvCxnSpPr>
          <p:spPr>
            <a:xfrm>
              <a:off x="7273940" y="3013839"/>
              <a:ext cx="744256"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6" name="Content Placeholder 2"/>
          <p:cNvSpPr>
            <a:spLocks noGrp="1"/>
          </p:cNvSpPr>
          <p:nvPr>
            <p:ph idx="1"/>
          </p:nvPr>
        </p:nvSpPr>
        <p:spPr>
          <a:xfrm>
            <a:off x="115455" y="4148255"/>
            <a:ext cx="9028545" cy="535258"/>
          </a:xfrm>
        </p:spPr>
        <p:txBody>
          <a:bodyPr>
            <a:normAutofit/>
          </a:bodyPr>
          <a:lstStyle/>
          <a:p>
            <a:r>
              <a:rPr lang="en-US" sz="2800" dirty="0" smtClean="0"/>
              <a:t>Network component: </a:t>
            </a:r>
          </a:p>
        </p:txBody>
      </p:sp>
      <p:sp>
        <p:nvSpPr>
          <p:cNvPr id="34" name="직사각형 33"/>
          <p:cNvSpPr/>
          <p:nvPr/>
        </p:nvSpPr>
        <p:spPr>
          <a:xfrm>
            <a:off x="115455" y="4696897"/>
            <a:ext cx="4310219" cy="461665"/>
          </a:xfrm>
          <a:prstGeom prst="rect">
            <a:avLst/>
          </a:prstGeom>
        </p:spPr>
        <p:txBody>
          <a:bodyPr wrap="none">
            <a:spAutoFit/>
          </a:bodyPr>
          <a:lstStyle/>
          <a:p>
            <a:pPr lvl="1"/>
            <a:r>
              <a:rPr lang="en-US" altLang="ko-KR" sz="2400" dirty="0" smtClean="0"/>
              <a:t>- Nodes(e.g</a:t>
            </a:r>
            <a:r>
              <a:rPr lang="en-US" altLang="ko-KR" sz="2400" dirty="0"/>
              <a:t>. switch or router)</a:t>
            </a:r>
            <a:endParaRPr lang="en-US" altLang="ko-KR" sz="2000" dirty="0"/>
          </a:p>
        </p:txBody>
      </p:sp>
      <p:sp>
        <p:nvSpPr>
          <p:cNvPr id="38" name="직사각형 37"/>
          <p:cNvSpPr/>
          <p:nvPr/>
        </p:nvSpPr>
        <p:spPr>
          <a:xfrm>
            <a:off x="116618" y="5158562"/>
            <a:ext cx="1428917" cy="461665"/>
          </a:xfrm>
          <a:prstGeom prst="rect">
            <a:avLst/>
          </a:prstGeom>
        </p:spPr>
        <p:txBody>
          <a:bodyPr wrap="none">
            <a:spAutoFit/>
          </a:bodyPr>
          <a:lstStyle/>
          <a:p>
            <a:pPr lvl="1"/>
            <a:r>
              <a:rPr lang="en-US" altLang="ko-KR" sz="2400" dirty="0" smtClean="0"/>
              <a:t>- Links</a:t>
            </a:r>
            <a:endParaRPr lang="en-US" altLang="ko-KR" sz="2000" dirty="0"/>
          </a:p>
        </p:txBody>
      </p:sp>
      <p:sp>
        <p:nvSpPr>
          <p:cNvPr id="40" name="직사각형 39"/>
          <p:cNvSpPr/>
          <p:nvPr/>
        </p:nvSpPr>
        <p:spPr>
          <a:xfrm>
            <a:off x="108572" y="5620227"/>
            <a:ext cx="2477217" cy="461665"/>
          </a:xfrm>
          <a:prstGeom prst="rect">
            <a:avLst/>
          </a:prstGeom>
        </p:spPr>
        <p:txBody>
          <a:bodyPr wrap="none">
            <a:spAutoFit/>
          </a:bodyPr>
          <a:lstStyle/>
          <a:p>
            <a:pPr lvl="1"/>
            <a:r>
              <a:rPr lang="en-US" altLang="ko-KR" sz="2400" dirty="0" smtClean="0"/>
              <a:t>- </a:t>
            </a:r>
            <a:r>
              <a:rPr lang="en-US" altLang="ko-KR" sz="2400" dirty="0" err="1" smtClean="0"/>
              <a:t>Middleboxes</a:t>
            </a:r>
            <a:r>
              <a:rPr lang="en-US" altLang="ko-KR" sz="2400" dirty="0" smtClean="0"/>
              <a:t> </a:t>
            </a:r>
            <a:endParaRPr lang="en-US" altLang="ko-KR" sz="2000" dirty="0"/>
          </a:p>
        </p:txBody>
      </p:sp>
      <p:sp>
        <p:nvSpPr>
          <p:cNvPr id="41" name="직사각형 40"/>
          <p:cNvSpPr/>
          <p:nvPr/>
        </p:nvSpPr>
        <p:spPr>
          <a:xfrm>
            <a:off x="4124272" y="4696896"/>
            <a:ext cx="2890856" cy="461665"/>
          </a:xfrm>
          <a:prstGeom prst="rect">
            <a:avLst/>
          </a:prstGeom>
        </p:spPr>
        <p:txBody>
          <a:bodyPr wrap="none">
            <a:spAutoFit/>
          </a:bodyPr>
          <a:lstStyle/>
          <a:p>
            <a:r>
              <a:rPr lang="en-US" altLang="ko-KR" sz="2400" dirty="0" smtClean="0"/>
              <a:t>:  select L2 or L3 path</a:t>
            </a:r>
            <a:endParaRPr lang="en-US" altLang="ko-KR" sz="2000" dirty="0"/>
          </a:p>
        </p:txBody>
      </p:sp>
      <p:sp>
        <p:nvSpPr>
          <p:cNvPr id="42" name="직사각형 41"/>
          <p:cNvSpPr/>
          <p:nvPr/>
        </p:nvSpPr>
        <p:spPr>
          <a:xfrm>
            <a:off x="1370586" y="5158561"/>
            <a:ext cx="4847033" cy="461665"/>
          </a:xfrm>
          <a:prstGeom prst="rect">
            <a:avLst/>
          </a:prstGeom>
        </p:spPr>
        <p:txBody>
          <a:bodyPr wrap="none">
            <a:spAutoFit/>
          </a:bodyPr>
          <a:lstStyle/>
          <a:p>
            <a:r>
              <a:rPr lang="en-US" altLang="ko-KR" sz="2400" dirty="0" smtClean="0"/>
              <a:t>:  connected road </a:t>
            </a:r>
            <a:r>
              <a:rPr lang="en-US" altLang="ko-KR" sz="2400" dirty="0"/>
              <a:t>between the </a:t>
            </a:r>
            <a:r>
              <a:rPr lang="en-US" altLang="ko-KR" sz="2400" dirty="0" smtClean="0"/>
              <a:t>nodes</a:t>
            </a:r>
            <a:endParaRPr lang="en-US" altLang="ko-KR" sz="2000" dirty="0"/>
          </a:p>
        </p:txBody>
      </p:sp>
      <p:sp>
        <p:nvSpPr>
          <p:cNvPr id="44" name="직사각형 43"/>
          <p:cNvSpPr/>
          <p:nvPr/>
        </p:nvSpPr>
        <p:spPr>
          <a:xfrm>
            <a:off x="2326634" y="5620226"/>
            <a:ext cx="5432513" cy="1200329"/>
          </a:xfrm>
          <a:prstGeom prst="rect">
            <a:avLst/>
          </a:prstGeom>
        </p:spPr>
        <p:txBody>
          <a:bodyPr wrap="none">
            <a:spAutoFit/>
          </a:bodyPr>
          <a:lstStyle/>
          <a:p>
            <a:r>
              <a:rPr lang="en-US" altLang="ko-KR" sz="2400" dirty="0" smtClean="0"/>
              <a:t>:  L4-L7 function for network packet.</a:t>
            </a:r>
          </a:p>
          <a:p>
            <a:r>
              <a:rPr lang="en-US" altLang="ko-KR" sz="2400" dirty="0"/>
              <a:t>   </a:t>
            </a:r>
            <a:r>
              <a:rPr lang="en-US" altLang="ko-KR" sz="2400" dirty="0" smtClean="0"/>
              <a:t> (e.g. critical </a:t>
            </a:r>
            <a:r>
              <a:rPr lang="en-US" altLang="ko-KR" sz="2400" dirty="0"/>
              <a:t>performance, security, and </a:t>
            </a:r>
            <a:endParaRPr lang="en-US" altLang="ko-KR" sz="2400" dirty="0" smtClean="0"/>
          </a:p>
          <a:p>
            <a:r>
              <a:rPr lang="en-US" altLang="ko-KR" sz="2400" dirty="0"/>
              <a:t> </a:t>
            </a:r>
            <a:r>
              <a:rPr lang="en-US" altLang="ko-KR" sz="2400" dirty="0" smtClean="0"/>
              <a:t>   policy </a:t>
            </a:r>
            <a:r>
              <a:rPr lang="en-US" altLang="ko-KR" sz="2400" dirty="0"/>
              <a:t>compliance </a:t>
            </a:r>
            <a:r>
              <a:rPr lang="en-US" altLang="ko-KR" sz="2400" dirty="0" smtClean="0"/>
              <a:t>capabilities, etc.)</a:t>
            </a:r>
            <a:endParaRPr lang="en-US" altLang="ko-KR" sz="2000" dirty="0"/>
          </a:p>
        </p:txBody>
      </p:sp>
    </p:spTree>
    <p:extLst>
      <p:ext uri="{BB962C8B-B14F-4D97-AF65-F5344CB8AC3E}">
        <p14:creationId xmlns:p14="http://schemas.microsoft.com/office/powerpoint/2010/main" val="36475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40" grpId="0"/>
      <p:bldP spid="41" grpId="0"/>
      <p:bldP spid="42"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9362" y="2974200"/>
            <a:ext cx="8394706" cy="2950492"/>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58738"/>
            <a:ext cx="8229600" cy="881062"/>
          </a:xfrm>
        </p:spPr>
        <p:txBody>
          <a:bodyPr/>
          <a:lstStyle/>
          <a:p>
            <a:r>
              <a:rPr lang="en-US" dirty="0" smtClean="0">
                <a:solidFill>
                  <a:srgbClr val="0000BF"/>
                </a:solidFill>
              </a:rPr>
              <a:t>Offline + Online Decomposition</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20</a:t>
            </a:fld>
            <a:endParaRPr lang="en-US"/>
          </a:p>
        </p:txBody>
      </p:sp>
      <p:sp>
        <p:nvSpPr>
          <p:cNvPr id="17" name="TextBox 16"/>
          <p:cNvSpPr txBox="1"/>
          <p:nvPr/>
        </p:nvSpPr>
        <p:spPr>
          <a:xfrm>
            <a:off x="3488478" y="2974200"/>
            <a:ext cx="2882900" cy="461665"/>
          </a:xfrm>
          <a:prstGeom prst="rect">
            <a:avLst/>
          </a:prstGeom>
          <a:noFill/>
        </p:spPr>
        <p:txBody>
          <a:bodyPr wrap="square" rtlCol="0">
            <a:spAutoFit/>
          </a:bodyPr>
          <a:lstStyle/>
          <a:p>
            <a:r>
              <a:rPr lang="en-US" sz="2400" dirty="0" smtClean="0"/>
              <a:t>Resource Manager</a:t>
            </a:r>
            <a:endParaRPr lang="en-US" sz="2400" dirty="0"/>
          </a:p>
        </p:txBody>
      </p:sp>
      <p:sp>
        <p:nvSpPr>
          <p:cNvPr id="27" name="TextBox 26"/>
          <p:cNvSpPr txBox="1"/>
          <p:nvPr/>
        </p:nvSpPr>
        <p:spPr>
          <a:xfrm>
            <a:off x="1676400" y="1485900"/>
            <a:ext cx="1338828"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Network </a:t>
            </a:r>
          </a:p>
          <a:p>
            <a:r>
              <a:rPr lang="en-US" sz="2400" dirty="0" smtClean="0"/>
              <a:t>Topology</a:t>
            </a:r>
            <a:endParaRPr lang="en-US" sz="2400" dirty="0"/>
          </a:p>
        </p:txBody>
      </p:sp>
      <p:sp>
        <p:nvSpPr>
          <p:cNvPr id="28" name="TextBox 27"/>
          <p:cNvSpPr txBox="1"/>
          <p:nvPr/>
        </p:nvSpPr>
        <p:spPr>
          <a:xfrm>
            <a:off x="3222323" y="1485900"/>
            <a:ext cx="942749" cy="76944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200" dirty="0" smtClean="0"/>
              <a:t>Switch </a:t>
            </a:r>
          </a:p>
          <a:p>
            <a:pPr algn="ctr"/>
            <a:r>
              <a:rPr lang="en-US" sz="2200" dirty="0" smtClean="0"/>
              <a:t>TCAM</a:t>
            </a:r>
          </a:p>
        </p:txBody>
      </p:sp>
      <p:sp>
        <p:nvSpPr>
          <p:cNvPr id="29" name="TextBox 28"/>
          <p:cNvSpPr txBox="1"/>
          <p:nvPr/>
        </p:nvSpPr>
        <p:spPr>
          <a:xfrm>
            <a:off x="519540" y="1485900"/>
            <a:ext cx="916687"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Policy </a:t>
            </a:r>
          </a:p>
          <a:p>
            <a:r>
              <a:rPr lang="en-US" sz="2400" dirty="0" smtClean="0"/>
              <a:t>Spec</a:t>
            </a:r>
            <a:endParaRPr lang="en-US" sz="2400" dirty="0"/>
          </a:p>
        </p:txBody>
      </p:sp>
      <p:sp>
        <p:nvSpPr>
          <p:cNvPr id="38" name="TextBox 37"/>
          <p:cNvSpPr txBox="1"/>
          <p:nvPr/>
        </p:nvSpPr>
        <p:spPr>
          <a:xfrm>
            <a:off x="7026835" y="1488446"/>
            <a:ext cx="1009561"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Traffic</a:t>
            </a:r>
          </a:p>
          <a:p>
            <a:r>
              <a:rPr lang="en-US" sz="2400" dirty="0" smtClean="0"/>
              <a:t>Matrix</a:t>
            </a:r>
            <a:endParaRPr lang="en-US" sz="2400" dirty="0"/>
          </a:p>
        </p:txBody>
      </p:sp>
      <p:grpSp>
        <p:nvGrpSpPr>
          <p:cNvPr id="3" name="그룹 2"/>
          <p:cNvGrpSpPr/>
          <p:nvPr/>
        </p:nvGrpSpPr>
        <p:grpSpPr>
          <a:xfrm>
            <a:off x="681571" y="2255341"/>
            <a:ext cx="4167705" cy="3438517"/>
            <a:chOff x="681571" y="2255341"/>
            <a:chExt cx="4167705" cy="3438517"/>
          </a:xfrm>
        </p:grpSpPr>
        <p:sp>
          <p:nvSpPr>
            <p:cNvPr id="8" name="Rectangle 7"/>
            <p:cNvSpPr/>
            <p:nvPr/>
          </p:nvSpPr>
          <p:spPr>
            <a:xfrm>
              <a:off x="1436226" y="3586182"/>
              <a:ext cx="2019320" cy="104515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dirty="0" smtClean="0">
                  <a:solidFill>
                    <a:schemeClr val="tx1"/>
                  </a:solidFill>
                </a:rPr>
                <a:t>ILP-based</a:t>
              </a:r>
            </a:p>
            <a:p>
              <a:pPr algn="ctr"/>
              <a:r>
                <a:rPr lang="en-US" altLang="ko-KR" sz="2400" dirty="0" smtClean="0">
                  <a:solidFill>
                    <a:schemeClr val="tx1"/>
                  </a:solidFill>
                </a:rPr>
                <a:t> </a:t>
              </a:r>
              <a:r>
                <a:rPr lang="en-US" sz="2400" dirty="0" smtClean="0">
                  <a:solidFill>
                    <a:schemeClr val="tx1"/>
                  </a:solidFill>
                </a:rPr>
                <a:t>Offline Stage</a:t>
              </a:r>
            </a:p>
          </p:txBody>
        </p:sp>
        <p:sp>
          <p:nvSpPr>
            <p:cNvPr id="18" name="TextBox 17"/>
            <p:cNvSpPr txBox="1"/>
            <p:nvPr/>
          </p:nvSpPr>
          <p:spPr>
            <a:xfrm>
              <a:off x="681571" y="5232193"/>
              <a:ext cx="4167705" cy="461665"/>
            </a:xfrm>
            <a:prstGeom prst="rect">
              <a:avLst/>
            </a:prstGeom>
            <a:noFill/>
          </p:spPr>
          <p:txBody>
            <a:bodyPr wrap="square" rtlCol="0">
              <a:spAutoFit/>
            </a:bodyPr>
            <a:lstStyle/>
            <a:p>
              <a:r>
                <a:rPr lang="en-US" sz="2400" dirty="0" smtClean="0"/>
                <a:t>Deals with Switch constraints</a:t>
              </a:r>
              <a:endParaRPr lang="en-US" sz="2400" dirty="0"/>
            </a:p>
          </p:txBody>
        </p:sp>
        <p:sp>
          <p:nvSpPr>
            <p:cNvPr id="14" name="Right Brace 13"/>
            <p:cNvSpPr/>
            <p:nvPr/>
          </p:nvSpPr>
          <p:spPr>
            <a:xfrm rot="16200000" flipH="1">
              <a:off x="2255388" y="3972828"/>
              <a:ext cx="381000" cy="2019321"/>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Arrow Connector 24"/>
            <p:cNvCxnSpPr>
              <a:stCxn id="29" idx="2"/>
            </p:cNvCxnSpPr>
            <p:nvPr/>
          </p:nvCxnSpPr>
          <p:spPr>
            <a:xfrm>
              <a:off x="977884" y="2316897"/>
              <a:ext cx="855129" cy="1269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2"/>
            </p:cNvCxnSpPr>
            <p:nvPr/>
          </p:nvCxnSpPr>
          <p:spPr>
            <a:xfrm>
              <a:off x="2345814" y="2316897"/>
              <a:ext cx="0" cy="1269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8" idx="2"/>
            </p:cNvCxnSpPr>
            <p:nvPr/>
          </p:nvCxnSpPr>
          <p:spPr>
            <a:xfrm flipH="1">
              <a:off x="2828952" y="2255341"/>
              <a:ext cx="864746" cy="1331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3302001" y="2319443"/>
              <a:ext cx="1547275" cy="12667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 name="그룹 4"/>
          <p:cNvGrpSpPr/>
          <p:nvPr/>
        </p:nvGrpSpPr>
        <p:grpSpPr>
          <a:xfrm>
            <a:off x="3455546" y="2255341"/>
            <a:ext cx="6105558" cy="3438516"/>
            <a:chOff x="3455546" y="2255341"/>
            <a:chExt cx="6105558" cy="3438516"/>
          </a:xfrm>
        </p:grpSpPr>
        <p:cxnSp>
          <p:nvCxnSpPr>
            <p:cNvPr id="50" name="Straight Arrow Connector 49"/>
            <p:cNvCxnSpPr/>
            <p:nvPr/>
          </p:nvCxnSpPr>
          <p:spPr>
            <a:xfrm>
              <a:off x="5965902" y="2255341"/>
              <a:ext cx="587298" cy="1330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3"/>
            </p:cNvCxnSpPr>
            <p:nvPr/>
          </p:nvCxnSpPr>
          <p:spPr>
            <a:xfrm>
              <a:off x="3455546" y="4108759"/>
              <a:ext cx="2588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043961" y="3586182"/>
              <a:ext cx="2045776" cy="104515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LP-based</a:t>
              </a:r>
            </a:p>
            <a:p>
              <a:pPr algn="ctr"/>
              <a:r>
                <a:rPr lang="en-US" sz="2400" dirty="0" smtClean="0">
                  <a:solidFill>
                    <a:srgbClr val="000000"/>
                  </a:solidFill>
                </a:rPr>
                <a:t>Online Step</a:t>
              </a:r>
              <a:endParaRPr lang="en-US" sz="2400" dirty="0"/>
            </a:p>
          </p:txBody>
        </p:sp>
        <p:sp>
          <p:nvSpPr>
            <p:cNvPr id="19" name="TextBox 18"/>
            <p:cNvSpPr txBox="1"/>
            <p:nvPr/>
          </p:nvSpPr>
          <p:spPr>
            <a:xfrm>
              <a:off x="4925476" y="5232192"/>
              <a:ext cx="4635628" cy="461665"/>
            </a:xfrm>
            <a:prstGeom prst="rect">
              <a:avLst/>
            </a:prstGeom>
            <a:noFill/>
          </p:spPr>
          <p:txBody>
            <a:bodyPr wrap="square" rtlCol="0">
              <a:spAutoFit/>
            </a:bodyPr>
            <a:lstStyle/>
            <a:p>
              <a:r>
                <a:rPr lang="en-US" sz="2400" dirty="0" smtClean="0"/>
                <a:t>Deals with only load balancing</a:t>
              </a:r>
              <a:endParaRPr lang="en-US" sz="2400" dirty="0"/>
            </a:p>
          </p:txBody>
        </p:sp>
        <p:sp>
          <p:nvSpPr>
            <p:cNvPr id="23" name="Right Brace 22"/>
            <p:cNvSpPr/>
            <p:nvPr/>
          </p:nvSpPr>
          <p:spPr>
            <a:xfrm rot="16200000" flipH="1">
              <a:off x="6863122" y="3972830"/>
              <a:ext cx="381000" cy="2019321"/>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Arrow Connector 40"/>
            <p:cNvCxnSpPr>
              <a:stCxn id="38" idx="2"/>
            </p:cNvCxnSpPr>
            <p:nvPr/>
          </p:nvCxnSpPr>
          <p:spPr>
            <a:xfrm>
              <a:off x="7531616" y="2319443"/>
              <a:ext cx="0" cy="1269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4355001" y="1480671"/>
            <a:ext cx="2044149"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err="1" smtClean="0"/>
              <a:t>Mbox</a:t>
            </a:r>
            <a:r>
              <a:rPr lang="en-US" sz="2400" dirty="0"/>
              <a:t> </a:t>
            </a:r>
            <a:r>
              <a:rPr lang="en-US" sz="2400" dirty="0" smtClean="0"/>
              <a:t>Capacity </a:t>
            </a:r>
          </a:p>
          <a:p>
            <a:r>
              <a:rPr lang="en-US" sz="2400" dirty="0" smtClean="0"/>
              <a:t>+ Footprints</a:t>
            </a:r>
            <a:endParaRPr lang="en-US" sz="2400" dirty="0"/>
          </a:p>
        </p:txBody>
      </p:sp>
    </p:spTree>
    <p:extLst>
      <p:ext uri="{BB962C8B-B14F-4D97-AF65-F5344CB8AC3E}">
        <p14:creationId xmlns:p14="http://schemas.microsoft.com/office/powerpoint/2010/main" val="885356177"/>
      </p:ext>
    </p:extLst>
  </p:cSld>
  <p:clrMapOvr>
    <a:masterClrMapping/>
  </p:clrMapOvr>
  <mc:AlternateContent xmlns:mc="http://schemas.openxmlformats.org/markup-compatibility/2006" xmlns:p14="http://schemas.microsoft.com/office/powerpoint/2010/main">
    <mc:Choice Requires="p14">
      <p:transition spd="slow" p14:dur="2000" advTm="43599"/>
    </mc:Choice>
    <mc:Fallback xmlns="">
      <p:transition xmlns:p14="http://schemas.microsoft.com/office/powerpoint/2010/main" spd="slow" advTm="43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4449479" y="3729082"/>
            <a:ext cx="14942" cy="14227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solidFill>
                  <a:srgbClr val="0000BF"/>
                </a:solidFill>
              </a:rPr>
              <a:t>Offline Stage: ILP based pruning</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21</a:t>
            </a:fld>
            <a:endParaRPr lang="en-US"/>
          </a:p>
        </p:txBody>
      </p:sp>
      <p:sp>
        <p:nvSpPr>
          <p:cNvPr id="18" name="Rounded Rectangle 17"/>
          <p:cNvSpPr/>
          <p:nvPr/>
        </p:nvSpPr>
        <p:spPr>
          <a:xfrm>
            <a:off x="1721052" y="2040106"/>
            <a:ext cx="5608761" cy="2950247"/>
          </a:xfrm>
          <a:prstGeom prst="roundRect">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0" name="TextBox 19"/>
          <p:cNvSpPr txBox="1"/>
          <p:nvPr/>
        </p:nvSpPr>
        <p:spPr>
          <a:xfrm>
            <a:off x="1721051" y="2974704"/>
            <a:ext cx="5608761" cy="1077218"/>
          </a:xfrm>
          <a:prstGeom prst="rect">
            <a:avLst/>
          </a:prstGeom>
          <a:noFill/>
        </p:spPr>
        <p:txBody>
          <a:bodyPr wrap="square" rtlCol="0">
            <a:spAutoFit/>
          </a:bodyPr>
          <a:lstStyle/>
          <a:p>
            <a:pPr algn="ctr"/>
            <a:r>
              <a:rPr lang="en-US" sz="3200" dirty="0" smtClean="0">
                <a:solidFill>
                  <a:srgbClr val="000000"/>
                </a:solidFill>
              </a:rPr>
              <a:t>Set of all possible middlebox load distributions</a:t>
            </a:r>
            <a:endParaRPr lang="en-US" sz="3200" dirty="0">
              <a:solidFill>
                <a:srgbClr val="000000"/>
              </a:solidFill>
            </a:endParaRPr>
          </a:p>
        </p:txBody>
      </p:sp>
      <p:sp>
        <p:nvSpPr>
          <p:cNvPr id="22" name="TextBox 21"/>
          <p:cNvSpPr txBox="1"/>
          <p:nvPr/>
        </p:nvSpPr>
        <p:spPr>
          <a:xfrm>
            <a:off x="3526752" y="3144306"/>
            <a:ext cx="2132962" cy="584776"/>
          </a:xfrm>
          <a:prstGeom prst="rect">
            <a:avLst/>
          </a:prstGeom>
          <a:noFill/>
        </p:spPr>
        <p:txBody>
          <a:bodyPr wrap="square" rtlCol="0">
            <a:spAutoFit/>
          </a:bodyPr>
          <a:lstStyle/>
          <a:p>
            <a:r>
              <a:rPr lang="en-US" sz="3200" dirty="0" smtClean="0"/>
              <a:t>Pruned Set</a:t>
            </a:r>
            <a:endParaRPr lang="en-US" sz="3200" dirty="0"/>
          </a:p>
        </p:txBody>
      </p:sp>
      <p:sp>
        <p:nvSpPr>
          <p:cNvPr id="25" name="Rounded Rectangle 24"/>
          <p:cNvSpPr/>
          <p:nvPr/>
        </p:nvSpPr>
        <p:spPr>
          <a:xfrm>
            <a:off x="1989612" y="4593460"/>
            <a:ext cx="5098098" cy="139600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6" name="TextBox 25"/>
          <p:cNvSpPr txBox="1"/>
          <p:nvPr/>
        </p:nvSpPr>
        <p:spPr>
          <a:xfrm>
            <a:off x="2082369" y="4990353"/>
            <a:ext cx="5780728" cy="584776"/>
          </a:xfrm>
          <a:prstGeom prst="rect">
            <a:avLst/>
          </a:prstGeom>
          <a:noFill/>
        </p:spPr>
        <p:txBody>
          <a:bodyPr wrap="square" rtlCol="0">
            <a:spAutoFit/>
          </a:bodyPr>
          <a:lstStyle/>
          <a:p>
            <a:r>
              <a:rPr lang="en-US" sz="3200" dirty="0" smtClean="0"/>
              <a:t>Balance the middlebox load </a:t>
            </a:r>
            <a:endParaRPr lang="en-US" sz="3200" dirty="0"/>
          </a:p>
        </p:txBody>
      </p:sp>
      <p:sp>
        <p:nvSpPr>
          <p:cNvPr id="31" name="Oval Callout 30"/>
          <p:cNvSpPr/>
          <p:nvPr/>
        </p:nvSpPr>
        <p:spPr>
          <a:xfrm>
            <a:off x="5496147" y="1478073"/>
            <a:ext cx="3514037" cy="1124065"/>
          </a:xfrm>
          <a:prstGeom prst="wedgeEllipseCallout">
            <a:avLst>
              <a:gd name="adj1" fmla="val -55818"/>
              <a:gd name="adj2" fmla="val 107813"/>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a:buChar char="•"/>
            </a:pPr>
            <a:r>
              <a:rPr lang="en-US" sz="2000" dirty="0" smtClean="0"/>
              <a:t>Feasible </a:t>
            </a:r>
          </a:p>
          <a:p>
            <a:pPr marL="342900" indent="-342900">
              <a:buFont typeface="Arial"/>
              <a:buChar char="•"/>
            </a:pPr>
            <a:r>
              <a:rPr lang="en-US" sz="2000" dirty="0" smtClean="0"/>
              <a:t>Sufficient freedom </a:t>
            </a:r>
            <a:endParaRPr lang="en-US" sz="2000" dirty="0"/>
          </a:p>
        </p:txBody>
      </p:sp>
    </p:spTree>
    <p:extLst>
      <p:ext uri="{BB962C8B-B14F-4D97-AF65-F5344CB8AC3E}">
        <p14:creationId xmlns:p14="http://schemas.microsoft.com/office/powerpoint/2010/main" val="400273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8"/>
                                        </p:tgtEl>
                                      </p:cBhvr>
                                      <p:by x="50000" y="50000"/>
                                    </p:animScale>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2" grpId="0"/>
      <p:bldP spid="25" grpId="2"/>
      <p:bldP spid="26" grpId="0"/>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0" y="4464952"/>
            <a:ext cx="9144000" cy="28223"/>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507001" y="3196897"/>
            <a:ext cx="2096398" cy="4616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smtClean="0"/>
              <a:t>Rule Generator</a:t>
            </a:r>
          </a:p>
        </p:txBody>
      </p:sp>
      <p:sp>
        <p:nvSpPr>
          <p:cNvPr id="108" name="TextBox 107"/>
          <p:cNvSpPr txBox="1"/>
          <p:nvPr/>
        </p:nvSpPr>
        <p:spPr>
          <a:xfrm>
            <a:off x="489695" y="3172599"/>
            <a:ext cx="2534467" cy="4616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smtClean="0"/>
              <a:t>Resource Manager</a:t>
            </a:r>
          </a:p>
        </p:txBody>
      </p:sp>
      <p:sp>
        <p:nvSpPr>
          <p:cNvPr id="109" name="TextBox 108"/>
          <p:cNvSpPr txBox="1"/>
          <p:nvPr/>
        </p:nvSpPr>
        <p:spPr>
          <a:xfrm>
            <a:off x="6049692" y="3193550"/>
            <a:ext cx="245291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ko-KR" sz="2400" dirty="0" smtClean="0"/>
              <a:t>Dynamics </a:t>
            </a:r>
            <a:r>
              <a:rPr lang="en-US" sz="2400" dirty="0" smtClean="0"/>
              <a:t>Handler</a:t>
            </a:r>
          </a:p>
        </p:txBody>
      </p:sp>
      <p:cxnSp>
        <p:nvCxnSpPr>
          <p:cNvPr id="34" name="Straight Arrow Connector 33"/>
          <p:cNvCxnSpPr>
            <a:stCxn id="108" idx="3"/>
            <a:endCxn id="19" idx="1"/>
          </p:cNvCxnSpPr>
          <p:nvPr/>
        </p:nvCxnSpPr>
        <p:spPr>
          <a:xfrm>
            <a:off x="3024162" y="3415580"/>
            <a:ext cx="482839" cy="1214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09" idx="1"/>
            <a:endCxn id="19" idx="3"/>
          </p:cNvCxnSpPr>
          <p:nvPr/>
        </p:nvCxnSpPr>
        <p:spPr>
          <a:xfrm flipH="1">
            <a:off x="5603399" y="3424383"/>
            <a:ext cx="446293" cy="334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 name="Title 1"/>
          <p:cNvSpPr>
            <a:spLocks noGrp="1"/>
          </p:cNvSpPr>
          <p:nvPr>
            <p:ph type="title"/>
          </p:nvPr>
        </p:nvSpPr>
        <p:spPr>
          <a:xfrm>
            <a:off x="457200" y="0"/>
            <a:ext cx="8229600" cy="914400"/>
          </a:xfrm>
        </p:spPr>
        <p:txBody>
          <a:bodyPr>
            <a:normAutofit/>
          </a:bodyPr>
          <a:lstStyle/>
          <a:p>
            <a:r>
              <a:rPr lang="en-US" dirty="0" smtClean="0">
                <a:solidFill>
                  <a:srgbClr val="0000BF"/>
                </a:solidFill>
              </a:rPr>
              <a:t>SIMPLE System Overview</a:t>
            </a:r>
            <a:endParaRPr lang="en-US" dirty="0">
              <a:solidFill>
                <a:srgbClr val="0000BF"/>
              </a:solidFill>
            </a:endParaRPr>
          </a:p>
        </p:txBody>
      </p:sp>
      <p:grpSp>
        <p:nvGrpSpPr>
          <p:cNvPr id="29" name="Group 28"/>
          <p:cNvGrpSpPr/>
          <p:nvPr/>
        </p:nvGrpSpPr>
        <p:grpSpPr>
          <a:xfrm>
            <a:off x="200369" y="4888121"/>
            <a:ext cx="7832766" cy="1553859"/>
            <a:chOff x="200366" y="3897799"/>
            <a:chExt cx="7832766" cy="1165394"/>
          </a:xfrm>
        </p:grpSpPr>
        <p:sp>
          <p:nvSpPr>
            <p:cNvPr id="52" name="Cloud 51"/>
            <p:cNvSpPr/>
            <p:nvPr/>
          </p:nvSpPr>
          <p:spPr>
            <a:xfrm rot="169972">
              <a:off x="2884528" y="3897799"/>
              <a:ext cx="2914275" cy="1165394"/>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54" name="Picture 53"/>
            <p:cNvPicPr>
              <a:picLocks noChangeArrowheads="1"/>
            </p:cNvPicPr>
            <p:nvPr/>
          </p:nvPicPr>
          <p:blipFill>
            <a:blip r:embed="rId4" cstate="print"/>
            <a:srcRect/>
            <a:stretch>
              <a:fillRect/>
            </a:stretch>
          </p:blipFill>
          <p:spPr bwMode="auto">
            <a:xfrm>
              <a:off x="3090229" y="4477394"/>
              <a:ext cx="500451" cy="214074"/>
            </a:xfrm>
            <a:prstGeom prst="rect">
              <a:avLst/>
            </a:prstGeom>
            <a:noFill/>
            <a:ln w="9525">
              <a:noFill/>
              <a:miter lim="800000"/>
              <a:headEnd/>
              <a:tailEnd/>
            </a:ln>
            <a:effectLst/>
          </p:spPr>
        </p:pic>
        <p:pic>
          <p:nvPicPr>
            <p:cNvPr id="73" name="Picture 72"/>
            <p:cNvPicPr>
              <a:picLocks noChangeArrowheads="1"/>
            </p:cNvPicPr>
            <p:nvPr/>
          </p:nvPicPr>
          <p:blipFill>
            <a:blip r:embed="rId4" cstate="print"/>
            <a:srcRect/>
            <a:stretch>
              <a:fillRect/>
            </a:stretch>
          </p:blipFill>
          <p:spPr bwMode="auto">
            <a:xfrm>
              <a:off x="5051620" y="4477394"/>
              <a:ext cx="500451" cy="214074"/>
            </a:xfrm>
            <a:prstGeom prst="rect">
              <a:avLst/>
            </a:prstGeom>
            <a:noFill/>
            <a:ln w="9525">
              <a:noFill/>
              <a:miter lim="800000"/>
              <a:headEnd/>
              <a:tailEnd/>
            </a:ln>
            <a:effectLst/>
          </p:spPr>
        </p:pic>
        <p:pic>
          <p:nvPicPr>
            <p:cNvPr id="74" name="Picture 11" descr="IOSfirewall"/>
            <p:cNvPicPr>
              <a:picLocks noChangeAspect="1" noChangeArrowheads="1"/>
            </p:cNvPicPr>
            <p:nvPr/>
          </p:nvPicPr>
          <p:blipFill>
            <a:blip r:embed="rId5" cstate="print"/>
            <a:srcRect/>
            <a:stretch>
              <a:fillRect/>
            </a:stretch>
          </p:blipFill>
          <p:spPr bwMode="auto">
            <a:xfrm>
              <a:off x="5972249" y="4604700"/>
              <a:ext cx="243404" cy="338969"/>
            </a:xfrm>
            <a:prstGeom prst="rect">
              <a:avLst/>
            </a:prstGeom>
            <a:noFill/>
          </p:spPr>
        </p:pic>
        <p:pic>
          <p:nvPicPr>
            <p:cNvPr id="75" name="Picture 57" descr="icon_color"/>
            <p:cNvPicPr>
              <a:picLocks noChangeAspect="1" noChangeArrowheads="1"/>
            </p:cNvPicPr>
            <p:nvPr/>
          </p:nvPicPr>
          <p:blipFill>
            <a:blip r:embed="rId6" cstate="print"/>
            <a:srcRect/>
            <a:stretch>
              <a:fillRect/>
            </a:stretch>
          </p:blipFill>
          <p:spPr bwMode="auto">
            <a:xfrm>
              <a:off x="2267920" y="4657521"/>
              <a:ext cx="340420" cy="292241"/>
            </a:xfrm>
            <a:prstGeom prst="rect">
              <a:avLst/>
            </a:prstGeom>
            <a:noFill/>
          </p:spPr>
        </p:pic>
        <p:cxnSp>
          <p:nvCxnSpPr>
            <p:cNvPr id="110" name="Straight Connector 109"/>
            <p:cNvCxnSpPr>
              <a:stCxn id="74" idx="1"/>
              <a:endCxn id="73" idx="3"/>
            </p:cNvCxnSpPr>
            <p:nvPr/>
          </p:nvCxnSpPr>
          <p:spPr>
            <a:xfrm flipH="1" flipV="1">
              <a:off x="5552071" y="4584431"/>
              <a:ext cx="420178" cy="189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54" idx="1"/>
              <a:endCxn id="75" idx="3"/>
            </p:cNvCxnSpPr>
            <p:nvPr/>
          </p:nvCxnSpPr>
          <p:spPr>
            <a:xfrm flipH="1">
              <a:off x="2608340" y="4584431"/>
              <a:ext cx="481889" cy="219211"/>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00366" y="4379451"/>
              <a:ext cx="1843236" cy="623248"/>
            </a:xfrm>
            <a:prstGeom prst="rect">
              <a:avLst/>
            </a:prstGeom>
            <a:noFill/>
          </p:spPr>
          <p:txBody>
            <a:bodyPr wrap="none" rtlCol="0">
              <a:spAutoFit/>
            </a:bodyPr>
            <a:lstStyle/>
            <a:p>
              <a:r>
                <a:rPr lang="en-US" sz="2400" i="1" dirty="0" smtClean="0"/>
                <a:t>Legacy</a:t>
              </a:r>
            </a:p>
            <a:p>
              <a:r>
                <a:rPr lang="en-US" sz="2400" i="1" dirty="0" smtClean="0"/>
                <a:t>Middleboxes</a:t>
              </a:r>
            </a:p>
          </p:txBody>
        </p:sp>
        <p:sp>
          <p:nvSpPr>
            <p:cNvPr id="63" name="TextBox 62"/>
            <p:cNvSpPr txBox="1"/>
            <p:nvPr/>
          </p:nvSpPr>
          <p:spPr>
            <a:xfrm>
              <a:off x="6519163" y="4334355"/>
              <a:ext cx="1513969" cy="623248"/>
            </a:xfrm>
            <a:prstGeom prst="rect">
              <a:avLst/>
            </a:prstGeom>
            <a:noFill/>
          </p:spPr>
          <p:txBody>
            <a:bodyPr wrap="none" rtlCol="0">
              <a:spAutoFit/>
            </a:bodyPr>
            <a:lstStyle/>
            <a:p>
              <a:r>
                <a:rPr lang="en-US" sz="2400" i="1" dirty="0" smtClean="0"/>
                <a:t>OpenFlow</a:t>
              </a:r>
              <a:r>
                <a:rPr lang="en-US" sz="2400" i="1" dirty="0"/>
                <a:t> </a:t>
              </a:r>
              <a:endParaRPr lang="en-US" sz="2400" i="1" dirty="0" smtClean="0"/>
            </a:p>
            <a:p>
              <a:r>
                <a:rPr lang="en-US" sz="2400" i="1" dirty="0" smtClean="0"/>
                <a:t>capable</a:t>
              </a:r>
            </a:p>
          </p:txBody>
        </p:sp>
      </p:grpSp>
      <p:cxnSp>
        <p:nvCxnSpPr>
          <p:cNvPr id="121" name="Straight Arrow Connector 120"/>
          <p:cNvCxnSpPr>
            <a:endCxn id="77" idx="0"/>
          </p:cNvCxnSpPr>
          <p:nvPr/>
        </p:nvCxnSpPr>
        <p:spPr>
          <a:xfrm>
            <a:off x="4927380" y="3658561"/>
            <a:ext cx="338398" cy="16593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76" idx="0"/>
          </p:cNvCxnSpPr>
          <p:nvPr/>
        </p:nvCxnSpPr>
        <p:spPr>
          <a:xfrm flipH="1">
            <a:off x="2878581" y="3634263"/>
            <a:ext cx="1236219" cy="17141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6" name="Table 75"/>
          <p:cNvGraphicFramePr>
            <a:graphicFrameLocks noGrp="1"/>
          </p:cNvGraphicFramePr>
          <p:nvPr>
            <p:extLst>
              <p:ext uri="{D42A27DB-BD31-4B8C-83A1-F6EECF244321}">
                <p14:modId xmlns:p14="http://schemas.microsoft.com/office/powerpoint/2010/main" val="1207208946"/>
              </p:ext>
            </p:extLst>
          </p:nvPr>
        </p:nvGraphicFramePr>
        <p:xfrm>
          <a:off x="2043605" y="5348443"/>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3205940701"/>
              </p:ext>
            </p:extLst>
          </p:nvPr>
        </p:nvGraphicFramePr>
        <p:xfrm>
          <a:off x="4430802" y="5317914"/>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2F8258B8-ACF5-6E4C-8B3E-49E538074B44}" type="slidenum">
              <a:rPr lang="en-US" smtClean="0"/>
              <a:t>22</a:t>
            </a:fld>
            <a:endParaRPr lang="en-US"/>
          </a:p>
        </p:txBody>
      </p:sp>
      <p:grpSp>
        <p:nvGrpSpPr>
          <p:cNvPr id="16" name="그룹 15"/>
          <p:cNvGrpSpPr/>
          <p:nvPr/>
        </p:nvGrpSpPr>
        <p:grpSpPr>
          <a:xfrm>
            <a:off x="490095" y="2205401"/>
            <a:ext cx="1097603" cy="967198"/>
            <a:chOff x="490095" y="1915475"/>
            <a:chExt cx="1097603" cy="967198"/>
          </a:xfrm>
        </p:grpSpPr>
        <p:sp>
          <p:nvSpPr>
            <p:cNvPr id="46" name="TextBox 45"/>
            <p:cNvSpPr txBox="1"/>
            <p:nvPr/>
          </p:nvSpPr>
          <p:spPr>
            <a:xfrm>
              <a:off x="490095" y="1915475"/>
              <a:ext cx="1097603"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Topology, Traffic</a:t>
              </a:r>
              <a:endParaRPr lang="en-US" dirty="0" smtClean="0"/>
            </a:p>
          </p:txBody>
        </p:sp>
        <p:cxnSp>
          <p:nvCxnSpPr>
            <p:cNvPr id="50" name="Straight Arrow Connector 33"/>
            <p:cNvCxnSpPr>
              <a:stCxn id="46" idx="2"/>
            </p:cNvCxnSpPr>
            <p:nvPr/>
          </p:nvCxnSpPr>
          <p:spPr>
            <a:xfrm>
              <a:off x="1038897" y="2561806"/>
              <a:ext cx="83090" cy="3208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그룹 16"/>
          <p:cNvGrpSpPr/>
          <p:nvPr/>
        </p:nvGrpSpPr>
        <p:grpSpPr>
          <a:xfrm>
            <a:off x="1719122" y="2205400"/>
            <a:ext cx="722256" cy="967199"/>
            <a:chOff x="1719122" y="1915474"/>
            <a:chExt cx="722256" cy="967199"/>
          </a:xfrm>
        </p:grpSpPr>
        <p:sp>
          <p:nvSpPr>
            <p:cNvPr id="48" name="TextBox 47"/>
            <p:cNvSpPr txBox="1"/>
            <p:nvPr/>
          </p:nvSpPr>
          <p:spPr>
            <a:xfrm>
              <a:off x="1719122" y="1915474"/>
              <a:ext cx="72225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ko-KR" dirty="0"/>
                <a:t>Policy</a:t>
              </a:r>
            </a:p>
            <a:p>
              <a:pPr algn="ctr"/>
              <a:r>
                <a:rPr lang="en-US" altLang="ko-KR" dirty="0"/>
                <a:t>Spec</a:t>
              </a:r>
              <a:endParaRPr lang="en-US" dirty="0" smtClean="0"/>
            </a:p>
          </p:txBody>
        </p:sp>
        <p:cxnSp>
          <p:nvCxnSpPr>
            <p:cNvPr id="51" name="Straight Arrow Connector 33"/>
            <p:cNvCxnSpPr>
              <a:stCxn id="48" idx="2"/>
              <a:endCxn id="108" idx="0"/>
            </p:cNvCxnSpPr>
            <p:nvPr/>
          </p:nvCxnSpPr>
          <p:spPr>
            <a:xfrm flipH="1">
              <a:off x="1756929" y="2561805"/>
              <a:ext cx="323321" cy="32086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그룹 17"/>
          <p:cNvGrpSpPr/>
          <p:nvPr/>
        </p:nvGrpSpPr>
        <p:grpSpPr>
          <a:xfrm>
            <a:off x="2608343" y="2205401"/>
            <a:ext cx="1506457" cy="967198"/>
            <a:chOff x="2608343" y="1915475"/>
            <a:chExt cx="1506457" cy="967198"/>
          </a:xfrm>
        </p:grpSpPr>
        <p:sp>
          <p:nvSpPr>
            <p:cNvPr id="49" name="TextBox 48"/>
            <p:cNvSpPr txBox="1"/>
            <p:nvPr/>
          </p:nvSpPr>
          <p:spPr>
            <a:xfrm>
              <a:off x="2608343" y="1915475"/>
              <a:ext cx="150645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ko-KR" dirty="0" err="1"/>
                <a:t>Mbox</a:t>
              </a:r>
              <a:r>
                <a:rPr lang="en-US" altLang="ko-KR" dirty="0"/>
                <a:t>, Switch</a:t>
              </a:r>
            </a:p>
            <a:p>
              <a:pPr algn="ctr"/>
              <a:r>
                <a:rPr lang="en-US" altLang="ko-KR" dirty="0"/>
                <a:t>constraints</a:t>
              </a:r>
              <a:endParaRPr lang="en-US" dirty="0" smtClean="0"/>
            </a:p>
          </p:txBody>
        </p:sp>
        <p:cxnSp>
          <p:nvCxnSpPr>
            <p:cNvPr id="55" name="Straight Arrow Connector 33"/>
            <p:cNvCxnSpPr>
              <a:stCxn id="49" idx="2"/>
            </p:cNvCxnSpPr>
            <p:nvPr/>
          </p:nvCxnSpPr>
          <p:spPr>
            <a:xfrm flipH="1">
              <a:off x="2754351" y="2561806"/>
              <a:ext cx="607221" cy="32086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65" name="Straight Arrow Connector 33"/>
          <p:cNvCxnSpPr>
            <a:endCxn id="48" idx="0"/>
          </p:cNvCxnSpPr>
          <p:nvPr/>
        </p:nvCxnSpPr>
        <p:spPr>
          <a:xfrm flipH="1">
            <a:off x="2080250" y="1374586"/>
            <a:ext cx="1185331" cy="83081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Oval 35"/>
          <p:cNvSpPr/>
          <p:nvPr/>
        </p:nvSpPr>
        <p:spPr>
          <a:xfrm>
            <a:off x="5705668" y="2987176"/>
            <a:ext cx="3206670" cy="832319"/>
          </a:xfrm>
          <a:prstGeom prst="ellipse">
            <a:avLst/>
          </a:prstGeom>
          <a:noFill/>
          <a:ln w="762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117"/>
          <p:cNvSpPr/>
          <p:nvPr/>
        </p:nvSpPr>
        <p:spPr>
          <a:xfrm>
            <a:off x="3094151" y="1165772"/>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117"/>
          <p:cNvSpPr/>
          <p:nvPr/>
        </p:nvSpPr>
        <p:spPr>
          <a:xfrm>
            <a:off x="2986355" y="1057976"/>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117"/>
          <p:cNvSpPr/>
          <p:nvPr/>
        </p:nvSpPr>
        <p:spPr>
          <a:xfrm>
            <a:off x="2894084" y="957617"/>
            <a:ext cx="4458631" cy="633221"/>
          </a:xfrm>
          <a:prstGeom prst="roundRect">
            <a:avLst/>
          </a:prstGeom>
          <a:solidFill>
            <a:schemeClr val="bg1"/>
          </a:solidFill>
          <a:ln w="28575" cmpd="sng">
            <a:solidFill>
              <a:schemeClr val="tx1">
                <a:lumMod val="50000"/>
                <a:lumOff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69" descr="MC9004316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41" y="858925"/>
            <a:ext cx="832272" cy="832272"/>
          </a:xfrm>
          <a:prstGeom prst="rect">
            <a:avLst/>
          </a:prstGeom>
        </p:spPr>
      </p:pic>
      <p:grpSp>
        <p:nvGrpSpPr>
          <p:cNvPr id="61" name="Group 36"/>
          <p:cNvGrpSpPr/>
          <p:nvPr/>
        </p:nvGrpSpPr>
        <p:grpSpPr>
          <a:xfrm>
            <a:off x="2986355" y="1057976"/>
            <a:ext cx="4178821" cy="445931"/>
            <a:chOff x="3160995" y="1126542"/>
            <a:chExt cx="4178821" cy="445931"/>
          </a:xfrm>
        </p:grpSpPr>
        <p:sp>
          <p:nvSpPr>
            <p:cNvPr id="62" name="Rectangle 37"/>
            <p:cNvSpPr/>
            <p:nvPr/>
          </p:nvSpPr>
          <p:spPr>
            <a:xfrm>
              <a:off x="4352844" y="1130714"/>
              <a:ext cx="90495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Firewall</a:t>
              </a:r>
              <a:endParaRPr lang="en-US" sz="1600" dirty="0"/>
            </a:p>
          </p:txBody>
        </p:sp>
        <p:sp>
          <p:nvSpPr>
            <p:cNvPr id="66" name="Rectangle 39"/>
            <p:cNvSpPr/>
            <p:nvPr/>
          </p:nvSpPr>
          <p:spPr>
            <a:xfrm>
              <a:off x="5678933" y="1130714"/>
              <a:ext cx="586638"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IDS</a:t>
              </a:r>
              <a:endParaRPr lang="en-US" sz="1600" dirty="0"/>
            </a:p>
          </p:txBody>
        </p:sp>
        <p:cxnSp>
          <p:nvCxnSpPr>
            <p:cNvPr id="67" name="Straight Arrow Connector 40"/>
            <p:cNvCxnSpPr>
              <a:endCxn id="62" idx="1"/>
            </p:cNvCxnSpPr>
            <p:nvPr/>
          </p:nvCxnSpPr>
          <p:spPr>
            <a:xfrm>
              <a:off x="3836205" y="1351589"/>
              <a:ext cx="51663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41"/>
            <p:cNvCxnSpPr>
              <a:stCxn id="62" idx="3"/>
              <a:endCxn id="66" idx="1"/>
            </p:cNvCxnSpPr>
            <p:nvPr/>
          </p:nvCxnSpPr>
          <p:spPr>
            <a:xfrm>
              <a:off x="5257800" y="1351594"/>
              <a:ext cx="421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Rectangle 42"/>
            <p:cNvSpPr/>
            <p:nvPr/>
          </p:nvSpPr>
          <p:spPr>
            <a:xfrm>
              <a:off x="6553200" y="1130709"/>
              <a:ext cx="78661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Proxy</a:t>
              </a:r>
              <a:endParaRPr lang="en-US" sz="1600" dirty="0"/>
            </a:p>
          </p:txBody>
        </p:sp>
        <p:cxnSp>
          <p:nvCxnSpPr>
            <p:cNvPr id="71" name="Straight Arrow Connector 43"/>
            <p:cNvCxnSpPr>
              <a:stCxn id="66" idx="3"/>
              <a:endCxn id="69" idx="1"/>
            </p:cNvCxnSpPr>
            <p:nvPr/>
          </p:nvCxnSpPr>
          <p:spPr>
            <a:xfrm flipV="1">
              <a:off x="6265571" y="1351589"/>
              <a:ext cx="28762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160995" y="1126542"/>
              <a:ext cx="675210" cy="400111"/>
            </a:xfrm>
            <a:prstGeom prst="rect">
              <a:avLst/>
            </a:prstGeom>
            <a:noFill/>
          </p:spPr>
          <p:txBody>
            <a:bodyPr wrap="none" rtlCol="0">
              <a:spAutoFit/>
            </a:bodyPr>
            <a:lstStyle/>
            <a:p>
              <a:r>
                <a:rPr lang="en-US" altLang="ko-KR" sz="2000" dirty="0"/>
                <a:t>Web</a:t>
              </a:r>
              <a:endParaRPr lang="en-US" sz="2000" dirty="0"/>
            </a:p>
          </p:txBody>
        </p:sp>
      </p:grpSp>
      <p:sp>
        <p:nvSpPr>
          <p:cNvPr id="78" name="직사각형 77"/>
          <p:cNvSpPr/>
          <p:nvPr/>
        </p:nvSpPr>
        <p:spPr>
          <a:xfrm>
            <a:off x="7552782" y="1321865"/>
            <a:ext cx="1401538" cy="369332"/>
          </a:xfrm>
          <a:prstGeom prst="rect">
            <a:avLst/>
          </a:prstGeom>
        </p:spPr>
        <p:txBody>
          <a:bodyPr wrap="none">
            <a:spAutoFit/>
          </a:bodyPr>
          <a:lstStyle/>
          <a:p>
            <a:r>
              <a:rPr lang="en-US" altLang="ko-KR" dirty="0"/>
              <a:t>Policy Chains</a:t>
            </a:r>
            <a:endParaRPr lang="ko-KR" altLang="en-US" dirty="0"/>
          </a:p>
        </p:txBody>
      </p:sp>
      <p:sp>
        <p:nvSpPr>
          <p:cNvPr id="79" name="직사각형 78"/>
          <p:cNvSpPr/>
          <p:nvPr/>
        </p:nvSpPr>
        <p:spPr>
          <a:xfrm>
            <a:off x="6893289" y="2016066"/>
            <a:ext cx="2079159" cy="461665"/>
          </a:xfrm>
          <a:prstGeom prst="rect">
            <a:avLst/>
          </a:prstGeom>
        </p:spPr>
        <p:txBody>
          <a:bodyPr wrap="none">
            <a:spAutoFit/>
          </a:bodyPr>
          <a:lstStyle/>
          <a:p>
            <a:r>
              <a:rPr lang="en-US" altLang="ko-KR" sz="2400" b="1" dirty="0" smtClean="0">
                <a:solidFill>
                  <a:srgbClr val="0000BF"/>
                </a:solidFill>
              </a:rPr>
              <a:t>SDN Controller</a:t>
            </a:r>
            <a:endParaRPr lang="ko-KR" altLang="en-US" sz="2400" b="1" dirty="0"/>
          </a:p>
        </p:txBody>
      </p:sp>
      <p:sp>
        <p:nvSpPr>
          <p:cNvPr id="80" name="Rounded Rectangle 117"/>
          <p:cNvSpPr/>
          <p:nvPr/>
        </p:nvSpPr>
        <p:spPr>
          <a:xfrm>
            <a:off x="148647" y="2019514"/>
            <a:ext cx="8816632" cy="1905715"/>
          </a:xfrm>
          <a:prstGeom prst="round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5381801"/>
      </p:ext>
    </p:extLst>
  </p:cSld>
  <p:clrMapOvr>
    <a:masterClrMapping/>
  </p:clrMapOvr>
  <mc:AlternateContent xmlns:mc="http://schemas.openxmlformats.org/markup-compatibility/2006" xmlns:p14="http://schemas.microsoft.com/office/powerpoint/2010/main">
    <mc:Choice Requires="p14">
      <p:transition spd="slow" p14:dur="2000" advTm="46248"/>
    </mc:Choice>
    <mc:Fallback xmlns="">
      <p:transition xmlns:p14="http://schemas.microsoft.com/office/powerpoint/2010/main" spd="slow" advTm="46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0" y="0"/>
            <a:ext cx="8686800" cy="914400"/>
          </a:xfrm>
        </p:spPr>
        <p:txBody>
          <a:bodyPr>
            <a:normAutofit fontScale="90000"/>
          </a:bodyPr>
          <a:lstStyle/>
          <a:p>
            <a:r>
              <a:rPr lang="en-US" dirty="0">
                <a:solidFill>
                  <a:srgbClr val="0000BF"/>
                </a:solidFill>
              </a:rPr>
              <a:t>Modifications </a:t>
            </a:r>
            <a:r>
              <a:rPr lang="en-US" dirty="0">
                <a:solidFill>
                  <a:srgbClr val="0000BF"/>
                </a:solidFill>
                <a:sym typeface="Wingdings"/>
              </a:rPr>
              <a:t></a:t>
            </a:r>
            <a:r>
              <a:rPr lang="en-US" dirty="0">
                <a:solidFill>
                  <a:srgbClr val="0000BF"/>
                </a:solidFill>
              </a:rPr>
              <a:t> Infer flow correlations</a:t>
            </a:r>
          </a:p>
        </p:txBody>
      </p:sp>
      <p:sp>
        <p:nvSpPr>
          <p:cNvPr id="4" name="Slide Number Placeholder 3"/>
          <p:cNvSpPr>
            <a:spLocks noGrp="1"/>
          </p:cNvSpPr>
          <p:nvPr>
            <p:ph type="sldNum" sz="quarter" idx="12"/>
          </p:nvPr>
        </p:nvSpPr>
        <p:spPr/>
        <p:txBody>
          <a:bodyPr/>
          <a:lstStyle/>
          <a:p>
            <a:fld id="{2F8258B8-ACF5-6E4C-8B3E-49E538074B44}" type="slidenum">
              <a:rPr lang="en-US" smtClean="0"/>
              <a:t>23</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332" y="785983"/>
            <a:ext cx="6735336" cy="588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직사각형 38"/>
          <p:cNvSpPr/>
          <p:nvPr/>
        </p:nvSpPr>
        <p:spPr>
          <a:xfrm>
            <a:off x="1204331" y="4081346"/>
            <a:ext cx="6644269" cy="2471854"/>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Tree>
    <p:custDataLst>
      <p:tags r:id="rId1"/>
    </p:custDataLst>
    <p:extLst>
      <p:ext uri="{BB962C8B-B14F-4D97-AF65-F5344CB8AC3E}">
        <p14:creationId xmlns:p14="http://schemas.microsoft.com/office/powerpoint/2010/main" val="1193678003"/>
      </p:ext>
    </p:extLst>
  </p:cSld>
  <p:clrMapOvr>
    <a:masterClrMapping/>
  </p:clrMapOvr>
  <mc:AlternateContent xmlns:mc="http://schemas.openxmlformats.org/markup-compatibility/2006" xmlns:p14="http://schemas.microsoft.com/office/powerpoint/2010/main">
    <mc:Choice Requires="p14">
      <p:transition spd="slow" p14:dur="2000" advTm="44409"/>
    </mc:Choice>
    <mc:Fallback xmlns="">
      <p:transition xmlns:p14="http://schemas.microsoft.com/office/powerpoint/2010/main" spd="slow" advTm="44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0" y="0"/>
            <a:ext cx="8686800" cy="914400"/>
          </a:xfrm>
        </p:spPr>
        <p:txBody>
          <a:bodyPr>
            <a:normAutofit fontScale="90000"/>
          </a:bodyPr>
          <a:lstStyle/>
          <a:p>
            <a:r>
              <a:rPr lang="en-US" dirty="0">
                <a:solidFill>
                  <a:srgbClr val="0000BF"/>
                </a:solidFill>
              </a:rPr>
              <a:t>Modifications </a:t>
            </a:r>
            <a:r>
              <a:rPr lang="en-US" dirty="0">
                <a:solidFill>
                  <a:srgbClr val="0000BF"/>
                </a:solidFill>
                <a:sym typeface="Wingdings"/>
              </a:rPr>
              <a:t></a:t>
            </a:r>
            <a:r>
              <a:rPr lang="en-US" dirty="0">
                <a:solidFill>
                  <a:srgbClr val="0000BF"/>
                </a:solidFill>
              </a:rPr>
              <a:t> Infer flow correlations</a:t>
            </a:r>
          </a:p>
        </p:txBody>
      </p:sp>
      <p:sp>
        <p:nvSpPr>
          <p:cNvPr id="4" name="Slide Number Placeholder 3"/>
          <p:cNvSpPr>
            <a:spLocks noGrp="1"/>
          </p:cNvSpPr>
          <p:nvPr>
            <p:ph type="sldNum" sz="quarter" idx="12"/>
          </p:nvPr>
        </p:nvSpPr>
        <p:spPr/>
        <p:txBody>
          <a:bodyPr/>
          <a:lstStyle/>
          <a:p>
            <a:fld id="{2F8258B8-ACF5-6E4C-8B3E-49E538074B44}" type="slidenum">
              <a:rPr lang="en-US" smtClean="0"/>
              <a:t>24</a:t>
            </a:fld>
            <a:endParaRPr lang="en-US"/>
          </a:p>
        </p:txBody>
      </p:sp>
      <p:sp>
        <p:nvSpPr>
          <p:cNvPr id="6" name="Content Placeholder 2"/>
          <p:cNvSpPr>
            <a:spLocks noGrp="1"/>
          </p:cNvSpPr>
          <p:nvPr>
            <p:ph idx="1"/>
          </p:nvPr>
        </p:nvSpPr>
        <p:spPr>
          <a:xfrm>
            <a:off x="115455" y="814040"/>
            <a:ext cx="9028545" cy="535258"/>
          </a:xfrm>
        </p:spPr>
        <p:txBody>
          <a:bodyPr>
            <a:normAutofit/>
          </a:bodyPr>
          <a:lstStyle/>
          <a:p>
            <a:r>
              <a:rPr lang="en-US" sz="2800" dirty="0" smtClean="0"/>
              <a:t>Three cases of flow correlations</a:t>
            </a:r>
          </a:p>
        </p:txBody>
      </p:sp>
      <p:sp>
        <p:nvSpPr>
          <p:cNvPr id="7" name="직사각형 6"/>
          <p:cNvSpPr/>
          <p:nvPr/>
        </p:nvSpPr>
        <p:spPr>
          <a:xfrm>
            <a:off x="115455" y="1362682"/>
            <a:ext cx="6078011" cy="461665"/>
          </a:xfrm>
          <a:prstGeom prst="rect">
            <a:avLst/>
          </a:prstGeom>
        </p:spPr>
        <p:txBody>
          <a:bodyPr wrap="none">
            <a:spAutoFit/>
          </a:bodyPr>
          <a:lstStyle/>
          <a:p>
            <a:pPr lvl="1"/>
            <a:r>
              <a:rPr lang="en-US" altLang="ko-KR" sz="2400" dirty="0" smtClean="0"/>
              <a:t>1) Not </a:t>
            </a:r>
            <a:r>
              <a:rPr lang="en-US" altLang="ko-KR" sz="2400" dirty="0"/>
              <a:t>change the packet headers and flows</a:t>
            </a:r>
            <a:endParaRPr lang="en-US" altLang="ko-KR" sz="2000" dirty="0"/>
          </a:p>
        </p:txBody>
      </p:sp>
      <p:grpSp>
        <p:nvGrpSpPr>
          <p:cNvPr id="155" name="그룹 154"/>
          <p:cNvGrpSpPr/>
          <p:nvPr/>
        </p:nvGrpSpPr>
        <p:grpSpPr>
          <a:xfrm>
            <a:off x="2243974" y="2011260"/>
            <a:ext cx="4477636" cy="739356"/>
            <a:chOff x="2243974" y="2011260"/>
            <a:chExt cx="4477636" cy="739356"/>
          </a:xfrm>
        </p:grpSpPr>
        <p:pic>
          <p:nvPicPr>
            <p:cNvPr id="9" name="Picture 75"/>
            <p:cNvPicPr>
              <a:picLocks noChangeArrowheads="1"/>
            </p:cNvPicPr>
            <p:nvPr/>
          </p:nvPicPr>
          <p:blipFill>
            <a:blip r:embed="rId4" cstate="print"/>
            <a:srcRect/>
            <a:stretch>
              <a:fillRect/>
            </a:stretch>
          </p:blipFill>
          <p:spPr bwMode="auto">
            <a:xfrm>
              <a:off x="2284423" y="2082422"/>
              <a:ext cx="545945" cy="273146"/>
            </a:xfrm>
            <a:prstGeom prst="rect">
              <a:avLst/>
            </a:prstGeom>
            <a:noFill/>
            <a:ln w="9525">
              <a:noFill/>
              <a:miter lim="800000"/>
              <a:headEnd/>
              <a:tailEnd/>
            </a:ln>
            <a:effectLst/>
          </p:spPr>
        </p:pic>
        <p:cxnSp>
          <p:nvCxnSpPr>
            <p:cNvPr id="12" name="Straight Arrow Connector 78"/>
            <p:cNvCxnSpPr/>
            <p:nvPr/>
          </p:nvCxnSpPr>
          <p:spPr>
            <a:xfrm>
              <a:off x="2830368" y="2218995"/>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9"/>
            <p:cNvCxnSpPr/>
            <p:nvPr/>
          </p:nvCxnSpPr>
          <p:spPr>
            <a:xfrm>
              <a:off x="4708723" y="2233867"/>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pic>
          <p:nvPicPr>
            <p:cNvPr id="14" name="Picture 11" descr="IOSfirewall"/>
            <p:cNvPicPr>
              <a:picLocks noChangeAspect="1" noChangeArrowheads="1"/>
            </p:cNvPicPr>
            <p:nvPr/>
          </p:nvPicPr>
          <p:blipFill>
            <a:blip r:embed="rId5" cstate="print"/>
            <a:srcRect/>
            <a:stretch>
              <a:fillRect/>
            </a:stretch>
          </p:blipFill>
          <p:spPr bwMode="auto">
            <a:xfrm>
              <a:off x="4218968" y="2011260"/>
              <a:ext cx="489755" cy="415471"/>
            </a:xfrm>
            <a:prstGeom prst="rect">
              <a:avLst/>
            </a:prstGeom>
            <a:noFill/>
          </p:spPr>
        </p:pic>
        <p:pic>
          <p:nvPicPr>
            <p:cNvPr id="15" name="Picture 75"/>
            <p:cNvPicPr>
              <a:picLocks noChangeArrowheads="1"/>
            </p:cNvPicPr>
            <p:nvPr/>
          </p:nvPicPr>
          <p:blipFill>
            <a:blip r:embed="rId4" cstate="print"/>
            <a:srcRect/>
            <a:stretch>
              <a:fillRect/>
            </a:stretch>
          </p:blipFill>
          <p:spPr bwMode="auto">
            <a:xfrm>
              <a:off x="6097323" y="2113455"/>
              <a:ext cx="545945" cy="273146"/>
            </a:xfrm>
            <a:prstGeom prst="rect">
              <a:avLst/>
            </a:prstGeom>
            <a:noFill/>
            <a:ln w="9525">
              <a:noFill/>
              <a:miter lim="800000"/>
              <a:headEnd/>
              <a:tailEnd/>
            </a:ln>
            <a:effectLst/>
          </p:spPr>
        </p:pic>
        <p:sp>
          <p:nvSpPr>
            <p:cNvPr id="16" name="Rectangle 102"/>
            <p:cNvSpPr/>
            <p:nvPr/>
          </p:nvSpPr>
          <p:spPr>
            <a:xfrm>
              <a:off x="3165610" y="2153528"/>
              <a:ext cx="252171" cy="163256"/>
            </a:xfrm>
            <a:prstGeom prst="rect">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02"/>
            <p:cNvSpPr/>
            <p:nvPr/>
          </p:nvSpPr>
          <p:spPr>
            <a:xfrm>
              <a:off x="3432944" y="2153528"/>
              <a:ext cx="495707" cy="163256"/>
            </a:xfrm>
            <a:prstGeom prst="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02"/>
            <p:cNvSpPr/>
            <p:nvPr/>
          </p:nvSpPr>
          <p:spPr>
            <a:xfrm>
              <a:off x="4887835" y="2161705"/>
              <a:ext cx="252171" cy="163256"/>
            </a:xfrm>
            <a:prstGeom prst="rect">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02"/>
            <p:cNvSpPr/>
            <p:nvPr/>
          </p:nvSpPr>
          <p:spPr>
            <a:xfrm>
              <a:off x="5155169" y="2161705"/>
              <a:ext cx="495707" cy="163256"/>
            </a:xfrm>
            <a:prstGeom prst="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직사각형 1"/>
            <p:cNvSpPr/>
            <p:nvPr/>
          </p:nvSpPr>
          <p:spPr>
            <a:xfrm>
              <a:off x="2243974" y="2381284"/>
              <a:ext cx="4477636" cy="369332"/>
            </a:xfrm>
            <a:prstGeom prst="rect">
              <a:avLst/>
            </a:prstGeom>
          </p:spPr>
          <p:txBody>
            <a:bodyPr wrap="none">
              <a:spAutoFit/>
            </a:bodyPr>
            <a:lstStyle/>
            <a:p>
              <a:r>
                <a:rPr lang="en-US" altLang="ko-KR" dirty="0"/>
                <a:t>D</a:t>
              </a:r>
              <a:r>
                <a:rPr lang="en-US" altLang="ko-KR" dirty="0" smtClean="0"/>
                <a:t>irectly </a:t>
              </a:r>
              <a:r>
                <a:rPr lang="en-US" altLang="ko-KR" dirty="0"/>
                <a:t>map the incoming and outgoing flows</a:t>
              </a:r>
              <a:endParaRPr lang="ko-KR" altLang="en-US" dirty="0"/>
            </a:p>
          </p:txBody>
        </p:sp>
      </p:grpSp>
      <p:sp>
        <p:nvSpPr>
          <p:cNvPr id="21" name="직사각형 20"/>
          <p:cNvSpPr/>
          <p:nvPr/>
        </p:nvSpPr>
        <p:spPr>
          <a:xfrm>
            <a:off x="115454" y="2955594"/>
            <a:ext cx="4448910" cy="461665"/>
          </a:xfrm>
          <a:prstGeom prst="rect">
            <a:avLst/>
          </a:prstGeom>
        </p:spPr>
        <p:txBody>
          <a:bodyPr wrap="none">
            <a:spAutoFit/>
          </a:bodyPr>
          <a:lstStyle/>
          <a:p>
            <a:pPr lvl="1"/>
            <a:r>
              <a:rPr lang="en-US" altLang="ko-KR" sz="2400" dirty="0" smtClean="0"/>
              <a:t>2) Change </a:t>
            </a:r>
            <a:r>
              <a:rPr lang="en-US" altLang="ko-KR" sz="2400" dirty="0"/>
              <a:t>packet header fields</a:t>
            </a:r>
            <a:endParaRPr lang="en-US" altLang="ko-KR" sz="2000" dirty="0"/>
          </a:p>
        </p:txBody>
      </p:sp>
      <p:grpSp>
        <p:nvGrpSpPr>
          <p:cNvPr id="157" name="그룹 156"/>
          <p:cNvGrpSpPr/>
          <p:nvPr/>
        </p:nvGrpSpPr>
        <p:grpSpPr>
          <a:xfrm>
            <a:off x="1050794" y="3564506"/>
            <a:ext cx="6928243" cy="963091"/>
            <a:chOff x="1050794" y="3564506"/>
            <a:chExt cx="6928243" cy="963091"/>
          </a:xfrm>
        </p:grpSpPr>
        <p:pic>
          <p:nvPicPr>
            <p:cNvPr id="22" name="Picture 75"/>
            <p:cNvPicPr>
              <a:picLocks noChangeArrowheads="1"/>
            </p:cNvPicPr>
            <p:nvPr/>
          </p:nvPicPr>
          <p:blipFill>
            <a:blip r:embed="rId4" cstate="print"/>
            <a:srcRect/>
            <a:stretch>
              <a:fillRect/>
            </a:stretch>
          </p:blipFill>
          <p:spPr bwMode="auto">
            <a:xfrm>
              <a:off x="2284423" y="3610954"/>
              <a:ext cx="545945" cy="273146"/>
            </a:xfrm>
            <a:prstGeom prst="rect">
              <a:avLst/>
            </a:prstGeom>
            <a:noFill/>
            <a:ln w="9525">
              <a:noFill/>
              <a:miter lim="800000"/>
              <a:headEnd/>
              <a:tailEnd/>
            </a:ln>
            <a:effectLst/>
          </p:spPr>
        </p:pic>
        <p:cxnSp>
          <p:nvCxnSpPr>
            <p:cNvPr id="23" name="Straight Arrow Connector 78"/>
            <p:cNvCxnSpPr/>
            <p:nvPr/>
          </p:nvCxnSpPr>
          <p:spPr>
            <a:xfrm>
              <a:off x="2830368" y="3747527"/>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79"/>
            <p:cNvCxnSpPr/>
            <p:nvPr/>
          </p:nvCxnSpPr>
          <p:spPr>
            <a:xfrm>
              <a:off x="4708723" y="3762399"/>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pic>
          <p:nvPicPr>
            <p:cNvPr id="26" name="Picture 75"/>
            <p:cNvPicPr>
              <a:picLocks noChangeArrowheads="1"/>
            </p:cNvPicPr>
            <p:nvPr/>
          </p:nvPicPr>
          <p:blipFill>
            <a:blip r:embed="rId4" cstate="print"/>
            <a:srcRect/>
            <a:stretch>
              <a:fillRect/>
            </a:stretch>
          </p:blipFill>
          <p:spPr bwMode="auto">
            <a:xfrm>
              <a:off x="6097323" y="3641987"/>
              <a:ext cx="545945" cy="273146"/>
            </a:xfrm>
            <a:prstGeom prst="rect">
              <a:avLst/>
            </a:prstGeom>
            <a:noFill/>
            <a:ln w="9525">
              <a:noFill/>
              <a:miter lim="800000"/>
              <a:headEnd/>
              <a:tailEnd/>
            </a:ln>
            <a:effectLst/>
          </p:spPr>
        </p:pic>
        <p:sp>
          <p:nvSpPr>
            <p:cNvPr id="27" name="Rectangle 102"/>
            <p:cNvSpPr/>
            <p:nvPr/>
          </p:nvSpPr>
          <p:spPr>
            <a:xfrm>
              <a:off x="3165610" y="3682060"/>
              <a:ext cx="252171" cy="163256"/>
            </a:xfrm>
            <a:prstGeom prst="rect">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102"/>
            <p:cNvSpPr/>
            <p:nvPr/>
          </p:nvSpPr>
          <p:spPr>
            <a:xfrm>
              <a:off x="3432944" y="3682060"/>
              <a:ext cx="495707" cy="163256"/>
            </a:xfrm>
            <a:prstGeom prst="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102"/>
            <p:cNvSpPr/>
            <p:nvPr/>
          </p:nvSpPr>
          <p:spPr>
            <a:xfrm>
              <a:off x="4887835" y="3680711"/>
              <a:ext cx="252171" cy="163256"/>
            </a:xfrm>
            <a:prstGeom prst="rect">
              <a:avLst/>
            </a:prstGeom>
            <a:solidFill>
              <a:srgbClr val="0000DD"/>
            </a:solidFill>
            <a:ln>
              <a:solidFill>
                <a:srgbClr val="0000D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102"/>
            <p:cNvSpPr/>
            <p:nvPr/>
          </p:nvSpPr>
          <p:spPr>
            <a:xfrm>
              <a:off x="5155169" y="3680711"/>
              <a:ext cx="495707" cy="163256"/>
            </a:xfrm>
            <a:prstGeom prst="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직사각형 30"/>
            <p:cNvSpPr/>
            <p:nvPr/>
          </p:nvSpPr>
          <p:spPr>
            <a:xfrm>
              <a:off x="1050794" y="4158265"/>
              <a:ext cx="6928243" cy="369332"/>
            </a:xfrm>
            <a:prstGeom prst="rect">
              <a:avLst/>
            </a:prstGeom>
          </p:spPr>
          <p:txBody>
            <a:bodyPr wrap="none">
              <a:spAutoFit/>
            </a:bodyPr>
            <a:lstStyle/>
            <a:p>
              <a:r>
                <a:rPr lang="en-US" altLang="ko-KR" dirty="0" smtClean="0"/>
                <a:t>Do an </a:t>
              </a:r>
              <a:r>
                <a:rPr lang="en-US" altLang="ko-KR" dirty="0"/>
                <a:t>exact payload match between the incoming and outgoing packets</a:t>
              </a:r>
              <a:endParaRPr lang="ko-KR" altLang="en-US" dirty="0"/>
            </a:p>
          </p:txBody>
        </p:sp>
        <p:grpSp>
          <p:nvGrpSpPr>
            <p:cNvPr id="33" name="그룹 32"/>
            <p:cNvGrpSpPr/>
            <p:nvPr/>
          </p:nvGrpSpPr>
          <p:grpSpPr>
            <a:xfrm>
              <a:off x="3421929" y="3884099"/>
              <a:ext cx="516248" cy="141204"/>
              <a:chOff x="3421929" y="3773571"/>
              <a:chExt cx="516248" cy="141204"/>
            </a:xfrm>
          </p:grpSpPr>
          <p:cxnSp>
            <p:nvCxnSpPr>
              <p:cNvPr id="5" name="직선 연결선 4"/>
              <p:cNvCxnSpPr/>
              <p:nvPr/>
            </p:nvCxnSpPr>
            <p:spPr>
              <a:xfrm>
                <a:off x="3421929" y="3773572"/>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직선 연결선 34"/>
              <p:cNvCxnSpPr/>
              <p:nvPr/>
            </p:nvCxnSpPr>
            <p:spPr>
              <a:xfrm>
                <a:off x="3938177" y="3773571"/>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직선 연결선 35"/>
              <p:cNvCxnSpPr/>
              <p:nvPr/>
            </p:nvCxnSpPr>
            <p:spPr>
              <a:xfrm>
                <a:off x="3424237" y="3905252"/>
                <a:ext cx="51394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 name="그룹 39"/>
            <p:cNvGrpSpPr/>
            <p:nvPr/>
          </p:nvGrpSpPr>
          <p:grpSpPr>
            <a:xfrm>
              <a:off x="5144154" y="3884661"/>
              <a:ext cx="516248" cy="141204"/>
              <a:chOff x="3421929" y="3773571"/>
              <a:chExt cx="516248" cy="141204"/>
            </a:xfrm>
          </p:grpSpPr>
          <p:cxnSp>
            <p:nvCxnSpPr>
              <p:cNvPr id="41" name="직선 연결선 40"/>
              <p:cNvCxnSpPr/>
              <p:nvPr/>
            </p:nvCxnSpPr>
            <p:spPr>
              <a:xfrm>
                <a:off x="3421929" y="3773572"/>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직선 연결선 41"/>
              <p:cNvCxnSpPr/>
              <p:nvPr/>
            </p:nvCxnSpPr>
            <p:spPr>
              <a:xfrm>
                <a:off x="3938177" y="3773571"/>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직선 연결선 42"/>
              <p:cNvCxnSpPr/>
              <p:nvPr/>
            </p:nvCxnSpPr>
            <p:spPr>
              <a:xfrm>
                <a:off x="3424237" y="3905252"/>
                <a:ext cx="51394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 name="그룹 37"/>
            <p:cNvGrpSpPr/>
            <p:nvPr/>
          </p:nvGrpSpPr>
          <p:grpSpPr>
            <a:xfrm>
              <a:off x="3680797" y="4025302"/>
              <a:ext cx="1727398" cy="142878"/>
              <a:chOff x="3680797" y="3914774"/>
              <a:chExt cx="1727398" cy="142878"/>
            </a:xfrm>
          </p:grpSpPr>
          <p:cxnSp>
            <p:nvCxnSpPr>
              <p:cNvPr id="44" name="직선 연결선 43"/>
              <p:cNvCxnSpPr/>
              <p:nvPr/>
            </p:nvCxnSpPr>
            <p:spPr>
              <a:xfrm>
                <a:off x="3680797" y="3914774"/>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직선 연결선 44"/>
              <p:cNvCxnSpPr/>
              <p:nvPr/>
            </p:nvCxnSpPr>
            <p:spPr>
              <a:xfrm>
                <a:off x="3681207" y="4057652"/>
                <a:ext cx="17269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직선 연결선 45"/>
              <p:cNvCxnSpPr/>
              <p:nvPr/>
            </p:nvCxnSpPr>
            <p:spPr>
              <a:xfrm>
                <a:off x="5398669" y="3916449"/>
                <a:ext cx="0" cy="14120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9" name="Picture 76"/>
            <p:cNvPicPr>
              <a:picLocks noChangeAspect="1" noChangeArrowheads="1"/>
            </p:cNvPicPr>
            <p:nvPr/>
          </p:nvPicPr>
          <p:blipFill>
            <a:blip r:embed="rId6" cstate="print"/>
            <a:srcRect/>
            <a:stretch>
              <a:fillRect/>
            </a:stretch>
          </p:blipFill>
          <p:spPr bwMode="auto">
            <a:xfrm>
              <a:off x="4200677" y="3564506"/>
              <a:ext cx="508045" cy="403554"/>
            </a:xfrm>
            <a:prstGeom prst="rect">
              <a:avLst/>
            </a:prstGeom>
            <a:noFill/>
            <a:ln w="9525" algn="ctr">
              <a:noFill/>
              <a:miter lim="800000"/>
              <a:headEnd/>
              <a:tailEnd/>
            </a:ln>
            <a:effectLst/>
          </p:spPr>
        </p:pic>
        <p:sp>
          <p:nvSpPr>
            <p:cNvPr id="47" name="직사각형 46"/>
            <p:cNvSpPr/>
            <p:nvPr/>
          </p:nvSpPr>
          <p:spPr>
            <a:xfrm>
              <a:off x="4200678" y="3641987"/>
              <a:ext cx="428236" cy="301331"/>
            </a:xfrm>
            <a:prstGeom prst="rect">
              <a:avLst/>
            </a:prstGeom>
            <a:solidFill>
              <a:srgbClr val="47B4F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050" b="1" dirty="0" smtClean="0">
                  <a:solidFill>
                    <a:schemeClr val="tx1"/>
                  </a:solidFill>
                </a:rPr>
                <a:t>NAT</a:t>
              </a:r>
              <a:endParaRPr lang="ko-KR" altLang="en-US" sz="1050" b="1" dirty="0">
                <a:solidFill>
                  <a:schemeClr val="tx1"/>
                </a:solidFill>
              </a:endParaRPr>
            </a:p>
          </p:txBody>
        </p:sp>
      </p:grpSp>
      <p:sp>
        <p:nvSpPr>
          <p:cNvPr id="75" name="직사각형 74"/>
          <p:cNvSpPr/>
          <p:nvPr/>
        </p:nvSpPr>
        <p:spPr>
          <a:xfrm>
            <a:off x="114841" y="4679930"/>
            <a:ext cx="6770380" cy="461665"/>
          </a:xfrm>
          <a:prstGeom prst="rect">
            <a:avLst/>
          </a:prstGeom>
        </p:spPr>
        <p:txBody>
          <a:bodyPr wrap="none">
            <a:spAutoFit/>
          </a:bodyPr>
          <a:lstStyle/>
          <a:p>
            <a:pPr lvl="1"/>
            <a:r>
              <a:rPr lang="en-US" altLang="ko-KR" sz="2400" dirty="0" smtClean="0"/>
              <a:t>3) Create </a:t>
            </a:r>
            <a:r>
              <a:rPr lang="en-US" altLang="ko-KR" sz="2400" dirty="0"/>
              <a:t>new sessions or merge existing sessions</a:t>
            </a:r>
            <a:endParaRPr lang="en-US" altLang="ko-KR" sz="2000" dirty="0"/>
          </a:p>
        </p:txBody>
      </p:sp>
      <p:grpSp>
        <p:nvGrpSpPr>
          <p:cNvPr id="158" name="그룹 157"/>
          <p:cNvGrpSpPr/>
          <p:nvPr/>
        </p:nvGrpSpPr>
        <p:grpSpPr>
          <a:xfrm>
            <a:off x="565137" y="5297980"/>
            <a:ext cx="2665166" cy="959508"/>
            <a:chOff x="565137" y="5297980"/>
            <a:chExt cx="2665166" cy="959508"/>
          </a:xfrm>
        </p:grpSpPr>
        <p:cxnSp>
          <p:nvCxnSpPr>
            <p:cNvPr id="99" name="Straight Arrow Connector 78"/>
            <p:cNvCxnSpPr/>
            <p:nvPr/>
          </p:nvCxnSpPr>
          <p:spPr>
            <a:xfrm flipV="1">
              <a:off x="1069938" y="5497163"/>
              <a:ext cx="622158" cy="2594"/>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79"/>
            <p:cNvCxnSpPr/>
            <p:nvPr/>
          </p:nvCxnSpPr>
          <p:spPr>
            <a:xfrm>
              <a:off x="2181851" y="5400623"/>
              <a:ext cx="512032" cy="0"/>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pic>
          <p:nvPicPr>
            <p:cNvPr id="105" name="Picture 76"/>
            <p:cNvPicPr>
              <a:picLocks noChangeAspect="1" noChangeArrowheads="1"/>
            </p:cNvPicPr>
            <p:nvPr/>
          </p:nvPicPr>
          <p:blipFill>
            <a:blip r:embed="rId6" cstate="print"/>
            <a:srcRect/>
            <a:stretch>
              <a:fillRect/>
            </a:stretch>
          </p:blipFill>
          <p:spPr bwMode="auto">
            <a:xfrm>
              <a:off x="1683330" y="5297980"/>
              <a:ext cx="508045" cy="403554"/>
            </a:xfrm>
            <a:prstGeom prst="rect">
              <a:avLst/>
            </a:prstGeom>
            <a:noFill/>
            <a:ln w="9525" algn="ctr">
              <a:noFill/>
              <a:miter lim="800000"/>
              <a:headEnd/>
              <a:tailEnd/>
            </a:ln>
            <a:effectLst/>
          </p:spPr>
        </p:pic>
        <p:cxnSp>
          <p:nvCxnSpPr>
            <p:cNvPr id="113" name="Straight Arrow Connector 79"/>
            <p:cNvCxnSpPr/>
            <p:nvPr/>
          </p:nvCxnSpPr>
          <p:spPr>
            <a:xfrm>
              <a:off x="2187705" y="5553023"/>
              <a:ext cx="512032" cy="0"/>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78"/>
            <p:cNvCxnSpPr/>
            <p:nvPr/>
          </p:nvCxnSpPr>
          <p:spPr>
            <a:xfrm flipV="1">
              <a:off x="1069938" y="6005492"/>
              <a:ext cx="622158" cy="2594"/>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pic>
          <p:nvPicPr>
            <p:cNvPr id="116" name="Picture 76"/>
            <p:cNvPicPr>
              <a:picLocks noChangeAspect="1" noChangeArrowheads="1"/>
            </p:cNvPicPr>
            <p:nvPr/>
          </p:nvPicPr>
          <p:blipFill>
            <a:blip r:embed="rId6" cstate="print"/>
            <a:srcRect/>
            <a:stretch>
              <a:fillRect/>
            </a:stretch>
          </p:blipFill>
          <p:spPr bwMode="auto">
            <a:xfrm>
              <a:off x="1683330" y="5853934"/>
              <a:ext cx="508045" cy="403554"/>
            </a:xfrm>
            <a:prstGeom prst="rect">
              <a:avLst/>
            </a:prstGeom>
            <a:noFill/>
            <a:ln w="9525" algn="ctr">
              <a:noFill/>
              <a:miter lim="800000"/>
              <a:headEnd/>
              <a:tailEnd/>
            </a:ln>
            <a:effectLst/>
          </p:spPr>
        </p:pic>
        <p:cxnSp>
          <p:nvCxnSpPr>
            <p:cNvPr id="117" name="Straight Arrow Connector 79"/>
            <p:cNvCxnSpPr/>
            <p:nvPr/>
          </p:nvCxnSpPr>
          <p:spPr>
            <a:xfrm>
              <a:off x="2187705" y="6070877"/>
              <a:ext cx="512032" cy="0"/>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78"/>
            <p:cNvCxnSpPr/>
            <p:nvPr/>
          </p:nvCxnSpPr>
          <p:spPr>
            <a:xfrm flipV="1">
              <a:off x="1070697" y="6157892"/>
              <a:ext cx="622158" cy="2594"/>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pic>
          <p:nvPicPr>
            <p:cNvPr id="119" name="Picture 75"/>
            <p:cNvPicPr>
              <a:picLocks noChangeArrowheads="1"/>
            </p:cNvPicPr>
            <p:nvPr/>
          </p:nvPicPr>
          <p:blipFill>
            <a:blip r:embed="rId4" cstate="print"/>
            <a:srcRect/>
            <a:stretch>
              <a:fillRect/>
            </a:stretch>
          </p:blipFill>
          <p:spPr bwMode="auto">
            <a:xfrm>
              <a:off x="565137" y="5360590"/>
              <a:ext cx="545945" cy="273146"/>
            </a:xfrm>
            <a:prstGeom prst="rect">
              <a:avLst/>
            </a:prstGeom>
            <a:noFill/>
            <a:ln w="9525">
              <a:noFill/>
              <a:miter lim="800000"/>
              <a:headEnd/>
              <a:tailEnd/>
            </a:ln>
            <a:effectLst/>
          </p:spPr>
        </p:pic>
        <p:pic>
          <p:nvPicPr>
            <p:cNvPr id="120" name="Picture 75"/>
            <p:cNvPicPr>
              <a:picLocks noChangeArrowheads="1"/>
            </p:cNvPicPr>
            <p:nvPr/>
          </p:nvPicPr>
          <p:blipFill>
            <a:blip r:embed="rId4" cstate="print"/>
            <a:srcRect/>
            <a:stretch>
              <a:fillRect/>
            </a:stretch>
          </p:blipFill>
          <p:spPr bwMode="auto">
            <a:xfrm>
              <a:off x="2666751" y="5364720"/>
              <a:ext cx="545945" cy="273146"/>
            </a:xfrm>
            <a:prstGeom prst="rect">
              <a:avLst/>
            </a:prstGeom>
            <a:noFill/>
            <a:ln w="9525">
              <a:noFill/>
              <a:miter lim="800000"/>
              <a:headEnd/>
              <a:tailEnd/>
            </a:ln>
            <a:effectLst/>
          </p:spPr>
        </p:pic>
        <p:pic>
          <p:nvPicPr>
            <p:cNvPr id="121" name="Picture 75"/>
            <p:cNvPicPr>
              <a:picLocks noChangeArrowheads="1"/>
            </p:cNvPicPr>
            <p:nvPr/>
          </p:nvPicPr>
          <p:blipFill>
            <a:blip r:embed="rId4" cstate="print"/>
            <a:srcRect/>
            <a:stretch>
              <a:fillRect/>
            </a:stretch>
          </p:blipFill>
          <p:spPr bwMode="auto">
            <a:xfrm>
              <a:off x="565137" y="5949694"/>
              <a:ext cx="545945" cy="273146"/>
            </a:xfrm>
            <a:prstGeom prst="rect">
              <a:avLst/>
            </a:prstGeom>
            <a:noFill/>
            <a:ln w="9525">
              <a:noFill/>
              <a:miter lim="800000"/>
              <a:headEnd/>
              <a:tailEnd/>
            </a:ln>
            <a:effectLst/>
          </p:spPr>
        </p:pic>
        <p:pic>
          <p:nvPicPr>
            <p:cNvPr id="122" name="Picture 75"/>
            <p:cNvPicPr>
              <a:picLocks noChangeArrowheads="1"/>
            </p:cNvPicPr>
            <p:nvPr/>
          </p:nvPicPr>
          <p:blipFill>
            <a:blip r:embed="rId4" cstate="print"/>
            <a:srcRect/>
            <a:stretch>
              <a:fillRect/>
            </a:stretch>
          </p:blipFill>
          <p:spPr bwMode="auto">
            <a:xfrm>
              <a:off x="2684358" y="5928663"/>
              <a:ext cx="545945" cy="273146"/>
            </a:xfrm>
            <a:prstGeom prst="rect">
              <a:avLst/>
            </a:prstGeom>
            <a:noFill/>
            <a:ln w="9525">
              <a:noFill/>
              <a:miter lim="800000"/>
              <a:headEnd/>
              <a:tailEnd/>
            </a:ln>
            <a:effectLst/>
          </p:spPr>
        </p:pic>
      </p:grpSp>
      <p:grpSp>
        <p:nvGrpSpPr>
          <p:cNvPr id="159" name="그룹 158"/>
          <p:cNvGrpSpPr/>
          <p:nvPr/>
        </p:nvGrpSpPr>
        <p:grpSpPr>
          <a:xfrm>
            <a:off x="3512566" y="5241691"/>
            <a:ext cx="4437499" cy="1102882"/>
            <a:chOff x="3512566" y="5241691"/>
            <a:chExt cx="4437499" cy="1102882"/>
          </a:xfrm>
        </p:grpSpPr>
        <p:pic>
          <p:nvPicPr>
            <p:cNvPr id="123" name="Picture 75"/>
            <p:cNvPicPr>
              <a:picLocks noChangeArrowheads="1"/>
            </p:cNvPicPr>
            <p:nvPr/>
          </p:nvPicPr>
          <p:blipFill>
            <a:blip r:embed="rId4" cstate="print"/>
            <a:srcRect/>
            <a:stretch>
              <a:fillRect/>
            </a:stretch>
          </p:blipFill>
          <p:spPr bwMode="auto">
            <a:xfrm>
              <a:off x="3512566" y="5288139"/>
              <a:ext cx="545945" cy="273146"/>
            </a:xfrm>
            <a:prstGeom prst="rect">
              <a:avLst/>
            </a:prstGeom>
            <a:noFill/>
            <a:ln w="9525">
              <a:noFill/>
              <a:miter lim="800000"/>
              <a:headEnd/>
              <a:tailEnd/>
            </a:ln>
            <a:effectLst/>
          </p:spPr>
        </p:pic>
        <p:cxnSp>
          <p:nvCxnSpPr>
            <p:cNvPr id="124" name="Straight Arrow Connector 78"/>
            <p:cNvCxnSpPr/>
            <p:nvPr/>
          </p:nvCxnSpPr>
          <p:spPr>
            <a:xfrm>
              <a:off x="4058511" y="5424712"/>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79"/>
            <p:cNvCxnSpPr/>
            <p:nvPr/>
          </p:nvCxnSpPr>
          <p:spPr>
            <a:xfrm>
              <a:off x="5936866" y="5439584"/>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pic>
          <p:nvPicPr>
            <p:cNvPr id="126" name="Picture 75"/>
            <p:cNvPicPr>
              <a:picLocks noChangeArrowheads="1"/>
            </p:cNvPicPr>
            <p:nvPr/>
          </p:nvPicPr>
          <p:blipFill>
            <a:blip r:embed="rId4" cstate="print"/>
            <a:srcRect/>
            <a:stretch>
              <a:fillRect/>
            </a:stretch>
          </p:blipFill>
          <p:spPr bwMode="auto">
            <a:xfrm>
              <a:off x="7325466" y="5319172"/>
              <a:ext cx="545945" cy="273146"/>
            </a:xfrm>
            <a:prstGeom prst="rect">
              <a:avLst/>
            </a:prstGeom>
            <a:noFill/>
            <a:ln w="9525">
              <a:noFill/>
              <a:miter lim="800000"/>
              <a:headEnd/>
              <a:tailEnd/>
            </a:ln>
            <a:effectLst/>
          </p:spPr>
        </p:pic>
        <p:sp>
          <p:nvSpPr>
            <p:cNvPr id="127" name="Rectangle 102"/>
            <p:cNvSpPr/>
            <p:nvPr/>
          </p:nvSpPr>
          <p:spPr>
            <a:xfrm>
              <a:off x="4393753" y="5359245"/>
              <a:ext cx="252171" cy="163256"/>
            </a:xfrm>
            <a:prstGeom prst="rect">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Rectangle 102"/>
            <p:cNvSpPr/>
            <p:nvPr/>
          </p:nvSpPr>
          <p:spPr>
            <a:xfrm>
              <a:off x="4661087" y="5359245"/>
              <a:ext cx="495707" cy="163256"/>
            </a:xfrm>
            <a:prstGeom prst="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Rectangle 102"/>
            <p:cNvSpPr/>
            <p:nvPr/>
          </p:nvSpPr>
          <p:spPr>
            <a:xfrm>
              <a:off x="6115978" y="5357896"/>
              <a:ext cx="252171" cy="163256"/>
            </a:xfrm>
            <a:prstGeom prst="rect">
              <a:avLst/>
            </a:prstGeom>
            <a:solidFill>
              <a:srgbClr val="0000DD"/>
            </a:solidFill>
            <a:ln>
              <a:solidFill>
                <a:srgbClr val="0000D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Rectangle 102"/>
            <p:cNvSpPr/>
            <p:nvPr/>
          </p:nvSpPr>
          <p:spPr>
            <a:xfrm>
              <a:off x="6383312" y="5357896"/>
              <a:ext cx="495707" cy="163256"/>
            </a:xfrm>
            <a:prstGeom prst="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43" name="Picture 76"/>
            <p:cNvPicPr>
              <a:picLocks noChangeAspect="1" noChangeArrowheads="1"/>
            </p:cNvPicPr>
            <p:nvPr/>
          </p:nvPicPr>
          <p:blipFill>
            <a:blip r:embed="rId6" cstate="print"/>
            <a:srcRect/>
            <a:stretch>
              <a:fillRect/>
            </a:stretch>
          </p:blipFill>
          <p:spPr bwMode="auto">
            <a:xfrm>
              <a:off x="5428820" y="5241691"/>
              <a:ext cx="508045" cy="403554"/>
            </a:xfrm>
            <a:prstGeom prst="rect">
              <a:avLst/>
            </a:prstGeom>
            <a:noFill/>
            <a:ln w="9525" algn="ctr">
              <a:noFill/>
              <a:miter lim="800000"/>
              <a:headEnd/>
              <a:tailEnd/>
            </a:ln>
            <a:effectLst/>
          </p:spPr>
        </p:pic>
        <p:grpSp>
          <p:nvGrpSpPr>
            <p:cNvPr id="154" name="그룹 153"/>
            <p:cNvGrpSpPr/>
            <p:nvPr/>
          </p:nvGrpSpPr>
          <p:grpSpPr>
            <a:xfrm>
              <a:off x="4643616" y="5561284"/>
              <a:ext cx="2228100" cy="284081"/>
              <a:chOff x="4643616" y="5289988"/>
              <a:chExt cx="2228100" cy="284081"/>
            </a:xfrm>
          </p:grpSpPr>
          <p:cxnSp>
            <p:nvCxnSpPr>
              <p:cNvPr id="132" name="직선 연결선 131"/>
              <p:cNvCxnSpPr/>
              <p:nvPr/>
            </p:nvCxnSpPr>
            <p:spPr>
              <a:xfrm>
                <a:off x="6383613" y="5289989"/>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직선 연결선 132"/>
              <p:cNvCxnSpPr/>
              <p:nvPr/>
            </p:nvCxnSpPr>
            <p:spPr>
              <a:xfrm>
                <a:off x="6562726" y="5289988"/>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직선 연결선 133"/>
              <p:cNvCxnSpPr/>
              <p:nvPr/>
            </p:nvCxnSpPr>
            <p:spPr>
              <a:xfrm>
                <a:off x="6384414" y="5421669"/>
                <a:ext cx="178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직선 연결선 135"/>
              <p:cNvCxnSpPr/>
              <p:nvPr/>
            </p:nvCxnSpPr>
            <p:spPr>
              <a:xfrm>
                <a:off x="4643616" y="5290551"/>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직선 연결선 136"/>
              <p:cNvCxnSpPr/>
              <p:nvPr/>
            </p:nvCxnSpPr>
            <p:spPr>
              <a:xfrm>
                <a:off x="5159864" y="5290550"/>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직선 연결선 137"/>
              <p:cNvCxnSpPr/>
              <p:nvPr/>
            </p:nvCxnSpPr>
            <p:spPr>
              <a:xfrm>
                <a:off x="4645924" y="5422231"/>
                <a:ext cx="5139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직선 연결선 139"/>
              <p:cNvCxnSpPr/>
              <p:nvPr/>
            </p:nvCxnSpPr>
            <p:spPr>
              <a:xfrm>
                <a:off x="6473570" y="5431191"/>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직선 연결선 140"/>
              <p:cNvCxnSpPr/>
              <p:nvPr/>
            </p:nvCxnSpPr>
            <p:spPr>
              <a:xfrm flipV="1">
                <a:off x="4902894" y="5567765"/>
                <a:ext cx="1879666" cy="6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직선 연결선 141"/>
              <p:cNvCxnSpPr/>
              <p:nvPr/>
            </p:nvCxnSpPr>
            <p:spPr>
              <a:xfrm>
                <a:off x="4898131" y="5432866"/>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직선 연결선 145"/>
              <p:cNvCxnSpPr/>
              <p:nvPr/>
            </p:nvCxnSpPr>
            <p:spPr>
              <a:xfrm>
                <a:off x="6692603" y="5294119"/>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직선 연결선 146"/>
              <p:cNvCxnSpPr/>
              <p:nvPr/>
            </p:nvCxnSpPr>
            <p:spPr>
              <a:xfrm>
                <a:off x="6871716" y="5294118"/>
                <a:ext cx="0" cy="141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직선 연결선 147"/>
              <p:cNvCxnSpPr/>
              <p:nvPr/>
            </p:nvCxnSpPr>
            <p:spPr>
              <a:xfrm>
                <a:off x="6693404" y="5425799"/>
                <a:ext cx="178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직선 연결선 149"/>
              <p:cNvCxnSpPr/>
              <p:nvPr/>
            </p:nvCxnSpPr>
            <p:spPr>
              <a:xfrm>
                <a:off x="6782560" y="5426561"/>
                <a:ext cx="0" cy="141203"/>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1" name="Rectangle 102"/>
            <p:cNvSpPr/>
            <p:nvPr/>
          </p:nvSpPr>
          <p:spPr>
            <a:xfrm>
              <a:off x="6562727" y="5348369"/>
              <a:ext cx="130678" cy="180727"/>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6" name="직사각형 155"/>
            <p:cNvSpPr/>
            <p:nvPr/>
          </p:nvSpPr>
          <p:spPr>
            <a:xfrm>
              <a:off x="3514620" y="5975241"/>
              <a:ext cx="4435445" cy="369332"/>
            </a:xfrm>
            <a:prstGeom prst="rect">
              <a:avLst/>
            </a:prstGeom>
          </p:spPr>
          <p:txBody>
            <a:bodyPr wrap="none">
              <a:spAutoFit/>
            </a:bodyPr>
            <a:lstStyle/>
            <a:p>
              <a:r>
                <a:rPr lang="en-US" altLang="ko-KR" dirty="0"/>
                <a:t>C</a:t>
              </a:r>
              <a:r>
                <a:rPr lang="en-US" altLang="ko-KR" dirty="0" smtClean="0"/>
                <a:t>alculate </a:t>
              </a:r>
              <a:r>
                <a:rPr lang="en-US" altLang="ko-KR" dirty="0"/>
                <a:t>the (partial) similarities across flows</a:t>
              </a:r>
              <a:endParaRPr lang="ko-KR" altLang="en-US" dirty="0"/>
            </a:p>
          </p:txBody>
        </p:sp>
      </p:grpSp>
    </p:spTree>
    <p:custDataLst>
      <p:tags r:id="rId1"/>
    </p:custDataLst>
    <p:extLst>
      <p:ext uri="{BB962C8B-B14F-4D97-AF65-F5344CB8AC3E}">
        <p14:creationId xmlns:p14="http://schemas.microsoft.com/office/powerpoint/2010/main" val="1298337498"/>
      </p:ext>
    </p:extLst>
  </p:cSld>
  <p:clrMapOvr>
    <a:masterClrMapping/>
  </p:clrMapOvr>
  <mc:AlternateContent xmlns:mc="http://schemas.openxmlformats.org/markup-compatibility/2006" xmlns:p14="http://schemas.microsoft.com/office/powerpoint/2010/main">
    <mc:Choice Requires="p14">
      <p:transition spd="slow" p14:dur="2000" advTm="44409"/>
    </mc:Choice>
    <mc:Fallback xmlns="">
      <p:transition xmlns:p14="http://schemas.microsoft.com/office/powerpoint/2010/main" spd="slow" advTm="44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fade">
                                      <p:cBhvr>
                                        <p:cTn id="32" dur="5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0" y="0"/>
            <a:ext cx="8686800" cy="914400"/>
          </a:xfrm>
        </p:spPr>
        <p:txBody>
          <a:bodyPr>
            <a:normAutofit fontScale="90000"/>
          </a:bodyPr>
          <a:lstStyle/>
          <a:p>
            <a:r>
              <a:rPr lang="en-US" dirty="0">
                <a:solidFill>
                  <a:srgbClr val="0000BF"/>
                </a:solidFill>
              </a:rPr>
              <a:t>Modifications </a:t>
            </a:r>
            <a:r>
              <a:rPr lang="en-US" dirty="0">
                <a:solidFill>
                  <a:srgbClr val="0000BF"/>
                </a:solidFill>
                <a:sym typeface="Wingdings"/>
              </a:rPr>
              <a:t></a:t>
            </a:r>
            <a:r>
              <a:rPr lang="en-US" dirty="0">
                <a:solidFill>
                  <a:srgbClr val="0000BF"/>
                </a:solidFill>
              </a:rPr>
              <a:t> Infer flow correlations</a:t>
            </a:r>
          </a:p>
        </p:txBody>
      </p:sp>
      <p:sp>
        <p:nvSpPr>
          <p:cNvPr id="4" name="Slide Number Placeholder 3"/>
          <p:cNvSpPr>
            <a:spLocks noGrp="1"/>
          </p:cNvSpPr>
          <p:nvPr>
            <p:ph type="sldNum" sz="quarter" idx="12"/>
          </p:nvPr>
        </p:nvSpPr>
        <p:spPr/>
        <p:txBody>
          <a:bodyPr/>
          <a:lstStyle/>
          <a:p>
            <a:fld id="{2F8258B8-ACF5-6E4C-8B3E-49E538074B44}" type="slidenum">
              <a:rPr lang="en-US" smtClean="0"/>
              <a:t>25</a:t>
            </a:fld>
            <a:endParaRPr lang="en-US"/>
          </a:p>
        </p:txBody>
      </p:sp>
      <p:cxnSp>
        <p:nvCxnSpPr>
          <p:cNvPr id="74" name="Straight Arrow Connector 73"/>
          <p:cNvCxnSpPr/>
          <p:nvPr/>
        </p:nvCxnSpPr>
        <p:spPr>
          <a:xfrm>
            <a:off x="1005872" y="3657600"/>
            <a:ext cx="1339793" cy="4572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1005872" y="4279900"/>
            <a:ext cx="1339793" cy="6096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76" name="Picture 75"/>
          <p:cNvPicPr>
            <a:picLocks noChangeArrowheads="1"/>
          </p:cNvPicPr>
          <p:nvPr/>
        </p:nvPicPr>
        <p:blipFill>
          <a:blip r:embed="rId4" cstate="print"/>
          <a:srcRect/>
          <a:stretch>
            <a:fillRect/>
          </a:stretch>
        </p:blipFill>
        <p:spPr bwMode="auto">
          <a:xfrm>
            <a:off x="2345665" y="3975100"/>
            <a:ext cx="667375" cy="420883"/>
          </a:xfrm>
          <a:prstGeom prst="rect">
            <a:avLst/>
          </a:prstGeom>
          <a:noFill/>
          <a:ln w="9525">
            <a:noFill/>
            <a:miter lim="800000"/>
            <a:headEnd/>
            <a:tailEnd/>
          </a:ln>
          <a:effectLst/>
        </p:spPr>
      </p:pic>
      <p:pic>
        <p:nvPicPr>
          <p:cNvPr id="77" name="Picture 76"/>
          <p:cNvPicPr>
            <a:picLocks noChangeAspect="1" noChangeArrowheads="1"/>
          </p:cNvPicPr>
          <p:nvPr/>
        </p:nvPicPr>
        <p:blipFill>
          <a:blip r:embed="rId5" cstate="print"/>
          <a:srcRect/>
          <a:stretch>
            <a:fillRect/>
          </a:stretch>
        </p:blipFill>
        <p:spPr bwMode="auto">
          <a:xfrm>
            <a:off x="4380650" y="3728390"/>
            <a:ext cx="813243" cy="772820"/>
          </a:xfrm>
          <a:prstGeom prst="rect">
            <a:avLst/>
          </a:prstGeom>
          <a:noFill/>
          <a:ln w="9525" algn="ctr">
            <a:noFill/>
            <a:miter lim="800000"/>
            <a:headEnd/>
            <a:tailEnd/>
          </a:ln>
          <a:effectLst/>
        </p:spPr>
      </p:pic>
      <p:pic>
        <p:nvPicPr>
          <p:cNvPr id="78" name="Picture 77"/>
          <p:cNvPicPr>
            <a:picLocks noChangeArrowheads="1"/>
          </p:cNvPicPr>
          <p:nvPr/>
        </p:nvPicPr>
        <p:blipFill>
          <a:blip r:embed="rId4" cstate="print"/>
          <a:srcRect/>
          <a:stretch>
            <a:fillRect/>
          </a:stretch>
        </p:blipFill>
        <p:spPr bwMode="auto">
          <a:xfrm>
            <a:off x="6526892" y="3975100"/>
            <a:ext cx="667375" cy="420883"/>
          </a:xfrm>
          <a:prstGeom prst="rect">
            <a:avLst/>
          </a:prstGeom>
          <a:noFill/>
          <a:ln w="9525">
            <a:noFill/>
            <a:miter lim="800000"/>
            <a:headEnd/>
            <a:tailEnd/>
          </a:ln>
          <a:effectLst/>
        </p:spPr>
      </p:pic>
      <p:cxnSp>
        <p:nvCxnSpPr>
          <p:cNvPr id="79" name="Straight Arrow Connector 78"/>
          <p:cNvCxnSpPr/>
          <p:nvPr/>
        </p:nvCxnSpPr>
        <p:spPr>
          <a:xfrm>
            <a:off x="3013040" y="4116583"/>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5193893" y="4132744"/>
            <a:ext cx="1388600" cy="16161"/>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194267" y="4174305"/>
            <a:ext cx="1339793"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851099" y="1788204"/>
            <a:ext cx="4141521" cy="461665"/>
          </a:xfrm>
          <a:prstGeom prst="rect">
            <a:avLst/>
          </a:prstGeom>
          <a:noFill/>
        </p:spPr>
        <p:txBody>
          <a:bodyPr wrap="square" rtlCol="0">
            <a:spAutoFit/>
          </a:bodyPr>
          <a:lstStyle/>
          <a:p>
            <a:pPr algn="ctr"/>
            <a:endParaRPr lang="en-US" sz="2400" dirty="0"/>
          </a:p>
        </p:txBody>
      </p:sp>
      <p:sp>
        <p:nvSpPr>
          <p:cNvPr id="83" name="TextBox 82"/>
          <p:cNvSpPr txBox="1"/>
          <p:nvPr/>
        </p:nvSpPr>
        <p:spPr>
          <a:xfrm>
            <a:off x="2499276" y="1488104"/>
            <a:ext cx="1409064"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smtClean="0"/>
              <a:t>Correlate </a:t>
            </a:r>
          </a:p>
          <a:p>
            <a:r>
              <a:rPr lang="en-US" sz="2200" dirty="0" smtClean="0"/>
              <a:t>flows</a:t>
            </a:r>
            <a:endParaRPr lang="en-US" sz="2200" dirty="0"/>
          </a:p>
        </p:txBody>
      </p:sp>
      <p:sp>
        <p:nvSpPr>
          <p:cNvPr id="84" name="TextBox 83"/>
          <p:cNvSpPr txBox="1"/>
          <p:nvPr/>
        </p:nvSpPr>
        <p:spPr>
          <a:xfrm>
            <a:off x="5361693" y="1495780"/>
            <a:ext cx="98654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smtClean="0"/>
              <a:t>Install rules</a:t>
            </a:r>
            <a:endParaRPr lang="en-US" sz="2200" dirty="0"/>
          </a:p>
        </p:txBody>
      </p:sp>
      <p:sp>
        <p:nvSpPr>
          <p:cNvPr id="85" name="Right Arrow 84"/>
          <p:cNvSpPr/>
          <p:nvPr/>
        </p:nvSpPr>
        <p:spPr>
          <a:xfrm>
            <a:off x="4070172" y="1742990"/>
            <a:ext cx="1261638" cy="2468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ounded Rectangle 85"/>
          <p:cNvSpPr/>
          <p:nvPr/>
        </p:nvSpPr>
        <p:spPr>
          <a:xfrm>
            <a:off x="1233918" y="1356404"/>
            <a:ext cx="5960349" cy="1075767"/>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2564993" y="4439742"/>
            <a:ext cx="252171" cy="32651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Rectangle 87"/>
          <p:cNvSpPr/>
          <p:nvPr/>
        </p:nvSpPr>
        <p:spPr>
          <a:xfrm>
            <a:off x="2886954" y="4439742"/>
            <a:ext cx="252171" cy="326512"/>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flipH="1">
            <a:off x="2404357" y="3574990"/>
            <a:ext cx="599640" cy="400110"/>
          </a:xfrm>
          <a:prstGeom prst="rect">
            <a:avLst/>
          </a:prstGeom>
          <a:noFill/>
        </p:spPr>
        <p:txBody>
          <a:bodyPr wrap="square" rtlCol="0">
            <a:spAutoFit/>
          </a:bodyPr>
          <a:lstStyle/>
          <a:p>
            <a:r>
              <a:rPr lang="en-US" sz="2000" dirty="0" smtClean="0"/>
              <a:t>S1</a:t>
            </a:r>
            <a:endParaRPr lang="en-US" sz="2000" baseline="-25000" dirty="0"/>
          </a:p>
        </p:txBody>
      </p:sp>
      <p:sp>
        <p:nvSpPr>
          <p:cNvPr id="90" name="TextBox 89"/>
          <p:cNvSpPr txBox="1"/>
          <p:nvPr/>
        </p:nvSpPr>
        <p:spPr>
          <a:xfrm>
            <a:off x="4401640" y="3289180"/>
            <a:ext cx="824114" cy="400110"/>
          </a:xfrm>
          <a:prstGeom prst="rect">
            <a:avLst/>
          </a:prstGeom>
          <a:noFill/>
        </p:spPr>
        <p:txBody>
          <a:bodyPr wrap="none" rtlCol="0">
            <a:spAutoFit/>
          </a:bodyPr>
          <a:lstStyle/>
          <a:p>
            <a:r>
              <a:rPr lang="en-US" sz="2000" i="1" dirty="0" smtClean="0"/>
              <a:t>Proxy</a:t>
            </a:r>
          </a:p>
        </p:txBody>
      </p:sp>
      <p:sp>
        <p:nvSpPr>
          <p:cNvPr id="91" name="TextBox 90"/>
          <p:cNvSpPr txBox="1"/>
          <p:nvPr/>
        </p:nvSpPr>
        <p:spPr>
          <a:xfrm flipH="1">
            <a:off x="6892355" y="3574990"/>
            <a:ext cx="599640" cy="400110"/>
          </a:xfrm>
          <a:prstGeom prst="rect">
            <a:avLst/>
          </a:prstGeom>
          <a:noFill/>
        </p:spPr>
        <p:txBody>
          <a:bodyPr wrap="square" rtlCol="0">
            <a:spAutoFit/>
          </a:bodyPr>
          <a:lstStyle/>
          <a:p>
            <a:r>
              <a:rPr lang="en-US" sz="2000" dirty="0" smtClean="0"/>
              <a:t>S2</a:t>
            </a:r>
            <a:endParaRPr lang="en-US" sz="2000" baseline="-25000" dirty="0"/>
          </a:p>
        </p:txBody>
      </p:sp>
      <p:sp>
        <p:nvSpPr>
          <p:cNvPr id="92" name="TextBox 91"/>
          <p:cNvSpPr txBox="1"/>
          <p:nvPr/>
        </p:nvSpPr>
        <p:spPr>
          <a:xfrm>
            <a:off x="558354" y="3231058"/>
            <a:ext cx="1101511" cy="369332"/>
          </a:xfrm>
          <a:prstGeom prst="rect">
            <a:avLst/>
          </a:prstGeom>
          <a:noFill/>
        </p:spPr>
        <p:txBody>
          <a:bodyPr wrap="square" rtlCol="0">
            <a:spAutoFit/>
          </a:bodyPr>
          <a:lstStyle/>
          <a:p>
            <a:r>
              <a:rPr lang="en-US" dirty="0" smtClean="0"/>
              <a:t>User 1</a:t>
            </a:r>
            <a:endParaRPr lang="en-US" dirty="0"/>
          </a:p>
        </p:txBody>
      </p:sp>
      <p:sp>
        <p:nvSpPr>
          <p:cNvPr id="93" name="TextBox 92"/>
          <p:cNvSpPr txBox="1"/>
          <p:nvPr/>
        </p:nvSpPr>
        <p:spPr>
          <a:xfrm>
            <a:off x="459772" y="4892630"/>
            <a:ext cx="1101511" cy="369332"/>
          </a:xfrm>
          <a:prstGeom prst="rect">
            <a:avLst/>
          </a:prstGeom>
          <a:noFill/>
        </p:spPr>
        <p:txBody>
          <a:bodyPr wrap="square" rtlCol="0">
            <a:spAutoFit/>
          </a:bodyPr>
          <a:lstStyle/>
          <a:p>
            <a:r>
              <a:rPr lang="en-US" dirty="0" smtClean="0"/>
              <a:t>User 2</a:t>
            </a:r>
            <a:endParaRPr lang="en-US" dirty="0"/>
          </a:p>
        </p:txBody>
      </p:sp>
      <p:sp>
        <p:nvSpPr>
          <p:cNvPr id="94" name="Rectangle 93"/>
          <p:cNvSpPr/>
          <p:nvPr/>
        </p:nvSpPr>
        <p:spPr>
          <a:xfrm>
            <a:off x="5211160" y="4439742"/>
            <a:ext cx="241300" cy="326512"/>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2575457" y="4395983"/>
            <a:ext cx="252171" cy="32651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p:cNvSpPr/>
          <p:nvPr/>
        </p:nvSpPr>
        <p:spPr>
          <a:xfrm>
            <a:off x="2886954" y="4395983"/>
            <a:ext cx="252171" cy="326512"/>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51320" y="4439742"/>
            <a:ext cx="241300" cy="326512"/>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Arrow Connector 100"/>
          <p:cNvCxnSpPr/>
          <p:nvPr/>
        </p:nvCxnSpPr>
        <p:spPr>
          <a:xfrm>
            <a:off x="5933685" y="2249869"/>
            <a:ext cx="798447" cy="170987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1298984" y="3350078"/>
            <a:ext cx="252171" cy="32651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Rectangle 103"/>
          <p:cNvSpPr/>
          <p:nvPr/>
        </p:nvSpPr>
        <p:spPr>
          <a:xfrm>
            <a:off x="1233918" y="4935450"/>
            <a:ext cx="252171" cy="326512"/>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1" descr="IOSfirewall"/>
          <p:cNvPicPr>
            <a:picLocks noChangeAspect="1" noChangeArrowheads="1"/>
          </p:cNvPicPr>
          <p:nvPr/>
        </p:nvPicPr>
        <p:blipFill>
          <a:blip r:embed="rId6" cstate="print"/>
          <a:srcRect/>
          <a:stretch>
            <a:fillRect/>
          </a:stretch>
        </p:blipFill>
        <p:spPr bwMode="auto">
          <a:xfrm>
            <a:off x="6732132" y="4853523"/>
            <a:ext cx="324630" cy="602783"/>
          </a:xfrm>
          <a:prstGeom prst="rect">
            <a:avLst/>
          </a:prstGeom>
          <a:noFill/>
        </p:spPr>
      </p:pic>
      <p:sp>
        <p:nvSpPr>
          <p:cNvPr id="106" name="TextBox 105"/>
          <p:cNvSpPr txBox="1"/>
          <p:nvPr/>
        </p:nvSpPr>
        <p:spPr>
          <a:xfrm>
            <a:off x="7056762" y="4935450"/>
            <a:ext cx="1066318" cy="400110"/>
          </a:xfrm>
          <a:prstGeom prst="rect">
            <a:avLst/>
          </a:prstGeom>
          <a:noFill/>
        </p:spPr>
        <p:txBody>
          <a:bodyPr wrap="none" rtlCol="0">
            <a:spAutoFit/>
          </a:bodyPr>
          <a:lstStyle/>
          <a:p>
            <a:r>
              <a:rPr lang="en-US" sz="2000" i="1" dirty="0" smtClean="0"/>
              <a:t>Firewall</a:t>
            </a:r>
          </a:p>
        </p:txBody>
      </p:sp>
      <p:cxnSp>
        <p:nvCxnSpPr>
          <p:cNvPr id="107" name="Straight Arrow Connector 106"/>
          <p:cNvCxnSpPr>
            <a:endCxn id="105" idx="0"/>
          </p:cNvCxnSpPr>
          <p:nvPr/>
        </p:nvCxnSpPr>
        <p:spPr>
          <a:xfrm>
            <a:off x="6894447" y="4360006"/>
            <a:ext cx="0" cy="493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Rectangle 108"/>
          <p:cNvSpPr/>
          <p:nvPr/>
        </p:nvSpPr>
        <p:spPr>
          <a:xfrm>
            <a:off x="5484210" y="4428886"/>
            <a:ext cx="241300" cy="326512"/>
          </a:xfrm>
          <a:prstGeom prst="rect">
            <a:avLst/>
          </a:prstGeom>
          <a:solidFill>
            <a:srgbClr val="F79646"/>
          </a:solidFill>
          <a:ln>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7045607" y="4432990"/>
            <a:ext cx="241300" cy="326512"/>
          </a:xfrm>
          <a:prstGeom prst="rect">
            <a:avLst/>
          </a:prstGeom>
          <a:solidFill>
            <a:srgbClr val="F79646"/>
          </a:solidFill>
          <a:ln>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p:cNvSpPr txBox="1"/>
          <p:nvPr/>
        </p:nvSpPr>
        <p:spPr>
          <a:xfrm>
            <a:off x="2992599" y="4955509"/>
            <a:ext cx="3315927" cy="830997"/>
          </a:xfrm>
          <a:prstGeom prst="rect">
            <a:avLst/>
          </a:prstGeom>
          <a:noFill/>
          <a:ln>
            <a:solidFill>
              <a:srgbClr val="FF0000"/>
            </a:solidFill>
          </a:ln>
        </p:spPr>
        <p:txBody>
          <a:bodyPr wrap="square" rtlCol="0">
            <a:spAutoFit/>
          </a:bodyPr>
          <a:lstStyle/>
          <a:p>
            <a:r>
              <a:rPr lang="en-US" sz="2400" dirty="0" smtClean="0"/>
              <a:t>User1: Proxy </a:t>
            </a:r>
            <a:r>
              <a:rPr lang="en-US" sz="2400" dirty="0" smtClean="0">
                <a:sym typeface="Wingdings"/>
              </a:rPr>
              <a:t> Firewall</a:t>
            </a:r>
          </a:p>
          <a:p>
            <a:r>
              <a:rPr lang="en-US" sz="2400" dirty="0" smtClean="0">
                <a:sym typeface="Wingdings"/>
              </a:rPr>
              <a:t>User2: Proxy</a:t>
            </a:r>
            <a:endParaRPr lang="en-US" sz="2400" dirty="0"/>
          </a:p>
        </p:txBody>
      </p:sp>
      <p:sp>
        <p:nvSpPr>
          <p:cNvPr id="114" name="TextBox 113"/>
          <p:cNvSpPr txBox="1"/>
          <p:nvPr/>
        </p:nvSpPr>
        <p:spPr>
          <a:xfrm>
            <a:off x="2522278" y="2744769"/>
            <a:ext cx="2703475" cy="646331"/>
          </a:xfrm>
          <a:prstGeom prst="rect">
            <a:avLst/>
          </a:prstGeom>
          <a:noFill/>
          <a:ln>
            <a:solidFill>
              <a:srgbClr val="000000"/>
            </a:solidFill>
          </a:ln>
        </p:spPr>
        <p:txBody>
          <a:bodyPr wrap="square" rtlCol="0">
            <a:spAutoFit/>
          </a:bodyPr>
          <a:lstStyle/>
          <a:p>
            <a:r>
              <a:rPr lang="en-US" dirty="0" smtClean="0"/>
              <a:t>Payload Similarity</a:t>
            </a:r>
          </a:p>
          <a:p>
            <a:r>
              <a:rPr lang="en-US" dirty="0" smtClean="0"/>
              <a:t>With </a:t>
            </a:r>
            <a:r>
              <a:rPr lang="en-US" altLang="ko-KR" dirty="0"/>
              <a:t>Rabin fingerprints</a:t>
            </a:r>
            <a:endParaRPr lang="en-US" dirty="0"/>
          </a:p>
        </p:txBody>
      </p:sp>
    </p:spTree>
    <p:custDataLst>
      <p:tags r:id="rId1"/>
    </p:custDataLst>
    <p:extLst>
      <p:ext uri="{BB962C8B-B14F-4D97-AF65-F5344CB8AC3E}">
        <p14:creationId xmlns:p14="http://schemas.microsoft.com/office/powerpoint/2010/main" val="2298437744"/>
      </p:ext>
    </p:extLst>
  </p:cSld>
  <p:clrMapOvr>
    <a:masterClrMapping/>
  </p:clrMapOvr>
  <mc:AlternateContent xmlns:mc="http://schemas.openxmlformats.org/markup-compatibility/2006" xmlns:p14="http://schemas.microsoft.com/office/powerpoint/2010/main">
    <mc:Choice Requires="p14">
      <p:transition spd="slow" p14:dur="2000" advTm="44409"/>
    </mc:Choice>
    <mc:Fallback xmlns="">
      <p:transition xmlns:p14="http://schemas.microsoft.com/office/powerpoint/2010/main" spd="slow" advTm="44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1.48148E-6 L 0.10694 0.08542 " pathEditMode="relative" rAng="0" ptsTypes="AA">
                                      <p:cBhvr>
                                        <p:cTn id="6" dur="2000" fill="hold"/>
                                        <p:tgtEl>
                                          <p:spTgt spid="103"/>
                                        </p:tgtEl>
                                        <p:attrNameLst>
                                          <p:attrName>ppt_x</p:attrName>
                                          <p:attrName>ppt_y</p:attrName>
                                        </p:attrNameLst>
                                      </p:cBhvr>
                                      <p:rCtr x="5347" y="4259"/>
                                    </p:animMotion>
                                  </p:childTnLst>
                                </p:cTn>
                              </p:par>
                              <p:par>
                                <p:cTn id="7" presetID="0" presetClass="path" presetSubtype="0" accel="50000" decel="50000" fill="hold" grpId="0" nodeType="withEffect">
                                  <p:stCondLst>
                                    <p:cond delay="0"/>
                                  </p:stCondLst>
                                  <p:childTnLst>
                                    <p:animMotion origin="layout" path="M 1.94444E-6 2.59259E-6 L 0.13854 -0.08334 " pathEditMode="relative" ptsTypes="AA">
                                      <p:cBhvr>
                                        <p:cTn id="8" dur="2000" fill="hold"/>
                                        <p:tgtEl>
                                          <p:spTgt spid="104"/>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grpId="1" nodeType="afterEffect">
                                  <p:stCondLst>
                                    <p:cond delay="0"/>
                                  </p:stCondLst>
                                  <p:childTnLst>
                                    <p:set>
                                      <p:cBhvr>
                                        <p:cTn id="11" dur="1" fill="hold">
                                          <p:stCondLst>
                                            <p:cond delay="0"/>
                                          </p:stCondLst>
                                        </p:cTn>
                                        <p:tgtEl>
                                          <p:spTgt spid="103"/>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104"/>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2" nodeType="after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0 0 L 0.13472 0 " pathEditMode="relative" ptsTypes="AA">
                                      <p:cBhvr>
                                        <p:cTn id="24" dur="2000" fill="hold"/>
                                        <p:tgtEl>
                                          <p:spTgt spid="87"/>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13472 0 " pathEditMode="relative" ptsTypes="AA">
                                      <p:cBhvr>
                                        <p:cTn id="26" dur="2000" fill="hold"/>
                                        <p:tgtEl>
                                          <p:spTgt spid="88"/>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 -0.29815 " pathEditMode="relative" ptsTypes="AA">
                                      <p:cBhvr>
                                        <p:cTn id="28" dur="2000" fill="hold"/>
                                        <p:tgtEl>
                                          <p:spTgt spid="95"/>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 -0.29815 " pathEditMode="relative" ptsTypes="AA">
                                      <p:cBhvr>
                                        <p:cTn id="30" dur="2000" fill="hold"/>
                                        <p:tgtEl>
                                          <p:spTgt spid="96"/>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8"/>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grpId="1" nodeType="after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par>
                                <p:cTn id="40" presetID="0" presetClass="path" presetSubtype="0" accel="50000" decel="50000" fill="hold" grpId="0" nodeType="withEffect">
                                  <p:stCondLst>
                                    <p:cond delay="0"/>
                                  </p:stCondLst>
                                  <p:childTnLst>
                                    <p:animMotion origin="layout" path="M -3.61111E-6 8.51852E-6 L 0.15417 8.51852E-6 " pathEditMode="relative" ptsTypes="AA">
                                      <p:cBhvr>
                                        <p:cTn id="41" dur="2000" fill="hold"/>
                                        <p:tgtEl>
                                          <p:spTgt spid="94"/>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3.61111E-6 8.51852E-6 L 0.15417 8.51852E-6 " pathEditMode="relative" ptsTypes="AA">
                                      <p:cBhvr>
                                        <p:cTn id="45" dur="2000" fill="hold"/>
                                        <p:tgtEl>
                                          <p:spTgt spid="109"/>
                                        </p:tgtEl>
                                        <p:attrNameLst>
                                          <p:attrName>ppt_x</p:attrName>
                                          <p:attrName>ppt_y</p:attrName>
                                        </p:attrNameLst>
                                      </p:cBhvr>
                                    </p:animMotion>
                                  </p:childTnLst>
                                </p:cTn>
                              </p:par>
                            </p:childTnLst>
                          </p:cTn>
                        </p:par>
                        <p:par>
                          <p:cTn id="46" fill="hold">
                            <p:stCondLst>
                              <p:cond delay="2000"/>
                            </p:stCondLst>
                            <p:childTnLst>
                              <p:par>
                                <p:cTn id="47" presetID="1" presetClass="entr" presetSubtype="0" fill="hold" grpId="1" nodeType="after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0" presetClass="path" presetSubtype="0" accel="50000" decel="50000" fill="hold" grpId="0" nodeType="withEffect">
                                  <p:stCondLst>
                                    <p:cond delay="0"/>
                                  </p:stCondLst>
                                  <p:childTnLst>
                                    <p:animMotion origin="layout" path="M 3.61111E-6 -4.81481E-6 L -0.34028 -0.30439 " pathEditMode="relative" rAng="0" ptsTypes="AA">
                                      <p:cBhvr>
                                        <p:cTn id="50" dur="2000" fill="hold"/>
                                        <p:tgtEl>
                                          <p:spTgt spid="99"/>
                                        </p:tgtEl>
                                        <p:attrNameLst>
                                          <p:attrName>ppt_x</p:attrName>
                                          <p:attrName>ppt_y</p:attrName>
                                        </p:attrNameLst>
                                      </p:cBhvr>
                                      <p:rCtr x="-17014" y="-15231"/>
                                    </p:animMotion>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0" presetClass="path" presetSubtype="0" accel="50000" decel="50000" fill="hold" grpId="1" nodeType="withEffect">
                                  <p:stCondLst>
                                    <p:cond delay="0"/>
                                  </p:stCondLst>
                                  <p:childTnLst>
                                    <p:animMotion origin="layout" path="M -0.01649 -0.00046 L -0.33576 -0.30393 " pathEditMode="relative" rAng="0" ptsTypes="AA">
                                      <p:cBhvr>
                                        <p:cTn id="54" dur="2000" fill="hold"/>
                                        <p:tgtEl>
                                          <p:spTgt spid="110"/>
                                        </p:tgtEl>
                                        <p:attrNameLst>
                                          <p:attrName>ppt_x</p:attrName>
                                          <p:attrName>ppt_y</p:attrName>
                                        </p:attrNameLst>
                                      </p:cBhvr>
                                      <p:rCtr x="-15972" y="-15185"/>
                                    </p:animMotion>
                                  </p:child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0"/>
                                          </p:stCondLst>
                                        </p:cTn>
                                        <p:tgtEl>
                                          <p:spTgt spid="1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7" grpId="0" animBg="1"/>
      <p:bldP spid="87" grpId="1" animBg="1"/>
      <p:bldP spid="87" grpId="2" animBg="1"/>
      <p:bldP spid="88" grpId="0" animBg="1"/>
      <p:bldP spid="88" grpId="1" animBg="1"/>
      <p:bldP spid="88" grpId="2" animBg="1"/>
      <p:bldP spid="94" grpId="0" animBg="1"/>
      <p:bldP spid="94" grpId="1" animBg="1"/>
      <p:bldP spid="95" grpId="0" animBg="1"/>
      <p:bldP spid="95" grpId="1" animBg="1"/>
      <p:bldP spid="96" grpId="0" animBg="1"/>
      <p:bldP spid="96" grpId="1" animBg="1"/>
      <p:bldP spid="99" grpId="0" animBg="1"/>
      <p:bldP spid="99" grpId="1" animBg="1"/>
      <p:bldP spid="103" grpId="0" animBg="1"/>
      <p:bldP spid="103" grpId="1" animBg="1"/>
      <p:bldP spid="104" grpId="0" animBg="1"/>
      <p:bldP spid="104" grpId="1" animBg="1"/>
      <p:bldP spid="109" grpId="0" animBg="1"/>
      <p:bldP spid="109" grpId="1" animBg="1"/>
      <p:bldP spid="110" grpId="0" animBg="1"/>
      <p:bldP spid="110" grpId="1" animBg="1"/>
      <p:bldP spid="1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12798" y="4225609"/>
            <a:ext cx="9144000" cy="28223"/>
          </a:xfrm>
          <a:prstGeom prst="line">
            <a:avLst/>
          </a:prstGeom>
          <a:ln>
            <a:prstDash val="dash"/>
          </a:ln>
        </p:spPr>
        <p:style>
          <a:lnRef idx="3">
            <a:schemeClr val="accent2"/>
          </a:lnRef>
          <a:fillRef idx="0">
            <a:schemeClr val="accent2"/>
          </a:fillRef>
          <a:effectRef idx="2">
            <a:schemeClr val="accent2"/>
          </a:effectRef>
          <a:fontRef idx="minor">
            <a:schemeClr val="tx1"/>
          </a:fontRef>
        </p:style>
      </p:cxnSp>
      <p:grpSp>
        <p:nvGrpSpPr>
          <p:cNvPr id="30" name="Group 29"/>
          <p:cNvGrpSpPr/>
          <p:nvPr/>
        </p:nvGrpSpPr>
        <p:grpSpPr>
          <a:xfrm>
            <a:off x="2025241" y="858925"/>
            <a:ext cx="4963948" cy="832272"/>
            <a:chOff x="1623014" y="800144"/>
            <a:chExt cx="4963948" cy="624204"/>
          </a:xfrm>
        </p:grpSpPr>
        <p:pic>
          <p:nvPicPr>
            <p:cNvPr id="70" name="Picture 69" descr="MC9004316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014" y="800144"/>
              <a:ext cx="832272" cy="624204"/>
            </a:xfrm>
            <a:prstGeom prst="rect">
              <a:avLst/>
            </a:prstGeom>
          </p:spPr>
        </p:pic>
        <p:grpSp>
          <p:nvGrpSpPr>
            <p:cNvPr id="7" name="Group 6"/>
            <p:cNvGrpSpPr/>
            <p:nvPr/>
          </p:nvGrpSpPr>
          <p:grpSpPr>
            <a:xfrm>
              <a:off x="2780424" y="914172"/>
              <a:ext cx="3806538" cy="341025"/>
              <a:chOff x="2780424" y="914171"/>
              <a:chExt cx="3806538" cy="341025"/>
            </a:xfrm>
          </p:grpSpPr>
          <p:sp>
            <p:nvSpPr>
              <p:cNvPr id="47" name="Rectangle 46"/>
              <p:cNvSpPr/>
              <p:nvPr/>
            </p:nvSpPr>
            <p:spPr>
              <a:xfrm>
                <a:off x="3950617" y="914172"/>
                <a:ext cx="608585" cy="3313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FW</a:t>
                </a:r>
                <a:endParaRPr lang="en-US" sz="1600" dirty="0"/>
              </a:p>
            </p:txBody>
          </p:sp>
          <p:sp>
            <p:nvSpPr>
              <p:cNvPr id="51" name="Rectangle 50"/>
              <p:cNvSpPr/>
              <p:nvPr/>
            </p:nvSpPr>
            <p:spPr>
              <a:xfrm>
                <a:off x="4921928" y="914171"/>
                <a:ext cx="586638" cy="3313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IDS</a:t>
                </a:r>
                <a:endParaRPr lang="en-US" sz="1600" dirty="0"/>
              </a:p>
            </p:txBody>
          </p:sp>
          <p:cxnSp>
            <p:nvCxnSpPr>
              <p:cNvPr id="57" name="Straight Arrow Connector 56"/>
              <p:cNvCxnSpPr>
                <a:endCxn id="47" idx="1"/>
              </p:cNvCxnSpPr>
              <p:nvPr/>
            </p:nvCxnSpPr>
            <p:spPr>
              <a:xfrm>
                <a:off x="3433978" y="1079829"/>
                <a:ext cx="516639" cy="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7" idx="3"/>
                <a:endCxn id="51" idx="1"/>
              </p:cNvCxnSpPr>
              <p:nvPr/>
            </p:nvCxnSpPr>
            <p:spPr>
              <a:xfrm>
                <a:off x="4559202" y="1079828"/>
                <a:ext cx="3627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800346" y="923877"/>
                <a:ext cx="786616" cy="3313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Proxy</a:t>
                </a:r>
                <a:endParaRPr lang="en-US" sz="1600" dirty="0"/>
              </a:p>
            </p:txBody>
          </p:sp>
          <p:cxnSp>
            <p:nvCxnSpPr>
              <p:cNvPr id="62" name="Straight Arrow Connector 61"/>
              <p:cNvCxnSpPr>
                <a:stCxn id="51" idx="3"/>
                <a:endCxn id="61" idx="1"/>
              </p:cNvCxnSpPr>
              <p:nvPr/>
            </p:nvCxnSpPr>
            <p:spPr>
              <a:xfrm>
                <a:off x="5508566" y="1079832"/>
                <a:ext cx="291780" cy="9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780424" y="922961"/>
                <a:ext cx="675210" cy="300083"/>
              </a:xfrm>
              <a:prstGeom prst="rect">
                <a:avLst/>
              </a:prstGeom>
              <a:noFill/>
            </p:spPr>
            <p:txBody>
              <a:bodyPr wrap="none" rtlCol="0">
                <a:spAutoFit/>
              </a:bodyPr>
              <a:lstStyle/>
              <a:p>
                <a:r>
                  <a:rPr lang="en-US" sz="2000" dirty="0" smtClean="0"/>
                  <a:t>Web</a:t>
                </a:r>
                <a:endParaRPr lang="en-US" sz="2000" dirty="0"/>
              </a:p>
            </p:txBody>
          </p:sp>
        </p:grpSp>
      </p:grpSp>
      <p:grpSp>
        <p:nvGrpSpPr>
          <p:cNvPr id="28" name="Group 27"/>
          <p:cNvGrpSpPr/>
          <p:nvPr/>
        </p:nvGrpSpPr>
        <p:grpSpPr>
          <a:xfrm>
            <a:off x="198605" y="1822482"/>
            <a:ext cx="8816632" cy="2039156"/>
            <a:chOff x="2110084" y="1937085"/>
            <a:chExt cx="4583981" cy="1500713"/>
          </a:xfrm>
        </p:grpSpPr>
        <p:sp>
          <p:nvSpPr>
            <p:cNvPr id="19" name="TextBox 18"/>
            <p:cNvSpPr txBox="1"/>
            <p:nvPr/>
          </p:nvSpPr>
          <p:spPr>
            <a:xfrm>
              <a:off x="3830337" y="2803578"/>
              <a:ext cx="1141641" cy="47566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Rule Generator</a:t>
              </a:r>
            </a:p>
            <a:p>
              <a:pPr algn="ctr"/>
              <a:r>
                <a:rPr lang="en-US" i="1" dirty="0" smtClean="0">
                  <a:solidFill>
                    <a:srgbClr val="FF0000"/>
                  </a:solidFill>
                </a:rPr>
                <a:t> (Policy Composition)</a:t>
              </a:r>
              <a:endParaRPr lang="en-US" i="1" dirty="0">
                <a:solidFill>
                  <a:srgbClr val="FF0000"/>
                </a:solidFill>
              </a:endParaRPr>
            </a:p>
          </p:txBody>
        </p:sp>
        <p:sp>
          <p:nvSpPr>
            <p:cNvPr id="108" name="TextBox 107"/>
            <p:cNvSpPr txBox="1"/>
            <p:nvPr/>
          </p:nvSpPr>
          <p:spPr>
            <a:xfrm>
              <a:off x="2345316" y="2005803"/>
              <a:ext cx="1171352" cy="47566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Resource Manager</a:t>
              </a:r>
            </a:p>
            <a:p>
              <a:pPr algn="ctr"/>
              <a:r>
                <a:rPr lang="en-US" i="1" dirty="0" smtClean="0">
                  <a:solidFill>
                    <a:srgbClr val="FF0000"/>
                  </a:solidFill>
                </a:rPr>
                <a:t>(Resource Constraint)</a:t>
              </a:r>
              <a:endParaRPr lang="en-US" i="1" dirty="0">
                <a:solidFill>
                  <a:srgbClr val="FF0000"/>
                </a:solidFill>
              </a:endParaRPr>
            </a:p>
          </p:txBody>
        </p:sp>
        <p:sp>
          <p:nvSpPr>
            <p:cNvPr id="109" name="TextBox 108"/>
            <p:cNvSpPr txBox="1"/>
            <p:nvPr/>
          </p:nvSpPr>
          <p:spPr>
            <a:xfrm>
              <a:off x="5202440" y="1996856"/>
              <a:ext cx="1306428" cy="47566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Modifications Handler</a:t>
              </a:r>
            </a:p>
            <a:p>
              <a:pPr algn="ctr"/>
              <a:r>
                <a:rPr lang="en-US" i="1" dirty="0" smtClean="0">
                  <a:solidFill>
                    <a:srgbClr val="FF0000"/>
                  </a:solidFill>
                </a:rPr>
                <a:t>(Dynamic modifications)</a:t>
              </a:r>
              <a:endParaRPr lang="en-US" i="1" dirty="0">
                <a:solidFill>
                  <a:srgbClr val="FF0000"/>
                </a:solidFill>
              </a:endParaRPr>
            </a:p>
          </p:txBody>
        </p:sp>
        <p:sp>
          <p:nvSpPr>
            <p:cNvPr id="118" name="Rounded Rectangle 117"/>
            <p:cNvSpPr/>
            <p:nvPr/>
          </p:nvSpPr>
          <p:spPr>
            <a:xfrm>
              <a:off x="2110084" y="1937085"/>
              <a:ext cx="4583981" cy="1500713"/>
            </a:xfrm>
            <a:prstGeom prst="round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108" idx="2"/>
              <a:endCxn id="19" idx="1"/>
            </p:cNvCxnSpPr>
            <p:nvPr/>
          </p:nvCxnSpPr>
          <p:spPr>
            <a:xfrm>
              <a:off x="2930992" y="2481469"/>
              <a:ext cx="899345" cy="55994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09" idx="2"/>
              <a:endCxn id="19" idx="3"/>
            </p:cNvCxnSpPr>
            <p:nvPr/>
          </p:nvCxnSpPr>
          <p:spPr>
            <a:xfrm flipH="1">
              <a:off x="4971978" y="2472522"/>
              <a:ext cx="883676" cy="56888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53" name="Title 1"/>
          <p:cNvSpPr>
            <a:spLocks noGrp="1"/>
          </p:cNvSpPr>
          <p:nvPr>
            <p:ph type="title"/>
          </p:nvPr>
        </p:nvSpPr>
        <p:spPr>
          <a:xfrm>
            <a:off x="457200" y="0"/>
            <a:ext cx="8229600" cy="914400"/>
          </a:xfrm>
        </p:spPr>
        <p:txBody>
          <a:bodyPr>
            <a:normAutofit/>
          </a:bodyPr>
          <a:lstStyle/>
          <a:p>
            <a:r>
              <a:rPr lang="en-US" dirty="0" smtClean="0">
                <a:solidFill>
                  <a:srgbClr val="0000BF"/>
                </a:solidFill>
              </a:rPr>
              <a:t>SIMPLE Implementation</a:t>
            </a:r>
            <a:endParaRPr lang="en-US" dirty="0">
              <a:solidFill>
                <a:srgbClr val="0000BF"/>
              </a:solidFill>
            </a:endParaRPr>
          </a:p>
        </p:txBody>
      </p:sp>
      <p:grpSp>
        <p:nvGrpSpPr>
          <p:cNvPr id="29" name="Group 28"/>
          <p:cNvGrpSpPr/>
          <p:nvPr/>
        </p:nvGrpSpPr>
        <p:grpSpPr>
          <a:xfrm>
            <a:off x="2267923" y="4888121"/>
            <a:ext cx="3947733" cy="1553859"/>
            <a:chOff x="2267920" y="3897799"/>
            <a:chExt cx="3947733" cy="1165394"/>
          </a:xfrm>
        </p:grpSpPr>
        <p:sp>
          <p:nvSpPr>
            <p:cNvPr id="52" name="Cloud 51"/>
            <p:cNvSpPr/>
            <p:nvPr/>
          </p:nvSpPr>
          <p:spPr>
            <a:xfrm rot="169972">
              <a:off x="2884528" y="3897799"/>
              <a:ext cx="2914275" cy="1165394"/>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54" name="Picture 53"/>
            <p:cNvPicPr>
              <a:picLocks noChangeArrowheads="1"/>
            </p:cNvPicPr>
            <p:nvPr/>
          </p:nvPicPr>
          <p:blipFill>
            <a:blip r:embed="rId5" cstate="print"/>
            <a:srcRect/>
            <a:stretch>
              <a:fillRect/>
            </a:stretch>
          </p:blipFill>
          <p:spPr bwMode="auto">
            <a:xfrm>
              <a:off x="3090229" y="4477394"/>
              <a:ext cx="500451" cy="214074"/>
            </a:xfrm>
            <a:prstGeom prst="rect">
              <a:avLst/>
            </a:prstGeom>
            <a:noFill/>
            <a:ln w="9525">
              <a:noFill/>
              <a:miter lim="800000"/>
              <a:headEnd/>
              <a:tailEnd/>
            </a:ln>
            <a:effectLst/>
          </p:spPr>
        </p:pic>
        <p:pic>
          <p:nvPicPr>
            <p:cNvPr id="73" name="Picture 72"/>
            <p:cNvPicPr>
              <a:picLocks noChangeArrowheads="1"/>
            </p:cNvPicPr>
            <p:nvPr/>
          </p:nvPicPr>
          <p:blipFill>
            <a:blip r:embed="rId5" cstate="print"/>
            <a:srcRect/>
            <a:stretch>
              <a:fillRect/>
            </a:stretch>
          </p:blipFill>
          <p:spPr bwMode="auto">
            <a:xfrm>
              <a:off x="5051620" y="4477394"/>
              <a:ext cx="500451" cy="214074"/>
            </a:xfrm>
            <a:prstGeom prst="rect">
              <a:avLst/>
            </a:prstGeom>
            <a:noFill/>
            <a:ln w="9525">
              <a:noFill/>
              <a:miter lim="800000"/>
              <a:headEnd/>
              <a:tailEnd/>
            </a:ln>
            <a:effectLst/>
          </p:spPr>
        </p:pic>
        <p:pic>
          <p:nvPicPr>
            <p:cNvPr id="74" name="Picture 11" descr="IOSfirewall"/>
            <p:cNvPicPr>
              <a:picLocks noChangeAspect="1" noChangeArrowheads="1"/>
            </p:cNvPicPr>
            <p:nvPr/>
          </p:nvPicPr>
          <p:blipFill>
            <a:blip r:embed="rId6" cstate="print"/>
            <a:srcRect/>
            <a:stretch>
              <a:fillRect/>
            </a:stretch>
          </p:blipFill>
          <p:spPr bwMode="auto">
            <a:xfrm>
              <a:off x="5972249" y="4604700"/>
              <a:ext cx="243404" cy="338969"/>
            </a:xfrm>
            <a:prstGeom prst="rect">
              <a:avLst/>
            </a:prstGeom>
            <a:noFill/>
          </p:spPr>
        </p:pic>
        <p:pic>
          <p:nvPicPr>
            <p:cNvPr id="75" name="Picture 57" descr="icon_color"/>
            <p:cNvPicPr>
              <a:picLocks noChangeAspect="1" noChangeArrowheads="1"/>
            </p:cNvPicPr>
            <p:nvPr/>
          </p:nvPicPr>
          <p:blipFill>
            <a:blip r:embed="rId7" cstate="print"/>
            <a:srcRect/>
            <a:stretch>
              <a:fillRect/>
            </a:stretch>
          </p:blipFill>
          <p:spPr bwMode="auto">
            <a:xfrm>
              <a:off x="2267920" y="4657521"/>
              <a:ext cx="340420" cy="292241"/>
            </a:xfrm>
            <a:prstGeom prst="rect">
              <a:avLst/>
            </a:prstGeom>
            <a:noFill/>
          </p:spPr>
        </p:pic>
        <p:cxnSp>
          <p:nvCxnSpPr>
            <p:cNvPr id="110" name="Straight Connector 109"/>
            <p:cNvCxnSpPr>
              <a:stCxn id="74" idx="1"/>
              <a:endCxn id="73" idx="3"/>
            </p:cNvCxnSpPr>
            <p:nvPr/>
          </p:nvCxnSpPr>
          <p:spPr>
            <a:xfrm flipH="1" flipV="1">
              <a:off x="5552071" y="4584431"/>
              <a:ext cx="420178" cy="189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54" idx="1"/>
              <a:endCxn id="75" idx="3"/>
            </p:cNvCxnSpPr>
            <p:nvPr/>
          </p:nvCxnSpPr>
          <p:spPr>
            <a:xfrm flipH="1">
              <a:off x="2608340" y="4584431"/>
              <a:ext cx="481889" cy="21921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21" name="Straight Arrow Connector 120"/>
          <p:cNvCxnSpPr>
            <a:stCxn id="118" idx="2"/>
            <a:endCxn id="77" idx="0"/>
          </p:cNvCxnSpPr>
          <p:nvPr/>
        </p:nvCxnSpPr>
        <p:spPr>
          <a:xfrm>
            <a:off x="4606921" y="3861638"/>
            <a:ext cx="1365330" cy="110714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118" idx="2"/>
            <a:endCxn id="76" idx="0"/>
          </p:cNvCxnSpPr>
          <p:nvPr/>
        </p:nvCxnSpPr>
        <p:spPr>
          <a:xfrm flipH="1">
            <a:off x="2940144" y="3861638"/>
            <a:ext cx="1666777" cy="11376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54754" y="4377374"/>
            <a:ext cx="2353589" cy="461665"/>
          </a:xfrm>
          <a:prstGeom prst="rect">
            <a:avLst/>
          </a:prstGeom>
          <a:ln w="57150" cmpd="sng"/>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OpenFlow 1.0</a:t>
            </a:r>
            <a:endParaRPr lang="en-US" sz="2400" dirty="0"/>
          </a:p>
        </p:txBody>
      </p:sp>
      <p:graphicFrame>
        <p:nvGraphicFramePr>
          <p:cNvPr id="76" name="Table 75"/>
          <p:cNvGraphicFramePr>
            <a:graphicFrameLocks noGrp="1"/>
          </p:cNvGraphicFramePr>
          <p:nvPr>
            <p:extLst>
              <p:ext uri="{D42A27DB-BD31-4B8C-83A1-F6EECF244321}">
                <p14:modId xmlns:p14="http://schemas.microsoft.com/office/powerpoint/2010/main" val="646709138"/>
              </p:ext>
            </p:extLst>
          </p:nvPr>
        </p:nvGraphicFramePr>
        <p:xfrm>
          <a:off x="1623013" y="4999310"/>
          <a:ext cx="2634262" cy="774855"/>
        </p:xfrm>
        <a:graphic>
          <a:graphicData uri="http://schemas.openxmlformats.org/drawingml/2006/table">
            <a:tbl>
              <a:tblPr firstRow="1" bandRow="1">
                <a:tableStyleId>{2D5ABB26-0587-4C30-8999-92F81FD0307C}</a:tableStyleId>
              </a:tblPr>
              <a:tblGrid>
                <a:gridCol w="710766"/>
                <a:gridCol w="964310"/>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Tag</a:t>
                      </a:r>
                      <a:r>
                        <a:rPr lang="en-US" sz="1600" b="1" baseline="0" dirty="0" smtClean="0"/>
                        <a:t>/Tunnel</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3247130541"/>
              </p:ext>
            </p:extLst>
          </p:nvPr>
        </p:nvGraphicFramePr>
        <p:xfrm>
          <a:off x="4655120" y="4968781"/>
          <a:ext cx="2634262" cy="774855"/>
        </p:xfrm>
        <a:graphic>
          <a:graphicData uri="http://schemas.openxmlformats.org/drawingml/2006/table">
            <a:tbl>
              <a:tblPr firstRow="1" bandRow="1">
                <a:tableStyleId>{2D5ABB26-0587-4C30-8999-92F81FD0307C}</a:tableStyleId>
              </a:tblPr>
              <a:tblGrid>
                <a:gridCol w="710766"/>
                <a:gridCol w="964310"/>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Tag</a:t>
                      </a:r>
                      <a:r>
                        <a:rPr lang="en-US" sz="1600" b="1" baseline="0" dirty="0" smtClean="0"/>
                        <a:t>/Tunnel</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sp>
        <p:nvSpPr>
          <p:cNvPr id="44" name="TextBox 43"/>
          <p:cNvSpPr txBox="1"/>
          <p:nvPr/>
        </p:nvSpPr>
        <p:spPr>
          <a:xfrm>
            <a:off x="6989189" y="3236931"/>
            <a:ext cx="1873796" cy="830997"/>
          </a:xfrm>
          <a:prstGeom prst="rect">
            <a:avLst/>
          </a:prstGeom>
          <a:ln w="57150" cmpd="sng"/>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POX extensions</a:t>
            </a:r>
            <a:endParaRPr lang="en-US" sz="2400" dirty="0"/>
          </a:p>
        </p:txBody>
      </p:sp>
      <p:sp>
        <p:nvSpPr>
          <p:cNvPr id="2" name="Slide Number Placeholder 1"/>
          <p:cNvSpPr>
            <a:spLocks noGrp="1"/>
          </p:cNvSpPr>
          <p:nvPr>
            <p:ph type="sldNum" sz="quarter" idx="12"/>
          </p:nvPr>
        </p:nvSpPr>
        <p:spPr/>
        <p:txBody>
          <a:bodyPr/>
          <a:lstStyle/>
          <a:p>
            <a:fld id="{2F8258B8-ACF5-6E4C-8B3E-49E538074B44}" type="slidenum">
              <a:rPr lang="en-US" smtClean="0"/>
              <a:t>26</a:t>
            </a:fld>
            <a:endParaRPr lang="en-US"/>
          </a:p>
        </p:txBody>
      </p:sp>
      <p:sp>
        <p:nvSpPr>
          <p:cNvPr id="38" name="TextBox 37"/>
          <p:cNvSpPr txBox="1"/>
          <p:nvPr/>
        </p:nvSpPr>
        <p:spPr>
          <a:xfrm>
            <a:off x="3090232" y="1915855"/>
            <a:ext cx="1018592" cy="461665"/>
          </a:xfrm>
          <a:prstGeom prst="rect">
            <a:avLst/>
          </a:prstGeom>
          <a:ln w="57150" cmpd="sng"/>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CPLEX</a:t>
            </a:r>
            <a:endParaRPr lang="en-US" sz="2400" dirty="0"/>
          </a:p>
        </p:txBody>
      </p:sp>
    </p:spTree>
    <p:custDataLst>
      <p:tags r:id="rId1"/>
    </p:custDataLst>
    <p:extLst>
      <p:ext uri="{BB962C8B-B14F-4D97-AF65-F5344CB8AC3E}">
        <p14:creationId xmlns:p14="http://schemas.microsoft.com/office/powerpoint/2010/main" val="3131346965"/>
      </p:ext>
    </p:extLst>
  </p:cSld>
  <p:clrMapOvr>
    <a:masterClrMapping/>
  </p:clrMapOvr>
  <mc:AlternateContent xmlns:mc="http://schemas.openxmlformats.org/markup-compatibility/2006" xmlns:p14="http://schemas.microsoft.com/office/powerpoint/2010/main">
    <mc:Choice Requires="p14">
      <p:transition spd="slow" p14:dur="2000" advTm="16568"/>
    </mc:Choice>
    <mc:Fallback xmlns="">
      <p:transition xmlns:p14="http://schemas.microsoft.com/office/powerpoint/2010/main" spd="slow" advTm="165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BF"/>
                </a:solidFill>
              </a:rPr>
              <a:t>Outline</a:t>
            </a:r>
            <a:endParaRPr lang="en-US" dirty="0">
              <a:solidFill>
                <a:srgbClr val="0000BF"/>
              </a:solidFill>
            </a:endParaRPr>
          </a:p>
        </p:txBody>
      </p:sp>
      <p:sp>
        <p:nvSpPr>
          <p:cNvPr id="3" name="Content Placeholder 2"/>
          <p:cNvSpPr>
            <a:spLocks noGrp="1"/>
          </p:cNvSpPr>
          <p:nvPr>
            <p:ph idx="1"/>
          </p:nvPr>
        </p:nvSpPr>
        <p:spPr>
          <a:xfrm>
            <a:off x="457200" y="1549401"/>
            <a:ext cx="8229600" cy="4525963"/>
          </a:xfrm>
        </p:spPr>
        <p:txBody>
          <a:bodyPr>
            <a:normAutofit fontScale="92500" lnSpcReduction="20000"/>
          </a:bodyPr>
          <a:lstStyle/>
          <a:p>
            <a:r>
              <a:rPr lang="en-US" dirty="0" smtClean="0"/>
              <a:t>Motivation + Context for the Work</a:t>
            </a:r>
          </a:p>
          <a:p>
            <a:pPr marL="0" indent="0">
              <a:buNone/>
            </a:pPr>
            <a:endParaRPr lang="en-US" dirty="0" smtClean="0"/>
          </a:p>
          <a:p>
            <a:r>
              <a:rPr lang="en-US" dirty="0" smtClean="0"/>
              <a:t>Challenges</a:t>
            </a:r>
          </a:p>
          <a:p>
            <a:endParaRPr lang="en-US" dirty="0" smtClean="0"/>
          </a:p>
          <a:p>
            <a:r>
              <a:rPr lang="en-US" dirty="0" smtClean="0"/>
              <a:t>SIMPLE Design </a:t>
            </a:r>
          </a:p>
          <a:p>
            <a:endParaRPr lang="en-US" dirty="0"/>
          </a:p>
          <a:p>
            <a:r>
              <a:rPr lang="en-US" b="1" i="1" dirty="0" smtClean="0">
                <a:solidFill>
                  <a:srgbClr val="FF0000"/>
                </a:solidFill>
              </a:rPr>
              <a:t>Evaluation </a:t>
            </a:r>
          </a:p>
          <a:p>
            <a:endParaRPr lang="en-US" dirty="0"/>
          </a:p>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2F8258B8-ACF5-6E4C-8B3E-49E538074B44}" type="slidenum">
              <a:rPr lang="en-US" smtClean="0"/>
              <a:t>27</a:t>
            </a:fld>
            <a:endParaRPr lang="en-US"/>
          </a:p>
        </p:txBody>
      </p:sp>
    </p:spTree>
    <p:extLst>
      <p:ext uri="{BB962C8B-B14F-4D97-AF65-F5344CB8AC3E}">
        <p14:creationId xmlns:p14="http://schemas.microsoft.com/office/powerpoint/2010/main" val="2890686551"/>
      </p:ext>
    </p:extLst>
  </p:cSld>
  <p:clrMapOvr>
    <a:masterClrMapping/>
  </p:clrMapOvr>
  <mc:AlternateContent xmlns:mc="http://schemas.openxmlformats.org/markup-compatibility/2006" xmlns:p14="http://schemas.microsoft.com/office/powerpoint/2010/main">
    <mc:Choice Requires="p14">
      <p:transition spd="slow" p14:dur="2000" advTm="6616"/>
    </mc:Choice>
    <mc:Fallback xmlns="">
      <p:transition xmlns:p14="http://schemas.microsoft.com/office/powerpoint/2010/main" spd="slow" advTm="661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020762"/>
          </a:xfrm>
        </p:spPr>
        <p:txBody>
          <a:bodyPr/>
          <a:lstStyle/>
          <a:p>
            <a:r>
              <a:rPr lang="en-US" dirty="0" smtClean="0">
                <a:solidFill>
                  <a:srgbClr val="0000BF"/>
                </a:solidFill>
              </a:rPr>
              <a:t>Evaluation and Methodology</a:t>
            </a:r>
            <a:endParaRPr lang="en-US" dirty="0">
              <a:solidFill>
                <a:srgbClr val="0000BF"/>
              </a:solidFill>
            </a:endParaRPr>
          </a:p>
        </p:txBody>
      </p:sp>
      <p:sp>
        <p:nvSpPr>
          <p:cNvPr id="3" name="Content Placeholder 2"/>
          <p:cNvSpPr>
            <a:spLocks noGrp="1"/>
          </p:cNvSpPr>
          <p:nvPr>
            <p:ph idx="1"/>
          </p:nvPr>
        </p:nvSpPr>
        <p:spPr>
          <a:xfrm>
            <a:off x="115455" y="1257300"/>
            <a:ext cx="9028545" cy="5464175"/>
          </a:xfrm>
        </p:spPr>
        <p:txBody>
          <a:bodyPr>
            <a:noAutofit/>
          </a:bodyPr>
          <a:lstStyle/>
          <a:p>
            <a:r>
              <a:rPr lang="en-US" sz="2400" dirty="0" smtClean="0"/>
              <a:t>What benefits SIMPLE offers?</a:t>
            </a:r>
            <a:r>
              <a:rPr lang="en-US" sz="2400" dirty="0"/>
              <a:t> l</a:t>
            </a:r>
            <a:r>
              <a:rPr lang="en-US" sz="2400" dirty="0" smtClean="0"/>
              <a:t>oad balancing? </a:t>
            </a:r>
          </a:p>
          <a:p>
            <a:r>
              <a:rPr lang="en-US" sz="2400" dirty="0" smtClean="0"/>
              <a:t>How scalable is the SIMPLE optimizer?</a:t>
            </a:r>
          </a:p>
          <a:p>
            <a:r>
              <a:rPr lang="en-US" sz="2400" dirty="0" smtClean="0"/>
              <a:t>How close is the SIMPLE optimizer to the optimal?</a:t>
            </a:r>
          </a:p>
          <a:p>
            <a:r>
              <a:rPr lang="en-US" altLang="ko-KR" sz="2400" dirty="0"/>
              <a:t>How quickly it reacts to </a:t>
            </a:r>
            <a:r>
              <a:rPr lang="en-US" altLang="ko-KR" sz="2400" dirty="0" err="1"/>
              <a:t>middlebox</a:t>
            </a:r>
            <a:r>
              <a:rPr lang="en-US" altLang="ko-KR" sz="2400" dirty="0"/>
              <a:t> failure and traffic </a:t>
            </a:r>
            <a:r>
              <a:rPr lang="en-US" altLang="ko-KR" sz="2400" dirty="0" smtClean="0"/>
              <a:t>overload</a:t>
            </a:r>
            <a:r>
              <a:rPr lang="en-US" altLang="ko-KR" sz="2400" dirty="0"/>
              <a:t>?</a:t>
            </a:r>
            <a:endParaRPr lang="en-US" altLang="ko-KR" sz="2400" dirty="0" smtClean="0"/>
          </a:p>
          <a:p>
            <a:r>
              <a:rPr lang="en-US" sz="2400" dirty="0" smtClean="0"/>
              <a:t>How accurate is the dynamic inference?</a:t>
            </a:r>
          </a:p>
          <a:p>
            <a:r>
              <a:rPr lang="en-US" sz="2400" dirty="0" smtClean="0"/>
              <a:t>Methodology</a:t>
            </a:r>
          </a:p>
          <a:p>
            <a:pPr lvl="1"/>
            <a:r>
              <a:rPr lang="en-US" sz="2000" dirty="0" smtClean="0"/>
              <a:t>Small-scale real test bed experiments (</a:t>
            </a:r>
            <a:r>
              <a:rPr lang="en-US" sz="2000" dirty="0" err="1" smtClean="0"/>
              <a:t>Emulab</a:t>
            </a:r>
            <a:r>
              <a:rPr lang="en-US" sz="2000" dirty="0" smtClean="0"/>
              <a:t>) </a:t>
            </a:r>
          </a:p>
          <a:p>
            <a:pPr lvl="1"/>
            <a:r>
              <a:rPr lang="en-US" sz="2000" dirty="0" smtClean="0"/>
              <a:t>Evaluation over Mininet</a:t>
            </a:r>
            <a:r>
              <a:rPr lang="en-US" sz="2000" dirty="0"/>
              <a:t> </a:t>
            </a:r>
            <a:r>
              <a:rPr lang="en-US" sz="2000" dirty="0" smtClean="0"/>
              <a:t>(with up to 60 nodes)</a:t>
            </a:r>
          </a:p>
          <a:p>
            <a:pPr lvl="1"/>
            <a:r>
              <a:rPr lang="en-US" sz="2000" dirty="0" smtClean="0"/>
              <a:t>Large-scale trace driven simulations</a:t>
            </a:r>
            <a:r>
              <a:rPr lang="en-US" sz="2000" dirty="0"/>
              <a:t> </a:t>
            </a:r>
            <a:r>
              <a:rPr lang="en-US" sz="2000" dirty="0" smtClean="0"/>
              <a:t>(for convergence times)</a:t>
            </a:r>
          </a:p>
          <a:p>
            <a:pPr lvl="1"/>
            <a:r>
              <a:rPr lang="en-US" sz="2000" dirty="0" err="1"/>
              <a:t>OpenvSwitch</a:t>
            </a:r>
            <a:r>
              <a:rPr lang="en-US" sz="2000" dirty="0"/>
              <a:t> (v 1.7.1) as the SDN </a:t>
            </a:r>
            <a:r>
              <a:rPr lang="en-US" sz="2000" dirty="0" smtClean="0"/>
              <a:t>switch</a:t>
            </a:r>
          </a:p>
          <a:p>
            <a:pPr lvl="1"/>
            <a:r>
              <a:rPr lang="en-US" sz="2000" dirty="0"/>
              <a:t>C</a:t>
            </a:r>
            <a:r>
              <a:rPr lang="en-US" sz="2000" dirty="0" smtClean="0"/>
              <a:t>ustom </a:t>
            </a:r>
            <a:r>
              <a:rPr lang="en-US" sz="2000" dirty="0"/>
              <a:t>Click modules to act as </a:t>
            </a:r>
            <a:r>
              <a:rPr lang="en-US" sz="2000" dirty="0" err="1"/>
              <a:t>middleboxes</a:t>
            </a:r>
            <a:endParaRPr lang="en-US" sz="2000" dirty="0" smtClean="0"/>
          </a:p>
        </p:txBody>
      </p:sp>
      <p:sp>
        <p:nvSpPr>
          <p:cNvPr id="4" name="Slide Number Placeholder 3"/>
          <p:cNvSpPr>
            <a:spLocks noGrp="1"/>
          </p:cNvSpPr>
          <p:nvPr>
            <p:ph type="sldNum" sz="quarter" idx="12"/>
          </p:nvPr>
        </p:nvSpPr>
        <p:spPr/>
        <p:txBody>
          <a:bodyPr/>
          <a:lstStyle/>
          <a:p>
            <a:fld id="{2F8258B8-ACF5-6E4C-8B3E-49E538074B44}" type="slidenum">
              <a:rPr lang="en-US" smtClean="0"/>
              <a:t>28</a:t>
            </a:fld>
            <a:endParaRPr lang="en-US"/>
          </a:p>
        </p:txBody>
      </p:sp>
      <p:sp>
        <p:nvSpPr>
          <p:cNvPr id="5" name="Rounded Rectangle 4"/>
          <p:cNvSpPr/>
          <p:nvPr/>
        </p:nvSpPr>
        <p:spPr>
          <a:xfrm>
            <a:off x="115455" y="1257300"/>
            <a:ext cx="8473374" cy="1779814"/>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217017"/>
      </p:ext>
    </p:extLst>
  </p:cSld>
  <p:clrMapOvr>
    <a:masterClrMapping/>
  </p:clrMapOvr>
  <mc:AlternateContent xmlns:mc="http://schemas.openxmlformats.org/markup-compatibility/2006" xmlns:p14="http://schemas.microsoft.com/office/powerpoint/2010/main">
    <mc:Choice Requires="p14">
      <p:transition spd="slow" p14:dur="2000" advTm="81112"/>
    </mc:Choice>
    <mc:Fallback xmlns="">
      <p:transition xmlns:p14="http://schemas.microsoft.com/office/powerpoint/2010/main" spd="slow" advTm="811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1" y="855382"/>
            <a:ext cx="8180195" cy="499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1500" y="50800"/>
            <a:ext cx="8229600" cy="914400"/>
          </a:xfrm>
        </p:spPr>
        <p:txBody>
          <a:bodyPr>
            <a:normAutofit/>
          </a:bodyPr>
          <a:lstStyle/>
          <a:p>
            <a:r>
              <a:rPr lang="en-US" dirty="0" smtClean="0">
                <a:solidFill>
                  <a:srgbClr val="0000BF"/>
                </a:solidFill>
              </a:rPr>
              <a:t>Benefits: Load balancing</a:t>
            </a:r>
            <a:endParaRPr lang="en-US" dirty="0">
              <a:solidFill>
                <a:srgbClr val="0000BF"/>
              </a:solidFill>
            </a:endParaRPr>
          </a:p>
        </p:txBody>
      </p:sp>
      <p:sp>
        <p:nvSpPr>
          <p:cNvPr id="8" name="TextBox 7"/>
          <p:cNvSpPr txBox="1"/>
          <p:nvPr/>
        </p:nvSpPr>
        <p:spPr>
          <a:xfrm>
            <a:off x="1659170" y="5962577"/>
            <a:ext cx="5842000" cy="461665"/>
          </a:xfrm>
          <a:prstGeom prst="rect">
            <a:avLst/>
          </a:prstGeom>
          <a:ln w="38100" cmpd="sng">
            <a:solidFill>
              <a:srgbClr val="00009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3-6X better load balancing and near optimal</a:t>
            </a:r>
            <a:endParaRPr lang="en-US" sz="2400" dirty="0"/>
          </a:p>
        </p:txBody>
      </p:sp>
      <p:sp>
        <p:nvSpPr>
          <p:cNvPr id="4" name="Slide Number Placeholder 3"/>
          <p:cNvSpPr>
            <a:spLocks noGrp="1"/>
          </p:cNvSpPr>
          <p:nvPr>
            <p:ph type="sldNum" sz="quarter" idx="12"/>
          </p:nvPr>
        </p:nvSpPr>
        <p:spPr/>
        <p:txBody>
          <a:bodyPr/>
          <a:lstStyle/>
          <a:p>
            <a:fld id="{2F8258B8-ACF5-6E4C-8B3E-49E538074B44}" type="slidenum">
              <a:rPr lang="en-US" smtClean="0"/>
              <a:t>29</a:t>
            </a:fld>
            <a:endParaRPr lang="en-US"/>
          </a:p>
        </p:txBody>
      </p:sp>
      <p:grpSp>
        <p:nvGrpSpPr>
          <p:cNvPr id="3" name="그룹 2"/>
          <p:cNvGrpSpPr/>
          <p:nvPr/>
        </p:nvGrpSpPr>
        <p:grpSpPr>
          <a:xfrm>
            <a:off x="1525815" y="4314790"/>
            <a:ext cx="7440448" cy="1219618"/>
            <a:chOff x="1308100" y="4051300"/>
            <a:chExt cx="7440448" cy="1219618"/>
          </a:xfrm>
        </p:grpSpPr>
        <p:cxnSp>
          <p:nvCxnSpPr>
            <p:cNvPr id="10" name="Straight Connector 9"/>
            <p:cNvCxnSpPr/>
            <p:nvPr/>
          </p:nvCxnSpPr>
          <p:spPr>
            <a:xfrm>
              <a:off x="1308100" y="4051300"/>
              <a:ext cx="6823528" cy="1270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7717971" y="4064000"/>
              <a:ext cx="108857" cy="745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514708" y="4809253"/>
              <a:ext cx="1233840" cy="461665"/>
            </a:xfrm>
            <a:prstGeom prst="rect">
              <a:avLst/>
            </a:prstGeom>
            <a:noFill/>
            <a:ln>
              <a:solidFill>
                <a:srgbClr val="FF0000"/>
              </a:solidFill>
            </a:ln>
          </p:spPr>
          <p:txBody>
            <a:bodyPr wrap="square" rtlCol="0">
              <a:spAutoFit/>
            </a:bodyPr>
            <a:lstStyle/>
            <a:p>
              <a:r>
                <a:rPr lang="en-US" sz="2400" dirty="0" smtClean="0"/>
                <a:t>Optimal</a:t>
              </a:r>
              <a:endParaRPr lang="en-US" sz="2400" dirty="0"/>
            </a:p>
          </p:txBody>
        </p:sp>
      </p:grpSp>
      <p:cxnSp>
        <p:nvCxnSpPr>
          <p:cNvPr id="17" name="직선 연결선 16"/>
          <p:cNvCxnSpPr/>
          <p:nvPr/>
        </p:nvCxnSpPr>
        <p:spPr>
          <a:xfrm>
            <a:off x="1547587" y="3461657"/>
            <a:ext cx="3198585"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8" name="직선 연결선 27"/>
          <p:cNvCxnSpPr/>
          <p:nvPr/>
        </p:nvCxnSpPr>
        <p:spPr>
          <a:xfrm flipV="1">
            <a:off x="1525815" y="1796139"/>
            <a:ext cx="4989284" cy="21772"/>
          </a:xfrm>
          <a:prstGeom prst="line">
            <a:avLst/>
          </a:prstGeom>
          <a:ln>
            <a:prstDash val="das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80055551"/>
      </p:ext>
    </p:extLst>
  </p:cSld>
  <p:clrMapOvr>
    <a:masterClrMapping/>
  </p:clrMapOvr>
  <mc:AlternateContent xmlns:mc="http://schemas.openxmlformats.org/markup-compatibility/2006" xmlns:p14="http://schemas.microsoft.com/office/powerpoint/2010/main">
    <mc:Choice Requires="p14">
      <p:transition spd="slow" p14:dur="2000" advTm="38614"/>
    </mc:Choice>
    <mc:Fallback xmlns="">
      <p:transition xmlns:p14="http://schemas.microsoft.com/office/powerpoint/2010/main" spd="slow" advTm="38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00BF"/>
                </a:solidFill>
              </a:rPr>
              <a:t>Middleboxes management is hard!</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3</a:t>
            </a:fld>
            <a:endParaRPr lang="en-US"/>
          </a:p>
        </p:txBody>
      </p:sp>
      <p:sp>
        <p:nvSpPr>
          <p:cNvPr id="8" name="TextBox 7"/>
          <p:cNvSpPr txBox="1"/>
          <p:nvPr/>
        </p:nvSpPr>
        <p:spPr>
          <a:xfrm>
            <a:off x="1246191" y="5763354"/>
            <a:ext cx="6749575" cy="830997"/>
          </a:xfrm>
          <a:prstGeom prst="rect">
            <a:avLst/>
          </a:prstGeom>
          <a:ln>
            <a:solidFill>
              <a:srgbClr val="FF0000"/>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solidFill>
                  <a:srgbClr val="0000BF"/>
                </a:solidFill>
              </a:rPr>
              <a:t>Critical for security, performance, compliance</a:t>
            </a:r>
          </a:p>
          <a:p>
            <a:pPr algn="ctr"/>
            <a:r>
              <a:rPr lang="en-US" sz="2400" dirty="0" smtClean="0">
                <a:solidFill>
                  <a:srgbClr val="0000BF"/>
                </a:solidFill>
              </a:rPr>
              <a:t>But expensive, complex and difficult to manage</a:t>
            </a:r>
          </a:p>
        </p:txBody>
      </p:sp>
      <p:sp>
        <p:nvSpPr>
          <p:cNvPr id="9" name="TextBox 8"/>
          <p:cNvSpPr txBox="1"/>
          <p:nvPr/>
        </p:nvSpPr>
        <p:spPr>
          <a:xfrm>
            <a:off x="1008120" y="1143000"/>
            <a:ext cx="7551680" cy="400110"/>
          </a:xfrm>
          <a:prstGeom prst="rect">
            <a:avLst/>
          </a:prstGeom>
          <a:noFill/>
        </p:spPr>
        <p:txBody>
          <a:bodyPr wrap="square" rtlCol="0">
            <a:spAutoFit/>
          </a:bodyPr>
          <a:lstStyle/>
          <a:p>
            <a:r>
              <a:rPr lang="en-US" sz="2000" dirty="0" smtClean="0">
                <a:solidFill>
                  <a:srgbClr val="0000BF"/>
                </a:solidFill>
              </a:rPr>
              <a:t>Survey across 57 network operators  </a:t>
            </a:r>
            <a:r>
              <a:rPr lang="en-US" i="1" dirty="0" smtClean="0">
                <a:solidFill>
                  <a:srgbClr val="0000BF"/>
                </a:solidFill>
              </a:rPr>
              <a:t>(J. Sherry et al. SIGCOMM 2012)</a:t>
            </a:r>
            <a:endParaRPr lang="en-US" i="1" dirty="0">
              <a:solidFill>
                <a:srgbClr val="0000BF"/>
              </a:solidFill>
            </a:endParaRPr>
          </a:p>
        </p:txBody>
      </p:sp>
      <p:pic>
        <p:nvPicPr>
          <p:cNvPr id="18" name="Picture 17" descr="personn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411" y="1625720"/>
            <a:ext cx="4515489" cy="2541175"/>
          </a:xfrm>
          <a:prstGeom prst="rect">
            <a:avLst/>
          </a:prstGeom>
        </p:spPr>
      </p:pic>
      <p:pic>
        <p:nvPicPr>
          <p:cNvPr id="3" name="Picture 2" descr="over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320" y="4353820"/>
            <a:ext cx="6045262" cy="1291138"/>
          </a:xfrm>
          <a:prstGeom prst="rect">
            <a:avLst/>
          </a:prstGeom>
        </p:spPr>
      </p:pic>
      <p:grpSp>
        <p:nvGrpSpPr>
          <p:cNvPr id="11" name="Group 10"/>
          <p:cNvGrpSpPr/>
          <p:nvPr/>
        </p:nvGrpSpPr>
        <p:grpSpPr>
          <a:xfrm>
            <a:off x="5753100" y="1866900"/>
            <a:ext cx="3251200" cy="830997"/>
            <a:chOff x="5753100" y="1866900"/>
            <a:chExt cx="3251200" cy="830997"/>
          </a:xfrm>
        </p:grpSpPr>
        <p:sp>
          <p:nvSpPr>
            <p:cNvPr id="6" name="TextBox 5"/>
            <p:cNvSpPr txBox="1"/>
            <p:nvPr/>
          </p:nvSpPr>
          <p:spPr>
            <a:xfrm>
              <a:off x="6692900" y="1866900"/>
              <a:ext cx="2311400" cy="830997"/>
            </a:xfrm>
            <a:prstGeom prst="rect">
              <a:avLst/>
            </a:prstGeom>
            <a:noFill/>
            <a:ln>
              <a:solidFill>
                <a:srgbClr val="FF0000"/>
              </a:solidFill>
            </a:ln>
          </p:spPr>
          <p:txBody>
            <a:bodyPr wrap="square" rtlCol="0">
              <a:spAutoFit/>
            </a:bodyPr>
            <a:lstStyle/>
            <a:p>
              <a:r>
                <a:rPr lang="en-US" sz="1600" dirty="0" smtClean="0"/>
                <a:t>e.g., a network with ~2000 middleboxes required 500+ operators</a:t>
              </a:r>
              <a:endParaRPr lang="en-US" sz="1600" dirty="0"/>
            </a:p>
          </p:txBody>
        </p:sp>
        <p:cxnSp>
          <p:nvCxnSpPr>
            <p:cNvPr id="10" name="Straight Arrow Connector 9"/>
            <p:cNvCxnSpPr/>
            <p:nvPr/>
          </p:nvCxnSpPr>
          <p:spPr>
            <a:xfrm flipH="1" flipV="1">
              <a:off x="5753100" y="1968500"/>
              <a:ext cx="939800" cy="355600"/>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2" name="Rectangle 11"/>
          <p:cNvSpPr/>
          <p:nvPr/>
        </p:nvSpPr>
        <p:spPr>
          <a:xfrm>
            <a:off x="3060700" y="4166895"/>
            <a:ext cx="1181100" cy="147806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94200" y="4166895"/>
            <a:ext cx="1181100" cy="147806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30456"/>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xmlns:p14="http://schemas.microsoft.com/office/powerpoint/2010/main" spd="slow" advTm="7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906462"/>
          </a:xfrm>
        </p:spPr>
        <p:txBody>
          <a:bodyPr/>
          <a:lstStyle/>
          <a:p>
            <a:r>
              <a:rPr lang="en-US" dirty="0" smtClean="0">
                <a:solidFill>
                  <a:srgbClr val="0000BF"/>
                </a:solidFill>
              </a:rPr>
              <a:t>Overhead: Reconfiguration Time</a:t>
            </a:r>
            <a:endParaRPr lang="en-US" dirty="0">
              <a:solidFill>
                <a:srgbClr val="0000BF"/>
              </a:solidFill>
            </a:endParaRPr>
          </a:p>
        </p:txBody>
      </p:sp>
      <p:pic>
        <p:nvPicPr>
          <p:cNvPr id="5" name="Picture 4" descr="Response_time_colo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899895"/>
            <a:ext cx="6738696" cy="4717087"/>
          </a:xfrm>
          <a:prstGeom prst="rect">
            <a:avLst/>
          </a:prstGeom>
        </p:spPr>
      </p:pic>
      <p:sp>
        <p:nvSpPr>
          <p:cNvPr id="6" name="TextBox 5"/>
          <p:cNvSpPr txBox="1"/>
          <p:nvPr/>
        </p:nvSpPr>
        <p:spPr>
          <a:xfrm>
            <a:off x="490460" y="5291474"/>
            <a:ext cx="8176384" cy="461665"/>
          </a:xfrm>
          <a:prstGeom prst="rect">
            <a:avLst/>
          </a:prstGeom>
          <a:ln w="38100" cmpd="sng">
            <a:solidFill>
              <a:srgbClr val="00009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Around 125 </a:t>
            </a:r>
            <a:r>
              <a:rPr lang="en-US" sz="2400" dirty="0" err="1" smtClean="0"/>
              <a:t>ms</a:t>
            </a:r>
            <a:r>
              <a:rPr lang="en-US" sz="2400" dirty="0" smtClean="0"/>
              <a:t> to reconfigure, most time spent in pushing rules</a:t>
            </a:r>
            <a:endParaRPr lang="en-US" sz="2400" dirty="0"/>
          </a:p>
        </p:txBody>
      </p:sp>
      <p:sp>
        <p:nvSpPr>
          <p:cNvPr id="3" name="Slide Number Placeholder 2"/>
          <p:cNvSpPr>
            <a:spLocks noGrp="1"/>
          </p:cNvSpPr>
          <p:nvPr>
            <p:ph type="sldNum" sz="quarter" idx="12"/>
          </p:nvPr>
        </p:nvSpPr>
        <p:spPr/>
        <p:txBody>
          <a:bodyPr/>
          <a:lstStyle/>
          <a:p>
            <a:fld id="{2F8258B8-ACF5-6E4C-8B3E-49E538074B44}" type="slidenum">
              <a:rPr lang="en-US" smtClean="0"/>
              <a:t>30</a:t>
            </a:fld>
            <a:endParaRPr lang="en-US"/>
          </a:p>
        </p:txBody>
      </p:sp>
      <p:sp>
        <p:nvSpPr>
          <p:cNvPr id="4" name="TextBox 3"/>
          <p:cNvSpPr txBox="1"/>
          <p:nvPr/>
        </p:nvSpPr>
        <p:spPr>
          <a:xfrm>
            <a:off x="6840570" y="2825303"/>
            <a:ext cx="2163730" cy="646331"/>
          </a:xfrm>
          <a:prstGeom prst="rect">
            <a:avLst/>
          </a:prstGeom>
          <a:noFill/>
          <a:ln w="25400">
            <a:solidFill>
              <a:srgbClr val="FF0000"/>
            </a:solidFill>
          </a:ln>
        </p:spPr>
        <p:txBody>
          <a:bodyPr wrap="square" rtlCol="0">
            <a:spAutoFit/>
          </a:bodyPr>
          <a:lstStyle/>
          <a:p>
            <a:r>
              <a:rPr lang="en-US" dirty="0" smtClean="0"/>
              <a:t>33 node topology including 11 switches</a:t>
            </a:r>
            <a:endParaRPr lang="en-US" dirty="0"/>
          </a:p>
        </p:txBody>
      </p:sp>
    </p:spTree>
    <p:extLst>
      <p:ext uri="{BB962C8B-B14F-4D97-AF65-F5344CB8AC3E}">
        <p14:creationId xmlns:p14="http://schemas.microsoft.com/office/powerpoint/2010/main" val="30767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BF"/>
                </a:solidFill>
              </a:rPr>
              <a:t>Other Key Results</a:t>
            </a:r>
            <a:endParaRPr lang="en-US" dirty="0">
              <a:solidFill>
                <a:srgbClr val="0000BF"/>
              </a:solidFill>
            </a:endParaRPr>
          </a:p>
        </p:txBody>
      </p:sp>
      <p:sp>
        <p:nvSpPr>
          <p:cNvPr id="3" name="Content Placeholder 2"/>
          <p:cNvSpPr>
            <a:spLocks noGrp="1"/>
          </p:cNvSpPr>
          <p:nvPr>
            <p:ph idx="1"/>
          </p:nvPr>
        </p:nvSpPr>
        <p:spPr/>
        <p:txBody>
          <a:bodyPr>
            <a:normAutofit/>
          </a:bodyPr>
          <a:lstStyle/>
          <a:p>
            <a:r>
              <a:rPr lang="en-US" dirty="0" smtClean="0"/>
              <a:t>LP solving takes 1s for a 252 node topology</a:t>
            </a:r>
          </a:p>
          <a:p>
            <a:pPr lvl="1"/>
            <a:r>
              <a:rPr lang="en-US" dirty="0" smtClean="0"/>
              <a:t>4</a:t>
            </a:r>
            <a:r>
              <a:rPr lang="en-US" dirty="0"/>
              <a:t>-5 orders of magnitude faster than </a:t>
            </a:r>
            <a:r>
              <a:rPr lang="en-US" altLang="ko-KR" dirty="0" err="1"/>
              <a:t>strawman</a:t>
            </a:r>
            <a:r>
              <a:rPr lang="en-US" altLang="ko-KR" dirty="0"/>
              <a:t> optimization schemes</a:t>
            </a:r>
            <a:endParaRPr lang="en-US" dirty="0"/>
          </a:p>
          <a:p>
            <a:r>
              <a:rPr lang="en-US" dirty="0" smtClean="0"/>
              <a:t>95 % accuracy in inferring flow correlations</a:t>
            </a:r>
          </a:p>
          <a:p>
            <a:pPr lvl="1"/>
            <a:r>
              <a:rPr lang="en-US" dirty="0" smtClean="0"/>
              <a:t>Duo to </a:t>
            </a:r>
            <a:r>
              <a:rPr lang="en-US" dirty="0"/>
              <a:t>f</a:t>
            </a:r>
            <a:r>
              <a:rPr lang="en-US" altLang="ko-KR" dirty="0" smtClean="0"/>
              <a:t>alse </a:t>
            </a:r>
            <a:r>
              <a:rPr lang="en-US" altLang="ko-KR" dirty="0"/>
              <a:t>policy </a:t>
            </a:r>
            <a:r>
              <a:rPr lang="en-US" altLang="ko-KR" smtClean="0"/>
              <a:t>rate and </a:t>
            </a:r>
            <a:r>
              <a:rPr lang="en-US" altLang="ko-KR" dirty="0"/>
              <a:t>m</a:t>
            </a:r>
            <a:r>
              <a:rPr lang="en-US" altLang="ko-KR" dirty="0" smtClean="0"/>
              <a:t>issed </a:t>
            </a:r>
            <a:r>
              <a:rPr lang="en-US" altLang="ko-KR" dirty="0"/>
              <a:t>policy rate</a:t>
            </a:r>
            <a:endParaRPr lang="en-US" dirty="0"/>
          </a:p>
          <a:p>
            <a:r>
              <a:rPr lang="en-US" dirty="0" smtClean="0"/>
              <a:t>Scalability of pruning(</a:t>
            </a:r>
            <a:r>
              <a:rPr lang="en-US" altLang="ko-KR" dirty="0" smtClean="0"/>
              <a:t>for </a:t>
            </a:r>
            <a:r>
              <a:rPr lang="en-US" altLang="ko-KR" dirty="0"/>
              <a:t>a </a:t>
            </a:r>
            <a:r>
              <a:rPr lang="en-US" altLang="ko-KR" dirty="0" smtClean="0"/>
              <a:t>250-node)</a:t>
            </a:r>
            <a:r>
              <a:rPr lang="en-US" dirty="0" smtClean="0"/>
              <a:t>: </a:t>
            </a:r>
          </a:p>
          <a:p>
            <a:pPr lvl="1"/>
            <a:r>
              <a:rPr lang="en-US" dirty="0" smtClean="0"/>
              <a:t>1800s </a:t>
            </a:r>
            <a:r>
              <a:rPr lang="en-US" dirty="0" smtClean="0">
                <a:sym typeface="Wingdings"/>
              </a:rPr>
              <a:t> </a:t>
            </a:r>
            <a:r>
              <a:rPr lang="en-US" dirty="0" smtClean="0"/>
              <a:t>110s </a:t>
            </a:r>
          </a:p>
          <a:p>
            <a:endParaRPr lang="en-US" dirty="0"/>
          </a:p>
        </p:txBody>
      </p:sp>
      <p:sp>
        <p:nvSpPr>
          <p:cNvPr id="4" name="Slide Number Placeholder 3"/>
          <p:cNvSpPr>
            <a:spLocks noGrp="1"/>
          </p:cNvSpPr>
          <p:nvPr>
            <p:ph type="sldNum" sz="quarter" idx="12"/>
          </p:nvPr>
        </p:nvSpPr>
        <p:spPr/>
        <p:txBody>
          <a:bodyPr/>
          <a:lstStyle/>
          <a:p>
            <a:fld id="{2F8258B8-ACF5-6E4C-8B3E-49E538074B44}" type="slidenum">
              <a:rPr lang="en-US" smtClean="0"/>
              <a:t>31</a:t>
            </a:fld>
            <a:endParaRPr lang="en-US"/>
          </a:p>
        </p:txBody>
      </p:sp>
    </p:spTree>
    <p:extLst>
      <p:ext uri="{BB962C8B-B14F-4D97-AF65-F5344CB8AC3E}">
        <p14:creationId xmlns:p14="http://schemas.microsoft.com/office/powerpoint/2010/main" val="32627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dirty="0" smtClean="0">
                <a:solidFill>
                  <a:srgbClr val="0000BF"/>
                </a:solidFill>
              </a:rPr>
              <a:t>Conclusions</a:t>
            </a:r>
            <a:endParaRPr lang="en-US" dirty="0">
              <a:solidFill>
                <a:srgbClr val="0000BF"/>
              </a:solidFill>
            </a:endParaRPr>
          </a:p>
        </p:txBody>
      </p:sp>
      <p:sp>
        <p:nvSpPr>
          <p:cNvPr id="3" name="Content Placeholder 2"/>
          <p:cNvSpPr>
            <a:spLocks noGrp="1"/>
          </p:cNvSpPr>
          <p:nvPr>
            <p:ph idx="1"/>
          </p:nvPr>
        </p:nvSpPr>
        <p:spPr>
          <a:xfrm>
            <a:off x="125664" y="1265238"/>
            <a:ext cx="8853983" cy="5264055"/>
          </a:xfrm>
        </p:spPr>
        <p:txBody>
          <a:bodyPr>
            <a:normAutofit lnSpcReduction="10000"/>
          </a:bodyPr>
          <a:lstStyle/>
          <a:p>
            <a:r>
              <a:rPr lang="en-US" sz="2600" dirty="0" smtClean="0"/>
              <a:t>Middleboxes: Necessity and opportunity for SDN</a:t>
            </a:r>
          </a:p>
          <a:p>
            <a:endParaRPr lang="en-US" sz="2600" dirty="0" smtClean="0"/>
          </a:p>
          <a:p>
            <a:r>
              <a:rPr lang="en-US" sz="2600" dirty="0" smtClean="0"/>
              <a:t>Goal: Simplify middlebox-specific policy enforcement </a:t>
            </a:r>
          </a:p>
          <a:p>
            <a:endParaRPr lang="en-US" sz="2600" dirty="0" smtClean="0"/>
          </a:p>
          <a:p>
            <a:r>
              <a:rPr lang="en-US" sz="2600" dirty="0" smtClean="0"/>
              <a:t>Challenges: Composition, resource constraints, modifications</a:t>
            </a:r>
          </a:p>
          <a:p>
            <a:endParaRPr lang="en-US" sz="2600" dirty="0" smtClean="0"/>
          </a:p>
          <a:p>
            <a:r>
              <a:rPr lang="en-US" sz="2600" dirty="0"/>
              <a:t>SIMPLE: policy enforcement layer </a:t>
            </a:r>
            <a:endParaRPr lang="en-US" sz="2600" dirty="0" smtClean="0"/>
          </a:p>
          <a:p>
            <a:pPr lvl="1"/>
            <a:r>
              <a:rPr lang="en-US" sz="2600" dirty="0" smtClean="0"/>
              <a:t>Does not modify middleboxes</a:t>
            </a:r>
          </a:p>
          <a:p>
            <a:pPr lvl="1"/>
            <a:r>
              <a:rPr lang="en-US" sz="2600" dirty="0" smtClean="0"/>
              <a:t>No changes to SDN APIs</a:t>
            </a:r>
          </a:p>
          <a:p>
            <a:pPr lvl="1"/>
            <a:r>
              <a:rPr lang="en-US" sz="2600" dirty="0" smtClean="0"/>
              <a:t>No visibility required into the internal of middleboxes</a:t>
            </a:r>
          </a:p>
          <a:p>
            <a:pPr lvl="1"/>
            <a:endParaRPr lang="en-US" sz="2600" dirty="0" smtClean="0"/>
          </a:p>
          <a:p>
            <a:r>
              <a:rPr lang="en-US" sz="2600" dirty="0" smtClean="0"/>
              <a:t>Scalable and offers 3-6X improvement in load balancing</a:t>
            </a:r>
          </a:p>
        </p:txBody>
      </p:sp>
      <p:sp>
        <p:nvSpPr>
          <p:cNvPr id="4" name="Slide Number Placeholder 3"/>
          <p:cNvSpPr>
            <a:spLocks noGrp="1"/>
          </p:cNvSpPr>
          <p:nvPr>
            <p:ph type="sldNum" sz="quarter" idx="12"/>
          </p:nvPr>
        </p:nvSpPr>
        <p:spPr/>
        <p:txBody>
          <a:bodyPr/>
          <a:lstStyle/>
          <a:p>
            <a:fld id="{2F8258B8-ACF5-6E4C-8B3E-49E538074B44}" type="slidenum">
              <a:rPr lang="en-US" smtClean="0"/>
              <a:t>32</a:t>
            </a:fld>
            <a:endParaRPr lang="en-US"/>
          </a:p>
        </p:txBody>
      </p:sp>
    </p:spTree>
    <p:extLst>
      <p:ext uri="{BB962C8B-B14F-4D97-AF65-F5344CB8AC3E}">
        <p14:creationId xmlns:p14="http://schemas.microsoft.com/office/powerpoint/2010/main" val="413912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자유형 14"/>
          <p:cNvSpPr/>
          <p:nvPr/>
        </p:nvSpPr>
        <p:spPr>
          <a:xfrm>
            <a:off x="4533900" y="2143125"/>
            <a:ext cx="1450975" cy="1600200"/>
          </a:xfrm>
          <a:custGeom>
            <a:avLst/>
            <a:gdLst>
              <a:gd name="connsiteX0" fmla="*/ 0 w 1450975"/>
              <a:gd name="connsiteY0" fmla="*/ 257175 h 1600200"/>
              <a:gd name="connsiteX1" fmla="*/ 82550 w 1450975"/>
              <a:gd name="connsiteY1" fmla="*/ 355600 h 1600200"/>
              <a:gd name="connsiteX2" fmla="*/ 149225 w 1450975"/>
              <a:gd name="connsiteY2" fmla="*/ 476250 h 1600200"/>
              <a:gd name="connsiteX3" fmla="*/ 196850 w 1450975"/>
              <a:gd name="connsiteY3" fmla="*/ 596900 h 1600200"/>
              <a:gd name="connsiteX4" fmla="*/ 222250 w 1450975"/>
              <a:gd name="connsiteY4" fmla="*/ 774700 h 1600200"/>
              <a:gd name="connsiteX5" fmla="*/ 209550 w 1450975"/>
              <a:gd name="connsiteY5" fmla="*/ 939800 h 1600200"/>
              <a:gd name="connsiteX6" fmla="*/ 165100 w 1450975"/>
              <a:gd name="connsiteY6" fmla="*/ 1079500 h 1600200"/>
              <a:gd name="connsiteX7" fmla="*/ 98425 w 1450975"/>
              <a:gd name="connsiteY7" fmla="*/ 1219200 h 1600200"/>
              <a:gd name="connsiteX8" fmla="*/ 0 w 1450975"/>
              <a:gd name="connsiteY8" fmla="*/ 1333500 h 1600200"/>
              <a:gd name="connsiteX9" fmla="*/ 53975 w 1450975"/>
              <a:gd name="connsiteY9" fmla="*/ 1393825 h 1600200"/>
              <a:gd name="connsiteX10" fmla="*/ 203200 w 1450975"/>
              <a:gd name="connsiteY10" fmla="*/ 1498600 h 1600200"/>
              <a:gd name="connsiteX11" fmla="*/ 314325 w 1450975"/>
              <a:gd name="connsiteY11" fmla="*/ 1546225 h 1600200"/>
              <a:gd name="connsiteX12" fmla="*/ 463550 w 1450975"/>
              <a:gd name="connsiteY12" fmla="*/ 1584325 h 1600200"/>
              <a:gd name="connsiteX13" fmla="*/ 638175 w 1450975"/>
              <a:gd name="connsiteY13" fmla="*/ 1600200 h 1600200"/>
              <a:gd name="connsiteX14" fmla="*/ 850900 w 1450975"/>
              <a:gd name="connsiteY14" fmla="*/ 1558925 h 1600200"/>
              <a:gd name="connsiteX15" fmla="*/ 1076325 w 1450975"/>
              <a:gd name="connsiteY15" fmla="*/ 1463675 h 1600200"/>
              <a:gd name="connsiteX16" fmla="*/ 1216025 w 1450975"/>
              <a:gd name="connsiteY16" fmla="*/ 1349375 h 1600200"/>
              <a:gd name="connsiteX17" fmla="*/ 1314450 w 1450975"/>
              <a:gd name="connsiteY17" fmla="*/ 1225550 h 1600200"/>
              <a:gd name="connsiteX18" fmla="*/ 1406525 w 1450975"/>
              <a:gd name="connsiteY18" fmla="*/ 1044575 h 1600200"/>
              <a:gd name="connsiteX19" fmla="*/ 1450975 w 1450975"/>
              <a:gd name="connsiteY19" fmla="*/ 904875 h 1600200"/>
              <a:gd name="connsiteX20" fmla="*/ 1450975 w 1450975"/>
              <a:gd name="connsiteY20" fmla="*/ 762000 h 1600200"/>
              <a:gd name="connsiteX21" fmla="*/ 1428750 w 1450975"/>
              <a:gd name="connsiteY21" fmla="*/ 615950 h 1600200"/>
              <a:gd name="connsiteX22" fmla="*/ 1381125 w 1450975"/>
              <a:gd name="connsiteY22" fmla="*/ 473075 h 1600200"/>
              <a:gd name="connsiteX23" fmla="*/ 1304925 w 1450975"/>
              <a:gd name="connsiteY23" fmla="*/ 339725 h 1600200"/>
              <a:gd name="connsiteX24" fmla="*/ 1203325 w 1450975"/>
              <a:gd name="connsiteY24" fmla="*/ 215900 h 1600200"/>
              <a:gd name="connsiteX25" fmla="*/ 1054100 w 1450975"/>
              <a:gd name="connsiteY25" fmla="*/ 123825 h 1600200"/>
              <a:gd name="connsiteX26" fmla="*/ 895350 w 1450975"/>
              <a:gd name="connsiteY26" fmla="*/ 38100 h 1600200"/>
              <a:gd name="connsiteX27" fmla="*/ 647700 w 1450975"/>
              <a:gd name="connsiteY27" fmla="*/ 0 h 1600200"/>
              <a:gd name="connsiteX28" fmla="*/ 488950 w 1450975"/>
              <a:gd name="connsiteY28" fmla="*/ 9525 h 1600200"/>
              <a:gd name="connsiteX29" fmla="*/ 323850 w 1450975"/>
              <a:gd name="connsiteY29" fmla="*/ 41275 h 1600200"/>
              <a:gd name="connsiteX30" fmla="*/ 136525 w 1450975"/>
              <a:gd name="connsiteY30" fmla="*/ 130175 h 1600200"/>
              <a:gd name="connsiteX31" fmla="*/ 31750 w 1450975"/>
              <a:gd name="connsiteY31" fmla="*/ 209550 h 1600200"/>
              <a:gd name="connsiteX32" fmla="*/ 0 w 1450975"/>
              <a:gd name="connsiteY32" fmla="*/ 257175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0975" h="1600200">
                <a:moveTo>
                  <a:pt x="0" y="257175"/>
                </a:moveTo>
                <a:lnTo>
                  <a:pt x="82550" y="355600"/>
                </a:lnTo>
                <a:lnTo>
                  <a:pt x="149225" y="476250"/>
                </a:lnTo>
                <a:lnTo>
                  <a:pt x="196850" y="596900"/>
                </a:lnTo>
                <a:lnTo>
                  <a:pt x="222250" y="774700"/>
                </a:lnTo>
                <a:lnTo>
                  <a:pt x="209550" y="939800"/>
                </a:lnTo>
                <a:lnTo>
                  <a:pt x="165100" y="1079500"/>
                </a:lnTo>
                <a:lnTo>
                  <a:pt x="98425" y="1219200"/>
                </a:lnTo>
                <a:lnTo>
                  <a:pt x="0" y="1333500"/>
                </a:lnTo>
                <a:lnTo>
                  <a:pt x="53975" y="1393825"/>
                </a:lnTo>
                <a:lnTo>
                  <a:pt x="203200" y="1498600"/>
                </a:lnTo>
                <a:lnTo>
                  <a:pt x="314325" y="1546225"/>
                </a:lnTo>
                <a:lnTo>
                  <a:pt x="463550" y="1584325"/>
                </a:lnTo>
                <a:lnTo>
                  <a:pt x="638175" y="1600200"/>
                </a:lnTo>
                <a:lnTo>
                  <a:pt x="850900" y="1558925"/>
                </a:lnTo>
                <a:lnTo>
                  <a:pt x="1076325" y="1463675"/>
                </a:lnTo>
                <a:lnTo>
                  <a:pt x="1216025" y="1349375"/>
                </a:lnTo>
                <a:lnTo>
                  <a:pt x="1314450" y="1225550"/>
                </a:lnTo>
                <a:lnTo>
                  <a:pt x="1406525" y="1044575"/>
                </a:lnTo>
                <a:lnTo>
                  <a:pt x="1450975" y="904875"/>
                </a:lnTo>
                <a:lnTo>
                  <a:pt x="1450975" y="762000"/>
                </a:lnTo>
                <a:lnTo>
                  <a:pt x="1428750" y="615950"/>
                </a:lnTo>
                <a:lnTo>
                  <a:pt x="1381125" y="473075"/>
                </a:lnTo>
                <a:lnTo>
                  <a:pt x="1304925" y="339725"/>
                </a:lnTo>
                <a:lnTo>
                  <a:pt x="1203325" y="215900"/>
                </a:lnTo>
                <a:lnTo>
                  <a:pt x="1054100" y="123825"/>
                </a:lnTo>
                <a:lnTo>
                  <a:pt x="895350" y="38100"/>
                </a:lnTo>
                <a:lnTo>
                  <a:pt x="647700" y="0"/>
                </a:lnTo>
                <a:lnTo>
                  <a:pt x="488950" y="9525"/>
                </a:lnTo>
                <a:lnTo>
                  <a:pt x="323850" y="41275"/>
                </a:lnTo>
                <a:lnTo>
                  <a:pt x="136525" y="130175"/>
                </a:lnTo>
                <a:lnTo>
                  <a:pt x="31750" y="209550"/>
                </a:lnTo>
                <a:lnTo>
                  <a:pt x="0" y="257175"/>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2" name="자유형 11"/>
          <p:cNvSpPr/>
          <p:nvPr/>
        </p:nvSpPr>
        <p:spPr>
          <a:xfrm>
            <a:off x="4321629" y="2405743"/>
            <a:ext cx="435428" cy="1088571"/>
          </a:xfrm>
          <a:custGeom>
            <a:avLst/>
            <a:gdLst>
              <a:gd name="connsiteX0" fmla="*/ 206828 w 435428"/>
              <a:gd name="connsiteY0" fmla="*/ 0 h 1088571"/>
              <a:gd name="connsiteX1" fmla="*/ 76200 w 435428"/>
              <a:gd name="connsiteY1" fmla="*/ 174171 h 1088571"/>
              <a:gd name="connsiteX2" fmla="*/ 21771 w 435428"/>
              <a:gd name="connsiteY2" fmla="*/ 391886 h 1088571"/>
              <a:gd name="connsiteX3" fmla="*/ 0 w 435428"/>
              <a:gd name="connsiteY3" fmla="*/ 522514 h 1088571"/>
              <a:gd name="connsiteX4" fmla="*/ 10885 w 435428"/>
              <a:gd name="connsiteY4" fmla="*/ 674914 h 1088571"/>
              <a:gd name="connsiteX5" fmla="*/ 87085 w 435428"/>
              <a:gd name="connsiteY5" fmla="*/ 903514 h 1088571"/>
              <a:gd name="connsiteX6" fmla="*/ 195942 w 435428"/>
              <a:gd name="connsiteY6" fmla="*/ 1055914 h 1088571"/>
              <a:gd name="connsiteX7" fmla="*/ 206828 w 435428"/>
              <a:gd name="connsiteY7" fmla="*/ 1088571 h 1088571"/>
              <a:gd name="connsiteX8" fmla="*/ 283028 w 435428"/>
              <a:gd name="connsiteY8" fmla="*/ 1012371 h 1088571"/>
              <a:gd name="connsiteX9" fmla="*/ 359228 w 435428"/>
              <a:gd name="connsiteY9" fmla="*/ 838200 h 1088571"/>
              <a:gd name="connsiteX10" fmla="*/ 424542 w 435428"/>
              <a:gd name="connsiteY10" fmla="*/ 642257 h 1088571"/>
              <a:gd name="connsiteX11" fmla="*/ 435428 w 435428"/>
              <a:gd name="connsiteY11" fmla="*/ 511628 h 1088571"/>
              <a:gd name="connsiteX12" fmla="*/ 413657 w 435428"/>
              <a:gd name="connsiteY12" fmla="*/ 381000 h 1088571"/>
              <a:gd name="connsiteX13" fmla="*/ 348342 w 435428"/>
              <a:gd name="connsiteY13" fmla="*/ 185057 h 1088571"/>
              <a:gd name="connsiteX14" fmla="*/ 272142 w 435428"/>
              <a:gd name="connsiteY14" fmla="*/ 65314 h 1088571"/>
              <a:gd name="connsiteX15" fmla="*/ 206828 w 435428"/>
              <a:gd name="connsiteY15" fmla="*/ 0 h 108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5428" h="1088571">
                <a:moveTo>
                  <a:pt x="206828" y="0"/>
                </a:moveTo>
                <a:lnTo>
                  <a:pt x="76200" y="174171"/>
                </a:lnTo>
                <a:lnTo>
                  <a:pt x="21771" y="391886"/>
                </a:lnTo>
                <a:lnTo>
                  <a:pt x="0" y="522514"/>
                </a:lnTo>
                <a:lnTo>
                  <a:pt x="10885" y="674914"/>
                </a:lnTo>
                <a:lnTo>
                  <a:pt x="87085" y="903514"/>
                </a:lnTo>
                <a:lnTo>
                  <a:pt x="195942" y="1055914"/>
                </a:lnTo>
                <a:lnTo>
                  <a:pt x="206828" y="1088571"/>
                </a:lnTo>
                <a:lnTo>
                  <a:pt x="283028" y="1012371"/>
                </a:lnTo>
                <a:lnTo>
                  <a:pt x="359228" y="838200"/>
                </a:lnTo>
                <a:lnTo>
                  <a:pt x="424542" y="642257"/>
                </a:lnTo>
                <a:lnTo>
                  <a:pt x="435428" y="511628"/>
                </a:lnTo>
                <a:lnTo>
                  <a:pt x="413657" y="381000"/>
                </a:lnTo>
                <a:lnTo>
                  <a:pt x="348342" y="185057"/>
                </a:lnTo>
                <a:lnTo>
                  <a:pt x="272142" y="65314"/>
                </a:lnTo>
                <a:lnTo>
                  <a:pt x="206828"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457200" y="122238"/>
            <a:ext cx="8229600" cy="1143000"/>
          </a:xfrm>
        </p:spPr>
        <p:txBody>
          <a:bodyPr/>
          <a:lstStyle/>
          <a:p>
            <a:r>
              <a:rPr lang="en-US" dirty="0" err="1" smtClean="0">
                <a:solidFill>
                  <a:srgbClr val="0000BF"/>
                </a:solidFill>
              </a:rPr>
              <a:t>FlowTags</a:t>
            </a:r>
            <a:endParaRPr lang="en-US" dirty="0">
              <a:solidFill>
                <a:srgbClr val="0000BF"/>
              </a:solidFill>
            </a:endParaRPr>
          </a:p>
        </p:txBody>
      </p:sp>
      <p:sp>
        <p:nvSpPr>
          <p:cNvPr id="3" name="Content Placeholder 2"/>
          <p:cNvSpPr>
            <a:spLocks noGrp="1"/>
          </p:cNvSpPr>
          <p:nvPr>
            <p:ph idx="1"/>
          </p:nvPr>
        </p:nvSpPr>
        <p:spPr>
          <a:xfrm>
            <a:off x="125664" y="1265239"/>
            <a:ext cx="9018336" cy="498248"/>
          </a:xfrm>
        </p:spPr>
        <p:txBody>
          <a:bodyPr>
            <a:normAutofit fontScale="92500"/>
          </a:bodyPr>
          <a:lstStyle/>
          <a:p>
            <a:r>
              <a:rPr lang="en-US" altLang="ko-KR" sz="2800" dirty="0"/>
              <a:t>Commonalities and </a:t>
            </a:r>
            <a:r>
              <a:rPr lang="en-US" altLang="ko-KR" sz="2800" dirty="0" smtClean="0"/>
              <a:t>differences between SIMPLE and </a:t>
            </a:r>
            <a:r>
              <a:rPr lang="en-US" altLang="ko-KR" sz="2800" dirty="0" err="1" smtClean="0"/>
              <a:t>FlowTags</a:t>
            </a:r>
            <a:endParaRPr lang="en-US" altLang="ko-KR" sz="2800" dirty="0"/>
          </a:p>
        </p:txBody>
      </p:sp>
      <p:sp>
        <p:nvSpPr>
          <p:cNvPr id="4" name="Slide Number Placeholder 3"/>
          <p:cNvSpPr>
            <a:spLocks noGrp="1"/>
          </p:cNvSpPr>
          <p:nvPr>
            <p:ph type="sldNum" sz="quarter" idx="12"/>
          </p:nvPr>
        </p:nvSpPr>
        <p:spPr/>
        <p:txBody>
          <a:bodyPr/>
          <a:lstStyle/>
          <a:p>
            <a:fld id="{2F8258B8-ACF5-6E4C-8B3E-49E538074B44}" type="slidenum">
              <a:rPr lang="en-US" smtClean="0"/>
              <a:t>33</a:t>
            </a:fld>
            <a:endParaRPr lang="en-US"/>
          </a:p>
        </p:txBody>
      </p:sp>
      <p:sp>
        <p:nvSpPr>
          <p:cNvPr id="5" name="타원 4"/>
          <p:cNvSpPr/>
          <p:nvPr/>
        </p:nvSpPr>
        <p:spPr>
          <a:xfrm>
            <a:off x="4307657" y="2133604"/>
            <a:ext cx="1670192" cy="1605642"/>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7" name="타원 6"/>
          <p:cNvSpPr/>
          <p:nvPr/>
        </p:nvSpPr>
        <p:spPr>
          <a:xfrm>
            <a:off x="3080665" y="2133604"/>
            <a:ext cx="1670192" cy="1605642"/>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8" name="직사각형 7"/>
          <p:cNvSpPr/>
          <p:nvPr/>
        </p:nvSpPr>
        <p:spPr>
          <a:xfrm>
            <a:off x="3467896" y="1775184"/>
            <a:ext cx="889987" cy="369332"/>
          </a:xfrm>
          <a:prstGeom prst="rect">
            <a:avLst/>
          </a:prstGeom>
        </p:spPr>
        <p:txBody>
          <a:bodyPr wrap="none">
            <a:spAutoFit/>
          </a:bodyPr>
          <a:lstStyle/>
          <a:p>
            <a:r>
              <a:rPr lang="en-US" altLang="ko-KR" b="1" dirty="0"/>
              <a:t>SIMPLE</a:t>
            </a:r>
            <a:endParaRPr lang="ko-KR" altLang="en-US" b="1" dirty="0"/>
          </a:p>
        </p:txBody>
      </p:sp>
      <p:sp>
        <p:nvSpPr>
          <p:cNvPr id="9" name="직사각형 8"/>
          <p:cNvSpPr/>
          <p:nvPr/>
        </p:nvSpPr>
        <p:spPr>
          <a:xfrm>
            <a:off x="4599785" y="1775192"/>
            <a:ext cx="1051635" cy="369332"/>
          </a:xfrm>
          <a:prstGeom prst="rect">
            <a:avLst/>
          </a:prstGeom>
        </p:spPr>
        <p:txBody>
          <a:bodyPr wrap="none">
            <a:spAutoFit/>
          </a:bodyPr>
          <a:lstStyle/>
          <a:p>
            <a:pPr algn="ctr"/>
            <a:r>
              <a:rPr lang="en-US" altLang="ko-KR" b="1" dirty="0" err="1" smtClean="0"/>
              <a:t>FlowTags</a:t>
            </a:r>
            <a:endParaRPr lang="ko-KR" altLang="en-US" b="1" dirty="0"/>
          </a:p>
        </p:txBody>
      </p:sp>
      <p:sp>
        <p:nvSpPr>
          <p:cNvPr id="10" name="Content Placeholder 2"/>
          <p:cNvSpPr txBox="1">
            <a:spLocks/>
          </p:cNvSpPr>
          <p:nvPr/>
        </p:nvSpPr>
        <p:spPr>
          <a:xfrm>
            <a:off x="125664" y="3910462"/>
            <a:ext cx="9018336" cy="10860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ko-KR" sz="2000" dirty="0" smtClean="0"/>
              <a:t>Commonalities: </a:t>
            </a:r>
          </a:p>
          <a:p>
            <a:pPr lvl="1"/>
            <a:r>
              <a:rPr lang="en-US" altLang="ko-KR" sz="1800" dirty="0" smtClean="0"/>
              <a:t>Want to overcome the traffic handling problems of </a:t>
            </a:r>
            <a:r>
              <a:rPr lang="en-US" altLang="ko-KR" sz="1800" dirty="0"/>
              <a:t>d</a:t>
            </a:r>
            <a:r>
              <a:rPr lang="en-US" altLang="ko-KR" sz="1800" dirty="0" smtClean="0"/>
              <a:t>ynamic </a:t>
            </a:r>
            <a:r>
              <a:rPr lang="en-US" altLang="ko-KR" sz="1800" dirty="0" err="1"/>
              <a:t>m</a:t>
            </a:r>
            <a:r>
              <a:rPr lang="en-US" altLang="ko-KR" sz="1800" dirty="0" err="1" smtClean="0"/>
              <a:t>iddlebox</a:t>
            </a:r>
            <a:r>
              <a:rPr lang="en-US" altLang="ko-KR" sz="1800" dirty="0" smtClean="0"/>
              <a:t> actions</a:t>
            </a:r>
          </a:p>
          <a:p>
            <a:pPr lvl="1"/>
            <a:r>
              <a:rPr lang="en-US" altLang="ko-KR" sz="1800" dirty="0" smtClean="0"/>
              <a:t>Uses SDN Architecture and Tags</a:t>
            </a:r>
          </a:p>
        </p:txBody>
      </p:sp>
      <p:sp>
        <p:nvSpPr>
          <p:cNvPr id="14" name="Content Placeholder 2"/>
          <p:cNvSpPr txBox="1">
            <a:spLocks/>
          </p:cNvSpPr>
          <p:nvPr/>
        </p:nvSpPr>
        <p:spPr>
          <a:xfrm>
            <a:off x="125664" y="5148943"/>
            <a:ext cx="9018336" cy="1572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ko-KR" sz="2000" dirty="0" smtClean="0"/>
              <a:t>Differences : </a:t>
            </a:r>
          </a:p>
          <a:p>
            <a:pPr lvl="1"/>
            <a:r>
              <a:rPr lang="en-US" altLang="ko-KR" sz="1800" dirty="0" err="1" smtClean="0"/>
              <a:t>FlowTags</a:t>
            </a:r>
            <a:r>
              <a:rPr lang="en-US" altLang="ko-KR" sz="1800" dirty="0" smtClean="0"/>
              <a:t> needs simple extensions of </a:t>
            </a:r>
            <a:r>
              <a:rPr lang="en-US" altLang="ko-KR" sz="1800" dirty="0" err="1" smtClean="0"/>
              <a:t>middlebox</a:t>
            </a:r>
            <a:r>
              <a:rPr lang="en-US" altLang="ko-KR" sz="1800" dirty="0" smtClean="0"/>
              <a:t> software</a:t>
            </a:r>
          </a:p>
          <a:p>
            <a:pPr lvl="1"/>
            <a:r>
              <a:rPr lang="en-US" altLang="ko-KR" sz="1800" dirty="0" err="1" smtClean="0"/>
              <a:t>FlowTags</a:t>
            </a:r>
            <a:r>
              <a:rPr lang="en-US" altLang="ko-KR" sz="1800" dirty="0" smtClean="0"/>
              <a:t> </a:t>
            </a:r>
            <a:r>
              <a:rPr lang="en-US" altLang="ko-KR" sz="1800" dirty="0" err="1" smtClean="0"/>
              <a:t>middleboxes</a:t>
            </a:r>
            <a:r>
              <a:rPr lang="en-US" altLang="ko-KR" sz="1800" dirty="0" smtClean="0"/>
              <a:t> have </a:t>
            </a:r>
            <a:r>
              <a:rPr lang="en-US" altLang="ko-KR" sz="1800" dirty="0" err="1" smtClean="0"/>
              <a:t>FlowTags</a:t>
            </a:r>
            <a:r>
              <a:rPr lang="en-US" altLang="ko-KR" sz="1800" dirty="0" smtClean="0"/>
              <a:t> tables and controller–</a:t>
            </a:r>
            <a:r>
              <a:rPr lang="en-US" altLang="ko-KR" sz="1800" dirty="0" err="1" smtClean="0"/>
              <a:t>middlebox</a:t>
            </a:r>
            <a:r>
              <a:rPr lang="en-US" altLang="ko-KR" sz="1800" dirty="0" smtClean="0"/>
              <a:t> interfaces</a:t>
            </a:r>
          </a:p>
          <a:p>
            <a:pPr lvl="1"/>
            <a:r>
              <a:rPr lang="en-US" altLang="ko-KR" sz="1800" dirty="0" err="1" smtClean="0"/>
              <a:t>FlowTags</a:t>
            </a:r>
            <a:r>
              <a:rPr lang="en-US" altLang="ko-KR" sz="1800" dirty="0" smtClean="0"/>
              <a:t> has verification, network diagnosis methods in the controller</a:t>
            </a:r>
            <a:endParaRPr lang="en-US" altLang="ko-KR" sz="1800" dirty="0"/>
          </a:p>
        </p:txBody>
      </p:sp>
    </p:spTree>
    <p:extLst>
      <p:ext uri="{BB962C8B-B14F-4D97-AF65-F5344CB8AC3E}">
        <p14:creationId xmlns:p14="http://schemas.microsoft.com/office/powerpoint/2010/main" val="20299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2" grpId="1" animBg="1"/>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dirty="0" err="1" smtClean="0">
                <a:solidFill>
                  <a:srgbClr val="0000BF"/>
                </a:solidFill>
              </a:rPr>
              <a:t>FlowTags</a:t>
            </a:r>
            <a:r>
              <a:rPr lang="en-US" dirty="0">
                <a:solidFill>
                  <a:srgbClr val="0000BF"/>
                </a:solidFill>
              </a:rPr>
              <a:t> architecture</a:t>
            </a:r>
          </a:p>
        </p:txBody>
      </p:sp>
      <p:sp>
        <p:nvSpPr>
          <p:cNvPr id="4" name="Slide Number Placeholder 3"/>
          <p:cNvSpPr>
            <a:spLocks noGrp="1"/>
          </p:cNvSpPr>
          <p:nvPr>
            <p:ph type="sldNum" sz="quarter" idx="12"/>
          </p:nvPr>
        </p:nvSpPr>
        <p:spPr/>
        <p:txBody>
          <a:bodyPr/>
          <a:lstStyle/>
          <a:p>
            <a:fld id="{2F8258B8-ACF5-6E4C-8B3E-49E538074B44}" type="slidenum">
              <a:rPr lang="en-US" smtClean="0"/>
              <a:t>34</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46" y="1186543"/>
            <a:ext cx="8807820" cy="492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82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dirty="0" err="1" smtClean="0">
                <a:solidFill>
                  <a:srgbClr val="0000BF"/>
                </a:solidFill>
              </a:rPr>
              <a:t>FlowTags</a:t>
            </a:r>
            <a:r>
              <a:rPr lang="en-US" dirty="0">
                <a:solidFill>
                  <a:srgbClr val="0000BF"/>
                </a:solidFill>
              </a:rPr>
              <a:t> </a:t>
            </a:r>
            <a:r>
              <a:rPr lang="en-US" dirty="0" smtClean="0">
                <a:solidFill>
                  <a:srgbClr val="0000BF"/>
                </a:solidFill>
              </a:rPr>
              <a:t>example</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35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5" y="1513797"/>
            <a:ext cx="8503318" cy="404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747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altLang="ko-KR" dirty="0" smtClean="0">
                <a:solidFill>
                  <a:srgbClr val="0000BF"/>
                </a:solidFill>
              </a:rPr>
              <a:t>Evaluation</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36</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32" y="1163770"/>
            <a:ext cx="8671830" cy="475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423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dirty="0" smtClean="0">
                <a:solidFill>
                  <a:srgbClr val="0000BF"/>
                </a:solidFill>
              </a:rPr>
              <a:t>Discussion</a:t>
            </a:r>
            <a:endParaRPr lang="en-US" dirty="0">
              <a:solidFill>
                <a:srgbClr val="0000BF"/>
              </a:solidFill>
            </a:endParaRPr>
          </a:p>
        </p:txBody>
      </p:sp>
      <p:sp>
        <p:nvSpPr>
          <p:cNvPr id="3" name="Content Placeholder 2"/>
          <p:cNvSpPr>
            <a:spLocks noGrp="1"/>
          </p:cNvSpPr>
          <p:nvPr>
            <p:ph idx="1"/>
          </p:nvPr>
        </p:nvSpPr>
        <p:spPr>
          <a:xfrm>
            <a:off x="125664" y="1265238"/>
            <a:ext cx="8853983" cy="5264055"/>
          </a:xfrm>
        </p:spPr>
        <p:txBody>
          <a:bodyPr>
            <a:normAutofit/>
          </a:bodyPr>
          <a:lstStyle/>
          <a:p>
            <a:r>
              <a:rPr lang="en-US" sz="2600" dirty="0"/>
              <a:t>Possibility of rule that would not apply to switches at the same </a:t>
            </a:r>
            <a:r>
              <a:rPr lang="en-US" sz="2600" dirty="0" smtClean="0"/>
              <a:t>time</a:t>
            </a:r>
            <a:r>
              <a:rPr lang="en-US" sz="2600" dirty="0"/>
              <a:t> </a:t>
            </a:r>
            <a:r>
              <a:rPr lang="en-US" sz="2600" dirty="0" smtClean="0"/>
              <a:t>– update timing issue.</a:t>
            </a:r>
            <a:endParaRPr lang="en-US" sz="2600" dirty="0" smtClean="0"/>
          </a:p>
          <a:p>
            <a:r>
              <a:rPr lang="en-US" sz="2600" dirty="0" err="1" smtClean="0"/>
              <a:t>Precomputing</a:t>
            </a:r>
            <a:r>
              <a:rPr lang="en-US" sz="2600" dirty="0" smtClean="0"/>
              <a:t> cost </a:t>
            </a:r>
            <a:r>
              <a:rPr lang="en-US" sz="2600" dirty="0"/>
              <a:t>for switch, </a:t>
            </a:r>
            <a:r>
              <a:rPr lang="en-US" sz="2600" dirty="0" err="1"/>
              <a:t>middlebox</a:t>
            </a:r>
            <a:r>
              <a:rPr lang="en-US" sz="2600" dirty="0"/>
              <a:t>, and link failure scenarios</a:t>
            </a:r>
            <a:r>
              <a:rPr lang="en-US" sz="2600" dirty="0" smtClean="0"/>
              <a:t>.</a:t>
            </a:r>
          </a:p>
          <a:p>
            <a:pPr lvl="1"/>
            <a:r>
              <a:rPr lang="en-US" altLang="ko-KR" sz="2400" dirty="0" smtClean="0"/>
              <a:t>Pre-computing for all </a:t>
            </a:r>
            <a:r>
              <a:rPr lang="en-US" altLang="ko-KR" sz="2400" dirty="0"/>
              <a:t>scenarios</a:t>
            </a:r>
            <a:r>
              <a:rPr lang="en-US" altLang="ko-KR" sz="2400" dirty="0" smtClean="0"/>
              <a:t>?</a:t>
            </a:r>
          </a:p>
          <a:p>
            <a:r>
              <a:rPr lang="en-US" altLang="ko-KR" sz="2600" dirty="0"/>
              <a:t>Countermeasure against </a:t>
            </a:r>
            <a:r>
              <a:rPr lang="en-US" altLang="ko-KR" sz="2600" dirty="0" smtClean="0"/>
              <a:t>DDOS attack(if all of packet is new)</a:t>
            </a:r>
          </a:p>
          <a:p>
            <a:r>
              <a:rPr lang="en-US" altLang="ko-KR" sz="2600" dirty="0"/>
              <a:t>Possibility of </a:t>
            </a:r>
            <a:r>
              <a:rPr lang="en-US" altLang="ko-KR" sz="2600" dirty="0" smtClean="0"/>
              <a:t>duplication use of </a:t>
            </a:r>
            <a:r>
              <a:rPr lang="en-US" altLang="ko-KR" sz="2600" dirty="0" err="1" smtClean="0"/>
              <a:t>ToS</a:t>
            </a:r>
            <a:r>
              <a:rPr lang="en-US" altLang="ko-KR" sz="2600" dirty="0" smtClean="0"/>
              <a:t> </a:t>
            </a:r>
            <a:r>
              <a:rPr lang="en-US" altLang="ko-KR" sz="2600" dirty="0"/>
              <a:t>field </a:t>
            </a:r>
            <a:endParaRPr lang="en-US" altLang="ko-KR" sz="2600" dirty="0" smtClean="0"/>
          </a:p>
          <a:p>
            <a:r>
              <a:rPr lang="en-US" altLang="ko-KR" sz="2600" dirty="0" smtClean="0"/>
              <a:t>Multiple </a:t>
            </a:r>
            <a:r>
              <a:rPr lang="en-US" altLang="ko-KR" sz="2600" dirty="0"/>
              <a:t>packets per </a:t>
            </a:r>
            <a:r>
              <a:rPr lang="en-US" altLang="ko-KR" sz="2600" dirty="0" smtClean="0"/>
              <a:t>flow case</a:t>
            </a:r>
            <a:endParaRPr lang="en-US" altLang="ko-KR" sz="2600" dirty="0"/>
          </a:p>
          <a:p>
            <a:endParaRPr lang="en-US" altLang="ko-KR" dirty="0"/>
          </a:p>
        </p:txBody>
      </p:sp>
      <p:sp>
        <p:nvSpPr>
          <p:cNvPr id="4" name="Slide Number Placeholder 3"/>
          <p:cNvSpPr>
            <a:spLocks noGrp="1"/>
          </p:cNvSpPr>
          <p:nvPr>
            <p:ph type="sldNum" sz="quarter" idx="12"/>
          </p:nvPr>
        </p:nvSpPr>
        <p:spPr/>
        <p:txBody>
          <a:bodyPr/>
          <a:lstStyle/>
          <a:p>
            <a:fld id="{2F8258B8-ACF5-6E4C-8B3E-49E538074B44}" type="slidenum">
              <a:rPr lang="en-US" smtClean="0"/>
              <a:t>37</a:t>
            </a:fld>
            <a:endParaRPr lang="en-US"/>
          </a:p>
        </p:txBody>
      </p:sp>
    </p:spTree>
    <p:extLst>
      <p:ext uri="{BB962C8B-B14F-4D97-AF65-F5344CB8AC3E}">
        <p14:creationId xmlns:p14="http://schemas.microsoft.com/office/powerpoint/2010/main" val="17083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2756583"/>
            <a:ext cx="8229600" cy="1143000"/>
          </a:xfrm>
        </p:spPr>
        <p:txBody>
          <a:bodyPr/>
          <a:lstStyle/>
          <a:p>
            <a:r>
              <a:rPr lang="en-US" dirty="0" smtClean="0"/>
              <a:t>The End</a:t>
            </a:r>
            <a:endParaRPr lang="en-US" dirty="0"/>
          </a:p>
        </p:txBody>
      </p:sp>
    </p:spTree>
    <p:extLst>
      <p:ext uri="{BB962C8B-B14F-4D97-AF65-F5344CB8AC3E}">
        <p14:creationId xmlns:p14="http://schemas.microsoft.com/office/powerpoint/2010/main" val="2329577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013"/>
            <a:ext cx="8229600" cy="1143000"/>
          </a:xfrm>
        </p:spPr>
        <p:txBody>
          <a:bodyPr/>
          <a:lstStyle/>
          <a:p>
            <a:r>
              <a:rPr lang="en-US" dirty="0" err="1" smtClean="0"/>
              <a:t>Apendix</a:t>
            </a:r>
            <a:endParaRPr lang="en-US" dirty="0"/>
          </a:p>
        </p:txBody>
      </p:sp>
    </p:spTree>
    <p:extLst>
      <p:ext uri="{BB962C8B-B14F-4D97-AF65-F5344CB8AC3E}">
        <p14:creationId xmlns:p14="http://schemas.microsoft.com/office/powerpoint/2010/main" val="2133328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15"/>
          <p:cNvCxnSpPr/>
          <p:nvPr/>
        </p:nvCxnSpPr>
        <p:spPr>
          <a:xfrm flipV="1">
            <a:off x="2250891" y="1973766"/>
            <a:ext cx="1194703" cy="1582122"/>
          </a:xfrm>
          <a:prstGeom prst="line">
            <a:avLst/>
          </a:prstGeom>
          <a:ln w="38100" cmpd="sng">
            <a:prstDash val="sysDot"/>
          </a:ln>
          <a:effectLst/>
        </p:spPr>
        <p:style>
          <a:lnRef idx="2">
            <a:schemeClr val="accent1"/>
          </a:lnRef>
          <a:fillRef idx="0">
            <a:schemeClr val="accent1"/>
          </a:fillRef>
          <a:effectRef idx="1">
            <a:schemeClr val="accent1"/>
          </a:effectRef>
          <a:fontRef idx="minor">
            <a:schemeClr val="tx1"/>
          </a:fontRef>
        </p:style>
      </p:cxnSp>
      <p:cxnSp>
        <p:nvCxnSpPr>
          <p:cNvPr id="65" name="Straight Connector 15"/>
          <p:cNvCxnSpPr/>
          <p:nvPr/>
        </p:nvCxnSpPr>
        <p:spPr>
          <a:xfrm flipH="1" flipV="1">
            <a:off x="3445593" y="1973091"/>
            <a:ext cx="1115256" cy="1295380"/>
          </a:xfrm>
          <a:prstGeom prst="line">
            <a:avLst/>
          </a:prstGeom>
          <a:ln w="38100" cmpd="sng">
            <a:prstDash val="sysDot"/>
          </a:ln>
          <a:effectLst/>
        </p:spPr>
        <p:style>
          <a:lnRef idx="2">
            <a:schemeClr val="accent1"/>
          </a:lnRef>
          <a:fillRef idx="0">
            <a:schemeClr val="accent1"/>
          </a:fillRef>
          <a:effectRef idx="1">
            <a:schemeClr val="accent1"/>
          </a:effectRef>
          <a:fontRef idx="minor">
            <a:schemeClr val="tx1"/>
          </a:fontRef>
        </p:style>
      </p:cxnSp>
      <p:cxnSp>
        <p:nvCxnSpPr>
          <p:cNvPr id="66" name="Straight Connector 15"/>
          <p:cNvCxnSpPr/>
          <p:nvPr/>
        </p:nvCxnSpPr>
        <p:spPr>
          <a:xfrm flipH="1" flipV="1">
            <a:off x="3445593" y="2010345"/>
            <a:ext cx="1115256" cy="2224648"/>
          </a:xfrm>
          <a:prstGeom prst="line">
            <a:avLst/>
          </a:prstGeom>
          <a:ln w="38100" cmpd="sng">
            <a:prstDash val="sysDot"/>
          </a:ln>
          <a:effectLst/>
        </p:spPr>
        <p:style>
          <a:lnRef idx="2">
            <a:schemeClr val="accent1"/>
          </a:lnRef>
          <a:fillRef idx="0">
            <a:schemeClr val="accent1"/>
          </a:fillRef>
          <a:effectRef idx="1">
            <a:schemeClr val="accent1"/>
          </a:effectRef>
          <a:fontRef idx="minor">
            <a:schemeClr val="tx1"/>
          </a:fontRef>
        </p:style>
      </p:cxnSp>
      <p:cxnSp>
        <p:nvCxnSpPr>
          <p:cNvPr id="67" name="Straight Connector 15"/>
          <p:cNvCxnSpPr/>
          <p:nvPr/>
        </p:nvCxnSpPr>
        <p:spPr>
          <a:xfrm flipH="1" flipV="1">
            <a:off x="3445593" y="1975463"/>
            <a:ext cx="3356651" cy="1630976"/>
          </a:xfrm>
          <a:prstGeom prst="line">
            <a:avLst/>
          </a:prstGeom>
          <a:ln w="38100" cmpd="sng">
            <a:prstDash val="sysDot"/>
          </a:ln>
          <a:effectLst/>
        </p:spPr>
        <p:style>
          <a:lnRef idx="2">
            <a:schemeClr val="accent1"/>
          </a:lnRef>
          <a:fillRef idx="0">
            <a:schemeClr val="accent1"/>
          </a:fillRef>
          <a:effectRef idx="1">
            <a:schemeClr val="accent1"/>
          </a:effectRef>
          <a:fontRef idx="minor">
            <a:schemeClr val="tx1"/>
          </a:fontRef>
        </p:style>
      </p:cxnSp>
      <p:sp>
        <p:nvSpPr>
          <p:cNvPr id="2" name="제목 1"/>
          <p:cNvSpPr>
            <a:spLocks noGrp="1"/>
          </p:cNvSpPr>
          <p:nvPr>
            <p:ph type="title"/>
          </p:nvPr>
        </p:nvSpPr>
        <p:spPr/>
        <p:txBody>
          <a:bodyPr/>
          <a:lstStyle/>
          <a:p>
            <a:r>
              <a:rPr lang="en-US" altLang="ko-KR" dirty="0" err="1" smtClean="0">
                <a:solidFill>
                  <a:srgbClr val="0000BF"/>
                </a:solidFill>
              </a:rPr>
              <a:t>Middlebox</a:t>
            </a:r>
            <a:r>
              <a:rPr lang="en-US" altLang="ko-KR" dirty="0" smtClean="0">
                <a:solidFill>
                  <a:srgbClr val="0000BF"/>
                </a:solidFill>
              </a:rPr>
              <a:t> with SDN</a:t>
            </a:r>
            <a:endParaRPr lang="ko-KR" altLang="en-US" dirty="0"/>
          </a:p>
        </p:txBody>
      </p:sp>
      <p:sp>
        <p:nvSpPr>
          <p:cNvPr id="4" name="슬라이드 번호 개체 틀 3"/>
          <p:cNvSpPr>
            <a:spLocks noGrp="1"/>
          </p:cNvSpPr>
          <p:nvPr>
            <p:ph type="sldNum" sz="quarter" idx="12"/>
          </p:nvPr>
        </p:nvSpPr>
        <p:spPr/>
        <p:txBody>
          <a:bodyPr/>
          <a:lstStyle/>
          <a:p>
            <a:fld id="{2F8258B8-ACF5-6E4C-8B3E-49E538074B44}" type="slidenum">
              <a:rPr lang="en-US" smtClean="0"/>
              <a:t>4</a:t>
            </a:fld>
            <a:endParaRPr lang="en-US"/>
          </a:p>
        </p:txBody>
      </p:sp>
      <p:sp>
        <p:nvSpPr>
          <p:cNvPr id="3" name="내용 개체 틀 2"/>
          <p:cNvSpPr>
            <a:spLocks noGrp="1"/>
          </p:cNvSpPr>
          <p:nvPr>
            <p:ph idx="1"/>
          </p:nvPr>
        </p:nvSpPr>
        <p:spPr>
          <a:xfrm>
            <a:off x="457200" y="4505079"/>
            <a:ext cx="8229600" cy="2323597"/>
          </a:xfrm>
        </p:spPr>
        <p:txBody>
          <a:bodyPr/>
          <a:lstStyle/>
          <a:p>
            <a:r>
              <a:rPr lang="en-US" altLang="ko-KR" dirty="0"/>
              <a:t>Benefits of SDN: </a:t>
            </a:r>
            <a:endParaRPr lang="en-US" altLang="ko-KR" dirty="0" smtClean="0"/>
          </a:p>
          <a:p>
            <a:pPr lvl="1"/>
            <a:r>
              <a:rPr lang="en-US" altLang="ko-KR" dirty="0" smtClean="0"/>
              <a:t>logically </a:t>
            </a:r>
            <a:r>
              <a:rPr lang="en-US" altLang="ko-KR" dirty="0"/>
              <a:t>centralized </a:t>
            </a:r>
            <a:r>
              <a:rPr lang="en-US" altLang="ko-KR" dirty="0" smtClean="0"/>
              <a:t>management </a:t>
            </a:r>
          </a:p>
          <a:p>
            <a:pPr lvl="1"/>
            <a:r>
              <a:rPr lang="en-US" altLang="ko-KR" dirty="0" smtClean="0"/>
              <a:t>providing </a:t>
            </a:r>
            <a:r>
              <a:rPr lang="en-US" altLang="ko-KR" dirty="0"/>
              <a:t>the ability </a:t>
            </a:r>
            <a:r>
              <a:rPr lang="en-US" altLang="ko-KR" dirty="0" smtClean="0"/>
              <a:t>to </a:t>
            </a:r>
            <a:r>
              <a:rPr lang="en-US" altLang="ko-KR" dirty="0"/>
              <a:t>programmatically configure forwarding rules.</a:t>
            </a:r>
            <a:endParaRPr lang="ko-KR" altLang="en-US" dirty="0"/>
          </a:p>
        </p:txBody>
      </p:sp>
      <p:grpSp>
        <p:nvGrpSpPr>
          <p:cNvPr id="35" name="그룹 34"/>
          <p:cNvGrpSpPr/>
          <p:nvPr/>
        </p:nvGrpSpPr>
        <p:grpSpPr>
          <a:xfrm>
            <a:off x="2088576" y="2665688"/>
            <a:ext cx="324630" cy="891897"/>
            <a:chOff x="2088576" y="1974326"/>
            <a:chExt cx="324630" cy="891897"/>
          </a:xfrm>
        </p:grpSpPr>
        <p:pic>
          <p:nvPicPr>
            <p:cNvPr id="37" name="Picture 11" descr="IOSfirewall"/>
            <p:cNvPicPr>
              <a:picLocks noChangeAspect="1" noChangeArrowheads="1"/>
            </p:cNvPicPr>
            <p:nvPr/>
          </p:nvPicPr>
          <p:blipFill>
            <a:blip r:embed="rId3" cstate="print"/>
            <a:srcRect/>
            <a:stretch>
              <a:fillRect/>
            </a:stretch>
          </p:blipFill>
          <p:spPr bwMode="auto">
            <a:xfrm>
              <a:off x="2088576" y="1974326"/>
              <a:ext cx="324630" cy="602783"/>
            </a:xfrm>
            <a:prstGeom prst="rect">
              <a:avLst/>
            </a:prstGeom>
            <a:noFill/>
          </p:spPr>
        </p:pic>
        <p:cxnSp>
          <p:nvCxnSpPr>
            <p:cNvPr id="39" name="Straight Connector 23"/>
            <p:cNvCxnSpPr>
              <a:stCxn id="37" idx="2"/>
              <a:endCxn id="50" idx="0"/>
            </p:cNvCxnSpPr>
            <p:nvPr/>
          </p:nvCxnSpPr>
          <p:spPr>
            <a:xfrm>
              <a:off x="2250891" y="2577109"/>
              <a:ext cx="0" cy="28911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grpSp>
        <p:nvGrpSpPr>
          <p:cNvPr id="43" name="그룹 42"/>
          <p:cNvGrpSpPr/>
          <p:nvPr/>
        </p:nvGrpSpPr>
        <p:grpSpPr>
          <a:xfrm>
            <a:off x="6721485" y="3915643"/>
            <a:ext cx="437542" cy="820171"/>
            <a:chOff x="6721485" y="3224281"/>
            <a:chExt cx="437542" cy="820171"/>
          </a:xfrm>
        </p:grpSpPr>
        <p:pic>
          <p:nvPicPr>
            <p:cNvPr id="45" name="Picture 57" descr="icon_color"/>
            <p:cNvPicPr>
              <a:picLocks noChangeAspect="1" noChangeArrowheads="1"/>
            </p:cNvPicPr>
            <p:nvPr/>
          </p:nvPicPr>
          <p:blipFill>
            <a:blip r:embed="rId4" cstate="print"/>
            <a:srcRect/>
            <a:stretch>
              <a:fillRect/>
            </a:stretch>
          </p:blipFill>
          <p:spPr bwMode="auto">
            <a:xfrm>
              <a:off x="6721485" y="3543631"/>
              <a:ext cx="437542" cy="500821"/>
            </a:xfrm>
            <a:prstGeom prst="rect">
              <a:avLst/>
            </a:prstGeom>
            <a:noFill/>
          </p:spPr>
        </p:pic>
        <p:cxnSp>
          <p:nvCxnSpPr>
            <p:cNvPr id="46" name="Straight Connector 24"/>
            <p:cNvCxnSpPr>
              <a:stCxn id="49" idx="2"/>
              <a:endCxn id="45" idx="0"/>
            </p:cNvCxnSpPr>
            <p:nvPr/>
          </p:nvCxnSpPr>
          <p:spPr>
            <a:xfrm>
              <a:off x="6940256" y="3224281"/>
              <a:ext cx="0" cy="31935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grpSp>
        <p:nvGrpSpPr>
          <p:cNvPr id="47" name="그룹 46"/>
          <p:cNvGrpSpPr/>
          <p:nvPr/>
        </p:nvGrpSpPr>
        <p:grpSpPr>
          <a:xfrm>
            <a:off x="1917203" y="3171584"/>
            <a:ext cx="5356740" cy="1273851"/>
            <a:chOff x="1917203" y="2480222"/>
            <a:chExt cx="5356740" cy="1273851"/>
          </a:xfrm>
        </p:grpSpPr>
        <p:pic>
          <p:nvPicPr>
            <p:cNvPr id="48" name="Picture 12"/>
            <p:cNvPicPr>
              <a:picLocks noChangeArrowheads="1"/>
            </p:cNvPicPr>
            <p:nvPr/>
          </p:nvPicPr>
          <p:blipFill>
            <a:blip r:embed="rId5" cstate="print"/>
            <a:srcRect/>
            <a:stretch>
              <a:fillRect/>
            </a:stretch>
          </p:blipFill>
          <p:spPr bwMode="auto">
            <a:xfrm>
              <a:off x="4306611" y="2480222"/>
              <a:ext cx="667375" cy="420883"/>
            </a:xfrm>
            <a:prstGeom prst="rect">
              <a:avLst/>
            </a:prstGeom>
            <a:noFill/>
            <a:ln w="9525">
              <a:noFill/>
              <a:miter lim="800000"/>
              <a:headEnd/>
              <a:tailEnd/>
            </a:ln>
            <a:effectLst/>
          </p:spPr>
        </p:pic>
        <p:pic>
          <p:nvPicPr>
            <p:cNvPr id="49" name="Picture 13"/>
            <p:cNvPicPr>
              <a:picLocks noChangeArrowheads="1"/>
            </p:cNvPicPr>
            <p:nvPr/>
          </p:nvPicPr>
          <p:blipFill>
            <a:blip r:embed="rId5" cstate="print"/>
            <a:srcRect/>
            <a:stretch>
              <a:fillRect/>
            </a:stretch>
          </p:blipFill>
          <p:spPr bwMode="auto">
            <a:xfrm>
              <a:off x="6606568" y="2803398"/>
              <a:ext cx="667375" cy="420883"/>
            </a:xfrm>
            <a:prstGeom prst="rect">
              <a:avLst/>
            </a:prstGeom>
            <a:noFill/>
            <a:ln w="9525">
              <a:noFill/>
              <a:miter lim="800000"/>
              <a:headEnd/>
              <a:tailEnd/>
            </a:ln>
            <a:effectLst/>
          </p:spPr>
        </p:pic>
        <p:pic>
          <p:nvPicPr>
            <p:cNvPr id="50" name="Picture 14"/>
            <p:cNvPicPr>
              <a:picLocks noChangeArrowheads="1"/>
            </p:cNvPicPr>
            <p:nvPr/>
          </p:nvPicPr>
          <p:blipFill>
            <a:blip r:embed="rId5" cstate="print"/>
            <a:srcRect/>
            <a:stretch>
              <a:fillRect/>
            </a:stretch>
          </p:blipFill>
          <p:spPr bwMode="auto">
            <a:xfrm>
              <a:off x="1917203" y="2866223"/>
              <a:ext cx="667375" cy="420883"/>
            </a:xfrm>
            <a:prstGeom prst="rect">
              <a:avLst/>
            </a:prstGeom>
            <a:noFill/>
            <a:ln w="9525">
              <a:noFill/>
              <a:miter lim="800000"/>
              <a:headEnd/>
              <a:tailEnd/>
            </a:ln>
            <a:effectLst/>
          </p:spPr>
        </p:pic>
        <p:pic>
          <p:nvPicPr>
            <p:cNvPr id="51" name="Picture 27"/>
            <p:cNvPicPr>
              <a:picLocks noChangeArrowheads="1"/>
            </p:cNvPicPr>
            <p:nvPr/>
          </p:nvPicPr>
          <p:blipFill>
            <a:blip r:embed="rId5" cstate="print"/>
            <a:srcRect/>
            <a:stretch>
              <a:fillRect/>
            </a:stretch>
          </p:blipFill>
          <p:spPr bwMode="auto">
            <a:xfrm>
              <a:off x="4334481" y="3333190"/>
              <a:ext cx="667375" cy="420883"/>
            </a:xfrm>
            <a:prstGeom prst="rect">
              <a:avLst/>
            </a:prstGeom>
            <a:noFill/>
            <a:ln w="9525">
              <a:noFill/>
              <a:miter lim="800000"/>
              <a:headEnd/>
              <a:tailEnd/>
            </a:ln>
            <a:effectLst/>
          </p:spPr>
        </p:pic>
      </p:grpSp>
      <p:grpSp>
        <p:nvGrpSpPr>
          <p:cNvPr id="52" name="그룹 51"/>
          <p:cNvGrpSpPr/>
          <p:nvPr/>
        </p:nvGrpSpPr>
        <p:grpSpPr>
          <a:xfrm>
            <a:off x="2584578" y="3413438"/>
            <a:ext cx="4021990" cy="852969"/>
            <a:chOff x="2584578" y="2722076"/>
            <a:chExt cx="4021990" cy="852969"/>
          </a:xfrm>
        </p:grpSpPr>
        <p:cxnSp>
          <p:nvCxnSpPr>
            <p:cNvPr id="53" name="Straight Connector 15"/>
            <p:cNvCxnSpPr/>
            <p:nvPr/>
          </p:nvCxnSpPr>
          <p:spPr>
            <a:xfrm flipV="1">
              <a:off x="2584578" y="2722077"/>
              <a:ext cx="1722033" cy="386001"/>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54" name="Straight Connector 16"/>
            <p:cNvCxnSpPr/>
            <p:nvPr/>
          </p:nvCxnSpPr>
          <p:spPr>
            <a:xfrm>
              <a:off x="4973985" y="2722076"/>
              <a:ext cx="1632582" cy="323176"/>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55" name="Straight Connector 17"/>
            <p:cNvCxnSpPr>
              <a:stCxn id="51" idx="3"/>
              <a:endCxn id="49" idx="1"/>
            </p:cNvCxnSpPr>
            <p:nvPr/>
          </p:nvCxnSpPr>
          <p:spPr>
            <a:xfrm flipV="1">
              <a:off x="5001856" y="3024991"/>
              <a:ext cx="1604712" cy="52979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56" name="Straight Connector 28"/>
            <p:cNvCxnSpPr/>
            <p:nvPr/>
          </p:nvCxnSpPr>
          <p:spPr>
            <a:xfrm>
              <a:off x="2584578" y="3108078"/>
              <a:ext cx="1749903" cy="466967"/>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grpSp>
        <p:nvGrpSpPr>
          <p:cNvPr id="57" name="그룹 56"/>
          <p:cNvGrpSpPr/>
          <p:nvPr/>
        </p:nvGrpSpPr>
        <p:grpSpPr>
          <a:xfrm>
            <a:off x="4369764" y="2480953"/>
            <a:ext cx="541067" cy="701782"/>
            <a:chOff x="4369764" y="1789591"/>
            <a:chExt cx="541067" cy="701782"/>
          </a:xfrm>
        </p:grpSpPr>
        <p:cxnSp>
          <p:nvCxnSpPr>
            <p:cNvPr id="58" name="Straight Connector 25"/>
            <p:cNvCxnSpPr>
              <a:stCxn id="59" idx="2"/>
              <a:endCxn id="48" idx="0"/>
            </p:cNvCxnSpPr>
            <p:nvPr/>
          </p:nvCxnSpPr>
          <p:spPr>
            <a:xfrm>
              <a:off x="4640298" y="2159060"/>
              <a:ext cx="1" cy="332313"/>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59" name="Picture 31"/>
            <p:cNvPicPr>
              <a:picLocks noChangeAspect="1" noChangeArrowheads="1"/>
            </p:cNvPicPr>
            <p:nvPr/>
          </p:nvPicPr>
          <p:blipFill>
            <a:blip r:embed="rId6" cstate="print"/>
            <a:srcRect/>
            <a:stretch>
              <a:fillRect/>
            </a:stretch>
          </p:blipFill>
          <p:spPr bwMode="auto">
            <a:xfrm>
              <a:off x="4369764" y="1789591"/>
              <a:ext cx="541067" cy="369469"/>
            </a:xfrm>
            <a:prstGeom prst="rect">
              <a:avLst/>
            </a:prstGeom>
            <a:noFill/>
            <a:ln w="9525" algn="ctr">
              <a:noFill/>
              <a:miter lim="800000"/>
              <a:headEnd/>
              <a:tailEnd/>
            </a:ln>
            <a:effectLst/>
          </p:spPr>
        </p:pic>
      </p:grpSp>
      <p:grpSp>
        <p:nvGrpSpPr>
          <p:cNvPr id="60" name="그룹 59"/>
          <p:cNvGrpSpPr/>
          <p:nvPr/>
        </p:nvGrpSpPr>
        <p:grpSpPr>
          <a:xfrm>
            <a:off x="1184988" y="3714762"/>
            <a:ext cx="6833208" cy="30457"/>
            <a:chOff x="1184988" y="3023400"/>
            <a:chExt cx="6833208" cy="30457"/>
          </a:xfrm>
        </p:grpSpPr>
        <p:cxnSp>
          <p:nvCxnSpPr>
            <p:cNvPr id="61" name="Straight Arrow Connector 30"/>
            <p:cNvCxnSpPr/>
            <p:nvPr/>
          </p:nvCxnSpPr>
          <p:spPr>
            <a:xfrm>
              <a:off x="1184988" y="3053857"/>
              <a:ext cx="732215"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35"/>
            <p:cNvCxnSpPr/>
            <p:nvPr/>
          </p:nvCxnSpPr>
          <p:spPr>
            <a:xfrm>
              <a:off x="7273940" y="3023400"/>
              <a:ext cx="744256"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63" name="Picture 2" descr="C:\Users\choonghee\AppData\Local\Microsoft\Windows\Temporary Internet Files\Content.IE5\75D29P6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0904" y="1417638"/>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BF"/>
                </a:solidFill>
              </a:rPr>
              <a:t>Decompose Optimization:</a:t>
            </a:r>
            <a:br>
              <a:rPr lang="en-US" dirty="0" smtClean="0">
                <a:solidFill>
                  <a:srgbClr val="0000BF"/>
                </a:solidFill>
              </a:rPr>
            </a:br>
            <a:r>
              <a:rPr lang="en-US" dirty="0" smtClean="0">
                <a:solidFill>
                  <a:srgbClr val="0000BF"/>
                </a:solidFill>
              </a:rPr>
              <a:t>Slow Offline + Fast Online Steps</a:t>
            </a:r>
            <a:endParaRPr lang="en-US" dirty="0">
              <a:solidFill>
                <a:srgbClr val="0000BF"/>
              </a:solidFill>
            </a:endParaRPr>
          </a:p>
        </p:txBody>
      </p:sp>
      <p:sp>
        <p:nvSpPr>
          <p:cNvPr id="5" name="TextBox 4"/>
          <p:cNvSpPr txBox="1"/>
          <p:nvPr/>
        </p:nvSpPr>
        <p:spPr>
          <a:xfrm>
            <a:off x="190500" y="2447309"/>
            <a:ext cx="916687"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Policy </a:t>
            </a:r>
          </a:p>
          <a:p>
            <a:r>
              <a:rPr lang="en-US" sz="2400" dirty="0" smtClean="0"/>
              <a:t>Spec</a:t>
            </a:r>
            <a:endParaRPr lang="en-US" sz="2400" dirty="0"/>
          </a:p>
        </p:txBody>
      </p:sp>
      <p:sp>
        <p:nvSpPr>
          <p:cNvPr id="6" name="TextBox 5"/>
          <p:cNvSpPr txBox="1"/>
          <p:nvPr/>
        </p:nvSpPr>
        <p:spPr>
          <a:xfrm>
            <a:off x="88900" y="4152900"/>
            <a:ext cx="1338828"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Network </a:t>
            </a:r>
          </a:p>
          <a:p>
            <a:r>
              <a:rPr lang="en-US" sz="2400" dirty="0" smtClean="0"/>
              <a:t>Topology</a:t>
            </a:r>
            <a:endParaRPr lang="en-US" sz="2400" dirty="0"/>
          </a:p>
        </p:txBody>
      </p:sp>
      <p:sp>
        <p:nvSpPr>
          <p:cNvPr id="7" name="TextBox 6"/>
          <p:cNvSpPr txBox="1"/>
          <p:nvPr/>
        </p:nvSpPr>
        <p:spPr>
          <a:xfrm>
            <a:off x="1867950" y="3093641"/>
            <a:ext cx="1568308" cy="120032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Enumerate</a:t>
            </a:r>
          </a:p>
          <a:p>
            <a:r>
              <a:rPr lang="en-US" sz="2400" dirty="0" smtClean="0"/>
              <a:t>Physical</a:t>
            </a:r>
          </a:p>
          <a:p>
            <a:r>
              <a:rPr lang="en-US" sz="2400" dirty="0" smtClean="0"/>
              <a:t>Sequences</a:t>
            </a:r>
            <a:endParaRPr lang="en-US" sz="2400" dirty="0"/>
          </a:p>
        </p:txBody>
      </p:sp>
      <p:sp>
        <p:nvSpPr>
          <p:cNvPr id="8" name="TextBox 7"/>
          <p:cNvSpPr txBox="1"/>
          <p:nvPr/>
        </p:nvSpPr>
        <p:spPr>
          <a:xfrm>
            <a:off x="3854209" y="3111839"/>
            <a:ext cx="1360619" cy="120032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Prune for</a:t>
            </a:r>
          </a:p>
          <a:p>
            <a:r>
              <a:rPr lang="en-US" sz="2400" dirty="0" smtClean="0"/>
              <a:t>Feasible</a:t>
            </a:r>
          </a:p>
          <a:p>
            <a:r>
              <a:rPr lang="en-US" sz="2400" dirty="0" err="1" smtClean="0"/>
              <a:t>Configs</a:t>
            </a:r>
            <a:endParaRPr lang="en-US" sz="2400" dirty="0"/>
          </a:p>
        </p:txBody>
      </p:sp>
      <p:cxnSp>
        <p:nvCxnSpPr>
          <p:cNvPr id="18" name="Straight Arrow Connector 17"/>
          <p:cNvCxnSpPr>
            <a:stCxn id="5" idx="3"/>
          </p:cNvCxnSpPr>
          <p:nvPr/>
        </p:nvCxnSpPr>
        <p:spPr>
          <a:xfrm>
            <a:off x="1107187" y="2862808"/>
            <a:ext cx="760763" cy="550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3"/>
          </p:cNvCxnSpPr>
          <p:nvPr/>
        </p:nvCxnSpPr>
        <p:spPr>
          <a:xfrm flipV="1">
            <a:off x="1427728" y="4152900"/>
            <a:ext cx="440222" cy="4154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a:endCxn id="8" idx="1"/>
          </p:cNvCxnSpPr>
          <p:nvPr/>
        </p:nvCxnSpPr>
        <p:spPr>
          <a:xfrm>
            <a:off x="3436258" y="3693805"/>
            <a:ext cx="417951" cy="18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036726" y="1787098"/>
            <a:ext cx="995585"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Rule</a:t>
            </a:r>
          </a:p>
          <a:p>
            <a:r>
              <a:rPr lang="en-US" sz="2400" dirty="0" smtClean="0"/>
              <a:t>Model</a:t>
            </a:r>
            <a:endParaRPr lang="en-US" sz="2400" dirty="0"/>
          </a:p>
        </p:txBody>
      </p:sp>
      <p:cxnSp>
        <p:nvCxnSpPr>
          <p:cNvPr id="29" name="Straight Arrow Connector 28"/>
          <p:cNvCxnSpPr>
            <a:stCxn id="28" idx="2"/>
            <a:endCxn id="8" idx="0"/>
          </p:cNvCxnSpPr>
          <p:nvPr/>
        </p:nvCxnSpPr>
        <p:spPr>
          <a:xfrm>
            <a:off x="4534519" y="2618095"/>
            <a:ext cx="0" cy="493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096634" y="4983033"/>
            <a:ext cx="2122609" cy="461665"/>
          </a:xfrm>
          <a:prstGeom prst="rect">
            <a:avLst/>
          </a:prstGeom>
          <a:noFill/>
        </p:spPr>
        <p:txBody>
          <a:bodyPr wrap="none" rtlCol="0">
            <a:spAutoFit/>
          </a:bodyPr>
          <a:lstStyle/>
          <a:p>
            <a:r>
              <a:rPr lang="en-US" sz="2400" i="1" dirty="0" smtClean="0"/>
              <a:t>Offline Pruning</a:t>
            </a:r>
          </a:p>
        </p:txBody>
      </p:sp>
      <p:grpSp>
        <p:nvGrpSpPr>
          <p:cNvPr id="20" name="Group 19"/>
          <p:cNvGrpSpPr/>
          <p:nvPr/>
        </p:nvGrpSpPr>
        <p:grpSpPr>
          <a:xfrm>
            <a:off x="5214828" y="1549400"/>
            <a:ext cx="3980193" cy="4064000"/>
            <a:chOff x="5214828" y="1549400"/>
            <a:chExt cx="3980193" cy="4064000"/>
          </a:xfrm>
        </p:grpSpPr>
        <p:sp>
          <p:nvSpPr>
            <p:cNvPr id="9" name="TextBox 8"/>
            <p:cNvSpPr txBox="1"/>
            <p:nvPr/>
          </p:nvSpPr>
          <p:spPr>
            <a:xfrm>
              <a:off x="6578594" y="1756201"/>
              <a:ext cx="1009561"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Traffic</a:t>
              </a:r>
            </a:p>
            <a:p>
              <a:r>
                <a:rPr lang="en-US" sz="2400" dirty="0" smtClean="0"/>
                <a:t>Matrix</a:t>
              </a:r>
              <a:endParaRPr lang="en-US" sz="2400" dirty="0"/>
            </a:p>
          </p:txBody>
        </p:sp>
        <p:cxnSp>
          <p:nvCxnSpPr>
            <p:cNvPr id="10" name="Straight Connector 9"/>
            <p:cNvCxnSpPr/>
            <p:nvPr/>
          </p:nvCxnSpPr>
          <p:spPr>
            <a:xfrm>
              <a:off x="6068571" y="1549400"/>
              <a:ext cx="0" cy="4064000"/>
            </a:xfrm>
            <a:prstGeom prst="line">
              <a:avLst/>
            </a:prstGeom>
            <a:ln>
              <a:solidFill>
                <a:srgbClr val="4F81BD"/>
              </a:solidFill>
              <a:prstDash val="dash"/>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7353650" y="3278306"/>
              <a:ext cx="1486855"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LP with </a:t>
              </a:r>
              <a:br>
                <a:rPr lang="en-US" sz="2400" dirty="0" smtClean="0"/>
              </a:br>
              <a:r>
                <a:rPr lang="en-US" sz="2400" dirty="0" err="1" smtClean="0"/>
                <a:t>PrunedSet</a:t>
              </a:r>
              <a:endParaRPr lang="en-US" sz="2400" dirty="0" smtClean="0"/>
            </a:p>
          </p:txBody>
        </p:sp>
        <p:sp>
          <p:nvSpPr>
            <p:cNvPr id="16" name="TextBox 15"/>
            <p:cNvSpPr txBox="1"/>
            <p:nvPr/>
          </p:nvSpPr>
          <p:spPr>
            <a:xfrm>
              <a:off x="7718445" y="1756201"/>
              <a:ext cx="1249060"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err="1" smtClean="0"/>
                <a:t>Mbox</a:t>
              </a:r>
              <a:endParaRPr lang="en-US" sz="2400" dirty="0" smtClean="0"/>
            </a:p>
            <a:p>
              <a:r>
                <a:rPr lang="en-US" sz="2400" dirty="0" smtClean="0"/>
                <a:t>Capacity</a:t>
              </a:r>
              <a:endParaRPr lang="en-US" sz="2400" dirty="0"/>
            </a:p>
          </p:txBody>
        </p:sp>
        <p:cxnSp>
          <p:nvCxnSpPr>
            <p:cNvPr id="24" name="Straight Arrow Connector 23"/>
            <p:cNvCxnSpPr>
              <a:stCxn id="8" idx="3"/>
              <a:endCxn id="15" idx="1"/>
            </p:cNvCxnSpPr>
            <p:nvPr/>
          </p:nvCxnSpPr>
          <p:spPr>
            <a:xfrm flipV="1">
              <a:off x="5214828" y="3693805"/>
              <a:ext cx="2138822" cy="18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58851" y="4983897"/>
              <a:ext cx="3036170" cy="461665"/>
            </a:xfrm>
            <a:prstGeom prst="rect">
              <a:avLst/>
            </a:prstGeom>
            <a:noFill/>
          </p:spPr>
          <p:txBody>
            <a:bodyPr wrap="none" rtlCol="0">
              <a:spAutoFit/>
            </a:bodyPr>
            <a:lstStyle/>
            <a:p>
              <a:r>
                <a:rPr lang="en-US" sz="2400" i="1" dirty="0" smtClean="0"/>
                <a:t>Online Load Balancing</a:t>
              </a:r>
              <a:endParaRPr lang="en-US" sz="2400" i="1" dirty="0"/>
            </a:p>
          </p:txBody>
        </p:sp>
        <p:cxnSp>
          <p:nvCxnSpPr>
            <p:cNvPr id="34" name="Straight Arrow Connector 33"/>
            <p:cNvCxnSpPr/>
            <p:nvPr/>
          </p:nvCxnSpPr>
          <p:spPr>
            <a:xfrm>
              <a:off x="7156005" y="2618095"/>
              <a:ext cx="432150" cy="4807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8303684" y="2618095"/>
              <a:ext cx="205316" cy="4807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706896" y="3527337"/>
              <a:ext cx="119772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i="1" dirty="0" err="1" smtClean="0"/>
                <a:t>PrunedSet</a:t>
              </a:r>
              <a:r>
                <a:rPr lang="en-US" i="1" dirty="0" smtClean="0"/>
                <a:t> </a:t>
              </a:r>
            </a:p>
          </p:txBody>
        </p:sp>
      </p:grpSp>
      <p:sp>
        <p:nvSpPr>
          <p:cNvPr id="4" name="Slide Number Placeholder 3"/>
          <p:cNvSpPr>
            <a:spLocks noGrp="1"/>
          </p:cNvSpPr>
          <p:nvPr>
            <p:ph type="sldNum" sz="quarter" idx="12"/>
          </p:nvPr>
        </p:nvSpPr>
        <p:spPr/>
        <p:txBody>
          <a:bodyPr/>
          <a:lstStyle/>
          <a:p>
            <a:fld id="{2F8258B8-ACF5-6E4C-8B3E-49E538074B44}" type="slidenum">
              <a:rPr lang="en-US" smtClean="0"/>
              <a:t>40</a:t>
            </a:fld>
            <a:endParaRPr lang="en-US"/>
          </a:p>
        </p:txBody>
      </p:sp>
    </p:spTree>
    <p:extLst>
      <p:ext uri="{BB962C8B-B14F-4D97-AF65-F5344CB8AC3E}">
        <p14:creationId xmlns:p14="http://schemas.microsoft.com/office/powerpoint/2010/main" val="393237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8" grpId="0" animBg="1"/>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BF"/>
                </a:solidFill>
              </a:rPr>
              <a:t>Enumerating Physical Sequences</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41</a:t>
            </a:fld>
            <a:endParaRPr lang="en-US"/>
          </a:p>
        </p:txBody>
      </p:sp>
      <p:pic>
        <p:nvPicPr>
          <p:cNvPr id="5" name="Picture 4"/>
          <p:cNvPicPr>
            <a:picLocks noChangeArrowheads="1"/>
          </p:cNvPicPr>
          <p:nvPr/>
        </p:nvPicPr>
        <p:blipFill>
          <a:blip r:embed="rId3" cstate="print"/>
          <a:srcRect/>
          <a:stretch>
            <a:fillRect/>
          </a:stretch>
        </p:blipFill>
        <p:spPr bwMode="auto">
          <a:xfrm>
            <a:off x="2481350" y="2903703"/>
            <a:ext cx="667375" cy="420882"/>
          </a:xfrm>
          <a:prstGeom prst="rect">
            <a:avLst/>
          </a:prstGeom>
          <a:noFill/>
          <a:ln w="9525">
            <a:noFill/>
            <a:miter lim="800000"/>
            <a:headEnd/>
            <a:tailEnd/>
          </a:ln>
          <a:effectLst/>
        </p:spPr>
      </p:pic>
      <p:pic>
        <p:nvPicPr>
          <p:cNvPr id="6" name="Picture 5"/>
          <p:cNvPicPr>
            <a:picLocks noChangeArrowheads="1"/>
          </p:cNvPicPr>
          <p:nvPr/>
        </p:nvPicPr>
        <p:blipFill>
          <a:blip r:embed="rId3" cstate="print"/>
          <a:srcRect/>
          <a:stretch>
            <a:fillRect/>
          </a:stretch>
        </p:blipFill>
        <p:spPr bwMode="auto">
          <a:xfrm>
            <a:off x="6144747" y="3426044"/>
            <a:ext cx="667375" cy="420882"/>
          </a:xfrm>
          <a:prstGeom prst="rect">
            <a:avLst/>
          </a:prstGeom>
          <a:noFill/>
          <a:ln w="9525">
            <a:noFill/>
            <a:miter lim="800000"/>
            <a:headEnd/>
            <a:tailEnd/>
          </a:ln>
          <a:effectLst/>
        </p:spPr>
      </p:pic>
      <p:pic>
        <p:nvPicPr>
          <p:cNvPr id="7" name="Picture 6"/>
          <p:cNvPicPr>
            <a:picLocks noChangeArrowheads="1"/>
          </p:cNvPicPr>
          <p:nvPr/>
        </p:nvPicPr>
        <p:blipFill>
          <a:blip r:embed="rId3" cstate="print"/>
          <a:srcRect/>
          <a:stretch>
            <a:fillRect/>
          </a:stretch>
        </p:blipFill>
        <p:spPr bwMode="auto">
          <a:xfrm>
            <a:off x="7657896" y="3282156"/>
            <a:ext cx="667375" cy="420882"/>
          </a:xfrm>
          <a:prstGeom prst="rect">
            <a:avLst/>
          </a:prstGeom>
          <a:noFill/>
          <a:ln w="9525">
            <a:noFill/>
            <a:miter lim="800000"/>
            <a:headEnd/>
            <a:tailEnd/>
          </a:ln>
          <a:effectLst/>
        </p:spPr>
      </p:pic>
      <p:pic>
        <p:nvPicPr>
          <p:cNvPr id="8" name="Picture 7"/>
          <p:cNvPicPr>
            <a:picLocks noChangeArrowheads="1"/>
          </p:cNvPicPr>
          <p:nvPr/>
        </p:nvPicPr>
        <p:blipFill>
          <a:blip r:embed="rId3" cstate="print"/>
          <a:srcRect/>
          <a:stretch>
            <a:fillRect/>
          </a:stretch>
        </p:blipFill>
        <p:spPr bwMode="auto">
          <a:xfrm>
            <a:off x="921632" y="3550796"/>
            <a:ext cx="667375" cy="420882"/>
          </a:xfrm>
          <a:prstGeom prst="rect">
            <a:avLst/>
          </a:prstGeom>
          <a:noFill/>
          <a:ln w="9525">
            <a:noFill/>
            <a:miter lim="800000"/>
            <a:headEnd/>
            <a:tailEnd/>
          </a:ln>
          <a:effectLst/>
        </p:spPr>
      </p:pic>
      <p:cxnSp>
        <p:nvCxnSpPr>
          <p:cNvPr id="9" name="Straight Connector 8"/>
          <p:cNvCxnSpPr>
            <a:stCxn id="8" idx="3"/>
          </p:cNvCxnSpPr>
          <p:nvPr/>
        </p:nvCxnSpPr>
        <p:spPr>
          <a:xfrm flipV="1">
            <a:off x="1589007" y="3204337"/>
            <a:ext cx="969240" cy="556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3"/>
            <a:endCxn id="6" idx="1"/>
          </p:cNvCxnSpPr>
          <p:nvPr/>
        </p:nvCxnSpPr>
        <p:spPr>
          <a:xfrm>
            <a:off x="3148725" y="3114144"/>
            <a:ext cx="2996022" cy="5223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3"/>
            <a:endCxn id="7" idx="1"/>
          </p:cNvCxnSpPr>
          <p:nvPr/>
        </p:nvCxnSpPr>
        <p:spPr>
          <a:xfrm flipV="1">
            <a:off x="6812122" y="3492597"/>
            <a:ext cx="845774" cy="143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36" idx="3"/>
            <a:endCxn id="6" idx="1"/>
          </p:cNvCxnSpPr>
          <p:nvPr/>
        </p:nvCxnSpPr>
        <p:spPr>
          <a:xfrm flipV="1">
            <a:off x="3466474" y="3636485"/>
            <a:ext cx="2678273" cy="445132"/>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06934" y="3071715"/>
            <a:ext cx="482073" cy="461665"/>
          </a:xfrm>
          <a:prstGeom prst="rect">
            <a:avLst/>
          </a:prstGeom>
          <a:noFill/>
        </p:spPr>
        <p:txBody>
          <a:bodyPr wrap="none" rtlCol="0">
            <a:spAutoFit/>
          </a:bodyPr>
          <a:lstStyle/>
          <a:p>
            <a:r>
              <a:rPr lang="en-US" sz="2400" dirty="0" smtClean="0"/>
              <a:t>S1</a:t>
            </a:r>
            <a:endParaRPr lang="en-US" sz="2400" baseline="-25000" dirty="0"/>
          </a:p>
        </p:txBody>
      </p:sp>
      <p:sp>
        <p:nvSpPr>
          <p:cNvPr id="14" name="TextBox 13"/>
          <p:cNvSpPr txBox="1"/>
          <p:nvPr/>
        </p:nvSpPr>
        <p:spPr>
          <a:xfrm>
            <a:off x="7677256" y="3666473"/>
            <a:ext cx="482073" cy="461665"/>
          </a:xfrm>
          <a:prstGeom prst="rect">
            <a:avLst/>
          </a:prstGeom>
          <a:noFill/>
        </p:spPr>
        <p:txBody>
          <a:bodyPr wrap="none" rtlCol="0">
            <a:spAutoFit/>
          </a:bodyPr>
          <a:lstStyle/>
          <a:p>
            <a:r>
              <a:rPr lang="en-US" sz="2400" dirty="0" smtClean="0"/>
              <a:t>S6</a:t>
            </a:r>
            <a:endParaRPr lang="en-US" sz="2400" baseline="-25000" dirty="0"/>
          </a:p>
        </p:txBody>
      </p:sp>
      <p:sp>
        <p:nvSpPr>
          <p:cNvPr id="15" name="TextBox 14"/>
          <p:cNvSpPr txBox="1"/>
          <p:nvPr/>
        </p:nvSpPr>
        <p:spPr>
          <a:xfrm>
            <a:off x="3009477" y="2631941"/>
            <a:ext cx="482073" cy="461665"/>
          </a:xfrm>
          <a:prstGeom prst="rect">
            <a:avLst/>
          </a:prstGeom>
          <a:noFill/>
        </p:spPr>
        <p:txBody>
          <a:bodyPr wrap="none" rtlCol="0">
            <a:spAutoFit/>
          </a:bodyPr>
          <a:lstStyle/>
          <a:p>
            <a:r>
              <a:rPr lang="en-US" sz="2400" dirty="0" smtClean="0"/>
              <a:t>S2</a:t>
            </a:r>
            <a:endParaRPr lang="en-US" sz="2400" baseline="-25000" dirty="0"/>
          </a:p>
        </p:txBody>
      </p:sp>
      <p:sp>
        <p:nvSpPr>
          <p:cNvPr id="16" name="TextBox 15"/>
          <p:cNvSpPr txBox="1"/>
          <p:nvPr/>
        </p:nvSpPr>
        <p:spPr>
          <a:xfrm>
            <a:off x="6308412" y="3003466"/>
            <a:ext cx="482073" cy="461665"/>
          </a:xfrm>
          <a:prstGeom prst="rect">
            <a:avLst/>
          </a:prstGeom>
          <a:noFill/>
        </p:spPr>
        <p:txBody>
          <a:bodyPr wrap="none" rtlCol="0">
            <a:spAutoFit/>
          </a:bodyPr>
          <a:lstStyle/>
          <a:p>
            <a:r>
              <a:rPr lang="en-US" sz="2400" dirty="0" smtClean="0"/>
              <a:t>S5</a:t>
            </a:r>
            <a:endParaRPr lang="en-US" sz="2400" baseline="-25000" dirty="0"/>
          </a:p>
        </p:txBody>
      </p:sp>
      <p:pic>
        <p:nvPicPr>
          <p:cNvPr id="17" name="Picture 57" descr="icon_color"/>
          <p:cNvPicPr>
            <a:picLocks noChangeAspect="1" noChangeArrowheads="1"/>
          </p:cNvPicPr>
          <p:nvPr/>
        </p:nvPicPr>
        <p:blipFill>
          <a:blip r:embed="rId4" cstate="print"/>
          <a:srcRect/>
          <a:stretch>
            <a:fillRect/>
          </a:stretch>
        </p:blipFill>
        <p:spPr bwMode="auto">
          <a:xfrm>
            <a:off x="6352943" y="4081617"/>
            <a:ext cx="437542" cy="500821"/>
          </a:xfrm>
          <a:prstGeom prst="rect">
            <a:avLst/>
          </a:prstGeom>
          <a:noFill/>
        </p:spPr>
      </p:pic>
      <p:pic>
        <p:nvPicPr>
          <p:cNvPr id="18" name="Picture 11" descr="IOSfirewall"/>
          <p:cNvPicPr>
            <a:picLocks noChangeAspect="1" noChangeArrowheads="1"/>
          </p:cNvPicPr>
          <p:nvPr/>
        </p:nvPicPr>
        <p:blipFill>
          <a:blip r:embed="rId5" cstate="print"/>
          <a:srcRect/>
          <a:stretch>
            <a:fillRect/>
          </a:stretch>
        </p:blipFill>
        <p:spPr bwMode="auto">
          <a:xfrm>
            <a:off x="1721434" y="1774636"/>
            <a:ext cx="324630" cy="602782"/>
          </a:xfrm>
          <a:prstGeom prst="rect">
            <a:avLst/>
          </a:prstGeom>
          <a:noFill/>
        </p:spPr>
      </p:pic>
      <p:pic>
        <p:nvPicPr>
          <p:cNvPr id="19" name="Picture 11" descr="IOSfirewall"/>
          <p:cNvPicPr>
            <a:picLocks noChangeAspect="1" noChangeArrowheads="1"/>
          </p:cNvPicPr>
          <p:nvPr/>
        </p:nvPicPr>
        <p:blipFill>
          <a:blip r:embed="rId5" cstate="print"/>
          <a:srcRect/>
          <a:stretch>
            <a:fillRect/>
          </a:stretch>
        </p:blipFill>
        <p:spPr bwMode="auto">
          <a:xfrm>
            <a:off x="4365867" y="4038115"/>
            <a:ext cx="324630" cy="602782"/>
          </a:xfrm>
          <a:prstGeom prst="rect">
            <a:avLst/>
          </a:prstGeom>
          <a:noFill/>
        </p:spPr>
      </p:pic>
      <p:cxnSp>
        <p:nvCxnSpPr>
          <p:cNvPr id="20" name="Straight Connector 19"/>
          <p:cNvCxnSpPr/>
          <p:nvPr/>
        </p:nvCxnSpPr>
        <p:spPr>
          <a:xfrm>
            <a:off x="2000811" y="2264405"/>
            <a:ext cx="674498" cy="699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6" idx="2"/>
            <a:endCxn id="17" idx="0"/>
          </p:cNvCxnSpPr>
          <p:nvPr/>
        </p:nvCxnSpPr>
        <p:spPr>
          <a:xfrm>
            <a:off x="6478435" y="3846926"/>
            <a:ext cx="93279" cy="2346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0"/>
          </p:cNvCxnSpPr>
          <p:nvPr/>
        </p:nvCxnSpPr>
        <p:spPr>
          <a:xfrm flipH="1">
            <a:off x="2815038" y="2204463"/>
            <a:ext cx="317749" cy="699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424484" y="4228458"/>
            <a:ext cx="920205" cy="57028"/>
          </a:xfrm>
          <a:prstGeom prst="line">
            <a:avLst/>
          </a:prstGeom>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844135" y="1706932"/>
            <a:ext cx="4667748" cy="2921636"/>
            <a:chOff x="797062" y="1785523"/>
            <a:chExt cx="4667748" cy="2921636"/>
          </a:xfrm>
        </p:grpSpPr>
        <p:sp>
          <p:nvSpPr>
            <p:cNvPr id="25" name="TextBox 24"/>
            <p:cNvSpPr txBox="1"/>
            <p:nvPr/>
          </p:nvSpPr>
          <p:spPr>
            <a:xfrm>
              <a:off x="797062" y="1785523"/>
              <a:ext cx="722423" cy="400110"/>
            </a:xfrm>
            <a:prstGeom prst="rect">
              <a:avLst/>
            </a:prstGeom>
            <a:noFill/>
          </p:spPr>
          <p:txBody>
            <a:bodyPr wrap="none" rtlCol="0">
              <a:spAutoFit/>
            </a:bodyPr>
            <a:lstStyle/>
            <a:p>
              <a:r>
                <a:rPr lang="en-US" sz="2000" i="1" dirty="0" smtClean="0"/>
                <a:t>FW1 </a:t>
              </a:r>
            </a:p>
          </p:txBody>
        </p:sp>
        <p:sp>
          <p:nvSpPr>
            <p:cNvPr id="26" name="TextBox 25"/>
            <p:cNvSpPr txBox="1"/>
            <p:nvPr/>
          </p:nvSpPr>
          <p:spPr>
            <a:xfrm>
              <a:off x="4742387" y="4307049"/>
              <a:ext cx="722423" cy="400110"/>
            </a:xfrm>
            <a:prstGeom prst="rect">
              <a:avLst/>
            </a:prstGeom>
            <a:noFill/>
          </p:spPr>
          <p:txBody>
            <a:bodyPr wrap="none" rtlCol="0">
              <a:spAutoFit/>
            </a:bodyPr>
            <a:lstStyle/>
            <a:p>
              <a:r>
                <a:rPr lang="en-US" sz="2000" i="1" dirty="0" smtClean="0"/>
                <a:t>FW2 </a:t>
              </a:r>
            </a:p>
          </p:txBody>
        </p:sp>
      </p:grpSp>
      <p:cxnSp>
        <p:nvCxnSpPr>
          <p:cNvPr id="27" name="Straight Arrow Connector 26"/>
          <p:cNvCxnSpPr>
            <a:stCxn id="29" idx="3"/>
            <a:endCxn id="30" idx="1"/>
          </p:cNvCxnSpPr>
          <p:nvPr/>
        </p:nvCxnSpPr>
        <p:spPr>
          <a:xfrm flipV="1">
            <a:off x="6753062" y="1854499"/>
            <a:ext cx="526915" cy="2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3979195" y="1342739"/>
            <a:ext cx="4054915" cy="724756"/>
            <a:chOff x="3795423" y="467724"/>
            <a:chExt cx="4054915" cy="724756"/>
          </a:xfrm>
        </p:grpSpPr>
        <p:pic>
          <p:nvPicPr>
            <p:cNvPr id="29" name="Picture 11" descr="IOSfirewall"/>
            <p:cNvPicPr>
              <a:picLocks noChangeAspect="1" noChangeArrowheads="1"/>
            </p:cNvPicPr>
            <p:nvPr/>
          </p:nvPicPr>
          <p:blipFill>
            <a:blip r:embed="rId5" cstate="print"/>
            <a:srcRect/>
            <a:stretch>
              <a:fillRect/>
            </a:stretch>
          </p:blipFill>
          <p:spPr bwMode="auto">
            <a:xfrm>
              <a:off x="6342930" y="772168"/>
              <a:ext cx="226360" cy="420312"/>
            </a:xfrm>
            <a:prstGeom prst="rect">
              <a:avLst/>
            </a:prstGeom>
            <a:noFill/>
          </p:spPr>
        </p:pic>
        <p:pic>
          <p:nvPicPr>
            <p:cNvPr id="30" name="Picture 57" descr="icon_color"/>
            <p:cNvPicPr>
              <a:picLocks noChangeAspect="1" noChangeArrowheads="1"/>
            </p:cNvPicPr>
            <p:nvPr/>
          </p:nvPicPr>
          <p:blipFill>
            <a:blip r:embed="rId4" cstate="print"/>
            <a:srcRect/>
            <a:stretch>
              <a:fillRect/>
            </a:stretch>
          </p:blipFill>
          <p:spPr bwMode="auto">
            <a:xfrm>
              <a:off x="7096205" y="823148"/>
              <a:ext cx="273165" cy="312671"/>
            </a:xfrm>
            <a:prstGeom prst="rect">
              <a:avLst/>
            </a:prstGeom>
            <a:noFill/>
          </p:spPr>
        </p:pic>
        <p:cxnSp>
          <p:nvCxnSpPr>
            <p:cNvPr id="31" name="Straight Arrow Connector 30"/>
            <p:cNvCxnSpPr>
              <a:endCxn id="29" idx="1"/>
            </p:cNvCxnSpPr>
            <p:nvPr/>
          </p:nvCxnSpPr>
          <p:spPr>
            <a:xfrm>
              <a:off x="5929929" y="979484"/>
              <a:ext cx="413001" cy="2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363855" y="982324"/>
              <a:ext cx="486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95423" y="772168"/>
              <a:ext cx="2061024" cy="369332"/>
            </a:xfrm>
            <a:prstGeom prst="rect">
              <a:avLst/>
            </a:prstGeom>
            <a:noFill/>
          </p:spPr>
          <p:txBody>
            <a:bodyPr wrap="square" rtlCol="0">
              <a:spAutoFit/>
            </a:bodyPr>
            <a:lstStyle/>
            <a:p>
              <a:r>
                <a:rPr lang="en-US" dirty="0" smtClean="0"/>
                <a:t>10.1/16, HTTP </a:t>
              </a:r>
              <a:r>
                <a:rPr lang="en-US" dirty="0" smtClean="0">
                  <a:sym typeface="Wingdings"/>
                </a:rPr>
                <a:t> *</a:t>
              </a:r>
              <a:endParaRPr lang="en-US" dirty="0"/>
            </a:p>
          </p:txBody>
        </p:sp>
        <p:sp>
          <p:nvSpPr>
            <p:cNvPr id="34" name="TextBox 33"/>
            <p:cNvSpPr txBox="1"/>
            <p:nvPr/>
          </p:nvSpPr>
          <p:spPr>
            <a:xfrm>
              <a:off x="5977791" y="467724"/>
              <a:ext cx="838791" cy="338554"/>
            </a:xfrm>
            <a:prstGeom prst="rect">
              <a:avLst/>
            </a:prstGeom>
            <a:noFill/>
          </p:spPr>
          <p:txBody>
            <a:bodyPr wrap="none" rtlCol="0">
              <a:spAutoFit/>
            </a:bodyPr>
            <a:lstStyle/>
            <a:p>
              <a:r>
                <a:rPr lang="en-US" sz="1600" dirty="0" smtClean="0"/>
                <a:t>Firewall</a:t>
              </a:r>
              <a:endParaRPr lang="en-US" sz="1600" dirty="0"/>
            </a:p>
          </p:txBody>
        </p:sp>
        <p:sp>
          <p:nvSpPr>
            <p:cNvPr id="35" name="TextBox 34"/>
            <p:cNvSpPr txBox="1"/>
            <p:nvPr/>
          </p:nvSpPr>
          <p:spPr>
            <a:xfrm>
              <a:off x="6991097" y="484594"/>
              <a:ext cx="456876" cy="338554"/>
            </a:xfrm>
            <a:prstGeom prst="rect">
              <a:avLst/>
            </a:prstGeom>
            <a:noFill/>
          </p:spPr>
          <p:txBody>
            <a:bodyPr wrap="none" rtlCol="0">
              <a:spAutoFit/>
            </a:bodyPr>
            <a:lstStyle/>
            <a:p>
              <a:r>
                <a:rPr lang="en-US" sz="1600" dirty="0" smtClean="0"/>
                <a:t>IDS</a:t>
              </a:r>
              <a:endParaRPr lang="en-US" sz="1600" dirty="0"/>
            </a:p>
          </p:txBody>
        </p:sp>
      </p:grpSp>
      <p:pic>
        <p:nvPicPr>
          <p:cNvPr id="36" name="Picture 35"/>
          <p:cNvPicPr>
            <a:picLocks noChangeArrowheads="1"/>
          </p:cNvPicPr>
          <p:nvPr/>
        </p:nvPicPr>
        <p:blipFill>
          <a:blip r:embed="rId3" cstate="print"/>
          <a:srcRect/>
          <a:stretch>
            <a:fillRect/>
          </a:stretch>
        </p:blipFill>
        <p:spPr bwMode="auto">
          <a:xfrm>
            <a:off x="2799099" y="3871176"/>
            <a:ext cx="667375" cy="420882"/>
          </a:xfrm>
          <a:prstGeom prst="rect">
            <a:avLst/>
          </a:prstGeom>
          <a:noFill/>
          <a:ln w="9525">
            <a:noFill/>
            <a:miter lim="800000"/>
            <a:headEnd/>
            <a:tailEnd/>
          </a:ln>
          <a:effectLst/>
        </p:spPr>
      </p:pic>
      <p:cxnSp>
        <p:nvCxnSpPr>
          <p:cNvPr id="37" name="Straight Connector 36"/>
          <p:cNvCxnSpPr>
            <a:stCxn id="8" idx="3"/>
            <a:endCxn id="36" idx="1"/>
          </p:cNvCxnSpPr>
          <p:nvPr/>
        </p:nvCxnSpPr>
        <p:spPr>
          <a:xfrm>
            <a:off x="1589007" y="3761237"/>
            <a:ext cx="1210092" cy="32038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693703621"/>
              </p:ext>
            </p:extLst>
          </p:nvPr>
        </p:nvGraphicFramePr>
        <p:xfrm>
          <a:off x="482050" y="4777760"/>
          <a:ext cx="8575436" cy="1188720"/>
        </p:xfrm>
        <a:graphic>
          <a:graphicData uri="http://schemas.openxmlformats.org/drawingml/2006/table">
            <a:tbl>
              <a:tblPr firstRow="1" bandRow="1">
                <a:tableStyleId>{2D5ABB26-0587-4C30-8999-92F81FD0307C}</a:tableStyleId>
              </a:tblPr>
              <a:tblGrid>
                <a:gridCol w="2121450"/>
                <a:gridCol w="6453986"/>
              </a:tblGrid>
              <a:tr h="370840">
                <a:tc>
                  <a:txBody>
                    <a:bodyPr/>
                    <a:lstStyle/>
                    <a:p>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Physical Sequence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FW1-IDS1-Proxy1</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smtClean="0"/>
                        <a:t>S1 S2</a:t>
                      </a:r>
                      <a:r>
                        <a:rPr lang="en-US" sz="2000" baseline="0" dirty="0" smtClean="0"/>
                        <a:t> </a:t>
                      </a:r>
                      <a:r>
                        <a:rPr lang="en-US" sz="2000" dirty="0" smtClean="0"/>
                        <a:t>FW1</a:t>
                      </a:r>
                      <a:r>
                        <a:rPr lang="en-US" sz="2000" baseline="0" dirty="0" smtClean="0"/>
                        <a:t> </a:t>
                      </a:r>
                      <a:r>
                        <a:rPr lang="en-US" sz="2000" dirty="0" smtClean="0"/>
                        <a:t>S2</a:t>
                      </a:r>
                      <a:r>
                        <a:rPr lang="en-US" sz="2000" baseline="0" dirty="0" smtClean="0"/>
                        <a:t> </a:t>
                      </a:r>
                      <a:r>
                        <a:rPr lang="en-US" sz="2000" dirty="0" smtClean="0"/>
                        <a:t>S4 </a:t>
                      </a:r>
                      <a:r>
                        <a:rPr lang="en-US" sz="2000" baseline="0" dirty="0" smtClean="0">
                          <a:sym typeface="Wingdings"/>
                        </a:rPr>
                        <a:t>S5 IDS1 </a:t>
                      </a:r>
                      <a:r>
                        <a:rPr lang="en-US" sz="2000" dirty="0" smtClean="0"/>
                        <a:t>S5 </a:t>
                      </a:r>
                      <a:r>
                        <a:rPr lang="en-US" sz="2000" baseline="0" dirty="0" smtClean="0">
                          <a:sym typeface="Wingdings"/>
                        </a:rPr>
                        <a:t>S4 S2 Proxy1 S2 S4 S5 S6</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FW2-IDS1-Proxy1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S1</a:t>
                      </a:r>
                      <a:r>
                        <a:rPr lang="en-US" sz="2000" baseline="0" dirty="0" smtClean="0"/>
                        <a:t> </a:t>
                      </a:r>
                      <a:r>
                        <a:rPr lang="en-US" sz="2000" dirty="0" smtClean="0"/>
                        <a:t>S3</a:t>
                      </a:r>
                      <a:r>
                        <a:rPr lang="en-US" sz="2000" baseline="0" dirty="0" smtClean="0"/>
                        <a:t> </a:t>
                      </a:r>
                      <a:r>
                        <a:rPr lang="en-US" sz="2000" dirty="0" smtClean="0"/>
                        <a:t>FW2</a:t>
                      </a:r>
                      <a:r>
                        <a:rPr lang="en-US" sz="2000" baseline="0" dirty="0" smtClean="0"/>
                        <a:t> </a:t>
                      </a:r>
                      <a:r>
                        <a:rPr lang="en-US" sz="2000" dirty="0" smtClean="0"/>
                        <a:t>S3</a:t>
                      </a:r>
                      <a:r>
                        <a:rPr lang="en-US" sz="2000" baseline="0" dirty="0" smtClean="0"/>
                        <a:t> </a:t>
                      </a:r>
                      <a:r>
                        <a:rPr lang="en-US" sz="2000" dirty="0" smtClean="0"/>
                        <a:t>S5</a:t>
                      </a:r>
                      <a:r>
                        <a:rPr lang="en-US" sz="2000" baseline="0" dirty="0" smtClean="0"/>
                        <a:t> </a:t>
                      </a:r>
                      <a:r>
                        <a:rPr lang="en-US" sz="2000" baseline="0" dirty="0" smtClean="0">
                          <a:sym typeface="Wingdings"/>
                        </a:rPr>
                        <a:t>IDS1 </a:t>
                      </a:r>
                      <a:r>
                        <a:rPr lang="en-US" sz="2000" dirty="0" smtClean="0"/>
                        <a:t>S5</a:t>
                      </a:r>
                      <a:r>
                        <a:rPr lang="en-US" sz="2000" baseline="0" dirty="0" smtClean="0"/>
                        <a:t> </a:t>
                      </a:r>
                      <a:r>
                        <a:rPr lang="en-US" sz="2000" baseline="0" dirty="0" smtClean="0">
                          <a:sym typeface="Wingdings"/>
                        </a:rPr>
                        <a:t>S4 S2 Proxy1 S2 S4 S5 S6</a:t>
                      </a:r>
                      <a:endParaRPr lang="en-US"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9" name="TextBox 38"/>
          <p:cNvSpPr txBox="1"/>
          <p:nvPr/>
        </p:nvSpPr>
        <p:spPr>
          <a:xfrm>
            <a:off x="3016484" y="3437074"/>
            <a:ext cx="482073" cy="461665"/>
          </a:xfrm>
          <a:prstGeom prst="rect">
            <a:avLst/>
          </a:prstGeom>
          <a:noFill/>
        </p:spPr>
        <p:txBody>
          <a:bodyPr wrap="none" rtlCol="0">
            <a:spAutoFit/>
          </a:bodyPr>
          <a:lstStyle/>
          <a:p>
            <a:r>
              <a:rPr lang="en-US" sz="2400" smtClean="0"/>
              <a:t>S3</a:t>
            </a:r>
            <a:endParaRPr lang="en-US" sz="2400" baseline="-25000" dirty="0"/>
          </a:p>
        </p:txBody>
      </p:sp>
      <p:cxnSp>
        <p:nvCxnSpPr>
          <p:cNvPr id="40" name="Straight Arrow Connector 39"/>
          <p:cNvCxnSpPr/>
          <p:nvPr/>
        </p:nvCxnSpPr>
        <p:spPr>
          <a:xfrm>
            <a:off x="189417" y="3761559"/>
            <a:ext cx="73221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8325271" y="3523761"/>
            <a:ext cx="73221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42" name="Picture 31"/>
          <p:cNvPicPr>
            <a:picLocks noChangeAspect="1" noChangeArrowheads="1"/>
          </p:cNvPicPr>
          <p:nvPr/>
        </p:nvPicPr>
        <p:blipFill>
          <a:blip r:embed="rId6" cstate="print"/>
          <a:srcRect/>
          <a:stretch>
            <a:fillRect/>
          </a:stretch>
        </p:blipFill>
        <p:spPr bwMode="auto">
          <a:xfrm>
            <a:off x="3016484" y="1826758"/>
            <a:ext cx="583395" cy="398373"/>
          </a:xfrm>
          <a:prstGeom prst="rect">
            <a:avLst/>
          </a:prstGeom>
          <a:noFill/>
          <a:ln w="9525" algn="ctr">
            <a:noFill/>
            <a:miter lim="800000"/>
            <a:headEnd/>
            <a:tailEnd/>
          </a:ln>
          <a:effectLst/>
        </p:spPr>
      </p:pic>
      <p:pic>
        <p:nvPicPr>
          <p:cNvPr id="51" name="Picture 31"/>
          <p:cNvPicPr>
            <a:picLocks noChangeAspect="1" noChangeArrowheads="1"/>
          </p:cNvPicPr>
          <p:nvPr/>
        </p:nvPicPr>
        <p:blipFill>
          <a:blip r:embed="rId6" cstate="print"/>
          <a:srcRect/>
          <a:stretch>
            <a:fillRect/>
          </a:stretch>
        </p:blipFill>
        <p:spPr bwMode="auto">
          <a:xfrm>
            <a:off x="8036345" y="1681293"/>
            <a:ext cx="472093" cy="322370"/>
          </a:xfrm>
          <a:prstGeom prst="rect">
            <a:avLst/>
          </a:prstGeom>
          <a:noFill/>
          <a:ln w="9525" algn="ctr">
            <a:noFill/>
            <a:miter lim="800000"/>
            <a:headEnd/>
            <a:tailEnd/>
          </a:ln>
          <a:effectLst/>
        </p:spPr>
      </p:pic>
      <p:cxnSp>
        <p:nvCxnSpPr>
          <p:cNvPr id="53" name="Straight Arrow Connector 52"/>
          <p:cNvCxnSpPr/>
          <p:nvPr/>
        </p:nvCxnSpPr>
        <p:spPr>
          <a:xfrm>
            <a:off x="8467216" y="1851659"/>
            <a:ext cx="413001" cy="2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3846454" y="1235730"/>
            <a:ext cx="5012977" cy="998707"/>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7982100" y="1338411"/>
            <a:ext cx="652142" cy="338554"/>
          </a:xfrm>
          <a:prstGeom prst="rect">
            <a:avLst/>
          </a:prstGeom>
          <a:noFill/>
        </p:spPr>
        <p:txBody>
          <a:bodyPr wrap="none" rtlCol="0">
            <a:spAutoFit/>
          </a:bodyPr>
          <a:lstStyle/>
          <a:p>
            <a:r>
              <a:rPr lang="en-US" sz="1600" dirty="0" smtClean="0"/>
              <a:t>Proxy</a:t>
            </a:r>
            <a:endParaRPr lang="en-US" sz="1600" dirty="0"/>
          </a:p>
        </p:txBody>
      </p:sp>
      <p:sp>
        <p:nvSpPr>
          <p:cNvPr id="56" name="TextBox 55"/>
          <p:cNvSpPr txBox="1"/>
          <p:nvPr/>
        </p:nvSpPr>
        <p:spPr>
          <a:xfrm>
            <a:off x="4043649" y="1235731"/>
            <a:ext cx="1713780" cy="430887"/>
          </a:xfrm>
          <a:prstGeom prst="rect">
            <a:avLst/>
          </a:prstGeom>
          <a:noFill/>
        </p:spPr>
        <p:txBody>
          <a:bodyPr wrap="none" rtlCol="0">
            <a:spAutoFit/>
          </a:bodyPr>
          <a:lstStyle/>
          <a:p>
            <a:r>
              <a:rPr lang="en-US" sz="2200" dirty="0" smtClean="0"/>
              <a:t>Policy Chains</a:t>
            </a:r>
            <a:endParaRPr lang="en-US" sz="2200" dirty="0"/>
          </a:p>
        </p:txBody>
      </p:sp>
      <p:sp>
        <p:nvSpPr>
          <p:cNvPr id="57" name="TextBox 56"/>
          <p:cNvSpPr txBox="1"/>
          <p:nvPr/>
        </p:nvSpPr>
        <p:spPr>
          <a:xfrm>
            <a:off x="2815038" y="1334974"/>
            <a:ext cx="954107" cy="400110"/>
          </a:xfrm>
          <a:prstGeom prst="rect">
            <a:avLst/>
          </a:prstGeom>
          <a:noFill/>
        </p:spPr>
        <p:txBody>
          <a:bodyPr wrap="none" rtlCol="0">
            <a:spAutoFit/>
          </a:bodyPr>
          <a:lstStyle/>
          <a:p>
            <a:r>
              <a:rPr lang="en-US" sz="2000" i="1" dirty="0" smtClean="0"/>
              <a:t>Proxy1</a:t>
            </a:r>
          </a:p>
        </p:txBody>
      </p:sp>
      <p:sp>
        <p:nvSpPr>
          <p:cNvPr id="58" name="TextBox 57"/>
          <p:cNvSpPr txBox="1"/>
          <p:nvPr/>
        </p:nvSpPr>
        <p:spPr>
          <a:xfrm>
            <a:off x="6790485" y="4284480"/>
            <a:ext cx="714659" cy="400110"/>
          </a:xfrm>
          <a:prstGeom prst="rect">
            <a:avLst/>
          </a:prstGeom>
          <a:noFill/>
        </p:spPr>
        <p:txBody>
          <a:bodyPr wrap="none" rtlCol="0">
            <a:spAutoFit/>
          </a:bodyPr>
          <a:lstStyle/>
          <a:p>
            <a:r>
              <a:rPr lang="en-US" sz="2000" i="1" dirty="0" smtClean="0"/>
              <a:t>IDS1</a:t>
            </a:r>
          </a:p>
        </p:txBody>
      </p:sp>
      <p:pic>
        <p:nvPicPr>
          <p:cNvPr id="59" name="Picture 58"/>
          <p:cNvPicPr>
            <a:picLocks noChangeArrowheads="1"/>
          </p:cNvPicPr>
          <p:nvPr/>
        </p:nvPicPr>
        <p:blipFill>
          <a:blip r:embed="rId3" cstate="print"/>
          <a:srcRect/>
          <a:stretch>
            <a:fillRect/>
          </a:stretch>
        </p:blipFill>
        <p:spPr bwMode="auto">
          <a:xfrm>
            <a:off x="4242555" y="3124028"/>
            <a:ext cx="667375" cy="420882"/>
          </a:xfrm>
          <a:prstGeom prst="rect">
            <a:avLst/>
          </a:prstGeom>
          <a:noFill/>
          <a:ln w="9525">
            <a:noFill/>
            <a:miter lim="800000"/>
            <a:headEnd/>
            <a:tailEnd/>
          </a:ln>
          <a:effectLst/>
        </p:spPr>
      </p:pic>
      <p:sp>
        <p:nvSpPr>
          <p:cNvPr id="60" name="TextBox 59"/>
          <p:cNvSpPr txBox="1"/>
          <p:nvPr/>
        </p:nvSpPr>
        <p:spPr>
          <a:xfrm>
            <a:off x="4909930" y="2816409"/>
            <a:ext cx="482073" cy="461665"/>
          </a:xfrm>
          <a:prstGeom prst="rect">
            <a:avLst/>
          </a:prstGeom>
          <a:noFill/>
        </p:spPr>
        <p:txBody>
          <a:bodyPr wrap="none" rtlCol="0">
            <a:spAutoFit/>
          </a:bodyPr>
          <a:lstStyle/>
          <a:p>
            <a:r>
              <a:rPr lang="en-US" sz="2400" dirty="0" smtClean="0"/>
              <a:t>S4</a:t>
            </a:r>
            <a:endParaRPr lang="en-US" sz="2400" baseline="-25000" dirty="0"/>
          </a:p>
        </p:txBody>
      </p:sp>
    </p:spTree>
    <p:extLst>
      <p:ext uri="{BB962C8B-B14F-4D97-AF65-F5344CB8AC3E}">
        <p14:creationId xmlns:p14="http://schemas.microsoft.com/office/powerpoint/2010/main" val="148959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0000BF"/>
                </a:solidFill>
              </a:rPr>
              <a:t>FlowTags</a:t>
            </a:r>
            <a:r>
              <a:rPr lang="en-US" dirty="0" smtClean="0">
                <a:solidFill>
                  <a:srgbClr val="0000BF"/>
                </a:solidFill>
              </a:rPr>
              <a:t>‐enhanced controller</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42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3970"/>
            <a:ext cx="8173826" cy="497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29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094"/>
            <a:ext cx="8229600" cy="1143000"/>
          </a:xfrm>
        </p:spPr>
        <p:txBody>
          <a:bodyPr>
            <a:normAutofit fontScale="90000"/>
          </a:bodyPr>
          <a:lstStyle/>
          <a:p>
            <a:r>
              <a:rPr lang="en-US" dirty="0" err="1" smtClean="0">
                <a:solidFill>
                  <a:srgbClr val="0000BF"/>
                </a:solidFill>
              </a:rPr>
              <a:t>Middlebox</a:t>
            </a:r>
            <a:r>
              <a:rPr lang="en-US" dirty="0" smtClean="0">
                <a:solidFill>
                  <a:srgbClr val="0000BF"/>
                </a:solidFill>
              </a:rPr>
              <a:t> extension strategies</a:t>
            </a:r>
            <a:r>
              <a:rPr lang="en-US" dirty="0">
                <a:solidFill>
                  <a:srgbClr val="0000BF"/>
                </a:solidFill>
              </a:rPr>
              <a:t/>
            </a:r>
            <a:br>
              <a:rPr lang="en-US" dirty="0">
                <a:solidFill>
                  <a:srgbClr val="0000BF"/>
                </a:solidFill>
              </a:rPr>
            </a:br>
            <a:r>
              <a:rPr lang="en-US" dirty="0" smtClean="0">
                <a:solidFill>
                  <a:srgbClr val="0000BF"/>
                </a:solidFill>
              </a:rPr>
              <a:t>to add </a:t>
            </a:r>
            <a:r>
              <a:rPr lang="en-US" dirty="0" err="1" smtClean="0">
                <a:solidFill>
                  <a:srgbClr val="0000BF"/>
                </a:solidFill>
              </a:rPr>
              <a:t>FlowTags</a:t>
            </a:r>
            <a:r>
              <a:rPr lang="en-US" dirty="0" smtClean="0">
                <a:solidFill>
                  <a:srgbClr val="0000BF"/>
                </a:solidFill>
              </a:rPr>
              <a:t> support</a:t>
            </a:r>
            <a:endParaRPr lang="en-US" dirty="0">
              <a:solidFill>
                <a:srgbClr val="0000BF"/>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43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43" y="1377689"/>
            <a:ext cx="8892272" cy="506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04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2005"/>
            <a:ext cx="9254906" cy="9144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smtClean="0">
                <a:solidFill>
                  <a:srgbClr val="0000BF"/>
                </a:solidFill>
              </a:rPr>
              <a:t>Can SDN simplify middlebox management?</a:t>
            </a:r>
            <a:endParaRPr lang="en-US" dirty="0">
              <a:solidFill>
                <a:srgbClr val="0000BF"/>
              </a:solidFill>
            </a:endParaRPr>
          </a:p>
        </p:txBody>
      </p:sp>
      <p:pic>
        <p:nvPicPr>
          <p:cNvPr id="42" name="Picture 14"/>
          <p:cNvPicPr>
            <a:picLocks noChangeArrowheads="1"/>
          </p:cNvPicPr>
          <p:nvPr/>
        </p:nvPicPr>
        <p:blipFill>
          <a:blip r:embed="rId4" cstate="print"/>
          <a:srcRect/>
          <a:stretch>
            <a:fillRect/>
          </a:stretch>
        </p:blipFill>
        <p:spPr bwMode="auto">
          <a:xfrm>
            <a:off x="2225730" y="2238889"/>
            <a:ext cx="4312021" cy="2286904"/>
          </a:xfrm>
          <a:prstGeom prst="rect">
            <a:avLst/>
          </a:prstGeom>
          <a:noFill/>
          <a:ln w="9525">
            <a:noFill/>
            <a:miter lim="800000"/>
            <a:headEnd/>
            <a:tailEnd/>
          </a:ln>
          <a:effectLst/>
        </p:spPr>
      </p:pic>
      <p:sp>
        <p:nvSpPr>
          <p:cNvPr id="27" name="TextBox 26"/>
          <p:cNvSpPr txBox="1"/>
          <p:nvPr/>
        </p:nvSpPr>
        <p:spPr>
          <a:xfrm>
            <a:off x="3266394" y="970385"/>
            <a:ext cx="2931211" cy="461665"/>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Centralized Controller </a:t>
            </a:r>
          </a:p>
        </p:txBody>
      </p:sp>
      <p:pic>
        <p:nvPicPr>
          <p:cNvPr id="48" name="Picture 47"/>
          <p:cNvPicPr>
            <a:picLocks noChangeArrowheads="1"/>
          </p:cNvPicPr>
          <p:nvPr/>
        </p:nvPicPr>
        <p:blipFill>
          <a:blip r:embed="rId5" cstate="print"/>
          <a:srcRect/>
          <a:stretch>
            <a:fillRect/>
          </a:stretch>
        </p:blipFill>
        <p:spPr bwMode="auto">
          <a:xfrm>
            <a:off x="2225730" y="3500878"/>
            <a:ext cx="851813" cy="457293"/>
          </a:xfrm>
          <a:prstGeom prst="rect">
            <a:avLst/>
          </a:prstGeom>
          <a:noFill/>
          <a:ln w="9525">
            <a:noFill/>
            <a:miter lim="800000"/>
            <a:headEnd/>
            <a:tailEnd/>
          </a:ln>
          <a:effectLst/>
        </p:spPr>
      </p:pic>
      <p:grpSp>
        <p:nvGrpSpPr>
          <p:cNvPr id="14" name="Group 13"/>
          <p:cNvGrpSpPr/>
          <p:nvPr/>
        </p:nvGrpSpPr>
        <p:grpSpPr>
          <a:xfrm>
            <a:off x="934845" y="3520620"/>
            <a:ext cx="7114069" cy="324953"/>
            <a:chOff x="-1739956" y="3370959"/>
            <a:chExt cx="7696029" cy="329987"/>
          </a:xfrm>
        </p:grpSpPr>
        <p:pic>
          <p:nvPicPr>
            <p:cNvPr id="15" name="Picture 230" descr="UCS5108BladeServerChassis"/>
            <p:cNvPicPr>
              <a:picLocks noChangeAspect="1" noChangeArrowheads="1"/>
            </p:cNvPicPr>
            <p:nvPr/>
          </p:nvPicPr>
          <p:blipFill>
            <a:blip r:embed="rId6" cstate="print"/>
            <a:srcRect/>
            <a:stretch>
              <a:fillRect/>
            </a:stretch>
          </p:blipFill>
          <p:spPr bwMode="auto">
            <a:xfrm>
              <a:off x="-1739956" y="3370960"/>
              <a:ext cx="1178256" cy="329986"/>
            </a:xfrm>
            <a:prstGeom prst="rect">
              <a:avLst/>
            </a:prstGeom>
            <a:noFill/>
          </p:spPr>
        </p:pic>
        <p:pic>
          <p:nvPicPr>
            <p:cNvPr id="17" name="Picture 230" descr="UCS5108BladeServerChassis"/>
            <p:cNvPicPr>
              <a:picLocks noChangeAspect="1" noChangeArrowheads="1"/>
            </p:cNvPicPr>
            <p:nvPr/>
          </p:nvPicPr>
          <p:blipFill>
            <a:blip r:embed="rId6" cstate="print"/>
            <a:srcRect/>
            <a:stretch>
              <a:fillRect/>
            </a:stretch>
          </p:blipFill>
          <p:spPr bwMode="auto">
            <a:xfrm>
              <a:off x="4777817" y="3370959"/>
              <a:ext cx="1178256" cy="329986"/>
            </a:xfrm>
            <a:prstGeom prst="rect">
              <a:avLst/>
            </a:prstGeom>
            <a:noFill/>
          </p:spPr>
        </p:pic>
      </p:grpSp>
      <p:graphicFrame>
        <p:nvGraphicFramePr>
          <p:cNvPr id="61" name="Table 60"/>
          <p:cNvGraphicFramePr>
            <a:graphicFrameLocks noGrp="1"/>
          </p:cNvGraphicFramePr>
          <p:nvPr>
            <p:extLst>
              <p:ext uri="{D42A27DB-BD31-4B8C-83A1-F6EECF244321}">
                <p14:modId xmlns:p14="http://schemas.microsoft.com/office/powerpoint/2010/main" val="3016995089"/>
              </p:ext>
            </p:extLst>
          </p:nvPr>
        </p:nvGraphicFramePr>
        <p:xfrm>
          <a:off x="1550725" y="2857265"/>
          <a:ext cx="2634261" cy="531015"/>
        </p:xfrm>
        <a:graphic>
          <a:graphicData uri="http://schemas.openxmlformats.org/drawingml/2006/table">
            <a:tbl>
              <a:tblPr firstRow="1" bandRow="1">
                <a:tableStyleId>{2D5ABB26-0587-4C30-8999-92F81FD0307C}</a:tableStyleId>
              </a:tblPr>
              <a:tblGrid>
                <a:gridCol w="973406"/>
                <a:gridCol w="1660855"/>
              </a:tblGrid>
              <a:tr h="335280">
                <a:tc>
                  <a:txBody>
                    <a:bodyPr/>
                    <a:lstStyle/>
                    <a:p>
                      <a:r>
                        <a:rPr lang="en-US" sz="1200" b="1" dirty="0" smtClean="0"/>
                        <a:t>“</a:t>
                      </a:r>
                      <a:r>
                        <a:rPr lang="en-US" sz="1600" b="1" dirty="0" smtClean="0"/>
                        <a:t>Flow</a:t>
                      </a:r>
                      <a:r>
                        <a:rPr lang="en-US" sz="1200" b="1" dirty="0" smtClean="0"/>
                        <a:t>”</a:t>
                      </a:r>
                      <a:endParaRPr lang="en-US" sz="12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FwdAction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4123489778"/>
              </p:ext>
            </p:extLst>
          </p:nvPr>
        </p:nvGraphicFramePr>
        <p:xfrm>
          <a:off x="5621356" y="2825030"/>
          <a:ext cx="2485481" cy="531015"/>
        </p:xfrm>
        <a:graphic>
          <a:graphicData uri="http://schemas.openxmlformats.org/drawingml/2006/table">
            <a:tbl>
              <a:tblPr firstRow="1" bandRow="1">
                <a:tableStyleId>{2D5ABB26-0587-4C30-8999-92F81FD0307C}</a:tableStyleId>
              </a:tblPr>
              <a:tblGrid>
                <a:gridCol w="897981"/>
                <a:gridCol w="1587500"/>
              </a:tblGrid>
              <a:tr h="335280">
                <a:tc>
                  <a:txBody>
                    <a:bodyPr/>
                    <a:lstStyle/>
                    <a:p>
                      <a:r>
                        <a:rPr lang="en-US" sz="1200" b="1" dirty="0" smtClean="0"/>
                        <a:t>“</a:t>
                      </a:r>
                      <a:r>
                        <a:rPr lang="en-US" sz="1600" b="1" dirty="0" smtClean="0"/>
                        <a:t>Flow</a:t>
                      </a:r>
                      <a:r>
                        <a:rPr lang="en-US" sz="1200" b="1" dirty="0" smtClean="0"/>
                        <a:t>”</a:t>
                      </a:r>
                      <a:endParaRPr lang="en-US" sz="12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FwdAction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pic>
        <p:nvPicPr>
          <p:cNvPr id="65" name="Picture 64"/>
          <p:cNvPicPr>
            <a:picLocks noChangeArrowheads="1"/>
          </p:cNvPicPr>
          <p:nvPr/>
        </p:nvPicPr>
        <p:blipFill>
          <a:blip r:embed="rId5" cstate="print"/>
          <a:srcRect/>
          <a:stretch>
            <a:fillRect/>
          </a:stretch>
        </p:blipFill>
        <p:spPr bwMode="auto">
          <a:xfrm>
            <a:off x="5925477" y="3500878"/>
            <a:ext cx="851813" cy="457293"/>
          </a:xfrm>
          <a:prstGeom prst="rect">
            <a:avLst/>
          </a:prstGeom>
          <a:noFill/>
          <a:ln w="9525">
            <a:noFill/>
            <a:miter lim="800000"/>
            <a:headEnd/>
            <a:tailEnd/>
          </a:ln>
          <a:effectLst/>
        </p:spPr>
      </p:pic>
      <p:cxnSp>
        <p:nvCxnSpPr>
          <p:cNvPr id="32" name="Straight Arrow Connector 31"/>
          <p:cNvCxnSpPr>
            <a:stCxn id="27" idx="2"/>
            <a:endCxn id="61" idx="0"/>
          </p:cNvCxnSpPr>
          <p:nvPr/>
        </p:nvCxnSpPr>
        <p:spPr>
          <a:xfrm flipH="1">
            <a:off x="2867855" y="1432050"/>
            <a:ext cx="1864145" cy="1425215"/>
          </a:xfrm>
          <a:prstGeom prst="straightConnector1">
            <a:avLst/>
          </a:prstGeom>
          <a:ln>
            <a:solidFill>
              <a:srgbClr val="0D0D0D"/>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2"/>
            <a:endCxn id="63" idx="0"/>
          </p:cNvCxnSpPr>
          <p:nvPr/>
        </p:nvCxnSpPr>
        <p:spPr>
          <a:xfrm>
            <a:off x="4732000" y="1432050"/>
            <a:ext cx="2132096" cy="1392980"/>
          </a:xfrm>
          <a:prstGeom prst="straightConnector1">
            <a:avLst/>
          </a:prstGeom>
          <a:ln>
            <a:solidFill>
              <a:srgbClr val="0D0D0D"/>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53193" y="1782102"/>
            <a:ext cx="2030971" cy="461665"/>
          </a:xfrm>
          <a:prstGeom prst="rect">
            <a:avLst/>
          </a:prstGeom>
          <a:noFill/>
        </p:spPr>
        <p:txBody>
          <a:bodyPr wrap="square" rtlCol="0">
            <a:spAutoFit/>
          </a:bodyPr>
          <a:lstStyle/>
          <a:p>
            <a:pPr algn="ctr"/>
            <a:r>
              <a:rPr lang="en-US" sz="2400" dirty="0" smtClean="0"/>
              <a:t>OpenFlow</a:t>
            </a:r>
            <a:endParaRPr lang="en-US" sz="2400" dirty="0"/>
          </a:p>
        </p:txBody>
      </p:sp>
      <p:sp>
        <p:nvSpPr>
          <p:cNvPr id="2" name="Slide Number Placeholder 1"/>
          <p:cNvSpPr>
            <a:spLocks noGrp="1"/>
          </p:cNvSpPr>
          <p:nvPr>
            <p:ph type="sldNum" sz="quarter" idx="12"/>
          </p:nvPr>
        </p:nvSpPr>
        <p:spPr/>
        <p:txBody>
          <a:bodyPr/>
          <a:lstStyle/>
          <a:p>
            <a:fld id="{2F8258B8-ACF5-6E4C-8B3E-49E538074B44}" type="slidenum">
              <a:rPr lang="en-US" smtClean="0"/>
              <a:t>5</a:t>
            </a:fld>
            <a:endParaRPr lang="en-US" dirty="0"/>
          </a:p>
        </p:txBody>
      </p:sp>
      <p:sp>
        <p:nvSpPr>
          <p:cNvPr id="3" name="TextBox 2"/>
          <p:cNvSpPr txBox="1"/>
          <p:nvPr/>
        </p:nvSpPr>
        <p:spPr>
          <a:xfrm>
            <a:off x="1004079" y="3753592"/>
            <a:ext cx="1107209" cy="400110"/>
          </a:xfrm>
          <a:prstGeom prst="rect">
            <a:avLst/>
          </a:prstGeom>
          <a:noFill/>
        </p:spPr>
        <p:txBody>
          <a:bodyPr wrap="square" rtlCol="0">
            <a:spAutoFit/>
          </a:bodyPr>
          <a:lstStyle/>
          <a:p>
            <a:r>
              <a:rPr lang="en-US" sz="2000" dirty="0" smtClean="0"/>
              <a:t>Proxy</a:t>
            </a:r>
            <a:endParaRPr lang="en-US" sz="2000" dirty="0"/>
          </a:p>
        </p:txBody>
      </p:sp>
      <p:sp>
        <p:nvSpPr>
          <p:cNvPr id="19" name="TextBox 18"/>
          <p:cNvSpPr txBox="1"/>
          <p:nvPr/>
        </p:nvSpPr>
        <p:spPr>
          <a:xfrm>
            <a:off x="7133293" y="3758116"/>
            <a:ext cx="1107209" cy="400110"/>
          </a:xfrm>
          <a:prstGeom prst="rect">
            <a:avLst/>
          </a:prstGeom>
          <a:noFill/>
        </p:spPr>
        <p:txBody>
          <a:bodyPr wrap="square" rtlCol="0">
            <a:spAutoFit/>
          </a:bodyPr>
          <a:lstStyle/>
          <a:p>
            <a:r>
              <a:rPr lang="en-US" sz="2000" dirty="0" smtClean="0"/>
              <a:t>IDS</a:t>
            </a:r>
            <a:endParaRPr lang="en-US" sz="2000" dirty="0"/>
          </a:p>
        </p:txBody>
      </p:sp>
      <p:sp>
        <p:nvSpPr>
          <p:cNvPr id="24" name="TextBox 23"/>
          <p:cNvSpPr txBox="1"/>
          <p:nvPr/>
        </p:nvSpPr>
        <p:spPr>
          <a:xfrm>
            <a:off x="98106" y="5382546"/>
            <a:ext cx="8863350" cy="892552"/>
          </a:xfrm>
          <a:prstGeom prst="rect">
            <a:avLst/>
          </a:prstGeom>
          <a:ln w="25400" cmpd="sng">
            <a:solidFill>
              <a:srgbClr val="FF0000"/>
            </a:solid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600" b="1" dirty="0" smtClean="0">
                <a:solidFill>
                  <a:srgbClr val="0000BF"/>
                </a:solidFill>
              </a:rPr>
              <a:t>Necessity + Opportunity:</a:t>
            </a:r>
            <a:r>
              <a:rPr lang="en-US" sz="2600" dirty="0" smtClean="0">
                <a:solidFill>
                  <a:srgbClr val="0000BF"/>
                </a:solidFill>
              </a:rPr>
              <a:t> </a:t>
            </a:r>
          </a:p>
          <a:p>
            <a:pPr algn="ctr"/>
            <a:r>
              <a:rPr lang="en-US" sz="2600" dirty="0" smtClean="0">
                <a:solidFill>
                  <a:srgbClr val="0000BF"/>
                </a:solidFill>
              </a:rPr>
              <a:t>Incorporate functions markets views as important</a:t>
            </a:r>
          </a:p>
        </p:txBody>
      </p:sp>
      <p:sp>
        <p:nvSpPr>
          <p:cNvPr id="25" name="TextBox 24"/>
          <p:cNvSpPr txBox="1"/>
          <p:nvPr/>
        </p:nvSpPr>
        <p:spPr>
          <a:xfrm>
            <a:off x="798332" y="4694943"/>
            <a:ext cx="7704677" cy="492443"/>
          </a:xfrm>
          <a:prstGeom prst="rect">
            <a:avLst/>
          </a:prstGeom>
          <a:ln w="25400" cmpd="sng">
            <a:solidFill>
              <a:srgbClr val="FF0000"/>
            </a:solid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600" b="1" dirty="0" smtClean="0">
                <a:solidFill>
                  <a:srgbClr val="0000BF"/>
                </a:solidFill>
              </a:rPr>
              <a:t>Scope</a:t>
            </a:r>
            <a:r>
              <a:rPr lang="en-US" sz="2600" dirty="0" smtClean="0">
                <a:solidFill>
                  <a:srgbClr val="0000BF"/>
                </a:solidFill>
              </a:rPr>
              <a:t>: Enforce middlebox-specific steering policies</a:t>
            </a:r>
            <a:endParaRPr lang="en-US" sz="2600" dirty="0">
              <a:solidFill>
                <a:srgbClr val="0000BF"/>
              </a:solidFill>
            </a:endParaRPr>
          </a:p>
        </p:txBody>
      </p:sp>
      <p:grpSp>
        <p:nvGrpSpPr>
          <p:cNvPr id="23" name="Group 22"/>
          <p:cNvGrpSpPr/>
          <p:nvPr/>
        </p:nvGrpSpPr>
        <p:grpSpPr>
          <a:xfrm>
            <a:off x="56324" y="1561220"/>
            <a:ext cx="3793556" cy="441764"/>
            <a:chOff x="3610139" y="1130709"/>
            <a:chExt cx="3729674" cy="441764"/>
          </a:xfrm>
        </p:grpSpPr>
        <p:sp>
          <p:nvSpPr>
            <p:cNvPr id="26" name="Rectangle 25"/>
            <p:cNvSpPr/>
            <p:nvPr/>
          </p:nvSpPr>
          <p:spPr>
            <a:xfrm>
              <a:off x="4352842" y="1130714"/>
              <a:ext cx="90495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Firewall</a:t>
              </a:r>
              <a:endParaRPr lang="en-US" sz="1600" dirty="0"/>
            </a:p>
          </p:txBody>
        </p:sp>
        <p:sp>
          <p:nvSpPr>
            <p:cNvPr id="28" name="Rectangle 27"/>
            <p:cNvSpPr/>
            <p:nvPr/>
          </p:nvSpPr>
          <p:spPr>
            <a:xfrm>
              <a:off x="5678931" y="1130714"/>
              <a:ext cx="586638"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IDS</a:t>
              </a:r>
              <a:endParaRPr lang="en-US" sz="1600" dirty="0"/>
            </a:p>
          </p:txBody>
        </p:sp>
        <p:cxnSp>
          <p:nvCxnSpPr>
            <p:cNvPr id="30" name="Straight Arrow Connector 29"/>
            <p:cNvCxnSpPr>
              <a:stCxn id="26" idx="3"/>
              <a:endCxn id="28" idx="1"/>
            </p:cNvCxnSpPr>
            <p:nvPr/>
          </p:nvCxnSpPr>
          <p:spPr>
            <a:xfrm>
              <a:off x="5257798" y="1351594"/>
              <a:ext cx="421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553197" y="1130709"/>
              <a:ext cx="78661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Proxy</a:t>
              </a:r>
              <a:endParaRPr lang="en-US" sz="1600" dirty="0"/>
            </a:p>
          </p:txBody>
        </p:sp>
        <p:cxnSp>
          <p:nvCxnSpPr>
            <p:cNvPr id="33" name="Straight Arrow Connector 32"/>
            <p:cNvCxnSpPr>
              <a:stCxn id="28" idx="3"/>
              <a:endCxn id="31" idx="1"/>
            </p:cNvCxnSpPr>
            <p:nvPr/>
          </p:nvCxnSpPr>
          <p:spPr>
            <a:xfrm flipV="1">
              <a:off x="6265569" y="1351589"/>
              <a:ext cx="287628"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10139" y="1130709"/>
              <a:ext cx="675210" cy="400111"/>
            </a:xfrm>
            <a:prstGeom prst="rect">
              <a:avLst/>
            </a:prstGeom>
            <a:noFill/>
          </p:spPr>
          <p:txBody>
            <a:bodyPr wrap="none" rtlCol="0">
              <a:spAutoFit/>
            </a:bodyPr>
            <a:lstStyle/>
            <a:p>
              <a:r>
                <a:rPr lang="en-US" sz="2000" dirty="0" smtClean="0"/>
                <a:t>Web</a:t>
              </a:r>
              <a:endParaRPr lang="en-US" sz="2000" dirty="0"/>
            </a:p>
          </p:txBody>
        </p:sp>
      </p:grpSp>
    </p:spTree>
    <p:custDataLst>
      <p:tags r:id="rId1"/>
    </p:custDataLst>
    <p:extLst>
      <p:ext uri="{BB962C8B-B14F-4D97-AF65-F5344CB8AC3E}">
        <p14:creationId xmlns:p14="http://schemas.microsoft.com/office/powerpoint/2010/main" val="172290245"/>
      </p:ext>
    </p:extLst>
  </p:cSld>
  <p:clrMapOvr>
    <a:masterClrMapping/>
  </p:clrMapOvr>
  <mc:AlternateContent xmlns:mc="http://schemas.openxmlformats.org/markup-compatibility/2006" xmlns:p14="http://schemas.microsoft.com/office/powerpoint/2010/main">
    <mc:Choice Requires="p14">
      <p:transition spd="slow" p14:dur="2000" advTm="98087"/>
    </mc:Choice>
    <mc:Fallback xmlns="">
      <p:transition xmlns:p14="http://schemas.microsoft.com/office/powerpoint/2010/main" spd="slow" advTm="98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2005"/>
            <a:ext cx="9254906" cy="9144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smtClean="0">
                <a:solidFill>
                  <a:srgbClr val="0000BF"/>
                </a:solidFill>
              </a:rPr>
              <a:t>What makes this problem challenging?</a:t>
            </a:r>
            <a:endParaRPr lang="en-US" dirty="0">
              <a:solidFill>
                <a:srgbClr val="0000BF"/>
              </a:solidFill>
            </a:endParaRPr>
          </a:p>
        </p:txBody>
      </p:sp>
      <p:pic>
        <p:nvPicPr>
          <p:cNvPr id="42" name="Picture 14"/>
          <p:cNvPicPr>
            <a:picLocks noChangeArrowheads="1"/>
          </p:cNvPicPr>
          <p:nvPr/>
        </p:nvPicPr>
        <p:blipFill>
          <a:blip r:embed="rId4" cstate="print"/>
          <a:srcRect/>
          <a:stretch>
            <a:fillRect/>
          </a:stretch>
        </p:blipFill>
        <p:spPr bwMode="auto">
          <a:xfrm>
            <a:off x="2225730" y="2238889"/>
            <a:ext cx="4312021" cy="2286904"/>
          </a:xfrm>
          <a:prstGeom prst="rect">
            <a:avLst/>
          </a:prstGeom>
          <a:noFill/>
          <a:ln w="9525">
            <a:noFill/>
            <a:miter lim="800000"/>
            <a:headEnd/>
            <a:tailEnd/>
          </a:ln>
          <a:effectLst/>
        </p:spPr>
      </p:pic>
      <p:sp>
        <p:nvSpPr>
          <p:cNvPr id="27" name="TextBox 26"/>
          <p:cNvSpPr txBox="1"/>
          <p:nvPr/>
        </p:nvSpPr>
        <p:spPr>
          <a:xfrm>
            <a:off x="3266394" y="970385"/>
            <a:ext cx="2931211" cy="461665"/>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Centralized Controller </a:t>
            </a:r>
          </a:p>
        </p:txBody>
      </p:sp>
      <p:pic>
        <p:nvPicPr>
          <p:cNvPr id="48" name="Picture 47"/>
          <p:cNvPicPr>
            <a:picLocks noChangeArrowheads="1"/>
          </p:cNvPicPr>
          <p:nvPr/>
        </p:nvPicPr>
        <p:blipFill>
          <a:blip r:embed="rId5" cstate="print"/>
          <a:srcRect/>
          <a:stretch>
            <a:fillRect/>
          </a:stretch>
        </p:blipFill>
        <p:spPr bwMode="auto">
          <a:xfrm>
            <a:off x="2225730" y="3500878"/>
            <a:ext cx="851813" cy="457293"/>
          </a:xfrm>
          <a:prstGeom prst="rect">
            <a:avLst/>
          </a:prstGeom>
          <a:noFill/>
          <a:ln w="9525">
            <a:noFill/>
            <a:miter lim="800000"/>
            <a:headEnd/>
            <a:tailEnd/>
          </a:ln>
          <a:effectLst/>
        </p:spPr>
      </p:pic>
      <p:grpSp>
        <p:nvGrpSpPr>
          <p:cNvPr id="14" name="Group 13"/>
          <p:cNvGrpSpPr/>
          <p:nvPr/>
        </p:nvGrpSpPr>
        <p:grpSpPr>
          <a:xfrm>
            <a:off x="934845" y="3520620"/>
            <a:ext cx="7114069" cy="324953"/>
            <a:chOff x="-1739956" y="3370959"/>
            <a:chExt cx="7696029" cy="329987"/>
          </a:xfrm>
        </p:grpSpPr>
        <p:pic>
          <p:nvPicPr>
            <p:cNvPr id="15" name="Picture 230" descr="UCS5108BladeServerChassis"/>
            <p:cNvPicPr>
              <a:picLocks noChangeAspect="1" noChangeArrowheads="1"/>
            </p:cNvPicPr>
            <p:nvPr/>
          </p:nvPicPr>
          <p:blipFill>
            <a:blip r:embed="rId6" cstate="print"/>
            <a:srcRect/>
            <a:stretch>
              <a:fillRect/>
            </a:stretch>
          </p:blipFill>
          <p:spPr bwMode="auto">
            <a:xfrm>
              <a:off x="-1739956" y="3370960"/>
              <a:ext cx="1178256" cy="329986"/>
            </a:xfrm>
            <a:prstGeom prst="rect">
              <a:avLst/>
            </a:prstGeom>
            <a:noFill/>
          </p:spPr>
        </p:pic>
        <p:pic>
          <p:nvPicPr>
            <p:cNvPr id="17" name="Picture 230" descr="UCS5108BladeServerChassis"/>
            <p:cNvPicPr>
              <a:picLocks noChangeAspect="1" noChangeArrowheads="1"/>
            </p:cNvPicPr>
            <p:nvPr/>
          </p:nvPicPr>
          <p:blipFill>
            <a:blip r:embed="rId6" cstate="print"/>
            <a:srcRect/>
            <a:stretch>
              <a:fillRect/>
            </a:stretch>
          </p:blipFill>
          <p:spPr bwMode="auto">
            <a:xfrm>
              <a:off x="4777817" y="3370959"/>
              <a:ext cx="1178256" cy="329986"/>
            </a:xfrm>
            <a:prstGeom prst="rect">
              <a:avLst/>
            </a:prstGeom>
            <a:noFill/>
          </p:spPr>
        </p:pic>
      </p:grpSp>
      <p:graphicFrame>
        <p:nvGraphicFramePr>
          <p:cNvPr id="61" name="Table 60"/>
          <p:cNvGraphicFramePr>
            <a:graphicFrameLocks noGrp="1"/>
          </p:cNvGraphicFramePr>
          <p:nvPr>
            <p:extLst>
              <p:ext uri="{D42A27DB-BD31-4B8C-83A1-F6EECF244321}">
                <p14:modId xmlns:p14="http://schemas.microsoft.com/office/powerpoint/2010/main" val="2537224896"/>
              </p:ext>
            </p:extLst>
          </p:nvPr>
        </p:nvGraphicFramePr>
        <p:xfrm>
          <a:off x="1550725" y="2857265"/>
          <a:ext cx="2634261" cy="531015"/>
        </p:xfrm>
        <a:graphic>
          <a:graphicData uri="http://schemas.openxmlformats.org/drawingml/2006/table">
            <a:tbl>
              <a:tblPr firstRow="1" bandRow="1">
                <a:tableStyleId>{2D5ABB26-0587-4C30-8999-92F81FD0307C}</a:tableStyleId>
              </a:tblPr>
              <a:tblGrid>
                <a:gridCol w="973406"/>
                <a:gridCol w="1660855"/>
              </a:tblGrid>
              <a:tr h="335280">
                <a:tc>
                  <a:txBody>
                    <a:bodyPr/>
                    <a:lstStyle/>
                    <a:p>
                      <a:r>
                        <a:rPr lang="en-US" sz="1200" b="1" dirty="0" smtClean="0"/>
                        <a:t>“</a:t>
                      </a:r>
                      <a:r>
                        <a:rPr lang="en-US" sz="1600" b="1" dirty="0" smtClean="0"/>
                        <a:t>Flow</a:t>
                      </a:r>
                      <a:r>
                        <a:rPr lang="en-US" sz="1200" b="1" dirty="0" smtClean="0"/>
                        <a:t>”</a:t>
                      </a:r>
                      <a:endParaRPr lang="en-US" sz="12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FwdAction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26585462"/>
              </p:ext>
            </p:extLst>
          </p:nvPr>
        </p:nvGraphicFramePr>
        <p:xfrm>
          <a:off x="5621356" y="2825030"/>
          <a:ext cx="2485481" cy="531015"/>
        </p:xfrm>
        <a:graphic>
          <a:graphicData uri="http://schemas.openxmlformats.org/drawingml/2006/table">
            <a:tbl>
              <a:tblPr firstRow="1" bandRow="1">
                <a:tableStyleId>{2D5ABB26-0587-4C30-8999-92F81FD0307C}</a:tableStyleId>
              </a:tblPr>
              <a:tblGrid>
                <a:gridCol w="897981"/>
                <a:gridCol w="1587500"/>
              </a:tblGrid>
              <a:tr h="335280">
                <a:tc>
                  <a:txBody>
                    <a:bodyPr/>
                    <a:lstStyle/>
                    <a:p>
                      <a:r>
                        <a:rPr lang="en-US" sz="1200" b="1" dirty="0" smtClean="0"/>
                        <a:t>“</a:t>
                      </a:r>
                      <a:r>
                        <a:rPr lang="en-US" sz="1600" b="1" dirty="0" smtClean="0"/>
                        <a:t>Flow</a:t>
                      </a:r>
                      <a:r>
                        <a:rPr lang="en-US" sz="1200" b="1" dirty="0" smtClean="0"/>
                        <a:t>”</a:t>
                      </a:r>
                      <a:endParaRPr lang="en-US" sz="12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err="1" smtClean="0"/>
                        <a:t>FwdAction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pic>
        <p:nvPicPr>
          <p:cNvPr id="65" name="Picture 64"/>
          <p:cNvPicPr>
            <a:picLocks noChangeArrowheads="1"/>
          </p:cNvPicPr>
          <p:nvPr/>
        </p:nvPicPr>
        <p:blipFill>
          <a:blip r:embed="rId5" cstate="print"/>
          <a:srcRect/>
          <a:stretch>
            <a:fillRect/>
          </a:stretch>
        </p:blipFill>
        <p:spPr bwMode="auto">
          <a:xfrm>
            <a:off x="5925477" y="3500878"/>
            <a:ext cx="851813" cy="457293"/>
          </a:xfrm>
          <a:prstGeom prst="rect">
            <a:avLst/>
          </a:prstGeom>
          <a:noFill/>
          <a:ln w="9525">
            <a:noFill/>
            <a:miter lim="800000"/>
            <a:headEnd/>
            <a:tailEnd/>
          </a:ln>
          <a:effectLst/>
        </p:spPr>
      </p:pic>
      <p:cxnSp>
        <p:nvCxnSpPr>
          <p:cNvPr id="32" name="Straight Arrow Connector 31"/>
          <p:cNvCxnSpPr>
            <a:stCxn id="27" idx="2"/>
            <a:endCxn id="61" idx="0"/>
          </p:cNvCxnSpPr>
          <p:nvPr/>
        </p:nvCxnSpPr>
        <p:spPr>
          <a:xfrm flipH="1">
            <a:off x="2867855" y="1432050"/>
            <a:ext cx="1864145" cy="1425215"/>
          </a:xfrm>
          <a:prstGeom prst="straightConnector1">
            <a:avLst/>
          </a:prstGeom>
          <a:ln>
            <a:solidFill>
              <a:srgbClr val="0D0D0D"/>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2"/>
            <a:endCxn id="63" idx="0"/>
          </p:cNvCxnSpPr>
          <p:nvPr/>
        </p:nvCxnSpPr>
        <p:spPr>
          <a:xfrm>
            <a:off x="4732000" y="1432050"/>
            <a:ext cx="2132096" cy="1392980"/>
          </a:xfrm>
          <a:prstGeom prst="straightConnector1">
            <a:avLst/>
          </a:prstGeom>
          <a:ln>
            <a:solidFill>
              <a:srgbClr val="0D0D0D"/>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53193" y="1782102"/>
            <a:ext cx="2030971" cy="461665"/>
          </a:xfrm>
          <a:prstGeom prst="rect">
            <a:avLst/>
          </a:prstGeom>
          <a:noFill/>
        </p:spPr>
        <p:txBody>
          <a:bodyPr wrap="square" rtlCol="0">
            <a:spAutoFit/>
          </a:bodyPr>
          <a:lstStyle/>
          <a:p>
            <a:pPr algn="ctr"/>
            <a:r>
              <a:rPr lang="en-US" sz="2400" dirty="0" smtClean="0"/>
              <a:t>OpenFlow</a:t>
            </a:r>
            <a:endParaRPr lang="en-US" sz="2400" dirty="0"/>
          </a:p>
        </p:txBody>
      </p:sp>
      <p:sp>
        <p:nvSpPr>
          <p:cNvPr id="2" name="Slide Number Placeholder 1"/>
          <p:cNvSpPr>
            <a:spLocks noGrp="1"/>
          </p:cNvSpPr>
          <p:nvPr>
            <p:ph type="sldNum" sz="quarter" idx="12"/>
          </p:nvPr>
        </p:nvSpPr>
        <p:spPr/>
        <p:txBody>
          <a:bodyPr/>
          <a:lstStyle/>
          <a:p>
            <a:fld id="{2F8258B8-ACF5-6E4C-8B3E-49E538074B44}" type="slidenum">
              <a:rPr lang="en-US" smtClean="0"/>
              <a:t>6</a:t>
            </a:fld>
            <a:endParaRPr lang="en-US"/>
          </a:p>
        </p:txBody>
      </p:sp>
      <p:sp>
        <p:nvSpPr>
          <p:cNvPr id="3" name="TextBox 2"/>
          <p:cNvSpPr txBox="1"/>
          <p:nvPr/>
        </p:nvSpPr>
        <p:spPr>
          <a:xfrm>
            <a:off x="1004079" y="3753592"/>
            <a:ext cx="1107209" cy="400110"/>
          </a:xfrm>
          <a:prstGeom prst="rect">
            <a:avLst/>
          </a:prstGeom>
          <a:noFill/>
        </p:spPr>
        <p:txBody>
          <a:bodyPr wrap="square" rtlCol="0">
            <a:spAutoFit/>
          </a:bodyPr>
          <a:lstStyle/>
          <a:p>
            <a:r>
              <a:rPr lang="en-US" sz="2000" dirty="0" smtClean="0"/>
              <a:t>Proxy</a:t>
            </a:r>
            <a:endParaRPr lang="en-US" sz="2000" dirty="0"/>
          </a:p>
        </p:txBody>
      </p:sp>
      <p:sp>
        <p:nvSpPr>
          <p:cNvPr id="19" name="TextBox 18"/>
          <p:cNvSpPr txBox="1"/>
          <p:nvPr/>
        </p:nvSpPr>
        <p:spPr>
          <a:xfrm>
            <a:off x="7133293" y="3758116"/>
            <a:ext cx="1107209" cy="400110"/>
          </a:xfrm>
          <a:prstGeom prst="rect">
            <a:avLst/>
          </a:prstGeom>
          <a:noFill/>
        </p:spPr>
        <p:txBody>
          <a:bodyPr wrap="square" rtlCol="0">
            <a:spAutoFit/>
          </a:bodyPr>
          <a:lstStyle/>
          <a:p>
            <a:r>
              <a:rPr lang="en-US" sz="2000" dirty="0" smtClean="0"/>
              <a:t>IDS</a:t>
            </a:r>
            <a:endParaRPr lang="en-US" sz="2000" dirty="0"/>
          </a:p>
        </p:txBody>
      </p:sp>
      <p:sp>
        <p:nvSpPr>
          <p:cNvPr id="6" name="Rounded Rectangle 5"/>
          <p:cNvSpPr/>
          <p:nvPr/>
        </p:nvSpPr>
        <p:spPr>
          <a:xfrm>
            <a:off x="5621356" y="1782102"/>
            <a:ext cx="2485481" cy="461665"/>
          </a:xfrm>
          <a:prstGeom prst="roundRect">
            <a:avLst/>
          </a:prstGeom>
          <a:solidFill>
            <a:srgbClr val="FAC090">
              <a:alpha val="0"/>
            </a:srgbClr>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773399" y="3356045"/>
            <a:ext cx="1337889" cy="802181"/>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864096" y="3335204"/>
            <a:ext cx="1463212" cy="818497"/>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01480" y="4813494"/>
            <a:ext cx="7928842" cy="461665"/>
          </a:xfrm>
          <a:prstGeom prst="rect">
            <a:avLst/>
          </a:prstGeom>
          <a:ln w="25400" cmpd="sng">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0000BF"/>
                </a:solidFill>
              </a:rPr>
              <a:t>1. </a:t>
            </a:r>
            <a:r>
              <a:rPr lang="en-US" sz="2400" dirty="0" err="1" smtClean="0">
                <a:solidFill>
                  <a:srgbClr val="0000BF"/>
                </a:solidFill>
              </a:rPr>
              <a:t>Middleboxes</a:t>
            </a:r>
            <a:r>
              <a:rPr lang="en-US" sz="2400" dirty="0" smtClean="0">
                <a:solidFill>
                  <a:srgbClr val="0000BF"/>
                </a:solidFill>
              </a:rPr>
              <a:t> introduce new dimensions beyond L2/L3 tasks.</a:t>
            </a:r>
          </a:p>
        </p:txBody>
      </p:sp>
      <p:sp>
        <p:nvSpPr>
          <p:cNvPr id="26" name="TextBox 25"/>
          <p:cNvSpPr txBox="1"/>
          <p:nvPr/>
        </p:nvSpPr>
        <p:spPr>
          <a:xfrm>
            <a:off x="304806" y="5960138"/>
            <a:ext cx="8381994" cy="461665"/>
          </a:xfrm>
          <a:prstGeom prst="rect">
            <a:avLst/>
          </a:prstGeom>
          <a:ln w="25400" cmpd="sng">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0000BF"/>
                </a:solidFill>
              </a:rPr>
              <a:t>Achieve this with </a:t>
            </a:r>
            <a:r>
              <a:rPr lang="en-US" sz="2400" b="1" i="1" dirty="0">
                <a:solidFill>
                  <a:srgbClr val="0000BF"/>
                </a:solidFill>
              </a:rPr>
              <a:t>unmodified</a:t>
            </a:r>
            <a:r>
              <a:rPr lang="en-US" sz="2400" i="1" dirty="0">
                <a:solidFill>
                  <a:srgbClr val="0000BF"/>
                </a:solidFill>
              </a:rPr>
              <a:t> </a:t>
            </a:r>
            <a:r>
              <a:rPr lang="en-US" sz="2400" dirty="0" smtClean="0">
                <a:solidFill>
                  <a:srgbClr val="0000BF"/>
                </a:solidFill>
              </a:rPr>
              <a:t>middleboxes and </a:t>
            </a:r>
            <a:r>
              <a:rPr lang="en-US" sz="2400" b="1" i="1" dirty="0" smtClean="0">
                <a:solidFill>
                  <a:srgbClr val="0000BF"/>
                </a:solidFill>
              </a:rPr>
              <a:t>existing</a:t>
            </a:r>
            <a:r>
              <a:rPr lang="en-US" sz="2400" i="1" dirty="0" smtClean="0">
                <a:solidFill>
                  <a:srgbClr val="0000BF"/>
                </a:solidFill>
              </a:rPr>
              <a:t> </a:t>
            </a:r>
            <a:r>
              <a:rPr lang="en-US" sz="2400" dirty="0" smtClean="0">
                <a:solidFill>
                  <a:srgbClr val="0000BF"/>
                </a:solidFill>
              </a:rPr>
              <a:t>SDN APIs </a:t>
            </a:r>
            <a:endParaRPr lang="en-US" sz="2400" dirty="0">
              <a:solidFill>
                <a:srgbClr val="0000BF"/>
              </a:solidFill>
            </a:endParaRPr>
          </a:p>
        </p:txBody>
      </p:sp>
      <p:grpSp>
        <p:nvGrpSpPr>
          <p:cNvPr id="30" name="Group 29"/>
          <p:cNvGrpSpPr/>
          <p:nvPr/>
        </p:nvGrpSpPr>
        <p:grpSpPr>
          <a:xfrm>
            <a:off x="86623" y="1561220"/>
            <a:ext cx="3793556" cy="441764"/>
            <a:chOff x="3610139" y="1130709"/>
            <a:chExt cx="3729674" cy="441764"/>
          </a:xfrm>
        </p:grpSpPr>
        <p:sp>
          <p:nvSpPr>
            <p:cNvPr id="31" name="Rectangle 30"/>
            <p:cNvSpPr/>
            <p:nvPr/>
          </p:nvSpPr>
          <p:spPr>
            <a:xfrm>
              <a:off x="4352842" y="1130714"/>
              <a:ext cx="90495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Firewall</a:t>
              </a:r>
              <a:endParaRPr lang="en-US" sz="1600" dirty="0"/>
            </a:p>
          </p:txBody>
        </p:sp>
        <p:sp>
          <p:nvSpPr>
            <p:cNvPr id="33" name="Rectangle 32"/>
            <p:cNvSpPr/>
            <p:nvPr/>
          </p:nvSpPr>
          <p:spPr>
            <a:xfrm>
              <a:off x="5678931" y="1130714"/>
              <a:ext cx="586638"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IDS</a:t>
              </a:r>
              <a:endParaRPr lang="en-US" sz="1600" dirty="0"/>
            </a:p>
          </p:txBody>
        </p:sp>
        <p:cxnSp>
          <p:nvCxnSpPr>
            <p:cNvPr id="36" name="Straight Arrow Connector 35"/>
            <p:cNvCxnSpPr>
              <a:stCxn id="31" idx="3"/>
              <a:endCxn id="33" idx="1"/>
            </p:cNvCxnSpPr>
            <p:nvPr/>
          </p:nvCxnSpPr>
          <p:spPr>
            <a:xfrm>
              <a:off x="5257798" y="1351594"/>
              <a:ext cx="421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553197" y="1130709"/>
              <a:ext cx="78661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Proxy</a:t>
              </a:r>
              <a:endParaRPr lang="en-US" sz="1600" dirty="0"/>
            </a:p>
          </p:txBody>
        </p:sp>
        <p:cxnSp>
          <p:nvCxnSpPr>
            <p:cNvPr id="38" name="Straight Arrow Connector 37"/>
            <p:cNvCxnSpPr>
              <a:stCxn id="33" idx="3"/>
              <a:endCxn id="37" idx="1"/>
            </p:cNvCxnSpPr>
            <p:nvPr/>
          </p:nvCxnSpPr>
          <p:spPr>
            <a:xfrm flipV="1">
              <a:off x="6265569" y="1351589"/>
              <a:ext cx="287628"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610139" y="1130709"/>
              <a:ext cx="675210" cy="400111"/>
            </a:xfrm>
            <a:prstGeom prst="rect">
              <a:avLst/>
            </a:prstGeom>
            <a:noFill/>
          </p:spPr>
          <p:txBody>
            <a:bodyPr wrap="none" rtlCol="0">
              <a:spAutoFit/>
            </a:bodyPr>
            <a:lstStyle/>
            <a:p>
              <a:r>
                <a:rPr lang="en-US" sz="2000" dirty="0" smtClean="0"/>
                <a:t>Web</a:t>
              </a:r>
              <a:endParaRPr lang="en-US" sz="2000" dirty="0"/>
            </a:p>
          </p:txBody>
        </p:sp>
      </p:grpSp>
      <p:sp>
        <p:nvSpPr>
          <p:cNvPr id="35" name="TextBox 34"/>
          <p:cNvSpPr txBox="1"/>
          <p:nvPr/>
        </p:nvSpPr>
        <p:spPr>
          <a:xfrm>
            <a:off x="2141514" y="5388632"/>
            <a:ext cx="4480452" cy="461665"/>
          </a:xfrm>
          <a:prstGeom prst="rect">
            <a:avLst/>
          </a:prstGeom>
          <a:ln w="25400" cmpd="sng">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0000BF"/>
                </a:solidFill>
              </a:rPr>
              <a:t>2. Difficult </a:t>
            </a:r>
            <a:r>
              <a:rPr lang="en-US" sz="2400" dirty="0">
                <a:solidFill>
                  <a:srgbClr val="0000BF"/>
                </a:solidFill>
              </a:rPr>
              <a:t>to change </a:t>
            </a:r>
            <a:r>
              <a:rPr lang="en-US" sz="2400" dirty="0" err="1">
                <a:solidFill>
                  <a:srgbClr val="0000BF"/>
                </a:solidFill>
              </a:rPr>
              <a:t>middleboxes</a:t>
            </a:r>
            <a:endParaRPr lang="en-US" sz="2400" dirty="0">
              <a:solidFill>
                <a:srgbClr val="0000BF"/>
              </a:solidFill>
            </a:endParaRPr>
          </a:p>
        </p:txBody>
      </p:sp>
    </p:spTree>
    <p:custDataLst>
      <p:tags r:id="rId1"/>
    </p:custDataLst>
    <p:extLst>
      <p:ext uri="{BB962C8B-B14F-4D97-AF65-F5344CB8AC3E}">
        <p14:creationId xmlns:p14="http://schemas.microsoft.com/office/powerpoint/2010/main" val="2838052222"/>
      </p:ext>
    </p:extLst>
  </p:cSld>
  <p:clrMapOvr>
    <a:masterClrMapping/>
  </p:clrMapOvr>
  <mc:AlternateContent xmlns:mc="http://schemas.openxmlformats.org/markup-compatibility/2006" xmlns:p14="http://schemas.microsoft.com/office/powerpoint/2010/main">
    <mc:Choice Requires="p14">
      <p:transition spd="slow" p14:dur="2000" advTm="49189"/>
    </mc:Choice>
    <mc:Fallback xmlns="">
      <p:transition xmlns:p14="http://schemas.microsoft.com/office/powerpoint/2010/main" spd="slow" advTm="491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12798" y="4225609"/>
            <a:ext cx="9144000" cy="28223"/>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70" name="Picture 69" descr="MC9004316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241" y="858925"/>
            <a:ext cx="832272" cy="832272"/>
          </a:xfrm>
          <a:prstGeom prst="rect">
            <a:avLst/>
          </a:prstGeom>
        </p:spPr>
      </p:pic>
      <p:grpSp>
        <p:nvGrpSpPr>
          <p:cNvPr id="19" name="Group 18"/>
          <p:cNvGrpSpPr/>
          <p:nvPr/>
        </p:nvGrpSpPr>
        <p:grpSpPr>
          <a:xfrm>
            <a:off x="3160995" y="1126542"/>
            <a:ext cx="4178821" cy="445931"/>
            <a:chOff x="3160995" y="1126542"/>
            <a:chExt cx="4178821" cy="445931"/>
          </a:xfrm>
        </p:grpSpPr>
        <p:sp>
          <p:nvSpPr>
            <p:cNvPr id="47" name="Rectangle 46"/>
            <p:cNvSpPr/>
            <p:nvPr/>
          </p:nvSpPr>
          <p:spPr>
            <a:xfrm>
              <a:off x="4352844" y="1130714"/>
              <a:ext cx="90495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Firewall</a:t>
              </a:r>
              <a:endParaRPr lang="en-US" sz="1600" dirty="0"/>
            </a:p>
          </p:txBody>
        </p:sp>
        <p:sp>
          <p:nvSpPr>
            <p:cNvPr id="51" name="Rectangle 50"/>
            <p:cNvSpPr/>
            <p:nvPr/>
          </p:nvSpPr>
          <p:spPr>
            <a:xfrm>
              <a:off x="5678933" y="1130714"/>
              <a:ext cx="586638"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IDS</a:t>
              </a:r>
              <a:endParaRPr lang="en-US" sz="1600" dirty="0"/>
            </a:p>
          </p:txBody>
        </p:sp>
        <p:cxnSp>
          <p:nvCxnSpPr>
            <p:cNvPr id="57" name="Straight Arrow Connector 56"/>
            <p:cNvCxnSpPr>
              <a:endCxn id="47" idx="1"/>
            </p:cNvCxnSpPr>
            <p:nvPr/>
          </p:nvCxnSpPr>
          <p:spPr>
            <a:xfrm>
              <a:off x="3836205" y="1351589"/>
              <a:ext cx="51663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7" idx="3"/>
              <a:endCxn id="51" idx="1"/>
            </p:cNvCxnSpPr>
            <p:nvPr/>
          </p:nvCxnSpPr>
          <p:spPr>
            <a:xfrm>
              <a:off x="5257800" y="1351594"/>
              <a:ext cx="421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6553200" y="1130709"/>
              <a:ext cx="786616" cy="441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Proxy</a:t>
              </a:r>
              <a:endParaRPr lang="en-US" sz="1600" dirty="0"/>
            </a:p>
          </p:txBody>
        </p:sp>
        <p:cxnSp>
          <p:nvCxnSpPr>
            <p:cNvPr id="62" name="Straight Arrow Connector 61"/>
            <p:cNvCxnSpPr>
              <a:stCxn id="51" idx="3"/>
              <a:endCxn id="61" idx="1"/>
            </p:cNvCxnSpPr>
            <p:nvPr/>
          </p:nvCxnSpPr>
          <p:spPr>
            <a:xfrm flipV="1">
              <a:off x="6265571" y="1351589"/>
              <a:ext cx="28762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3160995" y="1126542"/>
              <a:ext cx="675210" cy="400111"/>
            </a:xfrm>
            <a:prstGeom prst="rect">
              <a:avLst/>
            </a:prstGeom>
            <a:noFill/>
          </p:spPr>
          <p:txBody>
            <a:bodyPr wrap="none" rtlCol="0">
              <a:spAutoFit/>
            </a:bodyPr>
            <a:lstStyle/>
            <a:p>
              <a:r>
                <a:rPr lang="en-US" sz="2000" dirty="0" smtClean="0"/>
                <a:t>Web</a:t>
              </a:r>
              <a:endParaRPr lang="en-US" sz="2000" dirty="0"/>
            </a:p>
          </p:txBody>
        </p:sp>
      </p:grpSp>
      <p:sp>
        <p:nvSpPr>
          <p:cNvPr id="118" name="Rounded Rectangle 117"/>
          <p:cNvSpPr/>
          <p:nvPr/>
        </p:nvSpPr>
        <p:spPr>
          <a:xfrm>
            <a:off x="198605" y="1822482"/>
            <a:ext cx="8816632" cy="2039156"/>
          </a:xfrm>
          <a:prstGeom prst="round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title"/>
          </p:nvPr>
        </p:nvSpPr>
        <p:spPr>
          <a:xfrm>
            <a:off x="457200" y="0"/>
            <a:ext cx="8229600" cy="914400"/>
          </a:xfrm>
        </p:spPr>
        <p:txBody>
          <a:bodyPr>
            <a:normAutofit/>
          </a:bodyPr>
          <a:lstStyle/>
          <a:p>
            <a:r>
              <a:rPr lang="en-US" dirty="0" smtClean="0">
                <a:solidFill>
                  <a:srgbClr val="0000BF"/>
                </a:solidFill>
              </a:rPr>
              <a:t>Our Work: SIMPLE</a:t>
            </a:r>
            <a:endParaRPr lang="en-US" dirty="0">
              <a:solidFill>
                <a:srgbClr val="0000BF"/>
              </a:solidFill>
            </a:endParaRPr>
          </a:p>
        </p:txBody>
      </p:sp>
      <p:grpSp>
        <p:nvGrpSpPr>
          <p:cNvPr id="29" name="Group 28"/>
          <p:cNvGrpSpPr/>
          <p:nvPr/>
        </p:nvGrpSpPr>
        <p:grpSpPr>
          <a:xfrm>
            <a:off x="200369" y="4888121"/>
            <a:ext cx="7832766" cy="1553859"/>
            <a:chOff x="200366" y="3897799"/>
            <a:chExt cx="7832766" cy="1165394"/>
          </a:xfrm>
        </p:grpSpPr>
        <p:sp>
          <p:nvSpPr>
            <p:cNvPr id="52" name="Cloud 51"/>
            <p:cNvSpPr/>
            <p:nvPr/>
          </p:nvSpPr>
          <p:spPr>
            <a:xfrm rot="169972">
              <a:off x="2884528" y="3897799"/>
              <a:ext cx="2914275" cy="1165394"/>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54" name="Picture 53"/>
            <p:cNvPicPr>
              <a:picLocks noChangeArrowheads="1"/>
            </p:cNvPicPr>
            <p:nvPr/>
          </p:nvPicPr>
          <p:blipFill>
            <a:blip r:embed="rId5" cstate="print"/>
            <a:srcRect/>
            <a:stretch>
              <a:fillRect/>
            </a:stretch>
          </p:blipFill>
          <p:spPr bwMode="auto">
            <a:xfrm>
              <a:off x="3090229" y="4477394"/>
              <a:ext cx="500451" cy="214074"/>
            </a:xfrm>
            <a:prstGeom prst="rect">
              <a:avLst/>
            </a:prstGeom>
            <a:noFill/>
            <a:ln w="9525">
              <a:noFill/>
              <a:miter lim="800000"/>
              <a:headEnd/>
              <a:tailEnd/>
            </a:ln>
            <a:effectLst/>
          </p:spPr>
        </p:pic>
        <p:pic>
          <p:nvPicPr>
            <p:cNvPr id="73" name="Picture 72"/>
            <p:cNvPicPr>
              <a:picLocks noChangeArrowheads="1"/>
            </p:cNvPicPr>
            <p:nvPr/>
          </p:nvPicPr>
          <p:blipFill>
            <a:blip r:embed="rId5" cstate="print"/>
            <a:srcRect/>
            <a:stretch>
              <a:fillRect/>
            </a:stretch>
          </p:blipFill>
          <p:spPr bwMode="auto">
            <a:xfrm>
              <a:off x="5051620" y="4477394"/>
              <a:ext cx="500451" cy="214074"/>
            </a:xfrm>
            <a:prstGeom prst="rect">
              <a:avLst/>
            </a:prstGeom>
            <a:noFill/>
            <a:ln w="9525">
              <a:noFill/>
              <a:miter lim="800000"/>
              <a:headEnd/>
              <a:tailEnd/>
            </a:ln>
            <a:effectLst/>
          </p:spPr>
        </p:pic>
        <p:pic>
          <p:nvPicPr>
            <p:cNvPr id="74" name="Picture 11" descr="IOSfirewall"/>
            <p:cNvPicPr>
              <a:picLocks noChangeAspect="1" noChangeArrowheads="1"/>
            </p:cNvPicPr>
            <p:nvPr/>
          </p:nvPicPr>
          <p:blipFill>
            <a:blip r:embed="rId6" cstate="print"/>
            <a:srcRect/>
            <a:stretch>
              <a:fillRect/>
            </a:stretch>
          </p:blipFill>
          <p:spPr bwMode="auto">
            <a:xfrm>
              <a:off x="5972249" y="4604700"/>
              <a:ext cx="243404" cy="338969"/>
            </a:xfrm>
            <a:prstGeom prst="rect">
              <a:avLst/>
            </a:prstGeom>
            <a:noFill/>
          </p:spPr>
        </p:pic>
        <p:pic>
          <p:nvPicPr>
            <p:cNvPr id="75" name="Picture 57" descr="icon_color"/>
            <p:cNvPicPr>
              <a:picLocks noChangeAspect="1" noChangeArrowheads="1"/>
            </p:cNvPicPr>
            <p:nvPr/>
          </p:nvPicPr>
          <p:blipFill>
            <a:blip r:embed="rId7" cstate="print"/>
            <a:srcRect/>
            <a:stretch>
              <a:fillRect/>
            </a:stretch>
          </p:blipFill>
          <p:spPr bwMode="auto">
            <a:xfrm>
              <a:off x="2267920" y="4657521"/>
              <a:ext cx="340420" cy="292241"/>
            </a:xfrm>
            <a:prstGeom prst="rect">
              <a:avLst/>
            </a:prstGeom>
            <a:noFill/>
          </p:spPr>
        </p:pic>
        <p:cxnSp>
          <p:nvCxnSpPr>
            <p:cNvPr id="110" name="Straight Connector 109"/>
            <p:cNvCxnSpPr>
              <a:stCxn id="74" idx="1"/>
              <a:endCxn id="73" idx="3"/>
            </p:cNvCxnSpPr>
            <p:nvPr/>
          </p:nvCxnSpPr>
          <p:spPr>
            <a:xfrm flipH="1" flipV="1">
              <a:off x="5552071" y="4584431"/>
              <a:ext cx="420178" cy="189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54" idx="1"/>
              <a:endCxn id="75" idx="3"/>
            </p:cNvCxnSpPr>
            <p:nvPr/>
          </p:nvCxnSpPr>
          <p:spPr>
            <a:xfrm flipH="1">
              <a:off x="2608340" y="4584431"/>
              <a:ext cx="481889" cy="219211"/>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00366" y="4379451"/>
              <a:ext cx="1843236" cy="623248"/>
            </a:xfrm>
            <a:prstGeom prst="rect">
              <a:avLst/>
            </a:prstGeom>
            <a:noFill/>
          </p:spPr>
          <p:txBody>
            <a:bodyPr wrap="none" rtlCol="0">
              <a:spAutoFit/>
            </a:bodyPr>
            <a:lstStyle/>
            <a:p>
              <a:r>
                <a:rPr lang="en-US" sz="2400" i="1" dirty="0" smtClean="0"/>
                <a:t>Legacy</a:t>
              </a:r>
            </a:p>
            <a:p>
              <a:r>
                <a:rPr lang="en-US" sz="2400" i="1" dirty="0" smtClean="0"/>
                <a:t>Middleboxes</a:t>
              </a:r>
            </a:p>
          </p:txBody>
        </p:sp>
        <p:sp>
          <p:nvSpPr>
            <p:cNvPr id="63" name="TextBox 62"/>
            <p:cNvSpPr txBox="1"/>
            <p:nvPr/>
          </p:nvSpPr>
          <p:spPr>
            <a:xfrm>
              <a:off x="6519163" y="4334355"/>
              <a:ext cx="1513969" cy="623248"/>
            </a:xfrm>
            <a:prstGeom prst="rect">
              <a:avLst/>
            </a:prstGeom>
            <a:noFill/>
          </p:spPr>
          <p:txBody>
            <a:bodyPr wrap="none" rtlCol="0">
              <a:spAutoFit/>
            </a:bodyPr>
            <a:lstStyle/>
            <a:p>
              <a:r>
                <a:rPr lang="en-US" sz="2400" i="1" dirty="0" err="1" smtClean="0"/>
                <a:t>OpenFlow</a:t>
              </a:r>
              <a:r>
                <a:rPr lang="en-US" sz="2400" i="1" dirty="0"/>
                <a:t> </a:t>
              </a:r>
              <a:endParaRPr lang="en-US" sz="2400" i="1" dirty="0" smtClean="0"/>
            </a:p>
            <a:p>
              <a:r>
                <a:rPr lang="en-US" sz="2400" i="1" dirty="0" smtClean="0"/>
                <a:t>capable</a:t>
              </a:r>
            </a:p>
          </p:txBody>
        </p:sp>
      </p:grpSp>
      <p:cxnSp>
        <p:nvCxnSpPr>
          <p:cNvPr id="121" name="Straight Arrow Connector 120"/>
          <p:cNvCxnSpPr>
            <a:endCxn id="77" idx="0"/>
          </p:cNvCxnSpPr>
          <p:nvPr/>
        </p:nvCxnSpPr>
        <p:spPr>
          <a:xfrm>
            <a:off x="4961429" y="3861638"/>
            <a:ext cx="528667" cy="110714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76" idx="0"/>
          </p:cNvCxnSpPr>
          <p:nvPr/>
        </p:nvCxnSpPr>
        <p:spPr>
          <a:xfrm flipH="1">
            <a:off x="3102899" y="3861638"/>
            <a:ext cx="733306" cy="11376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6" name="Table 75"/>
          <p:cNvGraphicFramePr>
            <a:graphicFrameLocks noGrp="1"/>
          </p:cNvGraphicFramePr>
          <p:nvPr>
            <p:extLst>
              <p:ext uri="{D42A27DB-BD31-4B8C-83A1-F6EECF244321}">
                <p14:modId xmlns:p14="http://schemas.microsoft.com/office/powerpoint/2010/main" val="2234529522"/>
              </p:ext>
            </p:extLst>
          </p:nvPr>
        </p:nvGraphicFramePr>
        <p:xfrm>
          <a:off x="2267923" y="4999310"/>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2419667291"/>
              </p:ext>
            </p:extLst>
          </p:nvPr>
        </p:nvGraphicFramePr>
        <p:xfrm>
          <a:off x="4655120" y="4968781"/>
          <a:ext cx="1669952" cy="531015"/>
        </p:xfrm>
        <a:graphic>
          <a:graphicData uri="http://schemas.openxmlformats.org/drawingml/2006/table">
            <a:tbl>
              <a:tblPr firstRow="1" bandRow="1">
                <a:tableStyleId>{2D5ABB26-0587-4C30-8999-92F81FD0307C}</a:tableStyleId>
              </a:tblPr>
              <a:tblGrid>
                <a:gridCol w="710766"/>
                <a:gridCol w="959186"/>
              </a:tblGrid>
              <a:tr h="335280">
                <a:tc>
                  <a:txBody>
                    <a:bodyPr/>
                    <a:lstStyle/>
                    <a:p>
                      <a:r>
                        <a:rPr lang="en-US" sz="1600" b="1" dirty="0" smtClean="0"/>
                        <a:t>Flow</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1600" b="1" dirty="0" smtClean="0"/>
                        <a:t>Action</a:t>
                      </a:r>
                      <a:endParaRPr lang="en-US" sz="1600" b="1"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r h="195735">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r>
                        <a:rPr lang="en-US" sz="400" dirty="0" smtClean="0"/>
                        <a:t>…</a:t>
                      </a:r>
                      <a:endParaRPr lang="en-US" sz="400" dirty="0"/>
                    </a:p>
                  </a:txBody>
                  <a:tcP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6">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2AA957AF-53C0-420B-9C2D-77DB1416566C}" type="slidenum">
              <a:rPr kumimoji="0" lang="en-US" smtClean="0"/>
              <a:pPr/>
              <a:t>7</a:t>
            </a:fld>
            <a:endParaRPr kumimoji="0" lang="en-US"/>
          </a:p>
        </p:txBody>
      </p:sp>
      <p:sp>
        <p:nvSpPr>
          <p:cNvPr id="6" name="TextBox 5"/>
          <p:cNvSpPr txBox="1"/>
          <p:nvPr/>
        </p:nvSpPr>
        <p:spPr>
          <a:xfrm>
            <a:off x="457200" y="2103990"/>
            <a:ext cx="8229600" cy="1569660"/>
          </a:xfrm>
          <a:prstGeom prst="rect">
            <a:avLst/>
          </a:prstGeom>
          <a:noFill/>
        </p:spPr>
        <p:txBody>
          <a:bodyPr wrap="square" rtlCol="0">
            <a:spAutoFit/>
          </a:bodyPr>
          <a:lstStyle/>
          <a:p>
            <a:pPr algn="ctr"/>
            <a:r>
              <a:rPr lang="en-US" sz="3600" dirty="0">
                <a:solidFill>
                  <a:srgbClr val="0000BF"/>
                </a:solidFill>
              </a:rPr>
              <a:t>P</a:t>
            </a:r>
            <a:r>
              <a:rPr lang="en-US" sz="3600" dirty="0" smtClean="0">
                <a:solidFill>
                  <a:srgbClr val="0000BF"/>
                </a:solidFill>
              </a:rPr>
              <a:t>olicy </a:t>
            </a:r>
            <a:r>
              <a:rPr lang="en-US" sz="3600" dirty="0">
                <a:solidFill>
                  <a:srgbClr val="0000BF"/>
                </a:solidFill>
              </a:rPr>
              <a:t>enforcement layer </a:t>
            </a:r>
            <a:r>
              <a:rPr lang="en-US" sz="3600" dirty="0" smtClean="0">
                <a:solidFill>
                  <a:srgbClr val="0000BF"/>
                </a:solidFill>
              </a:rPr>
              <a:t>for </a:t>
            </a:r>
          </a:p>
          <a:p>
            <a:pPr algn="ctr"/>
            <a:r>
              <a:rPr lang="en-US" sz="3600" dirty="0" smtClean="0">
                <a:solidFill>
                  <a:srgbClr val="0000BF"/>
                </a:solidFill>
              </a:rPr>
              <a:t>middlebox</a:t>
            </a:r>
            <a:r>
              <a:rPr lang="en-US" sz="3600" dirty="0">
                <a:solidFill>
                  <a:srgbClr val="0000BF"/>
                </a:solidFill>
              </a:rPr>
              <a:t>-specific “traffic steering” </a:t>
            </a:r>
          </a:p>
          <a:p>
            <a:endParaRPr lang="en-US" sz="2400" dirty="0">
              <a:solidFill>
                <a:srgbClr val="0000BF"/>
              </a:solidFill>
            </a:endParaRPr>
          </a:p>
        </p:txBody>
      </p:sp>
    </p:spTree>
    <p:custDataLst>
      <p:tags r:id="rId1"/>
    </p:custDataLst>
    <p:extLst>
      <p:ext uri="{BB962C8B-B14F-4D97-AF65-F5344CB8AC3E}">
        <p14:creationId xmlns:p14="http://schemas.microsoft.com/office/powerpoint/2010/main" val="2020942461"/>
      </p:ext>
    </p:extLst>
  </p:cSld>
  <p:clrMapOvr>
    <a:masterClrMapping/>
  </p:clrMapOvr>
  <mc:AlternateContent xmlns:mc="http://schemas.openxmlformats.org/markup-compatibility/2006" xmlns:p14="http://schemas.microsoft.com/office/powerpoint/2010/main">
    <mc:Choice Requires="p14">
      <p:transition spd="slow" p14:dur="2000" advTm="25151"/>
    </mc:Choice>
    <mc:Fallback xmlns="">
      <p:transition xmlns:p14="http://schemas.microsoft.com/office/powerpoint/2010/main" spd="slow" advTm="2515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BF"/>
                </a:solidFill>
              </a:rPr>
              <a:t>Outline</a:t>
            </a:r>
            <a:endParaRPr lang="en-US" dirty="0">
              <a:solidFill>
                <a:srgbClr val="0000BF"/>
              </a:solidFill>
            </a:endParaRPr>
          </a:p>
        </p:txBody>
      </p:sp>
      <p:sp>
        <p:nvSpPr>
          <p:cNvPr id="3" name="Content Placeholder 2"/>
          <p:cNvSpPr>
            <a:spLocks noGrp="1"/>
          </p:cNvSpPr>
          <p:nvPr>
            <p:ph idx="1"/>
          </p:nvPr>
        </p:nvSpPr>
        <p:spPr>
          <a:xfrm>
            <a:off x="457200" y="1549401"/>
            <a:ext cx="8229600" cy="4525963"/>
          </a:xfrm>
        </p:spPr>
        <p:txBody>
          <a:bodyPr>
            <a:normAutofit fontScale="92500" lnSpcReduction="20000"/>
          </a:bodyPr>
          <a:lstStyle/>
          <a:p>
            <a:r>
              <a:rPr lang="en-US" dirty="0" smtClean="0"/>
              <a:t>Motivation</a:t>
            </a:r>
          </a:p>
          <a:p>
            <a:pPr marL="0" indent="0">
              <a:buNone/>
            </a:pPr>
            <a:endParaRPr lang="en-US" dirty="0" smtClean="0"/>
          </a:p>
          <a:p>
            <a:r>
              <a:rPr lang="en-US" b="1" i="1" dirty="0" smtClean="0">
                <a:solidFill>
                  <a:srgbClr val="FF0000"/>
                </a:solidFill>
              </a:rPr>
              <a:t>Challenges</a:t>
            </a:r>
          </a:p>
          <a:p>
            <a:endParaRPr lang="en-US" dirty="0" smtClean="0"/>
          </a:p>
          <a:p>
            <a:r>
              <a:rPr lang="en-US" dirty="0" smtClean="0"/>
              <a:t>SIMPLE Design </a:t>
            </a:r>
          </a:p>
          <a:p>
            <a:endParaRPr lang="en-US" dirty="0"/>
          </a:p>
          <a:p>
            <a:r>
              <a:rPr lang="en-US" dirty="0" smtClean="0"/>
              <a:t>Evaluation </a:t>
            </a:r>
          </a:p>
          <a:p>
            <a:endParaRPr lang="en-US" dirty="0"/>
          </a:p>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2F8258B8-ACF5-6E4C-8B3E-49E538074B44}" type="slidenum">
              <a:rPr lang="en-US" smtClean="0"/>
              <a:t>8</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8258B8-ACF5-6E4C-8B3E-49E538074B44}" type="slidenum">
              <a:rPr lang="en-US" smtClean="0"/>
              <a:pPr/>
              <a:t>8</a:t>
            </a:fld>
            <a:endParaRPr lang="en-US"/>
          </a:p>
        </p:txBody>
      </p:sp>
    </p:spTree>
    <p:extLst>
      <p:ext uri="{BB962C8B-B14F-4D97-AF65-F5344CB8AC3E}">
        <p14:creationId xmlns:p14="http://schemas.microsoft.com/office/powerpoint/2010/main" val="1217533103"/>
      </p:ext>
    </p:extLst>
  </p:cSld>
  <p:clrMapOvr>
    <a:masterClrMapping/>
  </p:clrMapOvr>
  <mc:AlternateContent xmlns:mc="http://schemas.openxmlformats.org/markup-compatibility/2006" xmlns:p14="http://schemas.microsoft.com/office/powerpoint/2010/main">
    <mc:Choice Requires="p14">
      <p:transition spd="slow" p14:dur="2000" advTm="8138"/>
    </mc:Choice>
    <mc:Fallback xmlns="">
      <p:transition xmlns:p14="http://schemas.microsoft.com/office/powerpoint/2010/main" spd="slow" advTm="813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BF"/>
                </a:solidFill>
              </a:rPr>
              <a:t>Challenges</a:t>
            </a:r>
            <a:endParaRPr lang="en-US" dirty="0">
              <a:solidFill>
                <a:srgbClr val="0000BF"/>
              </a:solidFill>
            </a:endParaRPr>
          </a:p>
        </p:txBody>
      </p:sp>
      <p:sp>
        <p:nvSpPr>
          <p:cNvPr id="3" name="Content Placeholder 2"/>
          <p:cNvSpPr>
            <a:spLocks noGrp="1"/>
          </p:cNvSpPr>
          <p:nvPr>
            <p:ph idx="1"/>
          </p:nvPr>
        </p:nvSpPr>
        <p:spPr>
          <a:xfrm>
            <a:off x="457200" y="1549401"/>
            <a:ext cx="8229600" cy="4525963"/>
          </a:xfrm>
        </p:spPr>
        <p:txBody>
          <a:bodyPr>
            <a:normAutofit/>
          </a:bodyPr>
          <a:lstStyle/>
          <a:p>
            <a:pPr marL="514350" indent="-514350">
              <a:buFont typeface="+mj-lt"/>
              <a:buAutoNum type="arabicParenR"/>
            </a:pPr>
            <a:endParaRPr lang="en-US" dirty="0" smtClean="0"/>
          </a:p>
          <a:p>
            <a:pPr marL="514350" indent="-514350">
              <a:buFont typeface="+mj-lt"/>
              <a:buAutoNum type="arabicParenR"/>
            </a:pPr>
            <a:r>
              <a:rPr lang="en-US" dirty="0" smtClean="0"/>
              <a:t>Policy Composition</a:t>
            </a:r>
          </a:p>
          <a:p>
            <a:pPr marL="514350" indent="-514350">
              <a:buFont typeface="+mj-lt"/>
              <a:buAutoNum type="arabicParenR"/>
            </a:pPr>
            <a:endParaRPr lang="en-US" dirty="0" smtClean="0"/>
          </a:p>
          <a:p>
            <a:pPr marL="514350" indent="-514350">
              <a:buFont typeface="+mj-lt"/>
              <a:buAutoNum type="arabicParenR"/>
            </a:pPr>
            <a:r>
              <a:rPr lang="en-US" dirty="0"/>
              <a:t>Resource </a:t>
            </a:r>
            <a:r>
              <a:rPr lang="en-US" dirty="0" smtClean="0"/>
              <a:t>Constraint</a:t>
            </a:r>
          </a:p>
          <a:p>
            <a:pPr marL="514350" indent="-514350">
              <a:buFont typeface="+mj-lt"/>
              <a:buAutoNum type="arabicParenR"/>
            </a:pPr>
            <a:endParaRPr lang="en-US" dirty="0" smtClean="0"/>
          </a:p>
          <a:p>
            <a:pPr marL="514350" indent="-514350">
              <a:buFont typeface="+mj-lt"/>
              <a:buAutoNum type="arabicParenR"/>
            </a:pPr>
            <a:r>
              <a:rPr lang="en-US" dirty="0"/>
              <a:t>Dynamic Modifications</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F8258B8-ACF5-6E4C-8B3E-49E538074B44}" type="slidenum">
              <a:rPr lang="en-US" smtClean="0"/>
              <a:t>9</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8258B8-ACF5-6E4C-8B3E-49E538074B44}" type="slidenum">
              <a:rPr lang="en-US" smtClean="0"/>
              <a:pPr/>
              <a:t>9</a:t>
            </a:fld>
            <a:endParaRPr lang="en-US"/>
          </a:p>
        </p:txBody>
      </p:sp>
    </p:spTree>
    <p:extLst>
      <p:ext uri="{BB962C8B-B14F-4D97-AF65-F5344CB8AC3E}">
        <p14:creationId xmlns:p14="http://schemas.microsoft.com/office/powerpoint/2010/main" val="1917202456"/>
      </p:ext>
    </p:extLst>
  </p:cSld>
  <p:clrMapOvr>
    <a:masterClrMapping/>
  </p:clrMapOvr>
  <mc:AlternateContent xmlns:mc="http://schemas.openxmlformats.org/markup-compatibility/2006" xmlns:p14="http://schemas.microsoft.com/office/powerpoint/2010/main">
    <mc:Choice Requires="p14">
      <p:transition spd="slow" p14:dur="2000" advTm="8138"/>
    </mc:Choice>
    <mc:Fallback xmlns="">
      <p:transition xmlns:p14="http://schemas.microsoft.com/office/powerpoint/2010/main" spd="slow" advTm="813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5.6|0.7|1"/>
</p:tagLst>
</file>

<file path=ppt/tags/tag10.xml><?xml version="1.0" encoding="utf-8"?>
<p:tagLst xmlns:a="http://schemas.openxmlformats.org/drawingml/2006/main" xmlns:r="http://schemas.openxmlformats.org/officeDocument/2006/relationships" xmlns:p="http://schemas.openxmlformats.org/presentationml/2006/main">
  <p:tag name="TIMING" val="|2.3|8.3|23.6|8.9"/>
</p:tagLst>
</file>

<file path=ppt/tags/tag11.xml><?xml version="1.0" encoding="utf-8"?>
<p:tagLst xmlns:a="http://schemas.openxmlformats.org/drawingml/2006/main" xmlns:r="http://schemas.openxmlformats.org/officeDocument/2006/relationships" xmlns:p="http://schemas.openxmlformats.org/presentationml/2006/main">
  <p:tag name="TIMING" val="|2.3|8.3|23.6|8.9"/>
</p:tagLst>
</file>

<file path=ppt/tags/tag12.xml><?xml version="1.0" encoding="utf-8"?>
<p:tagLst xmlns:a="http://schemas.openxmlformats.org/drawingml/2006/main" xmlns:r="http://schemas.openxmlformats.org/officeDocument/2006/relationships" xmlns:p="http://schemas.openxmlformats.org/presentationml/2006/main">
  <p:tag name="TIMING" val="|15.1|6.8|9.6"/>
</p:tagLst>
</file>

<file path=ppt/tags/tag13.xml><?xml version="1.0" encoding="utf-8"?>
<p:tagLst xmlns:a="http://schemas.openxmlformats.org/drawingml/2006/main" xmlns:r="http://schemas.openxmlformats.org/officeDocument/2006/relationships" xmlns:p="http://schemas.openxmlformats.org/presentationml/2006/main">
  <p:tag name="TIMING" val="|15.1|6.8|9.6"/>
</p:tagLst>
</file>

<file path=ppt/tags/tag14.xml><?xml version="1.0" encoding="utf-8"?>
<p:tagLst xmlns:a="http://schemas.openxmlformats.org/drawingml/2006/main" xmlns:r="http://schemas.openxmlformats.org/officeDocument/2006/relationships" xmlns:p="http://schemas.openxmlformats.org/presentationml/2006/main">
  <p:tag name="TIMING" val="|15.1|6.8|9.6"/>
</p:tagLst>
</file>

<file path=ppt/tags/tag15.xml><?xml version="1.0" encoding="utf-8"?>
<p:tagLst xmlns:a="http://schemas.openxmlformats.org/drawingml/2006/main" xmlns:r="http://schemas.openxmlformats.org/officeDocument/2006/relationships" xmlns:p="http://schemas.openxmlformats.org/presentationml/2006/main">
  <p:tag name="TIMING" val="|22|23.2|10.6"/>
</p:tagLst>
</file>

<file path=ppt/tags/tag2.xml><?xml version="1.0" encoding="utf-8"?>
<p:tagLst xmlns:a="http://schemas.openxmlformats.org/drawingml/2006/main" xmlns:r="http://schemas.openxmlformats.org/officeDocument/2006/relationships" xmlns:p="http://schemas.openxmlformats.org/presentationml/2006/main">
  <p:tag name="TIMING" val="|18.2"/>
</p:tagLst>
</file>

<file path=ppt/tags/tag3.xml><?xml version="1.0" encoding="utf-8"?>
<p:tagLst xmlns:a="http://schemas.openxmlformats.org/drawingml/2006/main" xmlns:r="http://schemas.openxmlformats.org/officeDocument/2006/relationships" xmlns:p="http://schemas.openxmlformats.org/presentationml/2006/main">
  <p:tag name="TIMING" val="|22|23.2|10.6"/>
</p:tagLst>
</file>

<file path=ppt/tags/tag4.xml><?xml version="1.0" encoding="utf-8"?>
<p:tagLst xmlns:a="http://schemas.openxmlformats.org/drawingml/2006/main" xmlns:r="http://schemas.openxmlformats.org/officeDocument/2006/relationships" xmlns:p="http://schemas.openxmlformats.org/presentationml/2006/main">
  <p:tag name="TIMING" val="|29.7|5.4|14.6"/>
</p:tagLst>
</file>

<file path=ppt/tags/tag5.xml><?xml version="1.0" encoding="utf-8"?>
<p:tagLst xmlns:a="http://schemas.openxmlformats.org/drawingml/2006/main" xmlns:r="http://schemas.openxmlformats.org/officeDocument/2006/relationships" xmlns:p="http://schemas.openxmlformats.org/presentationml/2006/main">
  <p:tag name="TIMING" val="|36.9|9.1|30.3"/>
</p:tagLst>
</file>

<file path=ppt/tags/tag6.xml><?xml version="1.0" encoding="utf-8"?>
<p:tagLst xmlns:a="http://schemas.openxmlformats.org/drawingml/2006/main" xmlns:r="http://schemas.openxmlformats.org/officeDocument/2006/relationships" xmlns:p="http://schemas.openxmlformats.org/presentationml/2006/main">
  <p:tag name="TIMING" val="|28.7|9.4|1.9|8.2"/>
</p:tagLst>
</file>

<file path=ppt/tags/tag7.xml><?xml version="1.0" encoding="utf-8"?>
<p:tagLst xmlns:a="http://schemas.openxmlformats.org/drawingml/2006/main" xmlns:r="http://schemas.openxmlformats.org/officeDocument/2006/relationships" xmlns:p="http://schemas.openxmlformats.org/presentationml/2006/main">
  <p:tag name="TIMING" val="|2.3|8.3|23.6|8.9"/>
</p:tagLst>
</file>

<file path=ppt/tags/tag8.xml><?xml version="1.0" encoding="utf-8"?>
<p:tagLst xmlns:a="http://schemas.openxmlformats.org/drawingml/2006/main" xmlns:r="http://schemas.openxmlformats.org/officeDocument/2006/relationships" xmlns:p="http://schemas.openxmlformats.org/presentationml/2006/main">
  <p:tag name="TIMING" val="|30.6|5.3"/>
</p:tagLst>
</file>

<file path=ppt/tags/tag9.xml><?xml version="1.0" encoding="utf-8"?>
<p:tagLst xmlns:a="http://schemas.openxmlformats.org/drawingml/2006/main" xmlns:r="http://schemas.openxmlformats.org/officeDocument/2006/relationships" xmlns:p="http://schemas.openxmlformats.org/presentationml/2006/main">
  <p:tag name="TIMING" val="|30.6|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21191</TotalTime>
  <Words>1516</Words>
  <Application>Microsoft Office PowerPoint</Application>
  <PresentationFormat>화면 슬라이드 쇼(4:3)</PresentationFormat>
  <Paragraphs>573</Paragraphs>
  <Slides>43</Slides>
  <Notes>43</Notes>
  <HiddenSlides>5</HiddenSlides>
  <MMClips>0</MMClips>
  <ScaleCrop>false</ScaleCrop>
  <HeadingPairs>
    <vt:vector size="4" baseType="variant">
      <vt:variant>
        <vt:lpstr>테마</vt:lpstr>
      </vt:variant>
      <vt:variant>
        <vt:i4>1</vt:i4>
      </vt:variant>
      <vt:variant>
        <vt:lpstr>슬라이드 제목</vt:lpstr>
      </vt:variant>
      <vt:variant>
        <vt:i4>43</vt:i4>
      </vt:variant>
    </vt:vector>
  </HeadingPairs>
  <TitlesOfParts>
    <vt:vector size="44" baseType="lpstr">
      <vt:lpstr>Office Theme</vt:lpstr>
      <vt:lpstr>SIMPLE-fying Middlebox Policy Enforcement Using SDN</vt:lpstr>
      <vt:lpstr>Current Network composition</vt:lpstr>
      <vt:lpstr>Middleboxes management is hard!</vt:lpstr>
      <vt:lpstr>Middlebox with SDN</vt:lpstr>
      <vt:lpstr>PowerPoint 프레젠테이션</vt:lpstr>
      <vt:lpstr>PowerPoint 프레젠테이션</vt:lpstr>
      <vt:lpstr>Our Work: SIMPLE</vt:lpstr>
      <vt:lpstr>Outline</vt:lpstr>
      <vt:lpstr>Challenges</vt:lpstr>
      <vt:lpstr>Challenge: Policy Composition</vt:lpstr>
      <vt:lpstr>Challenge: Resource Constraints</vt:lpstr>
      <vt:lpstr>PowerPoint 프레젠테이션</vt:lpstr>
      <vt:lpstr>New dimensions beyond Layer 2-3 tasks</vt:lpstr>
      <vt:lpstr>Outline</vt:lpstr>
      <vt:lpstr>SIMPLE System Overview</vt:lpstr>
      <vt:lpstr>Composition   Tag Processing State</vt:lpstr>
      <vt:lpstr>Composition   Tag Processing State</vt:lpstr>
      <vt:lpstr>SIMPLE System Overview</vt:lpstr>
      <vt:lpstr>Resource Constraints Joint Optimization</vt:lpstr>
      <vt:lpstr>Offline + Online Decomposition</vt:lpstr>
      <vt:lpstr>Offline Stage: ILP based pruning</vt:lpstr>
      <vt:lpstr>SIMPLE System Overview</vt:lpstr>
      <vt:lpstr>Modifications  Infer flow correlations</vt:lpstr>
      <vt:lpstr>Modifications  Infer flow correlations</vt:lpstr>
      <vt:lpstr>Modifications  Infer flow correlations</vt:lpstr>
      <vt:lpstr>SIMPLE Implementation</vt:lpstr>
      <vt:lpstr>Outline</vt:lpstr>
      <vt:lpstr>Evaluation and Methodology</vt:lpstr>
      <vt:lpstr>Benefits: Load balancing</vt:lpstr>
      <vt:lpstr>Overhead: Reconfiguration Time</vt:lpstr>
      <vt:lpstr>Other Key Results</vt:lpstr>
      <vt:lpstr>Conclusions</vt:lpstr>
      <vt:lpstr>FlowTags</vt:lpstr>
      <vt:lpstr>FlowTags architecture</vt:lpstr>
      <vt:lpstr>FlowTags example</vt:lpstr>
      <vt:lpstr>Evaluation</vt:lpstr>
      <vt:lpstr>Discussion</vt:lpstr>
      <vt:lpstr>The End</vt:lpstr>
      <vt:lpstr>Apendix</vt:lpstr>
      <vt:lpstr>Decompose Optimization: Slow Offline + Fast Online Steps</vt:lpstr>
      <vt:lpstr>Enumerating Physical Sequences</vt:lpstr>
      <vt:lpstr>FlowTags‐enhanced controller</vt:lpstr>
      <vt:lpstr>Middlebox extension strategies to add FlowTags support</vt:lpstr>
    </vt:vector>
  </TitlesOfParts>
  <Company>State University of New York at Stony Brook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and Incremental Convergence between SDN and Middleboxes</dc:title>
  <dc:creator>Zafar Qazi</dc:creator>
  <cp:lastModifiedBy>choonghee</cp:lastModifiedBy>
  <cp:revision>1181</cp:revision>
  <cp:lastPrinted>2014-11-09T23:55:36Z</cp:lastPrinted>
  <dcterms:created xsi:type="dcterms:W3CDTF">2013-07-08T02:14:57Z</dcterms:created>
  <dcterms:modified xsi:type="dcterms:W3CDTF">2014-11-11T02:06:58Z</dcterms:modified>
</cp:coreProperties>
</file>