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notesSlides/notesSlide12.xml" ContentType="application/vnd.openxmlformats-officedocument.presentationml.notesSlide+xml"/>
  <Override PartName="/ppt/tags/tag3.xml" ContentType="application/vnd.openxmlformats-officedocument.presentationml.tags+xml"/>
  <Override PartName="/ppt/notesSlides/notesSlide13.xml" ContentType="application/vnd.openxmlformats-officedocument.presentationml.notesSlide+xml"/>
  <Override PartName="/ppt/tags/tag4.xml" ContentType="application/vnd.openxmlformats-officedocument.presentationml.tags+xml"/>
  <Override PartName="/ppt/notesSlides/notesSlide14.xml" ContentType="application/vnd.openxmlformats-officedocument.presentationml.notesSlide+xml"/>
  <Override PartName="/ppt/tags/tag5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6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7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8.xml" ContentType="application/vnd.openxmlformats-officedocument.presentationml.tags+xml"/>
  <Override PartName="/ppt/notesSlides/notesSlide22.xml" ContentType="application/vnd.openxmlformats-officedocument.presentationml.notesSlide+xml"/>
  <Override PartName="/ppt/tags/tag9.xml" ContentType="application/vnd.openxmlformats-officedocument.presentationml.tags+xml"/>
  <Override PartName="/ppt/notesSlides/notesSlide23.xml" ContentType="application/vnd.openxmlformats-officedocument.presentationml.notesSlide+xml"/>
  <Override PartName="/ppt/tags/tag10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59" r:id="rId3"/>
    <p:sldId id="260" r:id="rId4"/>
    <p:sldId id="261" r:id="rId5"/>
    <p:sldId id="266" r:id="rId6"/>
    <p:sldId id="265" r:id="rId7"/>
    <p:sldId id="267" r:id="rId8"/>
    <p:sldId id="264" r:id="rId9"/>
    <p:sldId id="262" r:id="rId10"/>
    <p:sldId id="316" r:id="rId11"/>
    <p:sldId id="270" r:id="rId12"/>
    <p:sldId id="271" r:id="rId13"/>
    <p:sldId id="273" r:id="rId14"/>
    <p:sldId id="272" r:id="rId15"/>
    <p:sldId id="274" r:id="rId16"/>
    <p:sldId id="323" r:id="rId17"/>
    <p:sldId id="325" r:id="rId18"/>
    <p:sldId id="324" r:id="rId19"/>
    <p:sldId id="318" r:id="rId20"/>
    <p:sldId id="320" r:id="rId21"/>
    <p:sldId id="322" r:id="rId22"/>
    <p:sldId id="276" r:id="rId23"/>
    <p:sldId id="280" r:id="rId24"/>
    <p:sldId id="281" r:id="rId25"/>
    <p:sldId id="279" r:id="rId26"/>
    <p:sldId id="282" r:id="rId27"/>
    <p:sldId id="292" r:id="rId28"/>
    <p:sldId id="293" r:id="rId29"/>
    <p:sldId id="294" r:id="rId30"/>
    <p:sldId id="295" r:id="rId31"/>
    <p:sldId id="296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2" r:id="rId43"/>
    <p:sldId id="313" r:id="rId44"/>
    <p:sldId id="310" r:id="rId45"/>
    <p:sldId id="326" r:id="rId4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8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57" autoAdjust="0"/>
    <p:restoredTop sz="27586" autoAdjust="0"/>
  </p:normalViewPr>
  <p:slideViewPr>
    <p:cSldViewPr snapToGrid="0">
      <p:cViewPr varScale="1">
        <p:scale>
          <a:sx n="20" d="100"/>
          <a:sy n="20" d="100"/>
        </p:scale>
        <p:origin x="112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630DF-874A-4D40-A83A-5C92FE3CAFE0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ADA86-3AE1-436F-8A62-F41A83CD1C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91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Today, I’m </a:t>
            </a:r>
            <a:r>
              <a:rPr lang="en-US" altLang="ko-KR" dirty="0" err="1" smtClean="0"/>
              <a:t>gonna</a:t>
            </a:r>
            <a:r>
              <a:rPr lang="en-US" altLang="ko-KR" dirty="0" smtClean="0"/>
              <a:t> talk about Pyretic, which enables a modular programming by providing several abstractions.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316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First, I’m </a:t>
            </a:r>
            <a:r>
              <a:rPr lang="en-US" altLang="ko-KR" dirty="0" err="1" smtClean="0"/>
              <a:t>gonna</a:t>
            </a:r>
            <a:r>
              <a:rPr lang="en-US" altLang="ko-KR" dirty="0" smtClean="0"/>
              <a:t> talk about the policy</a:t>
            </a:r>
            <a:r>
              <a:rPr lang="en-US" altLang="ko-KR" baseline="0" dirty="0" smtClean="0"/>
              <a:t> abstraction.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795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start by looking</a:t>
            </a:r>
            <a:r>
              <a:rPr lang="en-US" baseline="0" dirty="0" smtClean="0"/>
              <a:t> at how to write a policy to drop packets in Pyretic.</a:t>
            </a:r>
          </a:p>
          <a:p>
            <a:r>
              <a:rPr lang="en-US" baseline="0" dirty="0" smtClean="0"/>
              <a:t>This does the same thing as the </a:t>
            </a:r>
            <a:r>
              <a:rPr lang="en-US" baseline="0" dirty="0" err="1" smtClean="0"/>
              <a:t>OpenFlow</a:t>
            </a:r>
            <a:r>
              <a:rPr lang="en-US" baseline="0" dirty="0" smtClean="0"/>
              <a:t> drop action.</a:t>
            </a:r>
          </a:p>
          <a:p>
            <a:r>
              <a:rPr lang="en-US" b="1" baseline="0" dirty="0" smtClean="0"/>
              <a:t>We</a:t>
            </a:r>
            <a:r>
              <a:rPr lang="en-US" baseline="0" dirty="0" smtClean="0"/>
              <a:t> write it simply as drop, </a:t>
            </a:r>
          </a:p>
          <a:p>
            <a:r>
              <a:rPr lang="en-US" b="1" baseline="0" dirty="0" smtClean="0"/>
              <a:t>And</a:t>
            </a:r>
            <a:r>
              <a:rPr lang="en-US" baseline="0" dirty="0" smtClean="0"/>
              <a:t> we specify its meaning by expressing what happens when we evaluate it on a packet p</a:t>
            </a:r>
          </a:p>
          <a:p>
            <a:r>
              <a:rPr lang="en-US" baseline="0" dirty="0" smtClean="0"/>
              <a:t>Evaluating drop on p produces a set of zero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71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</a:t>
            </a:r>
            <a:r>
              <a:rPr lang="en-US" baseline="0" dirty="0" smtClean="0"/>
              <a:t> let’s consider writing a policy to forward packets out a specified port a</a:t>
            </a:r>
          </a:p>
          <a:p>
            <a:r>
              <a:rPr lang="en-US" b="1" baseline="0" dirty="0" smtClean="0"/>
              <a:t>We</a:t>
            </a:r>
            <a:r>
              <a:rPr lang="en-US" baseline="0" dirty="0" smtClean="0"/>
              <a:t> write it as </a:t>
            </a:r>
            <a:r>
              <a:rPr lang="en-US" baseline="0" dirty="0" err="1" smtClean="0"/>
              <a:t>fwd</a:t>
            </a:r>
            <a:endParaRPr lang="en-US" baseline="0" dirty="0" smtClean="0"/>
          </a:p>
          <a:p>
            <a:r>
              <a:rPr lang="en-US" b="1" baseline="0" dirty="0" smtClean="0"/>
              <a:t>And</a:t>
            </a:r>
            <a:r>
              <a:rPr lang="en-US" baseline="0" dirty="0" smtClean="0"/>
              <a:t> we specify its precise meaning is /</a:t>
            </a:r>
          </a:p>
          <a:p>
            <a:r>
              <a:rPr lang="en-US" baseline="0" dirty="0" smtClean="0"/>
              <a:t>to transform an incoming packet / into a set containing an identical packet / </a:t>
            </a:r>
          </a:p>
          <a:p>
            <a:r>
              <a:rPr lang="en-US" baseline="0" dirty="0" smtClean="0"/>
              <a:t>whose </a:t>
            </a:r>
            <a:r>
              <a:rPr lang="en-US" baseline="0" dirty="0" err="1" smtClean="0"/>
              <a:t>outport</a:t>
            </a:r>
            <a:r>
              <a:rPr lang="en-US" baseline="0" dirty="0" smtClean="0"/>
              <a:t> field has been assigned the value 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pyretic, all packets are located, </a:t>
            </a:r>
          </a:p>
          <a:p>
            <a:r>
              <a:rPr lang="en-US" baseline="0" dirty="0" smtClean="0"/>
              <a:t>which means they should contain virtual fields /</a:t>
            </a:r>
          </a:p>
          <a:p>
            <a:r>
              <a:rPr lang="en-US" baseline="0" dirty="0" smtClean="0"/>
              <a:t>specifying their current switch, </a:t>
            </a:r>
            <a:r>
              <a:rPr lang="en-US" baseline="0" dirty="0" err="1" smtClean="0"/>
              <a:t>inport</a:t>
            </a:r>
            <a:r>
              <a:rPr lang="en-US" baseline="0" dirty="0" smtClean="0"/>
              <a:t>, and </a:t>
            </a:r>
            <a:r>
              <a:rPr lang="en-US" baseline="0" dirty="0" err="1" smtClean="0"/>
              <a:t>outport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(should one have been assigned)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84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leads us to the general definition of “Policy”, </a:t>
            </a:r>
            <a:endParaRPr lang="en-US" dirty="0" smtClean="0"/>
          </a:p>
          <a:p>
            <a:r>
              <a:rPr lang="en-US" dirty="0" smtClean="0"/>
              <a:t>which</a:t>
            </a:r>
            <a:r>
              <a:rPr lang="en-US" baseline="0" dirty="0" smtClean="0"/>
              <a:t> are just functions mapping a packet to a set of packets.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enables the programmer to focus on the meaning of the policies,</a:t>
            </a:r>
          </a:p>
          <a:p>
            <a:r>
              <a:rPr lang="en-US" baseline="0" dirty="0" smtClean="0"/>
              <a:t>as opposed to the mechanics of implementing that policy. </a:t>
            </a:r>
          </a:p>
          <a:p>
            <a:r>
              <a:rPr lang="en-US" baseline="0" dirty="0" smtClean="0"/>
              <a:t>We don’t need to care about the low level details.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#</a:t>
            </a:r>
          </a:p>
          <a:p>
            <a:r>
              <a:rPr lang="en-US" baseline="0" dirty="0" smtClean="0"/>
              <a:t>, such as </a:t>
            </a:r>
          </a:p>
          <a:p>
            <a:r>
              <a:rPr lang="en-US" baseline="0" dirty="0" smtClean="0"/>
              <a:t>- which low-level rules at what priorities, installed in what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137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order to get the full</a:t>
            </a:r>
            <a:r>
              <a:rPr lang="en-US" baseline="0" dirty="0" smtClean="0"/>
              <a:t> power of </a:t>
            </a:r>
            <a:r>
              <a:rPr lang="en-US" baseline="0" dirty="0" err="1" smtClean="0"/>
              <a:t>openflow</a:t>
            </a:r>
            <a:r>
              <a:rPr lang="en-US" baseline="0" dirty="0" smtClean="0"/>
              <a:t> behind us, </a:t>
            </a:r>
            <a:endParaRPr lang="en-US" dirty="0" smtClean="0"/>
          </a:p>
          <a:p>
            <a:r>
              <a:rPr lang="en-US" dirty="0" smtClean="0"/>
              <a:t>pyretic</a:t>
            </a:r>
            <a:r>
              <a:rPr lang="en-US" baseline="0" dirty="0" smtClean="0"/>
              <a:t> provides one primitive policy for each </a:t>
            </a:r>
            <a:r>
              <a:rPr lang="en-US" baseline="0" dirty="0" err="1" smtClean="0"/>
              <a:t>OpenFlow</a:t>
            </a:r>
            <a:r>
              <a:rPr lang="en-US" baseline="0" dirty="0" smtClean="0"/>
              <a:t> action. </a:t>
            </a:r>
          </a:p>
          <a:p>
            <a:r>
              <a:rPr lang="en-US" baseline="0" dirty="0" smtClean="0"/>
              <a:t>Each of these produces an output of 0, 1, or more packets.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we’ve seen drop produces an empty set of packets and </a:t>
            </a:r>
            <a:r>
              <a:rPr lang="en-US" baseline="0" dirty="0" err="1" smtClean="0"/>
              <a:t>fwd</a:t>
            </a:r>
            <a:r>
              <a:rPr lang="en-US" baseline="0" dirty="0" smtClean="0"/>
              <a:t> produces a singleton set.</a:t>
            </a:r>
          </a:p>
          <a:p>
            <a:r>
              <a:rPr lang="en-US" baseline="0" dirty="0" smtClean="0"/>
              <a:t>Mod, the abbreviation of modify, produces a singleton set as well</a:t>
            </a:r>
          </a:p>
          <a:p>
            <a:r>
              <a:rPr lang="en-US" baseline="0" dirty="0" smtClean="0"/>
              <a:t>And flood may produce 0, 1, or more packets, depending on the network spanning tree.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17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And, this allows us to concisely</a:t>
            </a:r>
            <a:r>
              <a:rPr lang="en-US" baseline="0" dirty="0" smtClean="0"/>
              <a:t> and precisely define our composition operators.</a:t>
            </a:r>
            <a:endParaRPr lang="en-US" dirty="0" smtClean="0"/>
          </a:p>
          <a:p>
            <a:endParaRPr lang="en-US" dirty="0" smtClean="0"/>
          </a:p>
          <a:p>
            <a:r>
              <a:rPr lang="en-US" b="1" baseline="0" dirty="0" smtClean="0"/>
              <a:t>Parallel</a:t>
            </a:r>
            <a:r>
              <a:rPr lang="en-US" baseline="0" dirty="0" smtClean="0"/>
              <a:t> composition lets multiple policies run simultaneously,</a:t>
            </a:r>
          </a:p>
          <a:p>
            <a:r>
              <a:rPr lang="en-US" baseline="0" dirty="0" smtClean="0"/>
              <a:t>and sequential composition lets one policy run on the output of the previous. </a:t>
            </a:r>
          </a:p>
          <a:p>
            <a:endParaRPr lang="en-US" dirty="0" smtClean="0"/>
          </a:p>
          <a:p>
            <a:r>
              <a:rPr lang="en-US" baseline="0" dirty="0" smtClean="0"/>
              <a:t>By using parallel composition and logical predicates, </a:t>
            </a:r>
          </a:p>
          <a:p>
            <a:r>
              <a:rPr lang="en-US" b="1" baseline="0" dirty="0" smtClean="0"/>
              <a:t>we</a:t>
            </a:r>
            <a:r>
              <a:rPr lang="en-US" baseline="0" dirty="0" smtClean="0"/>
              <a:t> no longer need to worry about expressing behavior indirectly through priority orderings!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95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Here’s a simple routing example</a:t>
            </a:r>
            <a:r>
              <a:rPr lang="en-US" altLang="ko-KR" baseline="0" dirty="0" smtClean="0"/>
              <a:t> written in Pyretic. </a:t>
            </a:r>
          </a:p>
          <a:p>
            <a:endParaRPr lang="en-US" altLang="ko-KR" baseline="0" dirty="0" smtClean="0"/>
          </a:p>
          <a:p>
            <a:r>
              <a:rPr lang="en-US" altLang="ko-KR" dirty="0" smtClean="0"/>
              <a:t>The policy is quite straightforward.</a:t>
            </a:r>
            <a:r>
              <a:rPr lang="en-US" altLang="ko-KR" baseline="0" dirty="0" smtClean="0"/>
              <a:t> </a:t>
            </a:r>
          </a:p>
          <a:p>
            <a:r>
              <a:rPr lang="en-US" altLang="ko-KR" baseline="0" dirty="0" smtClean="0"/>
              <a:t>If the destination IP is A, we forward the packet out a port 2, /</a:t>
            </a:r>
          </a:p>
          <a:p>
            <a:r>
              <a:rPr lang="en-US" altLang="ko-KR" baseline="0" dirty="0" smtClean="0"/>
              <a:t>if the destination IP is B, we forward the packet out a port 3, /</a:t>
            </a:r>
          </a:p>
          <a:p>
            <a:r>
              <a:rPr lang="en-US" altLang="ko-KR" baseline="0" dirty="0" smtClean="0"/>
              <a:t>and if the destination IP doesn’t match with either of them, we forward the packet out a port 1. 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You might think “Well, this is not very different from the policy of </a:t>
            </a:r>
            <a:r>
              <a:rPr lang="en-US" altLang="ko-KR" baseline="0" dirty="0" err="1" smtClean="0"/>
              <a:t>OpenFlow</a:t>
            </a:r>
            <a:r>
              <a:rPr lang="en-US" altLang="ko-KR" baseline="0" dirty="0" smtClean="0"/>
              <a:t>.”</a:t>
            </a:r>
          </a:p>
          <a:p>
            <a:r>
              <a:rPr lang="en-US" altLang="ko-KR" baseline="0" dirty="0" smtClean="0"/>
              <a:t>You’re right. We just wrote the policy of one module.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650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Then what if you want to implement a switch</a:t>
            </a:r>
            <a:r>
              <a:rPr lang="en-US" altLang="ko-KR" baseline="0" dirty="0" smtClean="0"/>
              <a:t> /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that does </a:t>
            </a:r>
            <a:r>
              <a:rPr lang="en-US" altLang="ko-KR" b="1" baseline="0" dirty="0" smtClean="0"/>
              <a:t>load balance, route, and monitor</a:t>
            </a:r>
            <a:r>
              <a:rPr lang="en-US" altLang="ko-KR" baseline="0" dirty="0" smtClean="0"/>
              <a:t>?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Here comes the power of policy abstraction,</a:t>
            </a:r>
            <a:r>
              <a:rPr lang="en-US" altLang="ko-KR" baseline="0" dirty="0" smtClean="0"/>
              <a:t> the modularity.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322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  <a:p>
            <a:r>
              <a:rPr lang="en-US" altLang="ko-KR" baseline="0" dirty="0" smtClean="0"/>
              <a:t>With Pyretic, you can write the rules of each module, and </a:t>
            </a:r>
            <a:r>
              <a:rPr lang="en-US" altLang="ko-KR" b="1" baseline="0" dirty="0" smtClean="0"/>
              <a:t>simply create</a:t>
            </a:r>
            <a:r>
              <a:rPr lang="en-US" altLang="ko-KR" baseline="0" dirty="0" smtClean="0"/>
              <a:t> the rule for the switch by combining the rules with compositional operators. </a:t>
            </a:r>
          </a:p>
          <a:p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63730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Next, let’s take a look at the packet abstraction Pyretic provides.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043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Let’s begin with a brief</a:t>
            </a:r>
            <a:r>
              <a:rPr lang="en-US" altLang="ko-KR" baseline="0" dirty="0" smtClean="0"/>
              <a:t> review of </a:t>
            </a:r>
            <a:r>
              <a:rPr lang="en-US" altLang="ko-KR" dirty="0" smtClean="0"/>
              <a:t>Software</a:t>
            </a:r>
            <a:r>
              <a:rPr lang="en-US" altLang="ko-KR" baseline="0" dirty="0" smtClean="0"/>
              <a:t> defined networking or </a:t>
            </a:r>
            <a:r>
              <a:rPr lang="en-US" altLang="ko-KR" dirty="0" smtClean="0"/>
              <a:t>SDN</a:t>
            </a:r>
            <a:r>
              <a:rPr lang="en-US" altLang="ko-KR" baseline="0" dirty="0" smtClean="0"/>
              <a:t>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baseline="0" dirty="0" smtClean="0"/>
              <a:t>SDN</a:t>
            </a:r>
            <a:r>
              <a:rPr lang="en-US" altLang="ko-KR" baseline="0" dirty="0" smtClean="0"/>
              <a:t> attempts to enable innovation inside the network</a:t>
            </a:r>
          </a:p>
          <a:p>
            <a:r>
              <a:rPr lang="en-US" altLang="ko-KR" baseline="0" dirty="0" smtClean="0"/>
              <a:t>by making a clean split between </a:t>
            </a:r>
          </a:p>
          <a:p>
            <a:r>
              <a:rPr lang="en-US" altLang="ko-KR" baseline="0" dirty="0" smtClean="0"/>
              <a:t>the control plane which determines how packets should be handled</a:t>
            </a:r>
          </a:p>
          <a:p>
            <a:r>
              <a:rPr lang="en-US" altLang="ko-KR" baseline="0" dirty="0" smtClean="0"/>
              <a:t>and the data plane which handles those packets accordingly at line-speed.  </a:t>
            </a:r>
          </a:p>
          <a:p>
            <a:r>
              <a:rPr lang="en-US" altLang="ko-KR" b="1" baseline="0" dirty="0" smtClean="0"/>
              <a:t>SDN</a:t>
            </a:r>
            <a:r>
              <a:rPr lang="en-US" altLang="ko-KR" baseline="0" dirty="0" smtClean="0"/>
              <a:t> does this by providing an open standard API that</a:t>
            </a:r>
          </a:p>
          <a:p>
            <a:r>
              <a:rPr lang="en-US" altLang="ko-KR" baseline="0" dirty="0" smtClean="0"/>
              <a:t>the control plane can use to configure the data plane</a:t>
            </a:r>
            <a:endParaRPr lang="en-US" altLang="ko-KR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764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pyretic packet model includes all standard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Openflow</a:t>
            </a:r>
            <a:r>
              <a:rPr lang="en-US" baseline="0" dirty="0" smtClean="0"/>
              <a:t> fields</a:t>
            </a:r>
          </a:p>
          <a:p>
            <a:r>
              <a:rPr lang="en-US" b="1" baseline="0" dirty="0" smtClean="0"/>
              <a:t>Plus</a:t>
            </a:r>
            <a:r>
              <a:rPr lang="en-US" baseline="0" dirty="0" smtClean="0"/>
              <a:t> location fields mentioned earlier</a:t>
            </a:r>
          </a:p>
          <a:p>
            <a:r>
              <a:rPr lang="en-US" b="1" baseline="0" dirty="0" smtClean="0"/>
              <a:t>And</a:t>
            </a:r>
            <a:r>
              <a:rPr lang="en-US" baseline="0" dirty="0" smtClean="0"/>
              <a:t> completely virtual fields, arbitrarily specified by the programmer </a:t>
            </a:r>
          </a:p>
          <a:p>
            <a:r>
              <a:rPr lang="en-US" b="1" baseline="0" dirty="0" smtClean="0"/>
              <a:t>Finally</a:t>
            </a:r>
            <a:r>
              <a:rPr lang="en-US" baseline="0" dirty="0" smtClean="0"/>
              <a:t> Pyretic allows each field to hold a stack of values, and provides push and pop policies to modify these stacks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Pyretic actions only apply to the topmost value currently in the stack, </a:t>
            </a:r>
          </a:p>
          <a:p>
            <a:r>
              <a:rPr lang="en-US" baseline="0" dirty="0" smtClean="0"/>
              <a:t>We will use this property to lift and lower packets /</a:t>
            </a:r>
          </a:p>
          <a:p>
            <a:r>
              <a:rPr lang="en-US" baseline="0" dirty="0" smtClean="0"/>
              <a:t>between abstract and concrete spaces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representation provides a general way / </a:t>
            </a:r>
          </a:p>
          <a:p>
            <a:r>
              <a:rPr lang="en-US" baseline="0" dirty="0" smtClean="0"/>
              <a:t>to associate high-level information with packets /</a:t>
            </a:r>
          </a:p>
          <a:p>
            <a:r>
              <a:rPr lang="en-US" baseline="0" dirty="0" smtClean="0"/>
              <a:t>and enable coordination between modules.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6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Finally, I’m </a:t>
            </a:r>
            <a:r>
              <a:rPr lang="en-US" altLang="ko-KR" dirty="0" err="1" smtClean="0"/>
              <a:t>gonna</a:t>
            </a:r>
            <a:r>
              <a:rPr lang="en-US" altLang="ko-KR" dirty="0" smtClean="0"/>
              <a:t> introduce how pyretic provides network abstractions.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This abstraction allows programmers /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to abstract away the details of the physical topology /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And write policies in terms of abstracted</a:t>
            </a:r>
            <a:r>
              <a:rPr lang="en-US" altLang="ko-KR" baseline="0" dirty="0" smtClean="0"/>
              <a:t> views of the network.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It</a:t>
            </a:r>
            <a:r>
              <a:rPr lang="en-US" altLang="ko-KR" baseline="0" dirty="0" smtClean="0"/>
              <a:t> </a:t>
            </a:r>
            <a:r>
              <a:rPr lang="en-US" altLang="ko-KR" dirty="0" smtClean="0"/>
              <a:t>enables code reuse</a:t>
            </a:r>
            <a:r>
              <a:rPr lang="en-US" altLang="ko-KR" baseline="0" dirty="0" smtClean="0"/>
              <a:t> between different topologies.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53194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simplest abstraction is “Many-to-One” abstraction. </a:t>
            </a:r>
          </a:p>
          <a:p>
            <a:r>
              <a:rPr lang="en-US" dirty="0" smtClean="0"/>
              <a:t>So we’ve got two physical switches (that are) connected to one another</a:t>
            </a:r>
            <a:r>
              <a:rPr lang="en-US" baseline="0" dirty="0" smtClean="0"/>
              <a:t>, and one abstract switch, whose ports correspond to the boundary ports of the underlying network. </a:t>
            </a:r>
          </a:p>
          <a:p>
            <a:r>
              <a:rPr lang="en-US" baseline="0" dirty="0" smtClean="0"/>
              <a:t>So V1 maps to S1, and V2 maps to T2.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 useful </a:t>
            </a:r>
            <a:r>
              <a:rPr lang="en-US" altLang="ko-KR" baseline="0" dirty="0" smtClean="0"/>
              <a:t>abstraction as it enables the programmer to </a:t>
            </a:r>
            <a:endParaRPr lang="en-US" baseline="0" dirty="0" smtClean="0"/>
          </a:p>
          <a:p>
            <a:r>
              <a:rPr lang="en-US" baseline="0" dirty="0" smtClean="0"/>
              <a:t>build a </a:t>
            </a:r>
            <a:r>
              <a:rPr lang="en-US" altLang="ko-KR" baseline="0" dirty="0" smtClean="0"/>
              <a:t>distributed implementation using a centralized paradigm.</a:t>
            </a:r>
            <a:endParaRPr lang="en-US" baseline="0" dirty="0" smtClean="0"/>
          </a:p>
          <a:p>
            <a:r>
              <a:rPr lang="en-US" baseline="0" dirty="0" smtClean="0"/>
              <a:t>If I write a SDN </a:t>
            </a:r>
            <a:r>
              <a:rPr lang="en-US" baseline="0" dirty="0" err="1" smtClean="0"/>
              <a:t>middleboxing</a:t>
            </a:r>
            <a:r>
              <a:rPr lang="en-US" baseline="0" dirty="0" smtClean="0"/>
              <a:t> application for a single node </a:t>
            </a:r>
          </a:p>
          <a:p>
            <a:r>
              <a:rPr lang="en-US" baseline="0" dirty="0" smtClean="0"/>
              <a:t>and I run it on the one big switch, </a:t>
            </a:r>
          </a:p>
          <a:p>
            <a:r>
              <a:rPr lang="en-US" baseline="0" dirty="0" smtClean="0"/>
              <a:t>it’s automatically distributed across the underlying nodes.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293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abstract any topology,</a:t>
            </a:r>
            <a:r>
              <a:rPr lang="en-US" baseline="0" dirty="0" smtClean="0"/>
              <a:t> we use a function abstract,</a:t>
            </a:r>
          </a:p>
          <a:p>
            <a:r>
              <a:rPr lang="en-US" b="1" baseline="0" dirty="0" smtClean="0"/>
              <a:t>which </a:t>
            </a:r>
            <a:r>
              <a:rPr lang="en-US" baseline="0" dirty="0" smtClean="0"/>
              <a:t>simply </a:t>
            </a:r>
            <a:r>
              <a:rPr lang="en-US" altLang="ko-KR" sz="1200" dirty="0" smtClean="0"/>
              <a:t>Returns a new policy for the underlying network </a:t>
            </a:r>
          </a:p>
          <a:p>
            <a:r>
              <a:rPr lang="en-US" altLang="ko-KR" sz="1200" dirty="0" smtClean="0"/>
              <a:t>only in terms of node S and T,</a:t>
            </a:r>
          </a:p>
          <a:p>
            <a:r>
              <a:rPr lang="en-US" altLang="ko-KR" sz="1200" b="1" dirty="0" smtClean="0"/>
              <a:t>that</a:t>
            </a:r>
            <a:r>
              <a:rPr lang="en-US" altLang="ko-KR" sz="1200" dirty="0" smtClean="0"/>
              <a:t> “does” the same thing with the </a:t>
            </a:r>
            <a:r>
              <a:rPr lang="en-US" altLang="ko-KR" sz="1200" dirty="0" smtClean="0">
                <a:latin typeface="Consolas"/>
                <a:cs typeface="Consolas"/>
              </a:rPr>
              <a:t>derived</a:t>
            </a:r>
            <a:r>
              <a:rPr lang="en-US" altLang="ko-KR" sz="1200" dirty="0" smtClean="0"/>
              <a:t> policy on the derived network. </a:t>
            </a:r>
          </a:p>
          <a:p>
            <a:r>
              <a:rPr lang="en-US" altLang="ko-KR" sz="1200" b="1" dirty="0" smtClean="0"/>
              <a:t>And</a:t>
            </a:r>
            <a:r>
              <a:rPr lang="en-US" altLang="ko-KR" sz="1200" dirty="0" smtClean="0"/>
              <a:t> the way to combine these together</a:t>
            </a:r>
            <a:r>
              <a:rPr lang="en-US" altLang="ko-KR" sz="1200" baseline="0" dirty="0" smtClean="0"/>
              <a:t> is to </a:t>
            </a:r>
            <a:r>
              <a:rPr lang="en-US" altLang="ko-KR" sz="1200" b="0" baseline="0" dirty="0" smtClean="0"/>
              <a:t>provide</a:t>
            </a:r>
            <a:r>
              <a:rPr lang="en-US" altLang="ko-KR" sz="1200" baseline="0" dirty="0" smtClean="0"/>
              <a:t> the topology transformation specification in the form of three policies. </a:t>
            </a:r>
          </a:p>
          <a:p>
            <a:endParaRPr lang="en-US" altLang="ko-KR" sz="1200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Ingress, which handles packets entering the abstract switch,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Fabric, which moves packets through abstract switch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And egress, which handles packets exiting abstract switch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dirty="0" smtClean="0"/>
          </a:p>
          <a:p>
            <a:endParaRPr lang="en-US" altLang="ko-KR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166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Here’s how we implement</a:t>
            </a:r>
            <a:r>
              <a:rPr lang="en-US" baseline="0" dirty="0" smtClean="0"/>
              <a:t> abstract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We</a:t>
            </a:r>
            <a:r>
              <a:rPr lang="en-US" baseline="0" dirty="0" smtClean="0"/>
              <a:t> apply the ingress policy, </a:t>
            </a:r>
          </a:p>
          <a:p>
            <a:r>
              <a:rPr lang="en-US" baseline="0" dirty="0" smtClean="0"/>
              <a:t>which lifts our packet into the derived network /</a:t>
            </a:r>
          </a:p>
          <a:p>
            <a:r>
              <a:rPr lang="en-US" baseline="0" dirty="0" smtClean="0"/>
              <a:t>by pushing the values of the one-big-switch /</a:t>
            </a:r>
          </a:p>
          <a:p>
            <a:r>
              <a:rPr lang="en-US" baseline="0" dirty="0" smtClean="0"/>
              <a:t>onto the topmost switch and </a:t>
            </a:r>
            <a:r>
              <a:rPr lang="en-US" baseline="0" dirty="0" err="1" smtClean="0"/>
              <a:t>inport</a:t>
            </a:r>
            <a:r>
              <a:rPr lang="en-US" baseline="0" dirty="0" smtClean="0"/>
              <a:t> headers.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We</a:t>
            </a:r>
            <a:r>
              <a:rPr lang="en-US" baseline="0" dirty="0" smtClean="0"/>
              <a:t> sequentially compose this with the policy to be run on the derived network, /</a:t>
            </a:r>
          </a:p>
          <a:p>
            <a:r>
              <a:rPr lang="en-US" baseline="0" dirty="0" smtClean="0"/>
              <a:t>which produces a new packet, tagged with an </a:t>
            </a:r>
            <a:r>
              <a:rPr lang="en-US" baseline="0" dirty="0" err="1" smtClean="0"/>
              <a:t>outport</a:t>
            </a:r>
            <a:r>
              <a:rPr lang="en-US" baseline="0" dirty="0" smtClean="0"/>
              <a:t>. 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We</a:t>
            </a:r>
            <a:r>
              <a:rPr lang="en-US" baseline="0" dirty="0" smtClean="0"/>
              <a:t> sequentially compose this with a built-in lower packet policy, that moves the topmost location values onto their virtual equivalents</a:t>
            </a:r>
          </a:p>
          <a:p>
            <a:r>
              <a:rPr lang="en-US" b="1" baseline="0" dirty="0" smtClean="0"/>
              <a:t>This</a:t>
            </a:r>
            <a:r>
              <a:rPr lang="en-US" baseline="0" dirty="0" smtClean="0"/>
              <a:t> is then fed into the fabric policy that routes the packet based on both physical and virtual location information</a:t>
            </a:r>
          </a:p>
          <a:p>
            <a:r>
              <a:rPr lang="en-US" b="1" baseline="0" dirty="0" smtClean="0"/>
              <a:t>Finally</a:t>
            </a:r>
            <a:r>
              <a:rPr lang="en-US" baseline="0" dirty="0" smtClean="0"/>
              <a:t>, the result of all this is fed into the egress policy, which pops off the virtual location information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520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We’re </a:t>
            </a:r>
            <a:r>
              <a:rPr lang="en-US" altLang="ko-KR" dirty="0" err="1" smtClean="0"/>
              <a:t>gonna</a:t>
            </a:r>
            <a:r>
              <a:rPr lang="en-US" altLang="ko-KR" dirty="0" smtClean="0"/>
              <a:t> move to something slightly more interesting, </a:t>
            </a:r>
          </a:p>
          <a:p>
            <a:r>
              <a:rPr lang="en-US" altLang="ko-KR" dirty="0" smtClean="0"/>
              <a:t>which is how we actually</a:t>
            </a:r>
            <a:r>
              <a:rPr lang="en-US" altLang="ko-KR" baseline="0" dirty="0" smtClean="0"/>
              <a:t> apply this to a one to many translation. 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So we have this gateway abstraction.</a:t>
            </a:r>
          </a:p>
          <a:p>
            <a:r>
              <a:rPr lang="en-US" altLang="ko-KR" baseline="0" dirty="0" smtClean="0"/>
              <a:t>In order to make this efficient,</a:t>
            </a:r>
          </a:p>
          <a:p>
            <a:r>
              <a:rPr lang="en-US" altLang="ko-KR" baseline="0" dirty="0" smtClean="0"/>
              <a:t>we need to make one physical switch appear logically as if it were these three virtual switches. </a:t>
            </a:r>
          </a:p>
          <a:p>
            <a:r>
              <a:rPr lang="en-US" altLang="ko-KR" baseline="0" dirty="0" smtClean="0"/>
              <a:t>Each will do mac learning, mac rewriting, and </a:t>
            </a:r>
            <a:r>
              <a:rPr lang="en-US" altLang="ko-KR" baseline="0" dirty="0" err="1" smtClean="0"/>
              <a:t>ip</a:t>
            </a:r>
            <a:r>
              <a:rPr lang="en-US" altLang="ko-KR" baseline="0" dirty="0" smtClean="0"/>
              <a:t> routing. 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93304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We’re </a:t>
            </a:r>
            <a:r>
              <a:rPr lang="en-US" altLang="ko-KR" dirty="0" err="1" smtClean="0"/>
              <a:t>gonna</a:t>
            </a:r>
            <a:r>
              <a:rPr lang="en-US" altLang="ko-KR" dirty="0" smtClean="0"/>
              <a:t> start</a:t>
            </a:r>
            <a:r>
              <a:rPr lang="en-US" altLang="ko-KR" baseline="0" dirty="0" smtClean="0"/>
              <a:t> by having a packet traveling in the physical network, </a:t>
            </a:r>
          </a:p>
          <a:p>
            <a:r>
              <a:rPr lang="en-US" altLang="ko-KR" b="1" baseline="0" dirty="0" smtClean="0"/>
              <a:t>arriving</a:t>
            </a:r>
            <a:r>
              <a:rPr lang="en-US" altLang="ko-KR" baseline="0" dirty="0" smtClean="0"/>
              <a:t> at port 2 on a gateway. </a:t>
            </a:r>
          </a:p>
          <a:p>
            <a:r>
              <a:rPr lang="en-US" altLang="ko-KR" baseline="0" dirty="0" smtClean="0"/>
              <a:t>And when it arrives, we’ve got a variety of different fields, I’m just showing you the applicable ones here.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14265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The first thing we’re going to do is to apply our ingress</a:t>
            </a:r>
            <a:r>
              <a:rPr lang="en-US" altLang="ko-KR" baseline="0" dirty="0" smtClean="0"/>
              <a:t> policy. </a:t>
            </a:r>
          </a:p>
          <a:p>
            <a:r>
              <a:rPr lang="en-US" altLang="ko-KR" baseline="0" dirty="0" smtClean="0"/>
              <a:t>We’re going to immediately tag our arrived packet /</a:t>
            </a:r>
          </a:p>
          <a:p>
            <a:r>
              <a:rPr lang="en-US" altLang="ko-KR" baseline="0" dirty="0" smtClean="0"/>
              <a:t>as being at the corresponding virtual port.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2706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And we’re </a:t>
            </a:r>
            <a:r>
              <a:rPr lang="en-US" altLang="ko-KR" dirty="0" err="1" smtClean="0"/>
              <a:t>gonna</a:t>
            </a:r>
            <a:r>
              <a:rPr lang="en-US" altLang="ko-KR" dirty="0" smtClean="0"/>
              <a:t> lift</a:t>
            </a:r>
            <a:r>
              <a:rPr lang="en-US" altLang="ko-KR" baseline="0" dirty="0" smtClean="0"/>
              <a:t> up our packet into our virtual network. </a:t>
            </a:r>
          </a:p>
          <a:p>
            <a:r>
              <a:rPr lang="en-US" altLang="ko-KR" baseline="0" dirty="0" smtClean="0"/>
              <a:t>We get to use our neat stackable field values.</a:t>
            </a:r>
          </a:p>
          <a:p>
            <a:r>
              <a:rPr lang="en-US" altLang="ko-KR" baseline="0" dirty="0" smtClean="0"/>
              <a:t>We’re pushing E and 2 on the stack, </a:t>
            </a:r>
          </a:p>
          <a:p>
            <a:r>
              <a:rPr lang="en-US" altLang="ko-KR" baseline="0" dirty="0" smtClean="0"/>
              <a:t>And now if we have a client policy which operates on the </a:t>
            </a:r>
          </a:p>
          <a:p>
            <a:r>
              <a:rPr lang="en-US" altLang="ko-KR" baseline="0" dirty="0" smtClean="0"/>
              <a:t>topmost layer of pyretic packet,  </a:t>
            </a:r>
          </a:p>
          <a:p>
            <a:r>
              <a:rPr lang="en-US" altLang="ko-KR" baseline="0" dirty="0" smtClean="0"/>
              <a:t>This packet is considered as if it is at the physical location of network E2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118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And</a:t>
            </a:r>
            <a:r>
              <a:rPr lang="en-US" altLang="ko-KR" baseline="0" dirty="0" smtClean="0"/>
              <a:t> we can run that policy, in this case a MAC learner, </a:t>
            </a:r>
          </a:p>
          <a:p>
            <a:r>
              <a:rPr lang="en-US" altLang="ko-KR" baseline="0" dirty="0" smtClean="0"/>
              <a:t>which is </a:t>
            </a:r>
            <a:r>
              <a:rPr lang="en-US" altLang="ko-KR" baseline="0" dirty="0" err="1" smtClean="0"/>
              <a:t>gonna</a:t>
            </a:r>
            <a:r>
              <a:rPr lang="en-US" altLang="ko-KR" baseline="0" dirty="0" smtClean="0"/>
              <a:t> determine the physical </a:t>
            </a:r>
            <a:r>
              <a:rPr lang="en-US" altLang="ko-KR" baseline="0" dirty="0" err="1" smtClean="0"/>
              <a:t>outport</a:t>
            </a:r>
            <a:r>
              <a:rPr lang="en-US" altLang="ko-KR" baseline="0" dirty="0" smtClean="0"/>
              <a:t> on what it thinks as physical switch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5430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aseline="0" dirty="0" smtClean="0"/>
              <a:t>This transition l</a:t>
            </a:r>
            <a:r>
              <a:rPr lang="en-US" altLang="ko-KR" dirty="0" smtClean="0"/>
              <a:t>ets us move from a world of distributed</a:t>
            </a:r>
            <a:r>
              <a:rPr lang="en-US" altLang="ko-KR" baseline="0" dirty="0" smtClean="0"/>
              <a:t> logic</a:t>
            </a:r>
          </a:p>
          <a:p>
            <a:r>
              <a:rPr lang="en-US" altLang="ko-KR" dirty="0" smtClean="0"/>
              <a:t>to one where</a:t>
            </a:r>
            <a:r>
              <a:rPr lang="en-US" altLang="ko-KR" baseline="0" dirty="0" smtClean="0"/>
              <a:t> a</a:t>
            </a:r>
            <a:r>
              <a:rPr lang="en-US" altLang="ko-KR" dirty="0" smtClean="0"/>
              <a:t> variety of controller apps </a:t>
            </a:r>
          </a:p>
          <a:p>
            <a:r>
              <a:rPr lang="en-US" altLang="ko-KR" dirty="0" smtClean="0"/>
              <a:t>may run on centralized controller platform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33018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Once we’ve learnt our client</a:t>
            </a:r>
            <a:r>
              <a:rPr lang="en-US" altLang="ko-KR" baseline="0" dirty="0" smtClean="0"/>
              <a:t> policy, </a:t>
            </a:r>
          </a:p>
          <a:p>
            <a:r>
              <a:rPr lang="en-US" altLang="ko-KR" baseline="0" dirty="0" smtClean="0"/>
              <a:t>we’re </a:t>
            </a:r>
            <a:r>
              <a:rPr lang="en-US" altLang="ko-KR" baseline="0" dirty="0" err="1" smtClean="0"/>
              <a:t>gonna</a:t>
            </a:r>
            <a:r>
              <a:rPr lang="en-US" altLang="ko-KR" baseline="0" dirty="0" smtClean="0"/>
              <a:t> lower our packet back down </a:t>
            </a:r>
          </a:p>
          <a:p>
            <a:r>
              <a:rPr lang="en-US" altLang="ko-KR" baseline="0" dirty="0" smtClean="0"/>
              <a:t>by pushing the physical headers we have </a:t>
            </a:r>
          </a:p>
          <a:p>
            <a:r>
              <a:rPr lang="en-US" altLang="ko-KR" baseline="0" dirty="0" smtClean="0"/>
              <a:t>back to virtual ones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8598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And we apply our fabric policy which determines what we need to do next </a:t>
            </a:r>
          </a:p>
          <a:p>
            <a:r>
              <a:rPr lang="en-US" altLang="ko-KR" dirty="0" smtClean="0"/>
              <a:t>In this case, if we were at E3 as a </a:t>
            </a:r>
            <a:r>
              <a:rPr lang="en-US" altLang="ko-KR" dirty="0" err="1" smtClean="0"/>
              <a:t>outport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the next place that our packet is going to move is F1. 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Now what’s interesting here is that /</a:t>
            </a:r>
          </a:p>
          <a:p>
            <a:r>
              <a:rPr lang="en-US" altLang="ko-KR" baseline="0" dirty="0" smtClean="0"/>
              <a:t>we’re going to take advantage /</a:t>
            </a:r>
          </a:p>
          <a:p>
            <a:r>
              <a:rPr lang="en-US" altLang="ko-KR" baseline="0" dirty="0" smtClean="0"/>
              <a:t>of the ability to write this recursive. </a:t>
            </a:r>
          </a:p>
          <a:p>
            <a:r>
              <a:rPr lang="en-US" altLang="ko-KR" baseline="0" dirty="0" smtClean="0"/>
              <a:t>Because we essentially need to run one switch, another switch, and then another switch, three times in one evaluation cycle. So we </a:t>
            </a:r>
            <a:r>
              <a:rPr lang="en-US" altLang="ko-KR" baseline="0" dirty="0" err="1" smtClean="0"/>
              <a:t>recurse</a:t>
            </a:r>
            <a:r>
              <a:rPr lang="en-US" altLang="ko-KR" baseline="0" dirty="0" smtClean="0"/>
              <a:t> the routine which </a:t>
            </a:r>
            <a:r>
              <a:rPr lang="en-US" altLang="ko-KR" baseline="0" dirty="0" err="1" smtClean="0"/>
              <a:t>applys</a:t>
            </a:r>
            <a:r>
              <a:rPr lang="en-US" altLang="ko-KR" baseline="0" dirty="0" smtClean="0"/>
              <a:t> the ingress policy from the scratch.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57271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In this case the packet</a:t>
            </a:r>
            <a:r>
              <a:rPr lang="en-US" altLang="ko-KR" baseline="0" dirty="0" smtClean="0"/>
              <a:t> is tagged with virtual switch F and virtual </a:t>
            </a:r>
            <a:r>
              <a:rPr lang="en-US" altLang="ko-KR" baseline="0" dirty="0" err="1" smtClean="0"/>
              <a:t>inport</a:t>
            </a:r>
            <a:r>
              <a:rPr lang="en-US" altLang="ko-KR" baseline="0" dirty="0" smtClean="0"/>
              <a:t> 1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00359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We’re </a:t>
            </a:r>
            <a:r>
              <a:rPr lang="en-US" altLang="ko-KR" dirty="0" err="1" smtClean="0"/>
              <a:t>gonna</a:t>
            </a:r>
            <a:r>
              <a:rPr lang="en-US" altLang="ko-KR" dirty="0" smtClean="0"/>
              <a:t> lift our packet up which is going to pop some values… .</a:t>
            </a:r>
          </a:p>
          <a:p>
            <a:r>
              <a:rPr lang="en-US" altLang="ko-KR" dirty="0" smtClean="0"/>
              <a:t>So now it appears the</a:t>
            </a:r>
            <a:r>
              <a:rPr lang="en-US" altLang="ko-KR" baseline="0" dirty="0" smtClean="0"/>
              <a:t> physical location of our packet is F1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2391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And we apply our client policy which is </a:t>
            </a:r>
            <a:r>
              <a:rPr lang="en-US" altLang="ko-KR" dirty="0" err="1" smtClean="0"/>
              <a:t>gonna</a:t>
            </a:r>
            <a:r>
              <a:rPr lang="en-US" altLang="ko-KR" dirty="0" smtClean="0"/>
              <a:t> do some non interesting mac header rewriting and also determine new forwarding port which is F2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77961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We’re then going to lower the packet,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71526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And apply the fabric policy once</a:t>
            </a:r>
            <a:r>
              <a:rPr lang="en-US" altLang="ko-KR" baseline="0" dirty="0" smtClean="0"/>
              <a:t> again </a:t>
            </a:r>
          </a:p>
          <a:p>
            <a:r>
              <a:rPr lang="en-US" altLang="ko-KR" baseline="0" dirty="0" smtClean="0"/>
              <a:t>And of course we’ve written a recursive fabric policy, so,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99050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We’re going to apply</a:t>
            </a:r>
            <a:r>
              <a:rPr lang="en-US" altLang="ko-KR" baseline="0" dirty="0" smtClean="0"/>
              <a:t> our ingress one more time,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959430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Lift our packet up one more time,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38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907668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Apply whatever the routing policy that our legacy IP core</a:t>
            </a:r>
            <a:r>
              <a:rPr lang="en-US" altLang="ko-KR" baseline="0" dirty="0" smtClean="0"/>
              <a:t> component does,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39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9499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The communication between the controller</a:t>
            </a:r>
            <a:r>
              <a:rPr lang="en-US" altLang="ko-KR" baseline="0" dirty="0" smtClean="0"/>
              <a:t> platform and the hardware / </a:t>
            </a:r>
          </a:p>
          <a:p>
            <a:r>
              <a:rPr lang="en-US" altLang="ko-KR" baseline="0" dirty="0" smtClean="0"/>
              <a:t>allows the controller platform to modify the hardware flow tables. </a:t>
            </a:r>
          </a:p>
          <a:p>
            <a:r>
              <a:rPr lang="en-US" altLang="ko-KR" baseline="0" dirty="0" err="1" smtClean="0"/>
              <a:t>OpenFlow</a:t>
            </a:r>
            <a:r>
              <a:rPr lang="en-US" altLang="ko-KR" baseline="0" dirty="0" smtClean="0"/>
              <a:t> lets us manage wide range of different network hardware / </a:t>
            </a:r>
          </a:p>
          <a:p>
            <a:r>
              <a:rPr lang="en-US" altLang="ko-KR" baseline="0" dirty="0" smtClean="0"/>
              <a:t>in much the same way / that assembly languages lets us manage the family of microprocessors. </a:t>
            </a:r>
          </a:p>
          <a:p>
            <a:r>
              <a:rPr lang="en-US" altLang="ko-KR" baseline="0" dirty="0" smtClean="0"/>
              <a:t>This is an important problem space so called a south bound between the controller platform and the hardware.</a:t>
            </a:r>
          </a:p>
          <a:p>
            <a:r>
              <a:rPr lang="en-US" altLang="ko-KR" b="1" baseline="0" dirty="0" smtClean="0"/>
              <a:t>But</a:t>
            </a:r>
            <a:r>
              <a:rPr lang="en-US" altLang="ko-KR" baseline="0" dirty="0" smtClean="0"/>
              <a:t> SDN also has the interface to the programmer about how we write the controller application.</a:t>
            </a:r>
          </a:p>
          <a:p>
            <a:r>
              <a:rPr lang="en-US" altLang="ko-KR" b="1" baseline="0" dirty="0" smtClean="0"/>
              <a:t>One</a:t>
            </a:r>
            <a:r>
              <a:rPr lang="en-US" altLang="ko-KR" baseline="0" dirty="0" smtClean="0"/>
              <a:t> simple option is to take the south bound interface </a:t>
            </a:r>
            <a:r>
              <a:rPr lang="en-US" altLang="ko-KR" baseline="0" dirty="0" err="1" smtClean="0"/>
              <a:t>OpenFlow</a:t>
            </a:r>
            <a:r>
              <a:rPr lang="en-US" altLang="ko-KR" baseline="0" dirty="0" smtClean="0"/>
              <a:t> and use it as a north bound interface. This is a natural choice that a lot of popular control platforms are using at the moment. </a:t>
            </a:r>
          </a:p>
          <a:p>
            <a:r>
              <a:rPr lang="en-US" altLang="ko-KR" baseline="0" dirty="0" smtClean="0"/>
              <a:t>But, this type of approach, used in a relatively low level interface, has some shortcomings. </a:t>
            </a:r>
          </a:p>
          <a:p>
            <a:r>
              <a:rPr lang="en-US" altLang="ko-KR" b="1" baseline="0" dirty="0" smtClean="0"/>
              <a:t>Particularly</a:t>
            </a:r>
            <a:r>
              <a:rPr lang="en-US" altLang="ko-KR" baseline="0" dirty="0" smtClean="0"/>
              <a:t>, if you want to combine many networking tasks together, </a:t>
            </a:r>
          </a:p>
          <a:p>
            <a:r>
              <a:rPr lang="en-US" altLang="ko-KR" baseline="0" dirty="0" smtClean="0"/>
              <a:t>for example if you want to route, monitor, firewall and load balance at the same time, they end up being tied together. </a:t>
            </a:r>
          </a:p>
          <a:p>
            <a:r>
              <a:rPr lang="en-US" altLang="ko-KR" baseline="0" dirty="0" smtClean="0"/>
              <a:t>So you get monolithic programs which are difficult to write, test and debug. </a:t>
            </a:r>
          </a:p>
          <a:p>
            <a:r>
              <a:rPr lang="en-US" altLang="ko-KR" b="1" baseline="0" dirty="0" smtClean="0"/>
              <a:t>This</a:t>
            </a:r>
            <a:r>
              <a:rPr lang="en-US" altLang="ko-KR" baseline="0" dirty="0" smtClean="0"/>
              <a:t> is a standard problem of non modularity.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73763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Finally,</a:t>
            </a:r>
            <a:r>
              <a:rPr lang="en-US" altLang="ko-KR" baseline="0" dirty="0" smtClean="0"/>
              <a:t> lower our packet down </a:t>
            </a:r>
          </a:p>
          <a:p>
            <a:r>
              <a:rPr lang="en-US" altLang="ko-KR" baseline="0" dirty="0" smtClean="0"/>
              <a:t>And we’ve established that we’re doing </a:t>
            </a:r>
            <a:r>
              <a:rPr lang="en-US" altLang="ko-KR" baseline="0" dirty="0" err="1" smtClean="0"/>
              <a:t>Voutport</a:t>
            </a:r>
            <a:r>
              <a:rPr lang="en-US" altLang="ko-KR" baseline="0" dirty="0" smtClean="0"/>
              <a:t> 4 which is,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40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433630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Now when we apply the fabric</a:t>
            </a:r>
            <a:r>
              <a:rPr lang="en-US" altLang="ko-KR" baseline="0" dirty="0" smtClean="0"/>
              <a:t> policy </a:t>
            </a:r>
          </a:p>
          <a:p>
            <a:r>
              <a:rPr lang="en-US" altLang="ko-KR" baseline="0" dirty="0" smtClean="0"/>
              <a:t>Going to tell us the actual physical </a:t>
            </a:r>
            <a:r>
              <a:rPr lang="en-US" altLang="ko-KR" baseline="0" dirty="0" err="1" smtClean="0"/>
              <a:t>ourport</a:t>
            </a:r>
            <a:r>
              <a:rPr lang="en-US" altLang="ko-KR" baseline="0" dirty="0" smtClean="0"/>
              <a:t> should also be 4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41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1870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And the egress policy gets rid of all our virtualized headers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42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942220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And sends our packet along the way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43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21516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</a:t>
            </a:r>
            <a:r>
              <a:rPr lang="en-US" altLang="ko-KR" baseline="0" dirty="0" smtClean="0"/>
              <a:t> here comes the summary! </a:t>
            </a:r>
          </a:p>
          <a:p>
            <a:r>
              <a:rPr lang="en-US" altLang="ko-KR" baseline="0" dirty="0" smtClean="0"/>
              <a:t>The lack of modularity of </a:t>
            </a:r>
            <a:r>
              <a:rPr lang="en-US" altLang="ko-KR" baseline="0" dirty="0" err="1" smtClean="0"/>
              <a:t>OpenFlow</a:t>
            </a:r>
            <a:r>
              <a:rPr lang="en-US" altLang="ko-KR" baseline="0" dirty="0" smtClean="0"/>
              <a:t> made it really hard for the developers to program especially when the switch needs to do multiple jobs. 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Pyretic achieved great modularity by </a:t>
            </a:r>
          </a:p>
          <a:p>
            <a:r>
              <a:rPr lang="en-US" altLang="ko-KR" baseline="0" dirty="0" smtClean="0"/>
              <a:t>abstracting policies to provide rich composition, </a:t>
            </a:r>
          </a:p>
          <a:p>
            <a:r>
              <a:rPr lang="en-US" altLang="ko-KR" baseline="0" dirty="0" smtClean="0"/>
              <a:t>and Abstracting networks to enable programmers to specify and interact with hierarchies of abstract topologies,  </a:t>
            </a:r>
          </a:p>
          <a:p>
            <a:r>
              <a:rPr lang="en-US" altLang="ko-KR" baseline="0" dirty="0" smtClean="0"/>
              <a:t>And an expressive extensible packet model </a:t>
            </a:r>
          </a:p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44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537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So,</a:t>
            </a:r>
            <a:r>
              <a:rPr lang="en-US" altLang="ko-KR" baseline="0" dirty="0" smtClean="0"/>
              <a:t> specifically, let’s see what kind of problems you might encounter. </a:t>
            </a:r>
          </a:p>
          <a:p>
            <a:r>
              <a:rPr lang="en-US" altLang="ko-KR" baseline="0" dirty="0" smtClean="0"/>
              <a:t>There’re two rules in a simplified </a:t>
            </a:r>
            <a:r>
              <a:rPr lang="en-US" altLang="ko-KR" baseline="0" dirty="0" err="1" smtClean="0"/>
              <a:t>OpenFlow</a:t>
            </a:r>
            <a:r>
              <a:rPr lang="en-US" altLang="ko-KR" baseline="0" dirty="0" smtClean="0"/>
              <a:t> syntax. </a:t>
            </a:r>
          </a:p>
          <a:p>
            <a:r>
              <a:rPr lang="en-US" altLang="ko-KR" baseline="0" dirty="0" smtClean="0"/>
              <a:t>Each line or “rule” has a pattern that determines which packets will be matched, /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and a set of actions, in this case, a single action.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The rules are listed based on the priority. </a:t>
            </a:r>
          </a:p>
          <a:p>
            <a:endParaRPr lang="en-US" altLang="ko-KR" baseline="0" dirty="0" smtClean="0"/>
          </a:p>
          <a:p>
            <a:r>
              <a:rPr lang="en-US" altLang="ko-KR" baseline="0" dirty="0" smtClean="0"/>
              <a:t>For example, here, if the destination </a:t>
            </a:r>
            <a:r>
              <a:rPr lang="en-US" altLang="ko-KR" baseline="0" dirty="0" err="1" smtClean="0"/>
              <a:t>Ip</a:t>
            </a:r>
            <a:r>
              <a:rPr lang="en-US" altLang="ko-KR" baseline="0" dirty="0" smtClean="0"/>
              <a:t> is equal to 10.0.0.2, then we forward the packet out a port 2.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And here, if the source </a:t>
            </a:r>
            <a:r>
              <a:rPr lang="en-US" altLang="ko-KR" baseline="0" dirty="0" err="1" smtClean="0"/>
              <a:t>ip</a:t>
            </a:r>
            <a:r>
              <a:rPr lang="en-US" altLang="ko-KR" baseline="0" dirty="0" smtClean="0"/>
              <a:t> is 5.6.7.8, then we count the number of packets.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baseline="0" dirty="0" smtClean="0"/>
              <a:t>We</a:t>
            </a:r>
            <a:r>
              <a:rPr lang="en-US" altLang="ko-KR" baseline="0" dirty="0" smtClean="0"/>
              <a:t> need to combine these two rules into a usable program.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952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This is not a trivial challenge.</a:t>
            </a:r>
            <a:r>
              <a:rPr lang="en-US" altLang="ko-KR" baseline="0" dirty="0" smtClean="0"/>
              <a:t> </a:t>
            </a:r>
          </a:p>
          <a:p>
            <a:endParaRPr lang="en-US" altLang="ko-KR" baseline="0" dirty="0" smtClean="0"/>
          </a:p>
          <a:p>
            <a:r>
              <a:rPr lang="en-US" altLang="ko-KR" dirty="0" smtClean="0"/>
              <a:t>We can place our</a:t>
            </a:r>
            <a:r>
              <a:rPr lang="en-US" altLang="ko-KR" baseline="0" dirty="0" smtClean="0"/>
              <a:t> routing entries first then put our monitoring entry. </a:t>
            </a:r>
          </a:p>
          <a:p>
            <a:r>
              <a:rPr lang="en-US" altLang="ko-KR" baseline="0" dirty="0" smtClean="0"/>
              <a:t>Then we end up getting the program that forwards all the packets nicely, /</a:t>
            </a:r>
          </a:p>
          <a:p>
            <a:r>
              <a:rPr lang="en-US" altLang="ko-KR" baseline="0" dirty="0" smtClean="0"/>
              <a:t>but doesn’t count any packets from the source </a:t>
            </a:r>
            <a:r>
              <a:rPr lang="en-US" altLang="ko-KR" baseline="0" dirty="0" err="1" smtClean="0"/>
              <a:t>ip</a:t>
            </a:r>
            <a:r>
              <a:rPr lang="en-US" altLang="ko-KR" baseline="0" dirty="0" smtClean="0"/>
              <a:t>.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3520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We could reverse things,</a:t>
            </a:r>
            <a:r>
              <a:rPr lang="en-US" altLang="ko-KR" baseline="0" dirty="0" smtClean="0"/>
              <a:t> </a:t>
            </a:r>
          </a:p>
          <a:p>
            <a:r>
              <a:rPr lang="en-US" altLang="ko-KR" baseline="0" dirty="0" smtClean="0"/>
              <a:t>then we’ll count every packet coming from the source </a:t>
            </a:r>
            <a:r>
              <a:rPr lang="en-US" altLang="ko-KR" baseline="0" dirty="0" err="1" smtClean="0"/>
              <a:t>ip</a:t>
            </a:r>
            <a:r>
              <a:rPr lang="en-US" altLang="ko-KR" baseline="0" dirty="0" smtClean="0"/>
              <a:t>. </a:t>
            </a:r>
          </a:p>
          <a:p>
            <a:r>
              <a:rPr lang="en-US" altLang="ko-KR" baseline="0" dirty="0" smtClean="0"/>
              <a:t>But all the packets from the source </a:t>
            </a:r>
            <a:r>
              <a:rPr lang="en-US" altLang="ko-KR" baseline="0" dirty="0" err="1" smtClean="0"/>
              <a:t>ip</a:t>
            </a:r>
            <a:r>
              <a:rPr lang="en-US" altLang="ko-KR" baseline="0" dirty="0" smtClean="0"/>
              <a:t> won’t get forwarded. </a:t>
            </a:r>
          </a:p>
          <a:p>
            <a:endParaRPr lang="en-US" altLang="ko-KR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So you can’t evenly put this together without writing a new set of rules.</a:t>
            </a:r>
          </a:p>
          <a:p>
            <a:r>
              <a:rPr lang="en-US" altLang="ko-KR" baseline="0" dirty="0" smtClean="0"/>
              <a:t>No platform offers a general way to code even this simple instance of modularity.</a:t>
            </a:r>
          </a:p>
          <a:p>
            <a:endParaRPr lang="en-US" altLang="ko-KR" dirty="0" smtClean="0"/>
          </a:p>
          <a:p>
            <a:r>
              <a:rPr lang="en-US" altLang="ko-KR" strike="sngStrike" dirty="0" smtClean="0"/>
              <a:t>Cross product slide </a:t>
            </a:r>
            <a:r>
              <a:rPr lang="ko-KR" altLang="en-US" strike="sngStrike" dirty="0" smtClean="0"/>
              <a:t>넣을 것인가</a:t>
            </a:r>
            <a:r>
              <a:rPr lang="en-US" altLang="ko-KR" strike="sngStrike" dirty="0" smtClean="0"/>
              <a:t>? </a:t>
            </a:r>
            <a:endParaRPr lang="ko-KR" altLang="en-US" strike="sngStrike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506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So we want </a:t>
            </a:r>
            <a:r>
              <a:rPr lang="en-US" altLang="ko-KR" b="1" dirty="0" smtClean="0"/>
              <a:t>several</a:t>
            </a:r>
            <a:r>
              <a:rPr lang="en-US" altLang="ko-KR" b="1" baseline="0" dirty="0" smtClean="0"/>
              <a:t> modules </a:t>
            </a:r>
            <a:r>
              <a:rPr lang="en-US" altLang="ko-KR" baseline="0" dirty="0" smtClean="0"/>
              <a:t>we can write independently,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and we want them to interact with the same traffic going through the system. </a:t>
            </a:r>
            <a:endParaRPr lang="en-US" altLang="ko-KR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The Pyretic system enables this by providing the abstractions.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trike="sngStrike" dirty="0" smtClean="0"/>
              <a:t>Goes beyond multi tenancy </a:t>
            </a:r>
            <a:r>
              <a:rPr lang="ko-KR" altLang="en-US" strike="sngStrike" dirty="0" smtClean="0"/>
              <a:t>넣을 것인가</a:t>
            </a:r>
            <a:r>
              <a:rPr lang="en-US" altLang="ko-KR" strike="sngStrike" dirty="0" smtClean="0"/>
              <a:t>? </a:t>
            </a:r>
            <a:endParaRPr lang="ko-KR" altLang="en-US" strike="sngStrike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3865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Pyretic offers three abstractions. </a:t>
            </a:r>
          </a:p>
          <a:p>
            <a:endParaRPr lang="en-US" altLang="ko-KR" dirty="0" smtClean="0"/>
          </a:p>
          <a:p>
            <a:r>
              <a:rPr lang="en-US" altLang="ko-K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</a:t>
            </a:r>
            <a:r>
              <a:rPr lang="en-US" altLang="ko-K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Pyretic supports 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functional composition / </a:t>
            </a:r>
          </a:p>
          <a:p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abstracting the notion of policy /</a:t>
            </a:r>
          </a:p>
          <a:p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providing parallel and sequential compositional operators.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Additionally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Pyretic provides an extensible packet model / 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supports these policy and network abstractions.</a:t>
            </a:r>
          </a:p>
          <a:p>
            <a:r>
              <a:rPr lang="en-US" altLang="ko-K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Finally</a:t>
            </a:r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Pyretic supports topological decomposition / </a:t>
            </a:r>
          </a:p>
          <a:p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abstracting the notion of a network, /</a:t>
            </a:r>
          </a:p>
          <a:p>
            <a:r>
              <a:rPr lang="en-US" altLang="ko-K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enabling the programmer to build layers of abstract topologies.</a:t>
            </a:r>
            <a:endParaRPr lang="en-US" altLang="ko-K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ADA86-3AE1-436F-8A62-F41A83CD1C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737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6E261-8A11-4ACB-8E8B-64281552957E}" type="datetime1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153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A719-3C29-4D38-9D13-C4CA9C4055FE}" type="datetime1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437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4FBD-6C5C-47E6-AEE1-6839EB869289}" type="datetime1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729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DB18-1232-4ED3-B96C-60B8E82B682C}" type="datetime1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35BBC9DD-A884-4C51-BCFA-D925D5F7573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4384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32488-EBA3-41A5-AA11-F048945202B3}" type="datetime1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815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0D31-4D1B-4777-8A3D-606AB0F5878C}" type="datetime1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75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FAADF-58AD-4786-99F4-5D8DC15B19E4}" type="datetime1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111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5FBD-DDF9-4645-B3E8-F4036AB4139A}" type="datetime1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020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DAADE-56D4-4D71-A87E-0EC2448F9167}" type="datetime1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68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CFF2-D0BA-4785-B85A-83AE04B7AB37}" type="datetime1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7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39ED-E49B-4AEE-8BB9-DB5E4401D307}" type="datetime1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410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4D3B0-924E-4886-95EE-CB5731EF52CC}" type="datetime1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BC9DD-A884-4C51-BCFA-D925D5F7573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595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50327" y="1059301"/>
            <a:ext cx="7843345" cy="23876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b="1" dirty="0" smtClean="0"/>
              <a:t>Composing</a:t>
            </a:r>
            <a:br>
              <a:rPr lang="en-US" altLang="ko-KR" b="1" dirty="0" smtClean="0"/>
            </a:br>
            <a:r>
              <a:rPr lang="en-US" altLang="ko-KR" b="1" dirty="0" smtClean="0"/>
              <a:t>Software-Defined Networks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Chris Monsanto, Joshua Reich, Nate Foster, </a:t>
            </a:r>
          </a:p>
          <a:p>
            <a:r>
              <a:rPr lang="en-US" altLang="ko-KR" dirty="0" smtClean="0"/>
              <a:t>Jen Rexford, David Walker</a:t>
            </a:r>
          </a:p>
          <a:p>
            <a:r>
              <a:rPr lang="en-US" altLang="ko-KR" dirty="0" smtClean="0"/>
              <a:t>Presenter : JungAh Hong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2788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Modified the author’s slides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767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latin typeface="Consolas"/>
                <a:cs typeface="Consolas"/>
              </a:rPr>
              <a:t>Pyretic</a:t>
            </a:r>
            <a:r>
              <a:rPr lang="en-US" altLang="ko-KR" dirty="0" err="1" smtClean="0"/>
              <a:t>’s</a:t>
            </a:r>
            <a:r>
              <a:rPr lang="en-US" altLang="ko-KR" dirty="0" smtClean="0"/>
              <a:t> abstractions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400" b="1" dirty="0" smtClean="0"/>
              <a:t>Policy</a:t>
            </a:r>
          </a:p>
          <a:p>
            <a:r>
              <a:rPr lang="en-US" altLang="ko-KR" sz="4400" dirty="0" smtClean="0"/>
              <a:t>Packet</a:t>
            </a:r>
          </a:p>
          <a:p>
            <a:r>
              <a:rPr lang="en-US" altLang="ko-KR" sz="4400" dirty="0" smtClean="0"/>
              <a:t>Network</a:t>
            </a:r>
            <a:endParaRPr lang="ko-KR" altLang="en-US" sz="4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122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/>
                <a:cs typeface="Consolas"/>
              </a:rPr>
              <a:t>Pyretic</a:t>
            </a:r>
            <a:r>
              <a:rPr lang="en-US" dirty="0"/>
              <a:t> </a:t>
            </a:r>
            <a:r>
              <a:rPr lang="en-US" dirty="0" smtClean="0"/>
              <a:t>Drop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2005957"/>
            <a:ext cx="84734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Goal: 		Drop packets (i.e., 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cs typeface="Consolas"/>
              </a:rPr>
              <a:t>OpenFlow</a:t>
            </a:r>
            <a:r>
              <a:rPr lang="en-US" dirty="0" smtClean="0">
                <a:solidFill>
                  <a:srgbClr val="000000"/>
                </a:solidFill>
              </a:rPr>
              <a:t> drop)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Write:		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drop</a:t>
            </a:r>
            <a:endParaRPr lang="en-US" dirty="0" smtClean="0">
              <a:solidFill>
                <a:srgbClr val="000000"/>
              </a:solidFill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cs typeface="Consolas"/>
              </a:rPr>
              <a:t>Means: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cs typeface="Consolas"/>
              </a:rPr>
              <a:t>eval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cs typeface="Consolas"/>
              </a:rPr>
              <a:t>drop,p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) = {}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036" y="4293966"/>
            <a:ext cx="16392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evaluate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6501" y="4293966"/>
            <a:ext cx="21980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g</a:t>
            </a:r>
            <a:r>
              <a:rPr lang="en-US" sz="3000" dirty="0" smtClean="0">
                <a:solidFill>
                  <a:srgbClr val="FF0000"/>
                </a:solidFill>
              </a:rPr>
              <a:t>iven policy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15039" y="4289753"/>
            <a:ext cx="18529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o</a:t>
            </a:r>
            <a:r>
              <a:rPr lang="en-US" sz="3000" dirty="0" smtClean="0">
                <a:solidFill>
                  <a:srgbClr val="FF0000"/>
                </a:solidFill>
              </a:rPr>
              <a:t>n packet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43642" y="4293966"/>
            <a:ext cx="17241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r</a:t>
            </a:r>
            <a:r>
              <a:rPr lang="en-US" sz="3000" dirty="0" smtClean="0">
                <a:solidFill>
                  <a:srgbClr val="FF0000"/>
                </a:solidFill>
              </a:rPr>
              <a:t>esults in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368018" y="3714750"/>
            <a:ext cx="843042" cy="5750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256427" y="3714751"/>
            <a:ext cx="1013698" cy="5792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774168" y="3782465"/>
            <a:ext cx="448707" cy="5750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248026" y="3782465"/>
            <a:ext cx="403224" cy="5425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11</a:t>
            </a:fld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826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/>
                <a:cs typeface="Consolas"/>
              </a:rPr>
              <a:t>Pyretic</a:t>
            </a:r>
            <a:r>
              <a:rPr lang="en-US" dirty="0" smtClean="0"/>
              <a:t> Forward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99" y="2005957"/>
            <a:ext cx="892492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Goal: 		Forward packets out port 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Write:		</a:t>
            </a:r>
            <a:r>
              <a:rPr lang="en-US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(a)</a:t>
            </a:r>
            <a:endParaRPr lang="en-US" dirty="0" smtClean="0">
              <a:solidFill>
                <a:srgbClr val="000000"/>
              </a:solidFill>
              <a:cs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cs typeface="Consolas"/>
              </a:rPr>
              <a:t>Means:</a:t>
            </a:r>
            <a:r>
              <a:rPr lang="en-US" dirty="0" smtClean="0">
                <a:solidFill>
                  <a:srgbClr val="000000"/>
                </a:solidFill>
                <a:latin typeface="Consolas"/>
                <a:cs typeface="Consolas"/>
              </a:rPr>
              <a:t>	</a:t>
            </a:r>
            <a:r>
              <a:rPr lang="en-US" sz="3000" dirty="0" err="1" smtClean="0">
                <a:solidFill>
                  <a:srgbClr val="000000"/>
                </a:solidFill>
                <a:latin typeface="Consolas"/>
                <a:cs typeface="Consolas"/>
              </a:rPr>
              <a:t>eval</a:t>
            </a:r>
            <a:r>
              <a:rPr lang="en-US" sz="3000" dirty="0" smtClean="0">
                <a:solidFill>
                  <a:srgbClr val="000000"/>
                </a:solidFill>
                <a:latin typeface="Consolas"/>
                <a:cs typeface="Consolas"/>
              </a:rPr>
              <a:t>(</a:t>
            </a:r>
            <a:r>
              <a:rPr lang="en-US" sz="30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sz="3000" dirty="0" smtClean="0">
                <a:solidFill>
                  <a:srgbClr val="000000"/>
                </a:solidFill>
                <a:latin typeface="Consolas"/>
                <a:cs typeface="Consolas"/>
              </a:rPr>
              <a:t>(a),p) = {p[</a:t>
            </a:r>
            <a:r>
              <a:rPr lang="en-US" sz="3000" dirty="0" err="1" smtClean="0">
                <a:solidFill>
                  <a:srgbClr val="000000"/>
                </a:solidFill>
                <a:latin typeface="Consolas"/>
                <a:cs typeface="Consolas"/>
              </a:rPr>
              <a:t>outport</a:t>
            </a:r>
            <a:r>
              <a:rPr lang="en-US" sz="3000" dirty="0" smtClean="0">
                <a:solidFill>
                  <a:srgbClr val="000000"/>
                </a:solidFill>
                <a:latin typeface="Consolas"/>
                <a:cs typeface="Consolas"/>
              </a:rPr>
              <a:t>:=a]}</a:t>
            </a:r>
            <a:endParaRPr lang="en-US" sz="3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48017" y="4507465"/>
            <a:ext cx="47434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>
                <a:solidFill>
                  <a:srgbClr val="FF0000"/>
                </a:solidFill>
              </a:rPr>
              <a:t>l</a:t>
            </a:r>
            <a:r>
              <a:rPr lang="en-US" sz="3000" i="1" dirty="0" smtClean="0">
                <a:solidFill>
                  <a:srgbClr val="FF0000"/>
                </a:solidFill>
              </a:rPr>
              <a:t>ocated</a:t>
            </a:r>
            <a:r>
              <a:rPr lang="en-US" sz="3000" dirty="0" smtClean="0">
                <a:solidFill>
                  <a:srgbClr val="FF0000"/>
                </a:solidFill>
              </a:rPr>
              <a:t> packet w/ fields for 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>
                <a:solidFill>
                  <a:srgbClr val="FF0000"/>
                </a:solidFill>
                <a:latin typeface="Consolas"/>
                <a:cs typeface="Consolas"/>
              </a:rPr>
              <a:t>s</a:t>
            </a:r>
            <a:r>
              <a:rPr lang="en-US" sz="3000" dirty="0" smtClean="0">
                <a:solidFill>
                  <a:srgbClr val="FF0000"/>
                </a:solidFill>
                <a:latin typeface="Consolas"/>
                <a:cs typeface="Consolas"/>
              </a:rPr>
              <a:t>witch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err="1">
                <a:solidFill>
                  <a:srgbClr val="FF0000"/>
                </a:solidFill>
                <a:latin typeface="Consolas"/>
                <a:cs typeface="Consolas"/>
              </a:rPr>
              <a:t>i</a:t>
            </a:r>
            <a:r>
              <a:rPr lang="en-US" sz="3000" dirty="0" err="1" smtClean="0">
                <a:solidFill>
                  <a:srgbClr val="FF0000"/>
                </a:solidFill>
                <a:latin typeface="Consolas"/>
                <a:cs typeface="Consolas"/>
              </a:rPr>
              <a:t>nport</a:t>
            </a:r>
            <a:endParaRPr lang="en-US" sz="3000" dirty="0" smtClean="0">
              <a:solidFill>
                <a:srgbClr val="FF0000"/>
              </a:solidFill>
              <a:latin typeface="Consolas"/>
              <a:cs typeface="Consolas"/>
            </a:endParaRPr>
          </a:p>
          <a:p>
            <a:pPr marL="457200" indent="-457200">
              <a:buFont typeface="Arial"/>
              <a:buChar char="•"/>
            </a:pPr>
            <a:r>
              <a:rPr lang="en-US" sz="3000" dirty="0" err="1" smtClean="0">
                <a:solidFill>
                  <a:srgbClr val="FF0000"/>
                </a:solidFill>
                <a:latin typeface="Consolas"/>
                <a:cs typeface="Consolas"/>
              </a:rPr>
              <a:t>outport</a:t>
            </a:r>
            <a:r>
              <a:rPr lang="en-US" sz="3000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V="1">
            <a:off x="6019723" y="3782465"/>
            <a:ext cx="927119" cy="725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12</a:t>
            </a:fld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57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/>
                <a:cs typeface="Consolas"/>
              </a:rPr>
              <a:t>Pyretic</a:t>
            </a:r>
            <a:r>
              <a:rPr lang="en-US" dirty="0" smtClean="0"/>
              <a:t>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9161" y="4788809"/>
            <a:ext cx="86803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Puts focus on </a:t>
            </a:r>
            <a:r>
              <a:rPr lang="en-US" sz="3200" b="1" i="1" dirty="0" smtClean="0">
                <a:solidFill>
                  <a:srgbClr val="FF0000"/>
                </a:solidFill>
              </a:rPr>
              <a:t>meaning</a:t>
            </a:r>
            <a:r>
              <a:rPr lang="en-US" sz="3200" dirty="0" smtClean="0"/>
              <a:t> instead of </a:t>
            </a:r>
            <a:r>
              <a:rPr lang="en-US" sz="3200" b="1" i="1" dirty="0" smtClean="0">
                <a:solidFill>
                  <a:srgbClr val="FF0000"/>
                </a:solidFill>
              </a:rPr>
              <a:t>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0832"/>
            <a:ext cx="84734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A function</a:t>
            </a:r>
            <a:r>
              <a:rPr lang="en-US" sz="3600" i="1" dirty="0" smtClean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mapping a located packet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0000"/>
                </a:solidFill>
              </a:rPr>
              <a:t>to a set of located packets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9000" y="3078204"/>
            <a:ext cx="783805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000" dirty="0" smtClean="0">
              <a:cs typeface="Consolas"/>
            </a:endParaRPr>
          </a:p>
          <a:p>
            <a:r>
              <a:rPr lang="en-US" sz="3400" dirty="0" err="1" smtClean="0">
                <a:latin typeface="Consolas"/>
                <a:cs typeface="Consolas"/>
              </a:rPr>
              <a:t>eval</a:t>
            </a:r>
            <a:r>
              <a:rPr lang="en-US" sz="3400" dirty="0" smtClean="0">
                <a:latin typeface="Consolas"/>
                <a:cs typeface="Consolas"/>
              </a:rPr>
              <a:t>(</a:t>
            </a:r>
            <a:r>
              <a:rPr lang="en-US" sz="3400" dirty="0" err="1" smtClean="0">
                <a:latin typeface="Consolas"/>
                <a:cs typeface="Consolas"/>
              </a:rPr>
              <a:t>policy,packet</a:t>
            </a:r>
            <a:r>
              <a:rPr lang="en-US" sz="3400" dirty="0" smtClean="0">
                <a:latin typeface="Consolas"/>
                <a:cs typeface="Consolas"/>
              </a:rPr>
              <a:t>) = {packet}</a:t>
            </a:r>
            <a:r>
              <a:rPr lang="en-US" sz="3000" dirty="0">
                <a:latin typeface="Consolas"/>
                <a:cs typeface="Consolas"/>
              </a:rPr>
              <a:t>	</a:t>
            </a:r>
            <a:endParaRPr lang="en-US" sz="3000" dirty="0"/>
          </a:p>
        </p:txBody>
      </p:sp>
      <p:sp>
        <p:nvSpPr>
          <p:cNvPr id="9" name="Rectangle 8"/>
          <p:cNvSpPr/>
          <p:nvPr/>
        </p:nvSpPr>
        <p:spPr>
          <a:xfrm>
            <a:off x="889000" y="3489325"/>
            <a:ext cx="7395160" cy="749300"/>
          </a:xfrm>
          <a:prstGeom prst="rect">
            <a:avLst/>
          </a:prstGeom>
          <a:ln w="3175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49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 smtClean="0">
                <a:latin typeface="Consolas"/>
                <a:cs typeface="Consolas"/>
              </a:rPr>
              <a:t>Pyretic</a:t>
            </a:r>
            <a:r>
              <a:rPr lang="en-US" dirty="0" smtClean="0"/>
              <a:t> Policy </a:t>
            </a:r>
            <a:br>
              <a:rPr lang="en-US" dirty="0" smtClean="0"/>
            </a:br>
            <a:r>
              <a:rPr lang="en-US" dirty="0" smtClean="0"/>
              <a:t>For Each </a:t>
            </a:r>
            <a:r>
              <a:rPr lang="en-US" dirty="0" err="1" smtClean="0">
                <a:latin typeface="Consolas"/>
                <a:cs typeface="Consolas"/>
              </a:rPr>
              <a:t>OpenFlow</a:t>
            </a:r>
            <a:r>
              <a:rPr lang="en-US" dirty="0" smtClean="0"/>
              <a:t>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48" y="2097730"/>
            <a:ext cx="8572328" cy="4395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onsolas"/>
                <a:cs typeface="Consolas"/>
              </a:rPr>
              <a:t>drop</a:t>
            </a:r>
            <a:r>
              <a:rPr lang="en-US" sz="3600" dirty="0" smtClean="0">
                <a:cs typeface="Consolas"/>
              </a:rPr>
              <a:t> </a:t>
            </a:r>
            <a:r>
              <a:rPr lang="en-US" sz="3600" dirty="0">
                <a:latin typeface="Consolas"/>
                <a:cs typeface="Consolas"/>
              </a:rPr>
              <a:t> </a:t>
            </a:r>
            <a:r>
              <a:rPr lang="en-US" sz="3600" dirty="0" smtClean="0">
                <a:cs typeface="Consolas"/>
              </a:rPr>
              <a:t> </a:t>
            </a:r>
            <a:r>
              <a:rPr lang="en-US" sz="3600" dirty="0" err="1" smtClean="0">
                <a:latin typeface="Consolas"/>
                <a:cs typeface="Consolas"/>
              </a:rPr>
              <a:t>fwd</a:t>
            </a:r>
            <a:r>
              <a:rPr lang="en-US" sz="3600" dirty="0">
                <a:latin typeface="Consolas"/>
                <a:cs typeface="Consolas"/>
              </a:rPr>
              <a:t>(port</a:t>
            </a:r>
            <a:r>
              <a:rPr lang="en-US" sz="3600" dirty="0" smtClean="0">
                <a:latin typeface="Consolas"/>
                <a:cs typeface="Consolas"/>
              </a:rPr>
              <a:t>)</a:t>
            </a:r>
            <a:r>
              <a:rPr lang="en-US" sz="3600" dirty="0" smtClean="0">
                <a:cs typeface="Consolas"/>
              </a:rPr>
              <a:t> </a:t>
            </a:r>
            <a:r>
              <a:rPr lang="en-US" sz="3600" dirty="0">
                <a:latin typeface="Consolas"/>
                <a:cs typeface="Consolas"/>
              </a:rPr>
              <a:t> </a:t>
            </a:r>
            <a:r>
              <a:rPr lang="en-US" sz="3600" dirty="0" smtClean="0">
                <a:cs typeface="Consolas"/>
              </a:rPr>
              <a:t> </a:t>
            </a:r>
            <a:r>
              <a:rPr lang="en-US" sz="3600" dirty="0" smtClean="0">
                <a:latin typeface="Consolas"/>
                <a:cs typeface="Consolas"/>
              </a:rPr>
              <a:t>flood</a:t>
            </a:r>
            <a:r>
              <a:rPr lang="en-US" sz="3600" dirty="0" smtClean="0">
                <a:cs typeface="Consolas"/>
              </a:rPr>
              <a:t> </a:t>
            </a:r>
            <a:r>
              <a:rPr lang="en-US" sz="3600" dirty="0">
                <a:latin typeface="Consolas"/>
                <a:cs typeface="Consolas"/>
              </a:rPr>
              <a:t> </a:t>
            </a:r>
            <a:r>
              <a:rPr lang="en-US" sz="3600" dirty="0" smtClean="0">
                <a:cs typeface="Consolas"/>
              </a:rPr>
              <a:t> </a:t>
            </a:r>
            <a:r>
              <a:rPr lang="en-US" sz="3600" dirty="0" smtClean="0">
                <a:latin typeface="Consolas"/>
                <a:cs typeface="Consolas"/>
              </a:rPr>
              <a:t>mod(</a:t>
            </a:r>
            <a:r>
              <a:rPr lang="en-US" sz="3600" dirty="0">
                <a:latin typeface="Consolas"/>
                <a:cs typeface="Consolas"/>
              </a:rPr>
              <a:t>h=v</a:t>
            </a:r>
            <a:r>
              <a:rPr lang="en-US" sz="3600" dirty="0" smtClean="0">
                <a:latin typeface="Consolas"/>
                <a:cs typeface="Consolas"/>
              </a:rPr>
              <a:t>)</a:t>
            </a:r>
          </a:p>
          <a:p>
            <a:pPr marL="0" indent="0">
              <a:buNone/>
            </a:pPr>
            <a:endParaRPr lang="en-US" sz="3600" dirty="0" smtClean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360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43642" y="3944716"/>
            <a:ext cx="15105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1 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packets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496810" y="2905125"/>
            <a:ext cx="0" cy="8925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24042" y="3944455"/>
            <a:ext cx="15105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packets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140710" y="2904864"/>
            <a:ext cx="0" cy="8925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5692" y="3944455"/>
            <a:ext cx="15105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0 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packets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038860" y="2904864"/>
            <a:ext cx="0" cy="8925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86192" y="4001605"/>
            <a:ext cx="22587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0,1, or more </a:t>
            </a:r>
          </a:p>
          <a:p>
            <a:pPr algn="ctr"/>
            <a:r>
              <a:rPr lang="en-US" sz="3000" dirty="0" smtClean="0">
                <a:solidFill>
                  <a:srgbClr val="FF0000"/>
                </a:solidFill>
              </a:rPr>
              <a:t>packets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72735" y="2930264"/>
            <a:ext cx="0" cy="89250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959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9" y="1517583"/>
            <a:ext cx="8516232" cy="485273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sz="800" b="1" dirty="0">
              <a:latin typeface="Consolas"/>
              <a:cs typeface="Consolas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Parallel ‘|’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i="1" dirty="0" smtClean="0"/>
              <a:t>Do </a:t>
            </a:r>
            <a:r>
              <a:rPr lang="en-US" i="1" dirty="0"/>
              <a:t>both C1 and C2 </a:t>
            </a:r>
            <a:r>
              <a:rPr lang="en-US" i="1" dirty="0" smtClean="0"/>
              <a:t>simultaneously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 err="1" smtClean="0">
                <a:latin typeface="Consolas"/>
                <a:cs typeface="Consolas"/>
              </a:rPr>
              <a:t>eval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dirty="0">
                <a:latin typeface="Consolas"/>
                <a:cs typeface="Consolas"/>
              </a:rPr>
              <a:t>C1 </a:t>
            </a:r>
            <a:r>
              <a:rPr lang="en-US" sz="2400" b="1" dirty="0">
                <a:latin typeface="Consolas"/>
                <a:cs typeface="Consolas"/>
              </a:rPr>
              <a:t>|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C2,p</a:t>
            </a:r>
            <a:r>
              <a:rPr lang="en-US" sz="2400" dirty="0">
                <a:latin typeface="Consolas"/>
                <a:cs typeface="Consolas"/>
              </a:rPr>
              <a:t>) = </a:t>
            </a:r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err="1" smtClean="0">
                <a:latin typeface="Consolas"/>
                <a:cs typeface="Consolas"/>
              </a:rPr>
              <a:t>eval</a:t>
            </a:r>
            <a:r>
              <a:rPr lang="en-US" sz="2400" dirty="0" smtClean="0">
                <a:latin typeface="Consolas"/>
                <a:cs typeface="Consolas"/>
              </a:rPr>
              <a:t>(C1,p) </a:t>
            </a:r>
            <a:r>
              <a:rPr lang="en-US" sz="2400" dirty="0">
                <a:latin typeface="Consolas"/>
                <a:cs typeface="Consolas"/>
              </a:rPr>
              <a:t>U </a:t>
            </a:r>
            <a:r>
              <a:rPr lang="en-US" sz="2400" dirty="0" err="1" smtClean="0">
                <a:latin typeface="Consolas"/>
                <a:cs typeface="Consolas"/>
              </a:rPr>
              <a:t>eval</a:t>
            </a:r>
            <a:r>
              <a:rPr lang="en-US" sz="2400" dirty="0" smtClean="0">
                <a:latin typeface="Consolas"/>
                <a:cs typeface="Consolas"/>
              </a:rPr>
              <a:t>(C2,p)</a:t>
            </a:r>
            <a:r>
              <a:rPr lang="en-US" sz="700" dirty="0">
                <a:latin typeface="Consolas"/>
                <a:cs typeface="Consolas"/>
              </a:rPr>
              <a:t> </a:t>
            </a:r>
            <a:endParaRPr lang="en-US" sz="700" dirty="0" smtClean="0">
              <a:latin typeface="Consolas"/>
              <a:cs typeface="Consolas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700" b="1" dirty="0">
              <a:latin typeface="Consolas"/>
              <a:cs typeface="Consolas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700" b="1" dirty="0" smtClean="0">
              <a:latin typeface="Consolas"/>
              <a:cs typeface="Consolas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Sequential ‘&gt;&gt;’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i="1" dirty="0" smtClean="0"/>
              <a:t>First do </a:t>
            </a:r>
            <a:r>
              <a:rPr lang="en-US" i="1" dirty="0"/>
              <a:t>C1 </a:t>
            </a:r>
            <a:r>
              <a:rPr lang="en-US" i="1" dirty="0" smtClean="0"/>
              <a:t>and then do C2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 err="1">
                <a:latin typeface="Consolas"/>
                <a:cs typeface="Consolas"/>
              </a:rPr>
              <a:t>e</a:t>
            </a:r>
            <a:r>
              <a:rPr lang="en-US" sz="2400" dirty="0" err="1" smtClean="0">
                <a:latin typeface="Consolas"/>
                <a:cs typeface="Consolas"/>
              </a:rPr>
              <a:t>val</a:t>
            </a:r>
            <a:r>
              <a:rPr lang="en-US" sz="2400" dirty="0" smtClean="0">
                <a:latin typeface="Consolas"/>
                <a:cs typeface="Consolas"/>
              </a:rPr>
              <a:t>(C1</a:t>
            </a:r>
            <a:r>
              <a:rPr lang="en-US" sz="2400" b="1" dirty="0" smtClean="0">
                <a:latin typeface="Consolas"/>
                <a:cs typeface="Consolas"/>
              </a:rPr>
              <a:t> </a:t>
            </a:r>
            <a:r>
              <a:rPr lang="en-US" sz="2400" b="1" dirty="0">
                <a:latin typeface="Consolas"/>
                <a:cs typeface="Consolas"/>
              </a:rPr>
              <a:t>&gt;&gt; </a:t>
            </a:r>
            <a:r>
              <a:rPr lang="en-US" sz="2400" dirty="0" smtClean="0">
                <a:latin typeface="Consolas"/>
                <a:cs typeface="Consolas"/>
              </a:rPr>
              <a:t>C2,p</a:t>
            </a:r>
            <a:r>
              <a:rPr lang="en-US" sz="2400" dirty="0">
                <a:latin typeface="Consolas"/>
                <a:cs typeface="Consolas"/>
              </a:rPr>
              <a:t>)</a:t>
            </a:r>
            <a:r>
              <a:rPr lang="en-US" sz="2400" dirty="0" smtClean="0">
                <a:latin typeface="Consolas"/>
                <a:cs typeface="Consolas"/>
              </a:rPr>
              <a:t> =  {</a:t>
            </a:r>
            <a:r>
              <a:rPr lang="en-US" sz="2400" dirty="0" err="1" smtClean="0">
                <a:latin typeface="Consolas"/>
                <a:cs typeface="Consolas"/>
              </a:rPr>
              <a:t>eval</a:t>
            </a:r>
            <a:r>
              <a:rPr lang="en-US" sz="2400" dirty="0" smtClean="0">
                <a:latin typeface="Consolas"/>
                <a:cs typeface="Consolas"/>
              </a:rPr>
              <a:t>(C2,p’)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>
                <a:latin typeface="Consolas"/>
                <a:cs typeface="Consolas"/>
              </a:rPr>
              <a:t>	</a:t>
            </a:r>
            <a:r>
              <a:rPr lang="en-US" sz="2400" dirty="0" smtClean="0">
                <a:latin typeface="Consolas"/>
                <a:cs typeface="Consolas"/>
              </a:rPr>
              <a:t>		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  for p’ in </a:t>
            </a:r>
            <a:r>
              <a:rPr lang="en-US" sz="2400" dirty="0" err="1" smtClean="0">
                <a:latin typeface="Consolas"/>
                <a:cs typeface="Consolas"/>
              </a:rPr>
              <a:t>eval</a:t>
            </a:r>
            <a:r>
              <a:rPr lang="en-US" sz="2400" dirty="0" smtClean="0">
                <a:latin typeface="Consolas"/>
                <a:cs typeface="Consolas"/>
              </a:rPr>
              <a:t>(C1</a:t>
            </a:r>
            <a:r>
              <a:rPr lang="en-US" sz="2400" dirty="0">
                <a:latin typeface="Consolas"/>
                <a:cs typeface="Consolas"/>
              </a:rPr>
              <a:t>,</a:t>
            </a:r>
            <a:r>
              <a:rPr lang="en-US" sz="2400" dirty="0" smtClean="0">
                <a:latin typeface="Consolas"/>
                <a:cs typeface="Consolas"/>
              </a:rPr>
              <a:t>p)}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Enabling Compositional Operators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4648" y="5443594"/>
            <a:ext cx="8652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79646"/>
                </a:solidFill>
              </a:rPr>
              <a:t>No priorities needed!</a:t>
            </a:r>
            <a:endParaRPr lang="en-US" sz="4000" dirty="0" smtClean="0">
              <a:solidFill>
                <a:srgbClr val="F79646"/>
              </a:solidFill>
              <a:latin typeface="Consolas"/>
              <a:cs typeface="Consolas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15</a:t>
            </a:fld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349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Simple routing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8026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>
                <a:latin typeface="Consolas"/>
                <a:cs typeface="Consolas"/>
              </a:rPr>
              <a:t>route = </a:t>
            </a:r>
          </a:p>
          <a:p>
            <a:pPr marL="0" indent="0">
              <a:buNone/>
            </a:pPr>
            <a:r>
              <a:rPr lang="en-US" altLang="ko-KR" sz="2400" dirty="0">
                <a:latin typeface="Consolas"/>
                <a:cs typeface="Consolas"/>
              </a:rPr>
              <a:t>  match(</a:t>
            </a:r>
            <a:r>
              <a:rPr lang="en-US" altLang="ko-KR" sz="2400" dirty="0" err="1">
                <a:latin typeface="Consolas"/>
                <a:cs typeface="Consolas"/>
              </a:rPr>
              <a:t>dstip</a:t>
            </a:r>
            <a:r>
              <a:rPr lang="en-US" altLang="ko-KR" sz="2400" dirty="0">
                <a:latin typeface="Consolas"/>
                <a:cs typeface="Consolas"/>
              </a:rPr>
              <a:t>=A)[</a:t>
            </a:r>
            <a:r>
              <a:rPr lang="en-US" altLang="ko-KR" sz="2400" dirty="0" err="1">
                <a:latin typeface="Consolas"/>
                <a:cs typeface="Consolas"/>
              </a:rPr>
              <a:t>fwd</a:t>
            </a:r>
            <a:r>
              <a:rPr lang="en-US" altLang="ko-KR" sz="2400" dirty="0">
                <a:latin typeface="Consolas"/>
                <a:cs typeface="Consolas"/>
              </a:rPr>
              <a:t>(2)] | </a:t>
            </a:r>
          </a:p>
          <a:p>
            <a:pPr marL="0" indent="0">
              <a:buNone/>
            </a:pPr>
            <a:r>
              <a:rPr lang="en-US" altLang="ko-KR" sz="2400" dirty="0">
                <a:latin typeface="Consolas"/>
                <a:cs typeface="Consolas"/>
              </a:rPr>
              <a:t>  match(</a:t>
            </a:r>
            <a:r>
              <a:rPr lang="en-US" altLang="ko-KR" sz="2400" dirty="0" err="1">
                <a:latin typeface="Consolas"/>
                <a:cs typeface="Consolas"/>
              </a:rPr>
              <a:t>dstip</a:t>
            </a:r>
            <a:r>
              <a:rPr lang="en-US" altLang="ko-KR" sz="2400" dirty="0">
                <a:latin typeface="Consolas"/>
                <a:cs typeface="Consolas"/>
              </a:rPr>
              <a:t>=B)[</a:t>
            </a:r>
            <a:r>
              <a:rPr lang="en-US" altLang="ko-KR" sz="2400" dirty="0" err="1">
                <a:latin typeface="Consolas"/>
                <a:cs typeface="Consolas"/>
              </a:rPr>
              <a:t>fwd</a:t>
            </a:r>
            <a:r>
              <a:rPr lang="en-US" altLang="ko-KR" sz="2400" dirty="0">
                <a:latin typeface="Consolas"/>
                <a:cs typeface="Consolas"/>
              </a:rPr>
              <a:t>(3)] | </a:t>
            </a:r>
          </a:p>
          <a:p>
            <a:pPr marL="0" indent="0">
              <a:buNone/>
            </a:pPr>
            <a:r>
              <a:rPr lang="en-US" altLang="ko-KR" sz="2400" dirty="0">
                <a:latin typeface="Consolas"/>
                <a:cs typeface="Consolas"/>
              </a:rPr>
              <a:t>  ~(match(</a:t>
            </a:r>
            <a:r>
              <a:rPr lang="en-US" altLang="ko-KR" sz="2400" dirty="0" err="1">
                <a:latin typeface="Consolas"/>
                <a:cs typeface="Consolas"/>
              </a:rPr>
              <a:t>dstip</a:t>
            </a:r>
            <a:r>
              <a:rPr lang="en-US" altLang="ko-KR" sz="2400" dirty="0">
                <a:latin typeface="Consolas"/>
                <a:cs typeface="Consolas"/>
              </a:rPr>
              <a:t>=A) | </a:t>
            </a:r>
            <a:r>
              <a:rPr lang="en-US" altLang="ko-KR" sz="2400" dirty="0" smtClean="0">
                <a:latin typeface="Consolas"/>
                <a:cs typeface="Consolas"/>
              </a:rPr>
              <a:t>match(</a:t>
            </a:r>
            <a:r>
              <a:rPr lang="en-US" altLang="ko-KR" sz="2400" dirty="0" err="1" smtClean="0">
                <a:latin typeface="Consolas"/>
                <a:cs typeface="Consolas"/>
              </a:rPr>
              <a:t>dstip</a:t>
            </a:r>
            <a:r>
              <a:rPr lang="en-US" altLang="ko-KR" sz="2400" dirty="0" smtClean="0">
                <a:latin typeface="Consolas"/>
                <a:cs typeface="Consolas"/>
              </a:rPr>
              <a:t>=B</a:t>
            </a:r>
            <a:r>
              <a:rPr lang="en-US" altLang="ko-KR" sz="2400" dirty="0">
                <a:latin typeface="Consolas"/>
                <a:cs typeface="Consolas"/>
              </a:rPr>
              <a:t>))[</a:t>
            </a:r>
            <a:r>
              <a:rPr lang="en-US" altLang="ko-KR" sz="2400" dirty="0" err="1">
                <a:latin typeface="Consolas"/>
                <a:cs typeface="Consolas"/>
              </a:rPr>
              <a:t>fwd</a:t>
            </a:r>
            <a:r>
              <a:rPr lang="en-US" altLang="ko-KR" sz="2400" dirty="0">
                <a:latin typeface="Consolas"/>
                <a:cs typeface="Consolas"/>
              </a:rPr>
              <a:t>(1)]</a:t>
            </a:r>
          </a:p>
          <a:p>
            <a:endParaRPr lang="ko-KR" altLang="en-US" sz="2400" dirty="0"/>
          </a:p>
        </p:txBody>
      </p:sp>
      <p:pic>
        <p:nvPicPr>
          <p:cNvPr id="5" name="Picture 5" descr="1234405093667521867buggi_server_1.svg.hi.png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581" y="5446911"/>
            <a:ext cx="678440" cy="895468"/>
          </a:xfrm>
          <a:prstGeom prst="rect">
            <a:avLst/>
          </a:prstGeom>
        </p:spPr>
      </p:pic>
      <p:cxnSp>
        <p:nvCxnSpPr>
          <p:cNvPr id="6" name="Straight Connector 8"/>
          <p:cNvCxnSpPr/>
          <p:nvPr/>
        </p:nvCxnSpPr>
        <p:spPr>
          <a:xfrm flipH="1">
            <a:off x="6694854" y="4468196"/>
            <a:ext cx="1219550" cy="484923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92" y="5313597"/>
            <a:ext cx="698666" cy="906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H="1" flipV="1">
            <a:off x="6661195" y="5446914"/>
            <a:ext cx="1253209" cy="443061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92" y="4059891"/>
            <a:ext cx="698666" cy="906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1234405093667521867buggi_server_1.svg.hi.png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667" y="4060687"/>
            <a:ext cx="678440" cy="895468"/>
          </a:xfrm>
          <a:prstGeom prst="rect">
            <a:avLst/>
          </a:prstGeom>
        </p:spPr>
      </p:pic>
      <p:pic>
        <p:nvPicPr>
          <p:cNvPr id="11" name="Picture 11" descr="cloud.png"/>
          <p:cNvPicPr>
            <a:picLocks noChangeAspect="1"/>
          </p:cNvPicPr>
          <p:nvPr/>
        </p:nvPicPr>
        <p:blipFill>
          <a:blip r:embed="rId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873" y="4686825"/>
            <a:ext cx="1275842" cy="1003614"/>
          </a:xfrm>
          <a:prstGeom prst="rect">
            <a:avLst/>
          </a:prstGeom>
        </p:spPr>
      </p:pic>
      <p:cxnSp>
        <p:nvCxnSpPr>
          <p:cNvPr id="12" name="Straight Connector 12"/>
          <p:cNvCxnSpPr/>
          <p:nvPr/>
        </p:nvCxnSpPr>
        <p:spPr>
          <a:xfrm flipH="1" flipV="1">
            <a:off x="2319150" y="4692514"/>
            <a:ext cx="450057" cy="260604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3"/>
          <p:cNvCxnSpPr/>
          <p:nvPr/>
        </p:nvCxnSpPr>
        <p:spPr>
          <a:xfrm flipH="1">
            <a:off x="2319150" y="5446915"/>
            <a:ext cx="450061" cy="243524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46"/>
          <p:cNvSpPr>
            <a:spLocks noChangeAspect="1"/>
          </p:cNvSpPr>
          <p:nvPr/>
        </p:nvSpPr>
        <p:spPr>
          <a:xfrm>
            <a:off x="5061725" y="4567006"/>
            <a:ext cx="1295363" cy="1186296"/>
          </a:xfrm>
          <a:prstGeom prst="roundRect">
            <a:avLst/>
          </a:prstGeom>
          <a:solidFill>
            <a:srgbClr val="A6A6A6"/>
          </a:solidFill>
          <a:ln w="127000">
            <a:solidFill>
              <a:srgbClr val="A6A6A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4979" y="5446911"/>
            <a:ext cx="1369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IP = 1*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16" name="Freeform 18"/>
          <p:cNvSpPr/>
          <p:nvPr/>
        </p:nvSpPr>
        <p:spPr>
          <a:xfrm>
            <a:off x="2186721" y="4711788"/>
            <a:ext cx="5793971" cy="642211"/>
          </a:xfrm>
          <a:custGeom>
            <a:avLst/>
            <a:gdLst>
              <a:gd name="connsiteX0" fmla="*/ 0 w 5043715"/>
              <a:gd name="connsiteY0" fmla="*/ 0 h 554420"/>
              <a:gd name="connsiteX1" fmla="*/ 1133929 w 5043715"/>
              <a:gd name="connsiteY1" fmla="*/ 480786 h 554420"/>
              <a:gd name="connsiteX2" fmla="*/ 3156857 w 5043715"/>
              <a:gd name="connsiteY2" fmla="*/ 508000 h 554420"/>
              <a:gd name="connsiteX3" fmla="*/ 5043715 w 5043715"/>
              <a:gd name="connsiteY3" fmla="*/ 45358 h 55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3715" h="554420">
                <a:moveTo>
                  <a:pt x="0" y="0"/>
                </a:moveTo>
                <a:cubicBezTo>
                  <a:pt x="303893" y="198059"/>
                  <a:pt x="607786" y="396119"/>
                  <a:pt x="1133929" y="480786"/>
                </a:cubicBezTo>
                <a:cubicBezTo>
                  <a:pt x="1660072" y="565453"/>
                  <a:pt x="2505226" y="580571"/>
                  <a:pt x="3156857" y="508000"/>
                </a:cubicBezTo>
                <a:cubicBezTo>
                  <a:pt x="3808488" y="435429"/>
                  <a:pt x="5043715" y="45358"/>
                  <a:pt x="5043715" y="45358"/>
                </a:cubicBezTo>
              </a:path>
            </a:pathLst>
          </a:custGeom>
          <a:ln w="76200">
            <a:solidFill>
              <a:schemeClr val="accent6"/>
            </a:solidFill>
            <a:tailEnd type="arrow"/>
          </a:ln>
          <a:scene3d>
            <a:camera prst="orthographicFront">
              <a:rot lat="0" lon="0" rev="6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79646"/>
              </a:solidFill>
            </a:endParaRPr>
          </a:p>
        </p:txBody>
      </p:sp>
      <p:sp>
        <p:nvSpPr>
          <p:cNvPr id="17" name="Freeform 19"/>
          <p:cNvSpPr/>
          <p:nvPr/>
        </p:nvSpPr>
        <p:spPr>
          <a:xfrm>
            <a:off x="2159111" y="4976795"/>
            <a:ext cx="5776914" cy="670118"/>
          </a:xfrm>
          <a:custGeom>
            <a:avLst/>
            <a:gdLst>
              <a:gd name="connsiteX0" fmla="*/ 0 w 5011118"/>
              <a:gd name="connsiteY0" fmla="*/ 578512 h 578512"/>
              <a:gd name="connsiteX1" fmla="*/ 972949 w 5011118"/>
              <a:gd name="connsiteY1" fmla="*/ 96343 h 578512"/>
              <a:gd name="connsiteX2" fmla="*/ 3147017 w 5011118"/>
              <a:gd name="connsiteY2" fmla="*/ 40377 h 578512"/>
              <a:gd name="connsiteX3" fmla="*/ 5011118 w 5011118"/>
              <a:gd name="connsiteY3" fmla="*/ 565597 h 57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1118" h="578512">
                <a:moveTo>
                  <a:pt x="0" y="578512"/>
                </a:moveTo>
                <a:cubicBezTo>
                  <a:pt x="224223" y="382272"/>
                  <a:pt x="448446" y="186032"/>
                  <a:pt x="972949" y="96343"/>
                </a:cubicBezTo>
                <a:cubicBezTo>
                  <a:pt x="1497452" y="6654"/>
                  <a:pt x="2473989" y="-37832"/>
                  <a:pt x="3147017" y="40377"/>
                </a:cubicBezTo>
                <a:cubicBezTo>
                  <a:pt x="3820045" y="118586"/>
                  <a:pt x="5011118" y="565597"/>
                  <a:pt x="5011118" y="565597"/>
                </a:cubicBezTo>
              </a:path>
            </a:pathLst>
          </a:custGeom>
          <a:ln w="76200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7964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4979" y="4120685"/>
            <a:ext cx="1369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IP = 0*</a:t>
            </a:r>
            <a:endParaRPr lang="en-US" sz="2400" dirty="0">
              <a:latin typeface="Consolas"/>
              <a:cs typeface="Consolas"/>
            </a:endParaRPr>
          </a:p>
        </p:txBody>
      </p:sp>
      <p:cxnSp>
        <p:nvCxnSpPr>
          <p:cNvPr id="19" name="Straight Connector 20"/>
          <p:cNvCxnSpPr/>
          <p:nvPr/>
        </p:nvCxnSpPr>
        <p:spPr>
          <a:xfrm flipH="1">
            <a:off x="4312766" y="5160671"/>
            <a:ext cx="591265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83930" y="5463907"/>
            <a:ext cx="466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onsolas"/>
                <a:cs typeface="Consolas"/>
              </a:rPr>
              <a:t>B</a:t>
            </a:r>
            <a:endParaRPr lang="en-US" sz="4000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46317" y="4080581"/>
            <a:ext cx="47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nsolas"/>
                <a:cs typeface="Consolas"/>
              </a:rPr>
              <a:t>A</a:t>
            </a:r>
          </a:p>
        </p:txBody>
      </p:sp>
      <p:sp>
        <p:nvSpPr>
          <p:cNvPr id="22" name="Freeform 41"/>
          <p:cNvSpPr/>
          <p:nvPr/>
        </p:nvSpPr>
        <p:spPr>
          <a:xfrm>
            <a:off x="2190339" y="4715406"/>
            <a:ext cx="5793971" cy="642211"/>
          </a:xfrm>
          <a:custGeom>
            <a:avLst/>
            <a:gdLst>
              <a:gd name="connsiteX0" fmla="*/ 0 w 5043715"/>
              <a:gd name="connsiteY0" fmla="*/ 0 h 554420"/>
              <a:gd name="connsiteX1" fmla="*/ 1133929 w 5043715"/>
              <a:gd name="connsiteY1" fmla="*/ 480786 h 554420"/>
              <a:gd name="connsiteX2" fmla="*/ 3156857 w 5043715"/>
              <a:gd name="connsiteY2" fmla="*/ 508000 h 554420"/>
              <a:gd name="connsiteX3" fmla="*/ 5043715 w 5043715"/>
              <a:gd name="connsiteY3" fmla="*/ 45358 h 55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3715" h="554420">
                <a:moveTo>
                  <a:pt x="0" y="0"/>
                </a:moveTo>
                <a:cubicBezTo>
                  <a:pt x="303893" y="198059"/>
                  <a:pt x="607786" y="396119"/>
                  <a:pt x="1133929" y="480786"/>
                </a:cubicBezTo>
                <a:cubicBezTo>
                  <a:pt x="1660072" y="565453"/>
                  <a:pt x="2505226" y="580571"/>
                  <a:pt x="3156857" y="508000"/>
                </a:cubicBezTo>
                <a:cubicBezTo>
                  <a:pt x="3808488" y="435429"/>
                  <a:pt x="5043715" y="45358"/>
                  <a:pt x="5043715" y="45358"/>
                </a:cubicBezTo>
              </a:path>
            </a:pathLst>
          </a:custGeom>
          <a:ln w="76200">
            <a:solidFill>
              <a:srgbClr val="008000"/>
            </a:solidFill>
            <a:tailEnd type="arrow"/>
          </a:ln>
          <a:scene3d>
            <a:camera prst="orthographicFront">
              <a:rot lat="0" lon="0" rev="6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42"/>
          <p:cNvSpPr/>
          <p:nvPr/>
        </p:nvSpPr>
        <p:spPr>
          <a:xfrm>
            <a:off x="2162729" y="4980413"/>
            <a:ext cx="5776914" cy="670118"/>
          </a:xfrm>
          <a:custGeom>
            <a:avLst/>
            <a:gdLst>
              <a:gd name="connsiteX0" fmla="*/ 0 w 5011118"/>
              <a:gd name="connsiteY0" fmla="*/ 578512 h 578512"/>
              <a:gd name="connsiteX1" fmla="*/ 972949 w 5011118"/>
              <a:gd name="connsiteY1" fmla="*/ 96343 h 578512"/>
              <a:gd name="connsiteX2" fmla="*/ 3147017 w 5011118"/>
              <a:gd name="connsiteY2" fmla="*/ 40377 h 578512"/>
              <a:gd name="connsiteX3" fmla="*/ 5011118 w 5011118"/>
              <a:gd name="connsiteY3" fmla="*/ 565597 h 57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1118" h="578512">
                <a:moveTo>
                  <a:pt x="0" y="578512"/>
                </a:moveTo>
                <a:cubicBezTo>
                  <a:pt x="224223" y="382272"/>
                  <a:pt x="448446" y="186032"/>
                  <a:pt x="972949" y="96343"/>
                </a:cubicBezTo>
                <a:cubicBezTo>
                  <a:pt x="1497452" y="6654"/>
                  <a:pt x="2473989" y="-37832"/>
                  <a:pt x="3147017" y="40377"/>
                </a:cubicBezTo>
                <a:cubicBezTo>
                  <a:pt x="3820045" y="118586"/>
                  <a:pt x="5011118" y="565597"/>
                  <a:pt x="5011118" y="565597"/>
                </a:cubicBezTo>
              </a:path>
            </a:pathLst>
          </a:custGeom>
          <a:ln w="76200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43"/>
          <p:cNvSpPr>
            <a:spLocks noChangeAspect="1"/>
          </p:cNvSpPr>
          <p:nvPr/>
        </p:nvSpPr>
        <p:spPr>
          <a:xfrm>
            <a:off x="5059874" y="4566608"/>
            <a:ext cx="1295363" cy="1186296"/>
          </a:xfrm>
          <a:prstGeom prst="roundRect">
            <a:avLst/>
          </a:prstGeom>
          <a:solidFill>
            <a:srgbClr val="A6A6A6"/>
          </a:solidFill>
          <a:ln w="127000">
            <a:solidFill>
              <a:schemeClr val="accent4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 40"/>
          <p:cNvSpPr/>
          <p:nvPr/>
        </p:nvSpPr>
        <p:spPr>
          <a:xfrm>
            <a:off x="5001178" y="4976806"/>
            <a:ext cx="1442065" cy="172064"/>
          </a:xfrm>
          <a:custGeom>
            <a:avLst/>
            <a:gdLst>
              <a:gd name="connsiteX0" fmla="*/ 0 w 1413387"/>
              <a:gd name="connsiteY0" fmla="*/ 0 h 172064"/>
              <a:gd name="connsiteX1" fmla="*/ 700548 w 1413387"/>
              <a:gd name="connsiteY1" fmla="*/ 36871 h 172064"/>
              <a:gd name="connsiteX2" fmla="*/ 1413387 w 1413387"/>
              <a:gd name="connsiteY2" fmla="*/ 172064 h 17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3387" h="172064">
                <a:moveTo>
                  <a:pt x="0" y="0"/>
                </a:moveTo>
                <a:cubicBezTo>
                  <a:pt x="232492" y="4097"/>
                  <a:pt x="464984" y="8194"/>
                  <a:pt x="700548" y="36871"/>
                </a:cubicBezTo>
                <a:cubicBezTo>
                  <a:pt x="936112" y="65548"/>
                  <a:pt x="1413387" y="172064"/>
                  <a:pt x="1413387" y="172064"/>
                </a:cubicBezTo>
              </a:path>
            </a:pathLst>
          </a:cu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39"/>
          <p:cNvSpPr/>
          <p:nvPr/>
        </p:nvSpPr>
        <p:spPr>
          <a:xfrm>
            <a:off x="4992985" y="5180525"/>
            <a:ext cx="1425677" cy="164466"/>
          </a:xfrm>
          <a:custGeom>
            <a:avLst/>
            <a:gdLst>
              <a:gd name="connsiteX0" fmla="*/ 0 w 1425677"/>
              <a:gd name="connsiteY0" fmla="*/ 163871 h 164466"/>
              <a:gd name="connsiteX1" fmla="*/ 688258 w 1425677"/>
              <a:gd name="connsiteY1" fmla="*/ 139290 h 164466"/>
              <a:gd name="connsiteX2" fmla="*/ 1425677 w 1425677"/>
              <a:gd name="connsiteY2" fmla="*/ 0 h 16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5677" h="164466">
                <a:moveTo>
                  <a:pt x="0" y="163871"/>
                </a:moveTo>
                <a:cubicBezTo>
                  <a:pt x="225322" y="165236"/>
                  <a:pt x="450645" y="166602"/>
                  <a:pt x="688258" y="139290"/>
                </a:cubicBezTo>
                <a:cubicBezTo>
                  <a:pt x="925871" y="111978"/>
                  <a:pt x="1425677" y="0"/>
                  <a:pt x="1425677" y="0"/>
                </a:cubicBezTo>
              </a:path>
            </a:pathLst>
          </a:custGeom>
          <a:ln w="76200"/>
          <a:scene3d>
            <a:camera prst="orthographicFront">
              <a:rot lat="0" lon="0" rev="3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418662" y="4440650"/>
            <a:ext cx="305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2</a:t>
            </a:r>
            <a:endParaRPr lang="ko-KR" alt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6448176" y="5506543"/>
            <a:ext cx="305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3</a:t>
            </a:r>
            <a:endParaRPr lang="ko-KR" alt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4987233" y="4913270"/>
            <a:ext cx="305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1</a:t>
            </a:r>
            <a:endParaRPr lang="ko-KR" alt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059874" y="5953563"/>
            <a:ext cx="1383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SDN switch</a:t>
            </a:r>
            <a:endParaRPr lang="ko-KR" altLang="en-US" sz="2000" dirty="0"/>
          </a:p>
        </p:txBody>
      </p:sp>
      <p:sp>
        <p:nvSpPr>
          <p:cNvPr id="31" name="슬라이드 번호 개체 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2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238809" y="4524374"/>
          <a:ext cx="8673953" cy="178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7994"/>
                <a:gridCol w="2935729"/>
                <a:gridCol w="2820230"/>
              </a:tblGrid>
              <a:tr h="7461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Module 1: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1" dirty="0" smtClean="0">
                          <a:solidFill>
                            <a:schemeClr val="accent1"/>
                          </a:solidFill>
                          <a:latin typeface="Consolas"/>
                          <a:cs typeface="Consolas"/>
                        </a:rPr>
                        <a:t>Balance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200" dirty="0" smtClean="0">
                          <a:solidFill>
                            <a:schemeClr val="accent1"/>
                          </a:solidFill>
                        </a:rPr>
                        <a:t>Rewrite </a:t>
                      </a:r>
                      <a:r>
                        <a:rPr lang="en-US" sz="2200" dirty="0" err="1" smtClean="0">
                          <a:solidFill>
                            <a:schemeClr val="accent1"/>
                          </a:solidFill>
                          <a:latin typeface="Consolas"/>
                          <a:cs typeface="Consolas"/>
                        </a:rPr>
                        <a:t>dstip</a:t>
                      </a:r>
                      <a:r>
                        <a:rPr lang="en-US" sz="2200" dirty="0" smtClean="0">
                          <a:solidFill>
                            <a:schemeClr val="accent1"/>
                          </a:solidFill>
                          <a:latin typeface="Consolas"/>
                          <a:cs typeface="Consolas"/>
                        </a:rPr>
                        <a:t> P</a:t>
                      </a:r>
                      <a:r>
                        <a:rPr lang="en-US" sz="2200" dirty="0" smtClean="0">
                          <a:solidFill>
                            <a:schemeClr val="accent1"/>
                          </a:solidFill>
                        </a:rPr>
                        <a:t> to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200" dirty="0" smtClean="0">
                          <a:solidFill>
                            <a:schemeClr val="accent1"/>
                          </a:solidFill>
                          <a:latin typeface="Consolas"/>
                          <a:cs typeface="Consolas"/>
                        </a:rPr>
                        <a:t>A</a:t>
                      </a:r>
                      <a:r>
                        <a:rPr lang="en-US" sz="2200" dirty="0" smtClean="0">
                          <a:solidFill>
                            <a:schemeClr val="accent1"/>
                          </a:solidFill>
                        </a:rPr>
                        <a:t>, if </a:t>
                      </a:r>
                      <a:r>
                        <a:rPr lang="en-US" sz="2200" dirty="0" err="1" smtClean="0">
                          <a:solidFill>
                            <a:schemeClr val="accent1"/>
                          </a:solidFill>
                          <a:latin typeface="Consolas"/>
                          <a:cs typeface="Consolas"/>
                        </a:rPr>
                        <a:t>srcip</a:t>
                      </a:r>
                      <a:r>
                        <a:rPr lang="en-US" sz="2200" dirty="0" smtClean="0">
                          <a:solidFill>
                            <a:schemeClr val="accent1"/>
                          </a:solidFill>
                          <a:latin typeface="Consolas"/>
                          <a:cs typeface="Consolas"/>
                        </a:rPr>
                        <a:t>=0*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2200" dirty="0" smtClean="0">
                          <a:solidFill>
                            <a:schemeClr val="accent1"/>
                          </a:solidFill>
                          <a:latin typeface="Consolas"/>
                          <a:cs typeface="Consolas"/>
                        </a:rPr>
                        <a:t>B</a:t>
                      </a:r>
                      <a:r>
                        <a:rPr lang="en-US" sz="2200" dirty="0" smtClean="0">
                          <a:solidFill>
                            <a:schemeClr val="accent1"/>
                          </a:solidFill>
                        </a:rPr>
                        <a:t>, if </a:t>
                      </a:r>
                      <a:r>
                        <a:rPr lang="en-US" sz="2200" dirty="0" err="1" smtClean="0">
                          <a:solidFill>
                            <a:schemeClr val="accent1"/>
                          </a:solidFill>
                          <a:latin typeface="Consolas"/>
                          <a:cs typeface="Consolas"/>
                        </a:rPr>
                        <a:t>srcip</a:t>
                      </a:r>
                      <a:r>
                        <a:rPr lang="en-US" sz="2200" dirty="0" smtClean="0">
                          <a:solidFill>
                            <a:schemeClr val="accent1"/>
                          </a:solidFill>
                          <a:latin typeface="Consolas"/>
                          <a:cs typeface="Consolas"/>
                        </a:rPr>
                        <a:t>=1*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 smtClean="0">
                          <a:latin typeface="+mn-lt"/>
                          <a:cs typeface="Consolas"/>
                        </a:rPr>
                        <a:t>Module 2: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1" dirty="0" smtClean="0">
                          <a:solidFill>
                            <a:srgbClr val="008000"/>
                          </a:solidFill>
                          <a:latin typeface="Consolas"/>
                          <a:cs typeface="Consolas"/>
                        </a:rPr>
                        <a:t>Route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rgbClr val="008000"/>
                          </a:solidFill>
                        </a:rPr>
                        <a:t>Based on </a:t>
                      </a:r>
                      <a:r>
                        <a:rPr lang="en-US" sz="2200" dirty="0" err="1" smtClean="0">
                          <a:solidFill>
                            <a:srgbClr val="008000"/>
                          </a:solidFill>
                          <a:latin typeface="Consolas"/>
                          <a:cs typeface="Consolas"/>
                        </a:rPr>
                        <a:t>dstip</a:t>
                      </a:r>
                      <a:endParaRPr lang="en-US" sz="2200" dirty="0" smtClean="0">
                        <a:solidFill>
                          <a:srgbClr val="008000"/>
                        </a:solidFill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 smtClean="0">
                          <a:latin typeface="+mn-lt"/>
                        </a:rPr>
                        <a:t>Module 3: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b="1" dirty="0" smtClean="0">
                          <a:solidFill>
                            <a:schemeClr val="accent4"/>
                          </a:solidFill>
                          <a:latin typeface="Consolas"/>
                          <a:cs typeface="Consolas"/>
                        </a:rPr>
                        <a:t>Monitor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accent4"/>
                          </a:solidFill>
                        </a:rPr>
                        <a:t>count if </a:t>
                      </a:r>
                      <a:r>
                        <a:rPr lang="en-US" sz="2200" dirty="0" err="1" smtClean="0">
                          <a:solidFill>
                            <a:schemeClr val="accent4"/>
                          </a:solidFill>
                          <a:latin typeface="Consolas"/>
                          <a:cs typeface="Consolas"/>
                        </a:rPr>
                        <a:t>srcip</a:t>
                      </a:r>
                      <a:r>
                        <a:rPr lang="en-US" sz="2200" dirty="0" smtClean="0">
                          <a:solidFill>
                            <a:schemeClr val="accent4"/>
                          </a:solidFill>
                          <a:latin typeface="Consolas"/>
                          <a:cs typeface="Consolas"/>
                        </a:rPr>
                        <a:t>=X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302000" y="4318000"/>
            <a:ext cx="2931317" cy="2169503"/>
          </a:xfrm>
          <a:prstGeom prst="rect">
            <a:avLst/>
          </a:prstGeom>
          <a:solidFill>
            <a:schemeClr val="bg1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981445" y="4487602"/>
            <a:ext cx="3162555" cy="1814774"/>
          </a:xfrm>
          <a:prstGeom prst="rect">
            <a:avLst/>
          </a:prstGeom>
          <a:solidFill>
            <a:schemeClr val="bg1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Monitoring Load Balancer</a:t>
            </a:r>
            <a:endParaRPr lang="en-US" dirty="0"/>
          </a:p>
        </p:txBody>
      </p:sp>
      <p:pic>
        <p:nvPicPr>
          <p:cNvPr id="6" name="Picture 5" descr="1234405093667521867buggi_server_1.svg.hi.png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661" y="3449258"/>
            <a:ext cx="678440" cy="89546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6572934" y="2470543"/>
            <a:ext cx="1219550" cy="484923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172" y="3315944"/>
            <a:ext cx="698666" cy="906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H="1" flipV="1">
            <a:off x="6539275" y="3449261"/>
            <a:ext cx="1253209" cy="443061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172" y="2062238"/>
            <a:ext cx="698666" cy="906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1234405093667521867buggi_server_1.svg.hi.png"/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747" y="2063034"/>
            <a:ext cx="678440" cy="895468"/>
          </a:xfrm>
          <a:prstGeom prst="rect">
            <a:avLst/>
          </a:prstGeom>
        </p:spPr>
      </p:pic>
      <p:pic>
        <p:nvPicPr>
          <p:cNvPr id="12" name="Picture 11" descr="cloud.png"/>
          <p:cNvPicPr>
            <a:picLocks noChangeAspect="1"/>
          </p:cNvPicPr>
          <p:nvPr/>
        </p:nvPicPr>
        <p:blipFill>
          <a:blip r:embed="rId6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953" y="2689172"/>
            <a:ext cx="1275842" cy="1003614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 flipV="1">
            <a:off x="2197230" y="2694861"/>
            <a:ext cx="450057" cy="260604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197230" y="3449262"/>
            <a:ext cx="450061" cy="243524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>
            <a:spLocks noChangeAspect="1"/>
          </p:cNvSpPr>
          <p:nvPr/>
        </p:nvSpPr>
        <p:spPr>
          <a:xfrm>
            <a:off x="4939805" y="2569353"/>
            <a:ext cx="1295363" cy="1186296"/>
          </a:xfrm>
          <a:prstGeom prst="roundRect">
            <a:avLst/>
          </a:prstGeom>
          <a:solidFill>
            <a:srgbClr val="A6A6A6"/>
          </a:solidFill>
          <a:ln w="127000">
            <a:solidFill>
              <a:srgbClr val="A6A6A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3059" y="3449258"/>
            <a:ext cx="1369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IP = 1*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064801" y="2714135"/>
            <a:ext cx="5793971" cy="642211"/>
          </a:xfrm>
          <a:custGeom>
            <a:avLst/>
            <a:gdLst>
              <a:gd name="connsiteX0" fmla="*/ 0 w 5043715"/>
              <a:gd name="connsiteY0" fmla="*/ 0 h 554420"/>
              <a:gd name="connsiteX1" fmla="*/ 1133929 w 5043715"/>
              <a:gd name="connsiteY1" fmla="*/ 480786 h 554420"/>
              <a:gd name="connsiteX2" fmla="*/ 3156857 w 5043715"/>
              <a:gd name="connsiteY2" fmla="*/ 508000 h 554420"/>
              <a:gd name="connsiteX3" fmla="*/ 5043715 w 5043715"/>
              <a:gd name="connsiteY3" fmla="*/ 45358 h 55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3715" h="554420">
                <a:moveTo>
                  <a:pt x="0" y="0"/>
                </a:moveTo>
                <a:cubicBezTo>
                  <a:pt x="303893" y="198059"/>
                  <a:pt x="607786" y="396119"/>
                  <a:pt x="1133929" y="480786"/>
                </a:cubicBezTo>
                <a:cubicBezTo>
                  <a:pt x="1660072" y="565453"/>
                  <a:pt x="2505226" y="580571"/>
                  <a:pt x="3156857" y="508000"/>
                </a:cubicBezTo>
                <a:cubicBezTo>
                  <a:pt x="3808488" y="435429"/>
                  <a:pt x="5043715" y="45358"/>
                  <a:pt x="5043715" y="45358"/>
                </a:cubicBezTo>
              </a:path>
            </a:pathLst>
          </a:custGeom>
          <a:ln w="76200">
            <a:solidFill>
              <a:schemeClr val="accent6"/>
            </a:solidFill>
            <a:tailEnd type="arrow"/>
          </a:ln>
          <a:scene3d>
            <a:camera prst="orthographicFront">
              <a:rot lat="0" lon="0" rev="6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79646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2037191" y="2979142"/>
            <a:ext cx="5776914" cy="670118"/>
          </a:xfrm>
          <a:custGeom>
            <a:avLst/>
            <a:gdLst>
              <a:gd name="connsiteX0" fmla="*/ 0 w 5011118"/>
              <a:gd name="connsiteY0" fmla="*/ 578512 h 578512"/>
              <a:gd name="connsiteX1" fmla="*/ 972949 w 5011118"/>
              <a:gd name="connsiteY1" fmla="*/ 96343 h 578512"/>
              <a:gd name="connsiteX2" fmla="*/ 3147017 w 5011118"/>
              <a:gd name="connsiteY2" fmla="*/ 40377 h 578512"/>
              <a:gd name="connsiteX3" fmla="*/ 5011118 w 5011118"/>
              <a:gd name="connsiteY3" fmla="*/ 565597 h 57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1118" h="578512">
                <a:moveTo>
                  <a:pt x="0" y="578512"/>
                </a:moveTo>
                <a:cubicBezTo>
                  <a:pt x="224223" y="382272"/>
                  <a:pt x="448446" y="186032"/>
                  <a:pt x="972949" y="96343"/>
                </a:cubicBezTo>
                <a:cubicBezTo>
                  <a:pt x="1497452" y="6654"/>
                  <a:pt x="2473989" y="-37832"/>
                  <a:pt x="3147017" y="40377"/>
                </a:cubicBezTo>
                <a:cubicBezTo>
                  <a:pt x="3820045" y="118586"/>
                  <a:pt x="5011118" y="565597"/>
                  <a:pt x="5011118" y="565597"/>
                </a:cubicBezTo>
              </a:path>
            </a:pathLst>
          </a:custGeom>
          <a:ln w="76200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7964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3059" y="2123032"/>
            <a:ext cx="1369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IP = 0*</a:t>
            </a:r>
            <a:endParaRPr lang="en-US" sz="2400" dirty="0">
              <a:latin typeface="Consolas"/>
              <a:cs typeface="Consola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190846" y="3163018"/>
            <a:ext cx="591265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062010" y="3466254"/>
            <a:ext cx="466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onsolas"/>
                <a:cs typeface="Consolas"/>
              </a:rPr>
              <a:t>B</a:t>
            </a:r>
            <a:endParaRPr lang="en-US" sz="4000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24397" y="2082928"/>
            <a:ext cx="47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nsolas"/>
                <a:cs typeface="Consolas"/>
              </a:rPr>
              <a:t>A</a:t>
            </a:r>
          </a:p>
        </p:txBody>
      </p:sp>
      <p:sp>
        <p:nvSpPr>
          <p:cNvPr id="42" name="Freeform 41"/>
          <p:cNvSpPr/>
          <p:nvPr/>
        </p:nvSpPr>
        <p:spPr>
          <a:xfrm>
            <a:off x="2068419" y="2717753"/>
            <a:ext cx="5793971" cy="642211"/>
          </a:xfrm>
          <a:custGeom>
            <a:avLst/>
            <a:gdLst>
              <a:gd name="connsiteX0" fmla="*/ 0 w 5043715"/>
              <a:gd name="connsiteY0" fmla="*/ 0 h 554420"/>
              <a:gd name="connsiteX1" fmla="*/ 1133929 w 5043715"/>
              <a:gd name="connsiteY1" fmla="*/ 480786 h 554420"/>
              <a:gd name="connsiteX2" fmla="*/ 3156857 w 5043715"/>
              <a:gd name="connsiteY2" fmla="*/ 508000 h 554420"/>
              <a:gd name="connsiteX3" fmla="*/ 5043715 w 5043715"/>
              <a:gd name="connsiteY3" fmla="*/ 45358 h 55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3715" h="554420">
                <a:moveTo>
                  <a:pt x="0" y="0"/>
                </a:moveTo>
                <a:cubicBezTo>
                  <a:pt x="303893" y="198059"/>
                  <a:pt x="607786" y="396119"/>
                  <a:pt x="1133929" y="480786"/>
                </a:cubicBezTo>
                <a:cubicBezTo>
                  <a:pt x="1660072" y="565453"/>
                  <a:pt x="2505226" y="580571"/>
                  <a:pt x="3156857" y="508000"/>
                </a:cubicBezTo>
                <a:cubicBezTo>
                  <a:pt x="3808488" y="435429"/>
                  <a:pt x="5043715" y="45358"/>
                  <a:pt x="5043715" y="45358"/>
                </a:cubicBezTo>
              </a:path>
            </a:pathLst>
          </a:custGeom>
          <a:ln w="76200">
            <a:solidFill>
              <a:srgbClr val="008000"/>
            </a:solidFill>
            <a:tailEnd type="arrow"/>
          </a:ln>
          <a:scene3d>
            <a:camera prst="orthographicFront">
              <a:rot lat="0" lon="0" rev="6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040809" y="2982760"/>
            <a:ext cx="5776914" cy="670118"/>
          </a:xfrm>
          <a:custGeom>
            <a:avLst/>
            <a:gdLst>
              <a:gd name="connsiteX0" fmla="*/ 0 w 5011118"/>
              <a:gd name="connsiteY0" fmla="*/ 578512 h 578512"/>
              <a:gd name="connsiteX1" fmla="*/ 972949 w 5011118"/>
              <a:gd name="connsiteY1" fmla="*/ 96343 h 578512"/>
              <a:gd name="connsiteX2" fmla="*/ 3147017 w 5011118"/>
              <a:gd name="connsiteY2" fmla="*/ 40377 h 578512"/>
              <a:gd name="connsiteX3" fmla="*/ 5011118 w 5011118"/>
              <a:gd name="connsiteY3" fmla="*/ 565597 h 57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11118" h="578512">
                <a:moveTo>
                  <a:pt x="0" y="578512"/>
                </a:moveTo>
                <a:cubicBezTo>
                  <a:pt x="224223" y="382272"/>
                  <a:pt x="448446" y="186032"/>
                  <a:pt x="972949" y="96343"/>
                </a:cubicBezTo>
                <a:cubicBezTo>
                  <a:pt x="1497452" y="6654"/>
                  <a:pt x="2473989" y="-37832"/>
                  <a:pt x="3147017" y="40377"/>
                </a:cubicBezTo>
                <a:cubicBezTo>
                  <a:pt x="3820045" y="118586"/>
                  <a:pt x="5011118" y="565597"/>
                  <a:pt x="5011118" y="565597"/>
                </a:cubicBezTo>
              </a:path>
            </a:pathLst>
          </a:custGeom>
          <a:ln w="76200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>
            <a:spLocks noChangeAspect="1"/>
          </p:cNvSpPr>
          <p:nvPr/>
        </p:nvSpPr>
        <p:spPr>
          <a:xfrm>
            <a:off x="4937954" y="2568955"/>
            <a:ext cx="1295363" cy="1186296"/>
          </a:xfrm>
          <a:prstGeom prst="roundRect">
            <a:avLst/>
          </a:prstGeom>
          <a:solidFill>
            <a:srgbClr val="A6A6A6"/>
          </a:solidFill>
          <a:ln w="127000">
            <a:solidFill>
              <a:schemeClr val="accent4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4879258" y="2979153"/>
            <a:ext cx="1442065" cy="172064"/>
          </a:xfrm>
          <a:custGeom>
            <a:avLst/>
            <a:gdLst>
              <a:gd name="connsiteX0" fmla="*/ 0 w 1413387"/>
              <a:gd name="connsiteY0" fmla="*/ 0 h 172064"/>
              <a:gd name="connsiteX1" fmla="*/ 700548 w 1413387"/>
              <a:gd name="connsiteY1" fmla="*/ 36871 h 172064"/>
              <a:gd name="connsiteX2" fmla="*/ 1413387 w 1413387"/>
              <a:gd name="connsiteY2" fmla="*/ 172064 h 17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3387" h="172064">
                <a:moveTo>
                  <a:pt x="0" y="0"/>
                </a:moveTo>
                <a:cubicBezTo>
                  <a:pt x="232492" y="4097"/>
                  <a:pt x="464984" y="8194"/>
                  <a:pt x="700548" y="36871"/>
                </a:cubicBezTo>
                <a:cubicBezTo>
                  <a:pt x="936112" y="65548"/>
                  <a:pt x="1413387" y="172064"/>
                  <a:pt x="1413387" y="172064"/>
                </a:cubicBezTo>
              </a:path>
            </a:pathLst>
          </a:cu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871065" y="3182872"/>
            <a:ext cx="1425677" cy="164466"/>
          </a:xfrm>
          <a:custGeom>
            <a:avLst/>
            <a:gdLst>
              <a:gd name="connsiteX0" fmla="*/ 0 w 1425677"/>
              <a:gd name="connsiteY0" fmla="*/ 163871 h 164466"/>
              <a:gd name="connsiteX1" fmla="*/ 688258 w 1425677"/>
              <a:gd name="connsiteY1" fmla="*/ 139290 h 164466"/>
              <a:gd name="connsiteX2" fmla="*/ 1425677 w 1425677"/>
              <a:gd name="connsiteY2" fmla="*/ 0 h 16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5677" h="164466">
                <a:moveTo>
                  <a:pt x="0" y="163871"/>
                </a:moveTo>
                <a:cubicBezTo>
                  <a:pt x="225322" y="165236"/>
                  <a:pt x="450645" y="166602"/>
                  <a:pt x="688258" y="139290"/>
                </a:cubicBezTo>
                <a:cubicBezTo>
                  <a:pt x="925871" y="111978"/>
                  <a:pt x="1425677" y="0"/>
                  <a:pt x="1425677" y="0"/>
                </a:cubicBezTo>
              </a:path>
            </a:pathLst>
          </a:custGeom>
          <a:ln w="76200"/>
          <a:scene3d>
            <a:camera prst="orthographicFront">
              <a:rot lat="0" lon="0" rev="3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88078" y="4667250"/>
            <a:ext cx="114356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solidFill>
                  <a:srgbClr val="FF0000"/>
                </a:solidFill>
                <a:latin typeface="Consolas"/>
                <a:cs typeface="Consolas"/>
              </a:rPr>
              <a:t>then</a:t>
            </a:r>
            <a:endParaRPr lang="en-US" sz="3400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43978" y="4692650"/>
            <a:ext cx="12647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smtClean="0">
                <a:solidFill>
                  <a:srgbClr val="FF0000"/>
                </a:solidFill>
                <a:latin typeface="Consolas"/>
                <a:cs typeface="Consolas"/>
              </a:rPr>
              <a:t>,</a:t>
            </a:r>
            <a:r>
              <a:rPr lang="en-US" sz="3400" dirty="0" smtClean="0">
                <a:solidFill>
                  <a:srgbClr val="FF0000"/>
                </a:solidFill>
                <a:cs typeface="Consolas"/>
              </a:rPr>
              <a:t> </a:t>
            </a:r>
            <a:r>
              <a:rPr lang="en-US" sz="3400" dirty="0" smtClean="0">
                <a:solidFill>
                  <a:srgbClr val="FF0000"/>
                </a:solidFill>
                <a:latin typeface="Consolas"/>
                <a:cs typeface="Consolas"/>
              </a:rPr>
              <a:t>and</a:t>
            </a:r>
            <a:endParaRPr lang="en-US" sz="3400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668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532"/>
    </mc:Choice>
    <mc:Fallback xmlns="">
      <p:transition spd="slow" advTm="705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42" grpId="0" animBg="1"/>
      <p:bldP spid="43" grpId="0" animBg="1"/>
      <p:bldP spid="44" grpId="0" animBg="1"/>
      <p:bldP spid="41" grpId="0" animBg="1"/>
      <p:bldP spid="40" grpId="0" animBg="1"/>
      <p:bldP spid="34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Monitoring Load Balancer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3381056"/>
            <a:ext cx="7886700" cy="109915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dirty="0">
                <a:latin typeface="Consolas"/>
                <a:cs typeface="Consolas"/>
              </a:rPr>
              <a:t>b = counts(every=1)</a:t>
            </a:r>
          </a:p>
          <a:p>
            <a:pPr marL="0" indent="0">
              <a:buNone/>
            </a:pPr>
            <a:r>
              <a:rPr lang="en-US" altLang="ko-KR" dirty="0" err="1">
                <a:latin typeface="Consolas"/>
                <a:cs typeface="Consolas"/>
              </a:rPr>
              <a:t>b.register_callback</a:t>
            </a:r>
            <a:r>
              <a:rPr lang="en-US" altLang="ko-KR" dirty="0">
                <a:latin typeface="Consolas"/>
                <a:cs typeface="Consolas"/>
              </a:rPr>
              <a:t>(print)</a:t>
            </a:r>
          </a:p>
          <a:p>
            <a:pPr marL="0" indent="0">
              <a:buNone/>
            </a:pPr>
            <a:r>
              <a:rPr lang="en-US" altLang="ko-KR" dirty="0">
                <a:latin typeface="Consolas"/>
                <a:cs typeface="Consolas"/>
              </a:rPr>
              <a:t>monitor = match(</a:t>
            </a:r>
            <a:r>
              <a:rPr lang="en-US" altLang="ko-KR" dirty="0" err="1">
                <a:latin typeface="Consolas"/>
                <a:cs typeface="Consolas"/>
              </a:rPr>
              <a:t>srcip</a:t>
            </a:r>
            <a:r>
              <a:rPr lang="en-US" altLang="ko-KR" dirty="0">
                <a:latin typeface="Consolas"/>
                <a:cs typeface="Consolas"/>
              </a:rPr>
              <a:t>=X)[</a:t>
            </a:r>
            <a:r>
              <a:rPr lang="en-US" altLang="ko-KR" dirty="0" err="1">
                <a:latin typeface="Consolas"/>
                <a:cs typeface="Consolas"/>
              </a:rPr>
              <a:t>fwd</a:t>
            </a:r>
            <a:r>
              <a:rPr lang="en-US" altLang="ko-KR" dirty="0">
                <a:latin typeface="Consolas"/>
                <a:cs typeface="Consolas"/>
              </a:rPr>
              <a:t>(b)] </a:t>
            </a:r>
          </a:p>
          <a:p>
            <a:pPr marL="0" indent="0">
              <a:buNone/>
            </a:pPr>
            <a:endParaRPr lang="en-US" altLang="ko-KR" dirty="0">
              <a:latin typeface="Consolas"/>
              <a:cs typeface="Consola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sp>
        <p:nvSpPr>
          <p:cNvPr id="37" name="내용 개체 틀 2"/>
          <p:cNvSpPr txBox="1">
            <a:spLocks/>
          </p:cNvSpPr>
          <p:nvPr/>
        </p:nvSpPr>
        <p:spPr>
          <a:xfrm>
            <a:off x="628650" y="1825625"/>
            <a:ext cx="7886700" cy="14204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dirty="0" smtClean="0">
                <a:latin typeface="Consolas"/>
                <a:cs typeface="Consolas"/>
              </a:rPr>
              <a:t>route =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dirty="0" smtClean="0">
                <a:latin typeface="Consolas"/>
                <a:cs typeface="Consolas"/>
              </a:rPr>
              <a:t>  match(</a:t>
            </a:r>
            <a:r>
              <a:rPr lang="en-US" altLang="ko-KR" sz="2400" dirty="0" err="1" smtClean="0">
                <a:latin typeface="Consolas"/>
                <a:cs typeface="Consolas"/>
              </a:rPr>
              <a:t>dstip</a:t>
            </a:r>
            <a:r>
              <a:rPr lang="en-US" altLang="ko-KR" sz="2400" dirty="0" smtClean="0">
                <a:latin typeface="Consolas"/>
                <a:cs typeface="Consolas"/>
              </a:rPr>
              <a:t>=A)[</a:t>
            </a:r>
            <a:r>
              <a:rPr lang="en-US" altLang="ko-KR" sz="2400" dirty="0" err="1" smtClean="0">
                <a:latin typeface="Consolas"/>
                <a:cs typeface="Consolas"/>
              </a:rPr>
              <a:t>fwd</a:t>
            </a:r>
            <a:r>
              <a:rPr lang="en-US" altLang="ko-KR" sz="2400" dirty="0" smtClean="0">
                <a:latin typeface="Consolas"/>
                <a:cs typeface="Consolas"/>
              </a:rPr>
              <a:t>(2)] |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dirty="0" smtClean="0">
                <a:latin typeface="Consolas"/>
                <a:cs typeface="Consolas"/>
              </a:rPr>
              <a:t>  match(</a:t>
            </a:r>
            <a:r>
              <a:rPr lang="en-US" altLang="ko-KR" sz="2400" dirty="0" err="1" smtClean="0">
                <a:latin typeface="Consolas"/>
                <a:cs typeface="Consolas"/>
              </a:rPr>
              <a:t>dstip</a:t>
            </a:r>
            <a:r>
              <a:rPr lang="en-US" altLang="ko-KR" sz="2400" dirty="0" smtClean="0">
                <a:latin typeface="Consolas"/>
                <a:cs typeface="Consolas"/>
              </a:rPr>
              <a:t>=B)[</a:t>
            </a:r>
            <a:r>
              <a:rPr lang="en-US" altLang="ko-KR" sz="2400" dirty="0" err="1" smtClean="0">
                <a:latin typeface="Consolas"/>
                <a:cs typeface="Consolas"/>
              </a:rPr>
              <a:t>fwd</a:t>
            </a:r>
            <a:r>
              <a:rPr lang="en-US" altLang="ko-KR" sz="2400" dirty="0" smtClean="0">
                <a:latin typeface="Consolas"/>
                <a:cs typeface="Consolas"/>
              </a:rPr>
              <a:t>(3)] |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dirty="0" smtClean="0">
                <a:latin typeface="Consolas"/>
                <a:cs typeface="Consolas"/>
              </a:rPr>
              <a:t>  ~(match(</a:t>
            </a:r>
            <a:r>
              <a:rPr lang="en-US" altLang="ko-KR" sz="2400" dirty="0" err="1" smtClean="0">
                <a:latin typeface="Consolas"/>
                <a:cs typeface="Consolas"/>
              </a:rPr>
              <a:t>dstip</a:t>
            </a:r>
            <a:r>
              <a:rPr lang="en-US" altLang="ko-KR" sz="2400" dirty="0" smtClean="0">
                <a:latin typeface="Consolas"/>
                <a:cs typeface="Consolas"/>
              </a:rPr>
              <a:t>=A) | match(</a:t>
            </a:r>
            <a:r>
              <a:rPr lang="en-US" altLang="ko-KR" sz="2400" dirty="0" err="1" smtClean="0">
                <a:latin typeface="Consolas"/>
                <a:cs typeface="Consolas"/>
              </a:rPr>
              <a:t>dstip</a:t>
            </a:r>
            <a:r>
              <a:rPr lang="en-US" altLang="ko-KR" sz="2400" dirty="0" smtClean="0">
                <a:latin typeface="Consolas"/>
                <a:cs typeface="Consolas"/>
              </a:rPr>
              <a:t>=B))[</a:t>
            </a:r>
            <a:r>
              <a:rPr lang="en-US" altLang="ko-KR" sz="2400" dirty="0" err="1" smtClean="0">
                <a:latin typeface="Consolas"/>
                <a:cs typeface="Consolas"/>
              </a:rPr>
              <a:t>fwd</a:t>
            </a:r>
            <a:r>
              <a:rPr lang="en-US" altLang="ko-KR" sz="2400" dirty="0" smtClean="0">
                <a:latin typeface="Consolas"/>
                <a:cs typeface="Consolas"/>
              </a:rPr>
              <a:t>(1)]</a:t>
            </a:r>
          </a:p>
          <a:p>
            <a:endParaRPr lang="ko-KR" altLang="en-US" sz="2400" dirty="0"/>
          </a:p>
        </p:txBody>
      </p:sp>
      <p:sp>
        <p:nvSpPr>
          <p:cNvPr id="38" name="내용 개체 틀 2"/>
          <p:cNvSpPr txBox="1">
            <a:spLocks/>
          </p:cNvSpPr>
          <p:nvPr/>
        </p:nvSpPr>
        <p:spPr>
          <a:xfrm>
            <a:off x="628650" y="4585365"/>
            <a:ext cx="7886700" cy="1525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dirty="0">
                <a:latin typeface="Consolas"/>
                <a:cs typeface="Consolas"/>
              </a:rPr>
              <a:t>balance = </a:t>
            </a:r>
          </a:p>
          <a:p>
            <a:pPr marL="0" indent="0">
              <a:buNone/>
            </a:pPr>
            <a:r>
              <a:rPr lang="en-US" altLang="ko-KR" sz="2400" dirty="0">
                <a:latin typeface="Consolas"/>
                <a:cs typeface="Consolas"/>
              </a:rPr>
              <a:t>  match(</a:t>
            </a:r>
            <a:r>
              <a:rPr lang="en-US" altLang="ko-KR" sz="2400" dirty="0" err="1">
                <a:latin typeface="Consolas"/>
                <a:cs typeface="Consolas"/>
              </a:rPr>
              <a:t>srcip</a:t>
            </a:r>
            <a:r>
              <a:rPr lang="en-US" altLang="ko-KR" sz="2400" dirty="0">
                <a:latin typeface="Consolas"/>
                <a:cs typeface="Consolas"/>
              </a:rPr>
              <a:t>=0*,</a:t>
            </a:r>
            <a:r>
              <a:rPr lang="en-US" altLang="ko-KR" sz="2400" dirty="0" err="1">
                <a:latin typeface="Consolas"/>
                <a:cs typeface="Consolas"/>
              </a:rPr>
              <a:t>dstip</a:t>
            </a:r>
            <a:r>
              <a:rPr lang="en-US" altLang="ko-KR" sz="2400" dirty="0">
                <a:latin typeface="Consolas"/>
                <a:cs typeface="Consolas"/>
              </a:rPr>
              <a:t>=P)[mod(</a:t>
            </a:r>
            <a:r>
              <a:rPr lang="en-US" altLang="ko-KR" sz="2400" dirty="0" err="1">
                <a:latin typeface="Consolas"/>
                <a:cs typeface="Consolas"/>
              </a:rPr>
              <a:t>dstip</a:t>
            </a:r>
            <a:r>
              <a:rPr lang="en-US" altLang="ko-KR" sz="2400" dirty="0">
                <a:latin typeface="Consolas"/>
                <a:cs typeface="Consolas"/>
              </a:rPr>
              <a:t>=A)] |    </a:t>
            </a:r>
          </a:p>
          <a:p>
            <a:pPr marL="0" indent="0">
              <a:buNone/>
            </a:pPr>
            <a:r>
              <a:rPr lang="en-US" altLang="ko-KR" sz="2400" dirty="0">
                <a:latin typeface="Consolas"/>
                <a:cs typeface="Consolas"/>
              </a:rPr>
              <a:t>  match(</a:t>
            </a:r>
            <a:r>
              <a:rPr lang="en-US" altLang="ko-KR" sz="2400" dirty="0" err="1">
                <a:latin typeface="Consolas"/>
                <a:cs typeface="Consolas"/>
              </a:rPr>
              <a:t>srcip</a:t>
            </a:r>
            <a:r>
              <a:rPr lang="en-US" altLang="ko-KR" sz="2400" dirty="0">
                <a:latin typeface="Consolas"/>
                <a:cs typeface="Consolas"/>
              </a:rPr>
              <a:t>=1*,</a:t>
            </a:r>
            <a:r>
              <a:rPr lang="en-US" altLang="ko-KR" sz="2400" dirty="0" err="1">
                <a:latin typeface="Consolas"/>
                <a:cs typeface="Consolas"/>
              </a:rPr>
              <a:t>dstip</a:t>
            </a:r>
            <a:r>
              <a:rPr lang="en-US" altLang="ko-KR" sz="2400" dirty="0">
                <a:latin typeface="Consolas"/>
                <a:cs typeface="Consolas"/>
              </a:rPr>
              <a:t>=P)[mod(</a:t>
            </a:r>
            <a:r>
              <a:rPr lang="en-US" altLang="ko-KR" sz="2400" dirty="0" err="1">
                <a:latin typeface="Consolas"/>
                <a:cs typeface="Consolas"/>
              </a:rPr>
              <a:t>dstip</a:t>
            </a:r>
            <a:r>
              <a:rPr lang="en-US" altLang="ko-KR" sz="2400" dirty="0">
                <a:latin typeface="Consolas"/>
                <a:cs typeface="Consolas"/>
              </a:rPr>
              <a:t>=B)] | </a:t>
            </a:r>
          </a:p>
          <a:p>
            <a:pPr marL="0" indent="0">
              <a:buNone/>
            </a:pPr>
            <a:r>
              <a:rPr lang="en-US" altLang="ko-KR" sz="2400" dirty="0">
                <a:latin typeface="Consolas"/>
                <a:cs typeface="Consolas"/>
              </a:rPr>
              <a:t>  ~match(        </a:t>
            </a:r>
            <a:r>
              <a:rPr lang="en-US" altLang="ko-KR" sz="2400" dirty="0" err="1">
                <a:latin typeface="Consolas"/>
                <a:cs typeface="Consolas"/>
              </a:rPr>
              <a:t>dstip</a:t>
            </a:r>
            <a:r>
              <a:rPr lang="en-US" altLang="ko-KR" sz="2400" dirty="0">
                <a:latin typeface="Consolas"/>
                <a:cs typeface="Consolas"/>
              </a:rPr>
              <a:t>=P)[id          ]</a:t>
            </a:r>
          </a:p>
          <a:p>
            <a:endParaRPr lang="ko-KR" altLang="en-US" sz="2400" dirty="0"/>
          </a:p>
        </p:txBody>
      </p:sp>
      <p:grpSp>
        <p:nvGrpSpPr>
          <p:cNvPr id="43" name="그룹 42"/>
          <p:cNvGrpSpPr/>
          <p:nvPr/>
        </p:nvGrpSpPr>
        <p:grpSpPr>
          <a:xfrm>
            <a:off x="628650" y="6285240"/>
            <a:ext cx="5513070" cy="461665"/>
            <a:chOff x="628650" y="6285240"/>
            <a:chExt cx="5513070" cy="461665"/>
          </a:xfrm>
        </p:grpSpPr>
        <p:sp>
          <p:nvSpPr>
            <p:cNvPr id="39" name="Rectangle 7"/>
            <p:cNvSpPr/>
            <p:nvPr/>
          </p:nvSpPr>
          <p:spPr>
            <a:xfrm>
              <a:off x="4280535" y="6320790"/>
              <a:ext cx="1087120" cy="365760"/>
            </a:xfrm>
            <a:prstGeom prst="rect">
              <a:avLst/>
            </a:prstGeom>
            <a:solidFill>
              <a:schemeClr val="accent4">
                <a:lumMod val="60000"/>
                <a:lumOff val="40000"/>
                <a:alpha val="25000"/>
              </a:schemeClr>
            </a:solidFill>
            <a:ln w="127000">
              <a:noFill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8"/>
            <p:cNvSpPr/>
            <p:nvPr/>
          </p:nvSpPr>
          <p:spPr>
            <a:xfrm>
              <a:off x="3073189" y="6356349"/>
              <a:ext cx="767292" cy="330201"/>
            </a:xfrm>
            <a:prstGeom prst="rect">
              <a:avLst/>
            </a:prstGeom>
            <a:solidFill>
              <a:srgbClr val="008000">
                <a:alpha val="25000"/>
              </a:srgbClr>
            </a:solidFill>
            <a:ln w="127000">
              <a:noFill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9"/>
            <p:cNvSpPr/>
            <p:nvPr/>
          </p:nvSpPr>
          <p:spPr>
            <a:xfrm>
              <a:off x="1591945" y="6320790"/>
              <a:ext cx="980230" cy="365760"/>
            </a:xfrm>
            <a:prstGeom prst="rect">
              <a:avLst/>
            </a:prstGeom>
            <a:solidFill>
              <a:schemeClr val="accent2">
                <a:lumMod val="75000"/>
                <a:alpha val="25000"/>
              </a:schemeClr>
            </a:solidFill>
            <a:ln w="127000">
              <a:noFill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8650" y="6285240"/>
              <a:ext cx="5513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 err="1" smtClean="0"/>
                <a:t>Mlb</a:t>
              </a:r>
              <a:r>
                <a:rPr lang="en-US" altLang="ko-KR" sz="2400" dirty="0" smtClean="0"/>
                <a:t> = (balance  &gt;&gt;  route)  |  monitor</a:t>
              </a:r>
              <a:endParaRPr lang="ko-KR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255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 animBg="1"/>
      <p:bldP spid="37" grpId="0" animBg="1"/>
      <p:bldP spid="3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latin typeface="Consolas"/>
                <a:cs typeface="Consolas"/>
              </a:rPr>
              <a:t>Pyretic</a:t>
            </a:r>
            <a:r>
              <a:rPr lang="en-US" altLang="ko-KR" dirty="0" err="1" smtClean="0"/>
              <a:t>’s</a:t>
            </a:r>
            <a:r>
              <a:rPr lang="en-US" altLang="ko-KR" dirty="0" smtClean="0"/>
              <a:t> abstractions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Policy</a:t>
            </a:r>
          </a:p>
          <a:p>
            <a:r>
              <a:rPr lang="en-US" altLang="ko-KR" sz="4400" b="1" dirty="0" smtClean="0"/>
              <a:t>Packet</a:t>
            </a:r>
          </a:p>
          <a:p>
            <a:r>
              <a:rPr lang="en-US" altLang="ko-KR" sz="4400" dirty="0" smtClean="0"/>
              <a:t>Network</a:t>
            </a:r>
            <a:endParaRPr lang="ko-KR" altLang="en-US" sz="4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2942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Software Defined Networks (SDN)</a:t>
            </a:r>
            <a:endParaRPr lang="ko-KR" altLang="en-US" dirty="0"/>
          </a:p>
        </p:txBody>
      </p:sp>
      <p:cxnSp>
        <p:nvCxnSpPr>
          <p:cNvPr id="82" name="Straight Connector 38"/>
          <p:cNvCxnSpPr/>
          <p:nvPr/>
        </p:nvCxnSpPr>
        <p:spPr>
          <a:xfrm>
            <a:off x="2638802" y="3119073"/>
            <a:ext cx="217290" cy="17374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44"/>
          <p:cNvCxnSpPr/>
          <p:nvPr/>
        </p:nvCxnSpPr>
        <p:spPr>
          <a:xfrm>
            <a:off x="2310725" y="3215043"/>
            <a:ext cx="243460" cy="105248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50"/>
          <p:cNvCxnSpPr/>
          <p:nvPr/>
        </p:nvCxnSpPr>
        <p:spPr>
          <a:xfrm flipH="1">
            <a:off x="2905015" y="4039218"/>
            <a:ext cx="183448" cy="23747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20"/>
          <p:cNvCxnSpPr/>
          <p:nvPr/>
        </p:nvCxnSpPr>
        <p:spPr>
          <a:xfrm>
            <a:off x="6640708" y="4436086"/>
            <a:ext cx="535876" cy="1365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21"/>
          <p:cNvCxnSpPr/>
          <p:nvPr/>
        </p:nvCxnSpPr>
        <p:spPr>
          <a:xfrm>
            <a:off x="6607213" y="3588056"/>
            <a:ext cx="664230" cy="85697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36"/>
          <p:cNvCxnSpPr/>
          <p:nvPr/>
        </p:nvCxnSpPr>
        <p:spPr>
          <a:xfrm flipV="1">
            <a:off x="3575904" y="3473731"/>
            <a:ext cx="404749" cy="1143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37"/>
          <p:cNvCxnSpPr/>
          <p:nvPr/>
        </p:nvCxnSpPr>
        <p:spPr>
          <a:xfrm flipV="1">
            <a:off x="3043365" y="3760197"/>
            <a:ext cx="1082733" cy="8096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39"/>
          <p:cNvCxnSpPr/>
          <p:nvPr/>
        </p:nvCxnSpPr>
        <p:spPr>
          <a:xfrm flipV="1">
            <a:off x="4825160" y="3292817"/>
            <a:ext cx="1048119" cy="580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40"/>
          <p:cNvCxnSpPr/>
          <p:nvPr/>
        </p:nvCxnSpPr>
        <p:spPr>
          <a:xfrm>
            <a:off x="4766089" y="3460826"/>
            <a:ext cx="1127246" cy="66244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31"/>
          <p:cNvCxnSpPr/>
          <p:nvPr/>
        </p:nvCxnSpPr>
        <p:spPr>
          <a:xfrm>
            <a:off x="6646334" y="3444789"/>
            <a:ext cx="421979" cy="1636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32"/>
          <p:cNvCxnSpPr/>
          <p:nvPr/>
        </p:nvCxnSpPr>
        <p:spPr>
          <a:xfrm flipH="1">
            <a:off x="6654575" y="3974910"/>
            <a:ext cx="544736" cy="25271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3" name="Picture 33" descr="cloud.pn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852" y="5331348"/>
            <a:ext cx="1352150" cy="813277"/>
          </a:xfrm>
          <a:prstGeom prst="rect">
            <a:avLst/>
          </a:prstGeom>
        </p:spPr>
      </p:pic>
      <p:pic>
        <p:nvPicPr>
          <p:cNvPr id="94" name="Picture 34" descr="cloud.png"/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462" y="5270741"/>
            <a:ext cx="1440504" cy="866419"/>
          </a:xfrm>
          <a:prstGeom prst="rect">
            <a:avLst/>
          </a:prstGeom>
        </p:spPr>
      </p:pic>
      <p:cxnSp>
        <p:nvCxnSpPr>
          <p:cNvPr id="95" name="Straight Connector 43"/>
          <p:cNvCxnSpPr/>
          <p:nvPr/>
        </p:nvCxnSpPr>
        <p:spPr>
          <a:xfrm>
            <a:off x="5875645" y="5268377"/>
            <a:ext cx="347354" cy="21152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45"/>
          <p:cNvCxnSpPr/>
          <p:nvPr/>
        </p:nvCxnSpPr>
        <p:spPr>
          <a:xfrm>
            <a:off x="4246079" y="4967016"/>
            <a:ext cx="13450" cy="3247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46"/>
          <p:cNvCxnSpPr/>
          <p:nvPr/>
        </p:nvCxnSpPr>
        <p:spPr>
          <a:xfrm>
            <a:off x="5451622" y="4347823"/>
            <a:ext cx="1763889" cy="4211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47"/>
          <p:cNvCxnSpPr/>
          <p:nvPr/>
        </p:nvCxnSpPr>
        <p:spPr>
          <a:xfrm flipV="1">
            <a:off x="5481814" y="3504957"/>
            <a:ext cx="451336" cy="44261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49"/>
          <p:cNvCxnSpPr/>
          <p:nvPr/>
        </p:nvCxnSpPr>
        <p:spPr>
          <a:xfrm>
            <a:off x="5250632" y="4820164"/>
            <a:ext cx="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51"/>
          <p:cNvCxnSpPr/>
          <p:nvPr/>
        </p:nvCxnSpPr>
        <p:spPr>
          <a:xfrm>
            <a:off x="5347889" y="4802339"/>
            <a:ext cx="104642" cy="742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53"/>
          <p:cNvCxnSpPr/>
          <p:nvPr/>
        </p:nvCxnSpPr>
        <p:spPr>
          <a:xfrm flipH="1">
            <a:off x="4592773" y="4388073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" name="Picture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055" y="1939951"/>
            <a:ext cx="584374" cy="748409"/>
          </a:xfrm>
          <a:prstGeom prst="rect">
            <a:avLst/>
          </a:prstGeom>
        </p:spPr>
      </p:pic>
      <p:pic>
        <p:nvPicPr>
          <p:cNvPr id="103" name="Picture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5126" y="5334122"/>
            <a:ext cx="835392" cy="1113856"/>
          </a:xfrm>
          <a:prstGeom prst="rect">
            <a:avLst/>
          </a:prstGeom>
        </p:spPr>
      </p:pic>
      <p:cxnSp>
        <p:nvCxnSpPr>
          <p:cNvPr id="104" name="Straight Connector 62"/>
          <p:cNvCxnSpPr/>
          <p:nvPr/>
        </p:nvCxnSpPr>
        <p:spPr>
          <a:xfrm>
            <a:off x="1444298" y="2400300"/>
            <a:ext cx="419736" cy="35255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63"/>
          <p:cNvCxnSpPr/>
          <p:nvPr/>
        </p:nvCxnSpPr>
        <p:spPr>
          <a:xfrm>
            <a:off x="2334961" y="5901948"/>
            <a:ext cx="544839" cy="23654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54"/>
          <p:cNvCxnSpPr/>
          <p:nvPr/>
        </p:nvCxnSpPr>
        <p:spPr>
          <a:xfrm flipH="1">
            <a:off x="3680387" y="6056373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8" name="Group 109"/>
          <p:cNvGrpSpPr/>
          <p:nvPr/>
        </p:nvGrpSpPr>
        <p:grpSpPr>
          <a:xfrm>
            <a:off x="2051756" y="2688360"/>
            <a:ext cx="5795490" cy="3744858"/>
            <a:chOff x="2051756" y="2474710"/>
            <a:chExt cx="5795490" cy="4145684"/>
          </a:xfrm>
        </p:grpSpPr>
        <p:sp>
          <p:nvSpPr>
            <p:cNvPr id="109" name="Rounded Rectangle 110"/>
            <p:cNvSpPr/>
            <p:nvPr/>
          </p:nvSpPr>
          <p:spPr>
            <a:xfrm>
              <a:off x="2051756" y="247471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ounded Rectangle 111"/>
            <p:cNvSpPr/>
            <p:nvPr/>
          </p:nvSpPr>
          <p:spPr>
            <a:xfrm>
              <a:off x="2379133" y="4371232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2"/>
            <p:cNvSpPr/>
            <p:nvPr/>
          </p:nvSpPr>
          <p:spPr>
            <a:xfrm>
              <a:off x="2856092" y="334176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3"/>
            <p:cNvSpPr/>
            <p:nvPr/>
          </p:nvSpPr>
          <p:spPr>
            <a:xfrm>
              <a:off x="7390046" y="4499757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4"/>
            <p:cNvSpPr/>
            <p:nvPr/>
          </p:nvSpPr>
          <p:spPr>
            <a:xfrm>
              <a:off x="6002644" y="3956877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5"/>
            <p:cNvSpPr/>
            <p:nvPr/>
          </p:nvSpPr>
          <p:spPr>
            <a:xfrm>
              <a:off x="5997216" y="293755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116"/>
            <p:cNvSpPr/>
            <p:nvPr/>
          </p:nvSpPr>
          <p:spPr>
            <a:xfrm>
              <a:off x="4151488" y="3095603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7"/>
            <p:cNvSpPr/>
            <p:nvPr/>
          </p:nvSpPr>
          <p:spPr>
            <a:xfrm>
              <a:off x="3959651" y="447996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8"/>
            <p:cNvSpPr/>
            <p:nvPr/>
          </p:nvSpPr>
          <p:spPr>
            <a:xfrm>
              <a:off x="5291446" y="4814321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9"/>
            <p:cNvSpPr/>
            <p:nvPr/>
          </p:nvSpPr>
          <p:spPr>
            <a:xfrm>
              <a:off x="4865509" y="4013573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20"/>
            <p:cNvSpPr/>
            <p:nvPr/>
          </p:nvSpPr>
          <p:spPr>
            <a:xfrm>
              <a:off x="3059581" y="6163194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21"/>
            <p:cNvSpPr/>
            <p:nvPr/>
          </p:nvSpPr>
          <p:spPr>
            <a:xfrm>
              <a:off x="7267222" y="3366528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56"/>
          <p:cNvGrpSpPr/>
          <p:nvPr/>
        </p:nvGrpSpPr>
        <p:grpSpPr>
          <a:xfrm>
            <a:off x="2209802" y="2756089"/>
            <a:ext cx="5500509" cy="3677129"/>
            <a:chOff x="2209802" y="2542439"/>
            <a:chExt cx="5500509" cy="4024910"/>
          </a:xfrm>
        </p:grpSpPr>
        <p:cxnSp>
          <p:nvCxnSpPr>
            <p:cNvPr id="122" name="Straight Arrow Connector 57"/>
            <p:cNvCxnSpPr/>
            <p:nvPr/>
          </p:nvCxnSpPr>
          <p:spPr>
            <a:xfrm>
              <a:off x="2209802" y="2572787"/>
              <a:ext cx="0" cy="296962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58"/>
            <p:cNvCxnSpPr/>
            <p:nvPr/>
          </p:nvCxnSpPr>
          <p:spPr>
            <a:xfrm>
              <a:off x="2404534" y="2542439"/>
              <a:ext cx="0" cy="306929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59"/>
            <p:cNvCxnSpPr/>
            <p:nvPr/>
          </p:nvCxnSpPr>
          <p:spPr>
            <a:xfrm>
              <a:off x="2988038" y="3430979"/>
              <a:ext cx="0" cy="296962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64"/>
            <p:cNvCxnSpPr/>
            <p:nvPr/>
          </p:nvCxnSpPr>
          <p:spPr>
            <a:xfrm>
              <a:off x="3182770" y="3400631"/>
              <a:ext cx="0" cy="306929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65"/>
            <p:cNvCxnSpPr/>
            <p:nvPr/>
          </p:nvCxnSpPr>
          <p:spPr>
            <a:xfrm>
              <a:off x="2514601" y="4457324"/>
              <a:ext cx="0" cy="296962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66"/>
            <p:cNvCxnSpPr/>
            <p:nvPr/>
          </p:nvCxnSpPr>
          <p:spPr>
            <a:xfrm>
              <a:off x="2709333" y="4426976"/>
              <a:ext cx="0" cy="306929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67"/>
            <p:cNvCxnSpPr/>
            <p:nvPr/>
          </p:nvCxnSpPr>
          <p:spPr>
            <a:xfrm>
              <a:off x="4286327" y="3190713"/>
              <a:ext cx="0" cy="296962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68"/>
            <p:cNvCxnSpPr/>
            <p:nvPr/>
          </p:nvCxnSpPr>
          <p:spPr>
            <a:xfrm>
              <a:off x="4481059" y="3160365"/>
              <a:ext cx="0" cy="306929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69"/>
            <p:cNvCxnSpPr/>
            <p:nvPr/>
          </p:nvCxnSpPr>
          <p:spPr>
            <a:xfrm>
              <a:off x="4105706" y="4579373"/>
              <a:ext cx="0" cy="296962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70"/>
            <p:cNvCxnSpPr/>
            <p:nvPr/>
          </p:nvCxnSpPr>
          <p:spPr>
            <a:xfrm>
              <a:off x="4300438" y="4549025"/>
              <a:ext cx="0" cy="306929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71"/>
            <p:cNvCxnSpPr/>
            <p:nvPr/>
          </p:nvCxnSpPr>
          <p:spPr>
            <a:xfrm>
              <a:off x="3225101" y="6270387"/>
              <a:ext cx="0" cy="296962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72"/>
            <p:cNvCxnSpPr/>
            <p:nvPr/>
          </p:nvCxnSpPr>
          <p:spPr>
            <a:xfrm>
              <a:off x="3419833" y="6240039"/>
              <a:ext cx="0" cy="306929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73"/>
            <p:cNvCxnSpPr/>
            <p:nvPr/>
          </p:nvCxnSpPr>
          <p:spPr>
            <a:xfrm>
              <a:off x="5432779" y="4916653"/>
              <a:ext cx="0" cy="296962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74"/>
            <p:cNvCxnSpPr/>
            <p:nvPr/>
          </p:nvCxnSpPr>
          <p:spPr>
            <a:xfrm>
              <a:off x="5627511" y="4886305"/>
              <a:ext cx="0" cy="306929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75"/>
            <p:cNvCxnSpPr/>
            <p:nvPr/>
          </p:nvCxnSpPr>
          <p:spPr>
            <a:xfrm>
              <a:off x="5013567" y="4114538"/>
              <a:ext cx="0" cy="296962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76"/>
            <p:cNvCxnSpPr/>
            <p:nvPr/>
          </p:nvCxnSpPr>
          <p:spPr>
            <a:xfrm>
              <a:off x="5208299" y="4084190"/>
              <a:ext cx="0" cy="306929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77"/>
            <p:cNvCxnSpPr/>
            <p:nvPr/>
          </p:nvCxnSpPr>
          <p:spPr>
            <a:xfrm>
              <a:off x="6152444" y="4057080"/>
              <a:ext cx="0" cy="296962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78"/>
            <p:cNvCxnSpPr/>
            <p:nvPr/>
          </p:nvCxnSpPr>
          <p:spPr>
            <a:xfrm>
              <a:off x="6347176" y="4026732"/>
              <a:ext cx="0" cy="306929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79"/>
            <p:cNvCxnSpPr/>
            <p:nvPr/>
          </p:nvCxnSpPr>
          <p:spPr>
            <a:xfrm>
              <a:off x="6149622" y="3044999"/>
              <a:ext cx="0" cy="296962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80"/>
            <p:cNvCxnSpPr/>
            <p:nvPr/>
          </p:nvCxnSpPr>
          <p:spPr>
            <a:xfrm>
              <a:off x="6344354" y="3014651"/>
              <a:ext cx="0" cy="306929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81"/>
            <p:cNvCxnSpPr/>
            <p:nvPr/>
          </p:nvCxnSpPr>
          <p:spPr>
            <a:xfrm>
              <a:off x="7515579" y="4579373"/>
              <a:ext cx="0" cy="296962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82"/>
            <p:cNvCxnSpPr/>
            <p:nvPr/>
          </p:nvCxnSpPr>
          <p:spPr>
            <a:xfrm>
              <a:off x="7710311" y="4549025"/>
              <a:ext cx="0" cy="306929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83"/>
            <p:cNvCxnSpPr/>
            <p:nvPr/>
          </p:nvCxnSpPr>
          <p:spPr>
            <a:xfrm>
              <a:off x="7396344" y="3467121"/>
              <a:ext cx="0" cy="296962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84"/>
            <p:cNvCxnSpPr/>
            <p:nvPr/>
          </p:nvCxnSpPr>
          <p:spPr>
            <a:xfrm>
              <a:off x="7591076" y="3436773"/>
              <a:ext cx="0" cy="306929"/>
            </a:xfrm>
            <a:prstGeom prst="straightConnector1">
              <a:avLst/>
            </a:prstGeom>
            <a:ln w="63500" cmpd="sng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22"/>
          <p:cNvGrpSpPr/>
          <p:nvPr/>
        </p:nvGrpSpPr>
        <p:grpSpPr>
          <a:xfrm>
            <a:off x="2115822" y="2633067"/>
            <a:ext cx="5795490" cy="3769095"/>
            <a:chOff x="2100679" y="2429563"/>
            <a:chExt cx="5795490" cy="4145684"/>
          </a:xfrm>
        </p:grpSpPr>
        <p:sp>
          <p:nvSpPr>
            <p:cNvPr id="147" name="Rounded Rectangle 123"/>
            <p:cNvSpPr/>
            <p:nvPr/>
          </p:nvSpPr>
          <p:spPr>
            <a:xfrm>
              <a:off x="2100679" y="2429563"/>
              <a:ext cx="457200" cy="4572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0"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ounded Rectangle 124"/>
            <p:cNvSpPr/>
            <p:nvPr/>
          </p:nvSpPr>
          <p:spPr>
            <a:xfrm>
              <a:off x="2428056" y="4326085"/>
              <a:ext cx="457200" cy="457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63500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25"/>
            <p:cNvSpPr/>
            <p:nvPr/>
          </p:nvSpPr>
          <p:spPr>
            <a:xfrm>
              <a:off x="2905015" y="3296613"/>
              <a:ext cx="457200" cy="457200"/>
            </a:xfrm>
            <a:prstGeom prst="roundRect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26"/>
            <p:cNvSpPr/>
            <p:nvPr/>
          </p:nvSpPr>
          <p:spPr>
            <a:xfrm>
              <a:off x="7438969" y="4454610"/>
              <a:ext cx="457200" cy="4572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27"/>
            <p:cNvSpPr/>
            <p:nvPr/>
          </p:nvSpPr>
          <p:spPr>
            <a:xfrm>
              <a:off x="6051567" y="3911730"/>
              <a:ext cx="457200" cy="457200"/>
            </a:xfrm>
            <a:prstGeom prst="roundRect">
              <a:avLst/>
            </a:prstGeom>
            <a:solidFill>
              <a:schemeClr val="accent4"/>
            </a:solidFill>
            <a:ln w="635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ounded Rectangle 128"/>
            <p:cNvSpPr/>
            <p:nvPr/>
          </p:nvSpPr>
          <p:spPr>
            <a:xfrm>
              <a:off x="6046139" y="2892403"/>
              <a:ext cx="457200" cy="457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63500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ounded Rectangle 129"/>
            <p:cNvSpPr/>
            <p:nvPr/>
          </p:nvSpPr>
          <p:spPr>
            <a:xfrm>
              <a:off x="4200411" y="3050456"/>
              <a:ext cx="457200" cy="457200"/>
            </a:xfrm>
            <a:prstGeom prst="roundRect">
              <a:avLst/>
            </a:prstGeom>
            <a:solidFill>
              <a:schemeClr val="accent6"/>
            </a:solidFill>
            <a:ln w="63500">
              <a:solidFill>
                <a:schemeClr val="accent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ounded Rectangle 130"/>
            <p:cNvSpPr/>
            <p:nvPr/>
          </p:nvSpPr>
          <p:spPr>
            <a:xfrm>
              <a:off x="4008574" y="4434813"/>
              <a:ext cx="457200" cy="4572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31"/>
            <p:cNvSpPr/>
            <p:nvPr/>
          </p:nvSpPr>
          <p:spPr>
            <a:xfrm>
              <a:off x="5340369" y="4769174"/>
              <a:ext cx="457200" cy="457200"/>
            </a:xfrm>
            <a:prstGeom prst="roundRect">
              <a:avLst/>
            </a:prstGeom>
            <a:solidFill>
              <a:schemeClr val="accent5"/>
            </a:solidFill>
            <a:ln w="63500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ounded Rectangle 132"/>
            <p:cNvSpPr/>
            <p:nvPr/>
          </p:nvSpPr>
          <p:spPr>
            <a:xfrm>
              <a:off x="4914432" y="3968426"/>
              <a:ext cx="457200" cy="457200"/>
            </a:xfrm>
            <a:prstGeom prst="roundRect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ounded Rectangle 133"/>
            <p:cNvSpPr/>
            <p:nvPr/>
          </p:nvSpPr>
          <p:spPr>
            <a:xfrm>
              <a:off x="3108504" y="6118047"/>
              <a:ext cx="457200" cy="457200"/>
            </a:xfrm>
            <a:prstGeom prst="roundRect">
              <a:avLst/>
            </a:prstGeom>
            <a:solidFill>
              <a:srgbClr val="D77C93"/>
            </a:solidFill>
            <a:ln w="63500">
              <a:solidFill>
                <a:srgbClr val="D77C9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ounded Rectangle 134"/>
            <p:cNvSpPr/>
            <p:nvPr/>
          </p:nvSpPr>
          <p:spPr>
            <a:xfrm>
              <a:off x="7316145" y="3321381"/>
              <a:ext cx="457200" cy="457200"/>
            </a:xfrm>
            <a:prstGeom prst="roundRect">
              <a:avLst/>
            </a:prstGeom>
            <a:solidFill>
              <a:srgbClr val="C6AD06"/>
            </a:solidFill>
            <a:ln w="63500">
              <a:solidFill>
                <a:srgbClr val="C6AD0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9" name="Rectangle 55"/>
          <p:cNvSpPr/>
          <p:nvPr/>
        </p:nvSpPr>
        <p:spPr>
          <a:xfrm>
            <a:off x="2513878" y="1706495"/>
            <a:ext cx="7418241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Enable network innovation by decoupling</a:t>
            </a:r>
          </a:p>
          <a:p>
            <a:pPr>
              <a:lnSpc>
                <a:spcPct val="120000"/>
              </a:lnSpc>
            </a:pPr>
            <a:r>
              <a:rPr lang="en-US" sz="2800" b="1" dirty="0"/>
              <a:t>	</a:t>
            </a:r>
            <a:r>
              <a:rPr lang="en-US" sz="2800" b="1" dirty="0" smtClean="0"/>
              <a:t>control plane </a:t>
            </a:r>
            <a:r>
              <a:rPr lang="en-US" sz="2800" dirty="0" smtClean="0"/>
              <a:t>and</a:t>
            </a:r>
            <a:r>
              <a:rPr lang="en-US" sz="2800" b="1" dirty="0" smtClean="0"/>
              <a:t> data plane</a:t>
            </a:r>
            <a:endParaRPr lang="en-US" sz="2800" dirty="0"/>
          </a:p>
        </p:txBody>
      </p:sp>
      <p:sp>
        <p:nvSpPr>
          <p:cNvPr id="160" name="Rectangle 85"/>
          <p:cNvSpPr/>
          <p:nvPr/>
        </p:nvSpPr>
        <p:spPr>
          <a:xfrm>
            <a:off x="2856092" y="1774190"/>
            <a:ext cx="5647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Acheived</a:t>
            </a:r>
            <a:r>
              <a:rPr lang="en-US" sz="2800" dirty="0" smtClean="0"/>
              <a:t> using open standard </a:t>
            </a:r>
            <a:r>
              <a:rPr lang="en-US" sz="2800" dirty="0"/>
              <a:t>API</a:t>
            </a:r>
          </a:p>
        </p:txBody>
      </p:sp>
      <p:sp>
        <p:nvSpPr>
          <p:cNvPr id="175" name="슬라이드 번호 개체 틀 1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757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037E-6 L -3.88889E-6 -0.0391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6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/>
      <p:bldP spid="159" grpId="1"/>
      <p:bldP spid="16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035491"/>
              </p:ext>
            </p:extLst>
          </p:nvPr>
        </p:nvGraphicFramePr>
        <p:xfrm>
          <a:off x="350173" y="1598045"/>
          <a:ext cx="3703667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8188"/>
                <a:gridCol w="1195799"/>
                <a:gridCol w="1249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22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nsolas"/>
                          <a:cs typeface="Consolas"/>
                        </a:rPr>
                        <a:t>Val[0]</a:t>
                      </a:r>
                      <a:endParaRPr lang="en-US" sz="22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Val[1]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2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2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nsolas"/>
                          <a:cs typeface="Consolas"/>
                        </a:rPr>
                        <a:t>proto</a:t>
                      </a:r>
                      <a:endParaRPr lang="en-US" sz="2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2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nsolas"/>
                          <a:cs typeface="Consolas"/>
                        </a:rPr>
                        <a:t>…</a:t>
                      </a:r>
                      <a:endParaRPr lang="en-US" sz="2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switch</a:t>
                      </a:r>
                      <a:endParaRPr lang="en-US" sz="2000" dirty="0">
                        <a:solidFill>
                          <a:srgbClr val="FF0000"/>
                        </a:solidFill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inport</a:t>
                      </a:r>
                      <a:endParaRPr lang="en-US" sz="2000" dirty="0">
                        <a:solidFill>
                          <a:srgbClr val="FF0000"/>
                        </a:solidFill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outport</a:t>
                      </a:r>
                      <a:endParaRPr lang="en-US" sz="2000" dirty="0">
                        <a:solidFill>
                          <a:srgbClr val="FF0000"/>
                        </a:solidFill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Consolas"/>
                          <a:cs typeface="Consolas"/>
                        </a:rPr>
                        <a:t>vswitch</a:t>
                      </a:r>
                      <a:endParaRPr lang="en-US" sz="2000" dirty="0">
                        <a:solidFill>
                          <a:srgbClr val="FF0000"/>
                        </a:solidFill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2812237" y="1569487"/>
            <a:ext cx="1268549" cy="4497614"/>
          </a:xfrm>
          <a:prstGeom prst="rect">
            <a:avLst/>
          </a:prstGeom>
          <a:solidFill>
            <a:schemeClr val="bg1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19" y="5483982"/>
            <a:ext cx="3714750" cy="510969"/>
          </a:xfrm>
          <a:prstGeom prst="rect">
            <a:avLst/>
          </a:prstGeom>
          <a:solidFill>
            <a:schemeClr val="bg1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16366" y="4202926"/>
            <a:ext cx="3714750" cy="1290258"/>
          </a:xfrm>
          <a:prstGeom prst="rect">
            <a:avLst/>
          </a:prstGeom>
          <a:solidFill>
            <a:schemeClr val="bg1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079875" y="1103931"/>
            <a:ext cx="5239563" cy="49387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err="1" smtClean="0"/>
              <a:t>OpenFlow</a:t>
            </a:r>
            <a:r>
              <a:rPr lang="en-US" dirty="0" smtClean="0"/>
              <a:t> fields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Location fields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Virtual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fields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Stacks of values</a:t>
            </a:r>
          </a:p>
          <a:p>
            <a:pPr lvl="1"/>
            <a:r>
              <a:rPr lang="en-US" sz="2600" dirty="0">
                <a:latin typeface="Consolas"/>
                <a:cs typeface="Consolas"/>
              </a:rPr>
              <a:t>push(h=v)</a:t>
            </a:r>
          </a:p>
          <a:p>
            <a:pPr lvl="1"/>
            <a:r>
              <a:rPr lang="en-US" sz="2600" dirty="0" smtClean="0">
                <a:latin typeface="Consolas"/>
                <a:cs typeface="Consolas"/>
              </a:rPr>
              <a:t>pop</a:t>
            </a:r>
            <a:r>
              <a:rPr lang="en-US" sz="2600" dirty="0">
                <a:latin typeface="Consolas"/>
                <a:cs typeface="Consolas"/>
              </a:rPr>
              <a:t>(h)</a:t>
            </a:r>
          </a:p>
          <a:p>
            <a:pPr lvl="1"/>
            <a:r>
              <a:rPr lang="en-US" sz="2600" dirty="0" smtClean="0"/>
              <a:t>Actions </a:t>
            </a:r>
            <a:r>
              <a:rPr lang="en-US" sz="2600" dirty="0"/>
              <a:t>and matches </a:t>
            </a:r>
            <a:r>
              <a:rPr lang="en-US" sz="2600" dirty="0" smtClean="0"/>
              <a:t>use (currently) top value</a:t>
            </a:r>
            <a:endParaRPr lang="en-US" sz="26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524000" y="2715895"/>
            <a:ext cx="2555875" cy="1555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524000" y="3267342"/>
            <a:ext cx="2555875" cy="23536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6351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  <a:cs typeface="Consolas"/>
              </a:rPr>
              <a:t>Extensible </a:t>
            </a:r>
            <a:r>
              <a:rPr lang="en-US" dirty="0" smtClean="0">
                <a:latin typeface="Consolas"/>
                <a:cs typeface="Consolas"/>
              </a:rPr>
              <a:t>Pyretic</a:t>
            </a:r>
            <a:r>
              <a:rPr lang="en-US" dirty="0" smtClean="0"/>
              <a:t> Packet Model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524000" y="2715895"/>
            <a:ext cx="2555875" cy="203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524000" y="2715895"/>
            <a:ext cx="2555875" cy="241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319780" y="2074545"/>
            <a:ext cx="850901" cy="1558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z="1600" smtClean="0"/>
              <a:t>20</a:t>
            </a:fld>
            <a:endParaRPr lang="ko-KR" altLang="en-US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60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1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latin typeface="Consolas"/>
                <a:cs typeface="Consolas"/>
              </a:rPr>
              <a:t>Pyretic</a:t>
            </a:r>
            <a:r>
              <a:rPr lang="en-US" altLang="ko-KR" dirty="0" err="1" smtClean="0"/>
              <a:t>’s</a:t>
            </a:r>
            <a:r>
              <a:rPr lang="en-US" altLang="ko-KR" dirty="0" smtClean="0"/>
              <a:t> abstractions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Policy</a:t>
            </a:r>
          </a:p>
          <a:p>
            <a:r>
              <a:rPr lang="en-US" altLang="ko-KR" sz="4400" dirty="0" smtClean="0"/>
              <a:t>Packet</a:t>
            </a:r>
          </a:p>
          <a:p>
            <a:r>
              <a:rPr lang="en-US" altLang="ko-KR" sz="4400" b="1" dirty="0" smtClean="0"/>
              <a:t>Network</a:t>
            </a:r>
            <a:endParaRPr lang="ko-KR" altLang="en-US" sz="44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575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Many-to-One</a:t>
            </a:r>
            <a:endParaRPr lang="en-US" dirty="0"/>
          </a:p>
        </p:txBody>
      </p:sp>
      <p:sp>
        <p:nvSpPr>
          <p:cNvPr id="6" name="Parallelogram 5"/>
          <p:cNvSpPr/>
          <p:nvPr/>
        </p:nvSpPr>
        <p:spPr>
          <a:xfrm>
            <a:off x="1264391" y="3725013"/>
            <a:ext cx="6595539" cy="100004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1315199" y="2379206"/>
            <a:ext cx="6595539" cy="981411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4145351" y="4043275"/>
            <a:ext cx="75127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61895" y="4035534"/>
            <a:ext cx="8998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42741" y="4027067"/>
            <a:ext cx="90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89544" y="3009162"/>
            <a:ext cx="1192841" cy="3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207717" y="3117043"/>
            <a:ext cx="838420" cy="793425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91335" y="3108576"/>
            <a:ext cx="751545" cy="801829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65620" y="3009162"/>
            <a:ext cx="11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87255" y="2278155"/>
            <a:ext cx="4219729" cy="492443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03103" y="4287596"/>
            <a:ext cx="4219729" cy="492443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969934" y="2766085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1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25924" y="3819527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1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30127" y="3805514"/>
            <a:ext cx="325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/>
                <a:cs typeface="Consolas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35407" y="2766085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2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71548" y="3813981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/>
                <a:cs typeface="Consolas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65813" y="381645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2</a:t>
            </a:r>
            <a:endParaRPr lang="en-US" sz="2000" b="1" dirty="0">
              <a:latin typeface="Consolas"/>
              <a:cs typeface="Consolas"/>
            </a:endParaRPr>
          </a:p>
        </p:txBody>
      </p:sp>
      <p:pic>
        <p:nvPicPr>
          <p:cNvPr id="2050" name="Picture 2" descr="http://www.clker.com/cliparts/R/s/h/x/P/o/router-gray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291" y="3821100"/>
            <a:ext cx="847387" cy="51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680" y="2767182"/>
            <a:ext cx="869823" cy="57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www.clker.com/cliparts/R/s/h/x/P/o/router-gray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483" y="3797124"/>
            <a:ext cx="847387" cy="51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383289" y="3673582"/>
            <a:ext cx="4523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latin typeface="Consolas"/>
                <a:cs typeface="Consolas"/>
              </a:rPr>
              <a:t>S</a:t>
            </a:r>
            <a:endParaRPr lang="en-US" sz="38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30014" y="3665419"/>
            <a:ext cx="4523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latin typeface="Consolas"/>
                <a:cs typeface="Consolas"/>
              </a:rPr>
              <a:t>T</a:t>
            </a:r>
            <a:endParaRPr lang="en-US" sz="38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29716" y="2639414"/>
            <a:ext cx="4523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latin typeface="Consolas"/>
                <a:cs typeface="Consolas"/>
              </a:rPr>
              <a:t>V</a:t>
            </a:r>
            <a:endParaRPr lang="en-US" sz="38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22</a:t>
            </a:fld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793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5" y="221723"/>
            <a:ext cx="9020336" cy="128111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cs typeface="Consolas"/>
              </a:rPr>
              <a:t>Topology Abstraction</a:t>
            </a:r>
            <a:r>
              <a:rPr lang="en-US" sz="3000" dirty="0" smtClean="0">
                <a:latin typeface="Consolas"/>
                <a:cs typeface="Consolas"/>
              </a:rPr>
              <a:t/>
            </a:r>
            <a:br>
              <a:rPr lang="en-US" sz="3000" dirty="0" smtClean="0">
                <a:latin typeface="Consolas"/>
                <a:cs typeface="Consolas"/>
              </a:rPr>
            </a:br>
            <a:r>
              <a:rPr lang="en-US" sz="3000" dirty="0" err="1" smtClean="0">
                <a:solidFill>
                  <a:srgbClr val="FFFCF8"/>
                </a:solidFill>
                <a:latin typeface="Consolas"/>
                <a:cs typeface="Consolas"/>
              </a:rPr>
              <a:t>def</a:t>
            </a:r>
            <a:r>
              <a:rPr lang="en-US" sz="3000" dirty="0" smtClean="0">
                <a:solidFill>
                  <a:srgbClr val="FFFCF8"/>
                </a:solidFill>
                <a:latin typeface="Consolas"/>
                <a:cs typeface="Consolas"/>
              </a:rPr>
              <a:t> </a:t>
            </a:r>
            <a:r>
              <a:rPr lang="en-US" sz="3000" dirty="0" smtClean="0">
                <a:latin typeface="Consolas"/>
                <a:cs typeface="Consolas"/>
              </a:rPr>
              <a:t>abstract(</a:t>
            </a:r>
            <a:r>
              <a:rPr lang="en-US" sz="3000" dirty="0" err="1">
                <a:solidFill>
                  <a:srgbClr val="FF0000"/>
                </a:solidFill>
                <a:latin typeface="Consolas"/>
                <a:cs typeface="Consolas"/>
              </a:rPr>
              <a:t>ingress</a:t>
            </a:r>
            <a:r>
              <a:rPr lang="en-US" sz="3000" dirty="0" err="1">
                <a:solidFill>
                  <a:srgbClr val="000000"/>
                </a:solidFill>
                <a:latin typeface="Consolas"/>
                <a:cs typeface="Consolas"/>
              </a:rPr>
              <a:t>,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Consolas"/>
                <a:cs typeface="Consolas"/>
              </a:rPr>
              <a:t>fabric</a:t>
            </a:r>
            <a:r>
              <a:rPr lang="en-US" sz="3000" dirty="0" err="1">
                <a:solidFill>
                  <a:srgbClr val="000000"/>
                </a:solidFill>
                <a:latin typeface="Consolas"/>
                <a:cs typeface="Consolas"/>
              </a:rPr>
              <a:t>,</a:t>
            </a:r>
            <a:r>
              <a:rPr lang="en-US" sz="3000" dirty="0" err="1">
                <a:solidFill>
                  <a:srgbClr val="C6AD06"/>
                </a:solidFill>
                <a:latin typeface="Consolas"/>
                <a:cs typeface="Consolas"/>
              </a:rPr>
              <a:t>egress</a:t>
            </a:r>
            <a:r>
              <a:rPr lang="en-US" sz="3000" dirty="0" err="1">
                <a:latin typeface="Consolas"/>
                <a:cs typeface="Consolas"/>
              </a:rPr>
              <a:t>,</a:t>
            </a:r>
            <a:r>
              <a:rPr lang="en-US" sz="3000" dirty="0" err="1">
                <a:solidFill>
                  <a:schemeClr val="accent3">
                    <a:lumMod val="75000"/>
                  </a:schemeClr>
                </a:solidFill>
                <a:latin typeface="Consolas"/>
                <a:cs typeface="Consolas"/>
              </a:rPr>
              <a:t>derived</a:t>
            </a:r>
            <a:r>
              <a:rPr lang="en-US" sz="3000" dirty="0" smtClean="0">
                <a:latin typeface="Consolas"/>
                <a:cs typeface="Consolas"/>
              </a:rPr>
              <a:t>)</a:t>
            </a:r>
            <a:r>
              <a:rPr lang="en-US" sz="3000" dirty="0" smtClean="0">
                <a:solidFill>
                  <a:srgbClr val="FFFCF8"/>
                </a:solidFill>
                <a:latin typeface="Consolas"/>
                <a:cs typeface="Consolas"/>
              </a:rPr>
              <a:t>:</a:t>
            </a:r>
            <a:endParaRPr lang="en-US" sz="3000" dirty="0">
              <a:solidFill>
                <a:srgbClr val="FFFCF8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692124" y="1391920"/>
            <a:ext cx="0" cy="15925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0652" y="3159125"/>
            <a:ext cx="31358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Returns a new policy </a:t>
            </a:r>
          </a:p>
          <a:p>
            <a:r>
              <a:rPr lang="en-US" sz="2000" dirty="0" smtClean="0"/>
              <a:t>for the underlying network</a:t>
            </a:r>
          </a:p>
          <a:p>
            <a:r>
              <a:rPr lang="en-US" sz="2000" dirty="0" smtClean="0"/>
              <a:t>(i.e., on nodes </a:t>
            </a:r>
            <a:r>
              <a:rPr lang="en-US" sz="2000" dirty="0" smtClean="0">
                <a:latin typeface="Consolas"/>
                <a:cs typeface="Consolas"/>
              </a:rPr>
              <a:t>S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Consolas"/>
                <a:cs typeface="Consolas"/>
              </a:rPr>
              <a:t>T</a:t>
            </a:r>
            <a:r>
              <a:rPr lang="en-US" sz="2000" dirty="0" smtClean="0"/>
              <a:t>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086983" y="3147934"/>
            <a:ext cx="3764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that “does” the </a:t>
            </a:r>
            <a:r>
              <a:rPr lang="en-US" sz="2000" dirty="0" smtClean="0">
                <a:latin typeface="Consolas"/>
                <a:cs typeface="Consolas"/>
              </a:rPr>
              <a:t>derived</a:t>
            </a:r>
            <a:r>
              <a:rPr lang="en-US" sz="2000" dirty="0" smtClean="0"/>
              <a:t> policy </a:t>
            </a:r>
          </a:p>
          <a:p>
            <a:r>
              <a:rPr lang="en-US" sz="2000" dirty="0" smtClean="0"/>
              <a:t>on the abstract topology</a:t>
            </a:r>
          </a:p>
          <a:p>
            <a:r>
              <a:rPr lang="en-US" sz="2000" dirty="0" smtClean="0"/>
              <a:t>(</a:t>
            </a:r>
            <a:r>
              <a:rPr lang="en-US" sz="2000" dirty="0"/>
              <a:t>i.e., on </a:t>
            </a:r>
            <a:r>
              <a:rPr lang="en-US" sz="2000" dirty="0" smtClean="0"/>
              <a:t>node </a:t>
            </a:r>
            <a:r>
              <a:rPr lang="en-US" sz="2000" dirty="0" smtClean="0">
                <a:latin typeface="Consolas"/>
                <a:cs typeface="Consolas"/>
              </a:rPr>
              <a:t>V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2143783" y="1757760"/>
            <a:ext cx="494237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</a:t>
            </a:r>
            <a:r>
              <a:rPr lang="en-US" sz="2000" dirty="0" smtClean="0"/>
              <a:t>sing 3 partial transformation policies to: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h</a:t>
            </a:r>
            <a:r>
              <a:rPr lang="en-US" sz="2000" dirty="0" smtClean="0"/>
              <a:t>andle packets entering abstract switch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m</a:t>
            </a:r>
            <a:r>
              <a:rPr lang="en-US" sz="2000" dirty="0" smtClean="0"/>
              <a:t>ove packets through abstract switch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h</a:t>
            </a:r>
            <a:r>
              <a:rPr lang="en-US" sz="2000" dirty="0" smtClean="0"/>
              <a:t>andle packets exiting abstract switch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7727164" y="1391920"/>
            <a:ext cx="0" cy="17513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3423936" y="1391921"/>
            <a:ext cx="599424" cy="4337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4023360" y="1391920"/>
            <a:ext cx="833120" cy="4337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4023360" y="1391921"/>
            <a:ext cx="1841498" cy="4337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Parallelogram 5"/>
          <p:cNvSpPr/>
          <p:nvPr/>
        </p:nvSpPr>
        <p:spPr>
          <a:xfrm>
            <a:off x="1121602" y="5614664"/>
            <a:ext cx="6595539" cy="100004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Parallelogram 6"/>
          <p:cNvSpPr/>
          <p:nvPr/>
        </p:nvSpPr>
        <p:spPr>
          <a:xfrm>
            <a:off x="1172410" y="4268857"/>
            <a:ext cx="6595539" cy="981411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17"/>
          <p:cNvCxnSpPr/>
          <p:nvPr/>
        </p:nvCxnSpPr>
        <p:spPr>
          <a:xfrm>
            <a:off x="4002562" y="5932926"/>
            <a:ext cx="75127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18"/>
          <p:cNvCxnSpPr/>
          <p:nvPr/>
        </p:nvCxnSpPr>
        <p:spPr>
          <a:xfrm>
            <a:off x="2019106" y="5925185"/>
            <a:ext cx="8998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19"/>
          <p:cNvCxnSpPr/>
          <p:nvPr/>
        </p:nvCxnSpPr>
        <p:spPr>
          <a:xfrm>
            <a:off x="5899952" y="5916718"/>
            <a:ext cx="90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20"/>
          <p:cNvCxnSpPr/>
          <p:nvPr/>
        </p:nvCxnSpPr>
        <p:spPr>
          <a:xfrm>
            <a:off x="2646755" y="4898813"/>
            <a:ext cx="1192841" cy="3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21"/>
          <p:cNvCxnSpPr/>
          <p:nvPr/>
        </p:nvCxnSpPr>
        <p:spPr>
          <a:xfrm flipH="1">
            <a:off x="3064928" y="5006694"/>
            <a:ext cx="838420" cy="793425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22"/>
          <p:cNvCxnSpPr/>
          <p:nvPr/>
        </p:nvCxnSpPr>
        <p:spPr>
          <a:xfrm>
            <a:off x="4948546" y="4998227"/>
            <a:ext cx="751545" cy="801829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23"/>
          <p:cNvCxnSpPr/>
          <p:nvPr/>
        </p:nvCxnSpPr>
        <p:spPr>
          <a:xfrm>
            <a:off x="5022831" y="4898813"/>
            <a:ext cx="11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444466" y="4167806"/>
            <a:ext cx="4219729" cy="492443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360314" y="6177247"/>
            <a:ext cx="4219729" cy="492443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27145" y="4655736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1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883135" y="5709178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1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87338" y="5695165"/>
            <a:ext cx="325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/>
                <a:cs typeface="Consolas"/>
              </a:rPr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92618" y="4655736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2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728759" y="5703632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/>
                <a:cs typeface="Consolas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723024" y="5706101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2</a:t>
            </a:r>
            <a:endParaRPr lang="en-US" sz="2000" b="1" dirty="0">
              <a:latin typeface="Consolas"/>
              <a:cs typeface="Consolas"/>
            </a:endParaRPr>
          </a:p>
        </p:txBody>
      </p:sp>
      <p:pic>
        <p:nvPicPr>
          <p:cNvPr id="69" name="Picture 2" descr="http://www.clker.com/cliparts/R/s/h/x/P/o/router-gray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502" y="5710751"/>
            <a:ext cx="847387" cy="51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891" y="4656833"/>
            <a:ext cx="869823" cy="57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http://www.clker.com/cliparts/R/s/h/x/P/o/router-gray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694" y="5686775"/>
            <a:ext cx="847387" cy="51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3240500" y="5563233"/>
            <a:ext cx="4523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latin typeface="Consolas"/>
                <a:cs typeface="Consolas"/>
              </a:rPr>
              <a:t>S</a:t>
            </a:r>
            <a:endParaRPr lang="en-US" sz="38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087225" y="5555070"/>
            <a:ext cx="4523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latin typeface="Consolas"/>
                <a:cs typeface="Consolas"/>
              </a:rPr>
              <a:t>T</a:t>
            </a:r>
            <a:endParaRPr lang="en-US" sz="38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186927" y="4529065"/>
            <a:ext cx="4523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latin typeface="Consolas"/>
                <a:cs typeface="Consolas"/>
              </a:rPr>
              <a:t>V</a:t>
            </a:r>
            <a:endParaRPr lang="en-US" sz="38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23</a:t>
            </a:fld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807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2" grpId="0"/>
      <p:bldP spid="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arallelogram 5"/>
          <p:cNvSpPr/>
          <p:nvPr/>
        </p:nvSpPr>
        <p:spPr>
          <a:xfrm>
            <a:off x="1621004" y="5576743"/>
            <a:ext cx="6595539" cy="100004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Parallelogram 6"/>
          <p:cNvSpPr/>
          <p:nvPr/>
        </p:nvSpPr>
        <p:spPr>
          <a:xfrm>
            <a:off x="1671812" y="4230936"/>
            <a:ext cx="6595539" cy="981411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17"/>
          <p:cNvCxnSpPr/>
          <p:nvPr/>
        </p:nvCxnSpPr>
        <p:spPr>
          <a:xfrm>
            <a:off x="4501964" y="5895005"/>
            <a:ext cx="75127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18"/>
          <p:cNvCxnSpPr/>
          <p:nvPr/>
        </p:nvCxnSpPr>
        <p:spPr>
          <a:xfrm>
            <a:off x="2518508" y="5887264"/>
            <a:ext cx="8998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19"/>
          <p:cNvCxnSpPr/>
          <p:nvPr/>
        </p:nvCxnSpPr>
        <p:spPr>
          <a:xfrm>
            <a:off x="6399354" y="5878797"/>
            <a:ext cx="90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20"/>
          <p:cNvCxnSpPr/>
          <p:nvPr/>
        </p:nvCxnSpPr>
        <p:spPr>
          <a:xfrm>
            <a:off x="3146157" y="4860892"/>
            <a:ext cx="1192841" cy="39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21"/>
          <p:cNvCxnSpPr/>
          <p:nvPr/>
        </p:nvCxnSpPr>
        <p:spPr>
          <a:xfrm flipH="1">
            <a:off x="3564330" y="4968773"/>
            <a:ext cx="838420" cy="793425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22"/>
          <p:cNvCxnSpPr/>
          <p:nvPr/>
        </p:nvCxnSpPr>
        <p:spPr>
          <a:xfrm>
            <a:off x="5447948" y="4960306"/>
            <a:ext cx="751545" cy="801829"/>
          </a:xfrm>
          <a:prstGeom prst="line">
            <a:avLst/>
          </a:prstGeom>
          <a:ln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23"/>
          <p:cNvCxnSpPr/>
          <p:nvPr/>
        </p:nvCxnSpPr>
        <p:spPr>
          <a:xfrm>
            <a:off x="5522233" y="4860892"/>
            <a:ext cx="11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943868" y="4129885"/>
            <a:ext cx="4219729" cy="492443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859716" y="6139326"/>
            <a:ext cx="4219729" cy="492443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326547" y="4617815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1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82537" y="5671257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1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086740" y="5657244"/>
            <a:ext cx="3256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/>
                <a:cs typeface="Consolas"/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92020" y="4617815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2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28161" y="5665711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/>
                <a:cs typeface="Consolas"/>
              </a:rPr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222426" y="566818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2</a:t>
            </a:r>
            <a:endParaRPr lang="en-US" sz="2000" b="1" dirty="0">
              <a:latin typeface="Consolas"/>
              <a:cs typeface="Consolas"/>
            </a:endParaRPr>
          </a:p>
        </p:txBody>
      </p:sp>
      <p:pic>
        <p:nvPicPr>
          <p:cNvPr id="73" name="Picture 2" descr="http://www.clker.com/cliparts/R/s/h/x/P/o/router-gray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904" y="5672830"/>
            <a:ext cx="847387" cy="51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293" y="4618912"/>
            <a:ext cx="869823" cy="57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http://www.clker.com/cliparts/R/s/h/x/P/o/router-gray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096" y="5648854"/>
            <a:ext cx="847387" cy="51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3739902" y="5525312"/>
            <a:ext cx="4523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latin typeface="Consolas"/>
                <a:cs typeface="Consolas"/>
              </a:rPr>
              <a:t>S</a:t>
            </a:r>
            <a:endParaRPr lang="en-US" sz="38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86627" y="5517149"/>
            <a:ext cx="4523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latin typeface="Consolas"/>
                <a:cs typeface="Consolas"/>
              </a:rPr>
              <a:t>T</a:t>
            </a:r>
            <a:endParaRPr lang="en-US" sz="38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86329" y="4491144"/>
            <a:ext cx="4523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latin typeface="Consolas"/>
                <a:cs typeface="Consolas"/>
              </a:rPr>
              <a:t>V</a:t>
            </a:r>
            <a:endParaRPr lang="en-US" sz="38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12677"/>
              </p:ext>
            </p:extLst>
          </p:nvPr>
        </p:nvGraphicFramePr>
        <p:xfrm>
          <a:off x="175002" y="4131944"/>
          <a:ext cx="2289614" cy="170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438905"/>
                <a:gridCol w="438905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22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20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20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2200" b="1" baseline="-250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22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nsolas"/>
                          <a:cs typeface="Consolas"/>
                        </a:rPr>
                        <a:t>S</a:t>
                      </a:r>
                      <a:endParaRPr lang="en-US" sz="2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V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Consolas"/>
                          <a:cs typeface="Consolas"/>
                        </a:rPr>
                        <a:t>outport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2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507769"/>
              </p:ext>
            </p:extLst>
          </p:nvPr>
        </p:nvGraphicFramePr>
        <p:xfrm>
          <a:off x="176394" y="4129378"/>
          <a:ext cx="2292590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780"/>
                <a:gridCol w="438905"/>
                <a:gridCol w="438905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22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20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22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2000" b="1" baseline="-250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20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S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V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864240"/>
              </p:ext>
            </p:extLst>
          </p:nvPr>
        </p:nvGraphicFramePr>
        <p:xfrm>
          <a:off x="183444" y="4129885"/>
          <a:ext cx="185070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438905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22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20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20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T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Consolas"/>
                          <a:cs typeface="Consolas"/>
                        </a:rPr>
                        <a:t>vswitch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V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Consolas"/>
                          <a:cs typeface="Consolas"/>
                        </a:rPr>
                        <a:t>vinport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nsolas"/>
                          <a:cs typeface="Consolas"/>
                        </a:rPr>
                        <a:t>voutport</a:t>
                      </a:r>
                      <a:endParaRPr lang="en-US" sz="2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558890"/>
              </p:ext>
            </p:extLst>
          </p:nvPr>
        </p:nvGraphicFramePr>
        <p:xfrm>
          <a:off x="175002" y="4130833"/>
          <a:ext cx="1853685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780"/>
                <a:gridCol w="438905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22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20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20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S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716525"/>
              </p:ext>
            </p:extLst>
          </p:nvPr>
        </p:nvGraphicFramePr>
        <p:xfrm>
          <a:off x="185335" y="4129885"/>
          <a:ext cx="1850709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438905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22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20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20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nsolas"/>
                          <a:cs typeface="Consolas"/>
                        </a:rPr>
                        <a:t>S</a:t>
                      </a:r>
                      <a:endParaRPr lang="en-US" sz="2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Consolas"/>
                          <a:cs typeface="Consolas"/>
                        </a:rPr>
                        <a:t>Vswitch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V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Consolas"/>
                          <a:cs typeface="Consolas"/>
                        </a:rPr>
                        <a:t>Vinport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onsolas"/>
                          <a:cs typeface="Consolas"/>
                        </a:rPr>
                        <a:t>Voutport</a:t>
                      </a:r>
                      <a:endParaRPr lang="en-US" sz="2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532880"/>
              </p:ext>
            </p:extLst>
          </p:nvPr>
        </p:nvGraphicFramePr>
        <p:xfrm>
          <a:off x="175938" y="4131740"/>
          <a:ext cx="1853685" cy="170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780"/>
                <a:gridCol w="438905"/>
              </a:tblGrid>
              <a:tr h="424082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22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20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20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T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Consolas"/>
                          <a:cs typeface="Consolas"/>
                        </a:rPr>
                        <a:t>outport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22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5" y="221723"/>
            <a:ext cx="9020336" cy="128111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cs typeface="Consolas"/>
              </a:rPr>
              <a:t>Implementing </a:t>
            </a:r>
            <a:r>
              <a:rPr lang="en-US" sz="4000" dirty="0" smtClean="0">
                <a:latin typeface="Consolas"/>
                <a:cs typeface="Consolas"/>
              </a:rPr>
              <a:t>abstract()</a:t>
            </a:r>
            <a:r>
              <a:rPr lang="en-US" sz="3000" dirty="0" smtClean="0">
                <a:latin typeface="Consolas"/>
                <a:cs typeface="Consolas"/>
              </a:rPr>
              <a:t/>
            </a:r>
            <a:br>
              <a:rPr lang="en-US" sz="3000" dirty="0" smtClean="0">
                <a:latin typeface="Consolas"/>
                <a:cs typeface="Consolas"/>
              </a:rPr>
            </a:br>
            <a:r>
              <a:rPr lang="en-US" sz="3000" dirty="0" err="1" smtClean="0">
                <a:latin typeface="Consolas"/>
                <a:cs typeface="Consolas"/>
              </a:rPr>
              <a:t>def</a:t>
            </a:r>
            <a:r>
              <a:rPr lang="en-US" sz="3000" dirty="0" smtClean="0">
                <a:latin typeface="Consolas"/>
                <a:cs typeface="Consolas"/>
              </a:rPr>
              <a:t> abstract(</a:t>
            </a:r>
            <a:r>
              <a:rPr lang="en-US" sz="3000" dirty="0" err="1" smtClean="0">
                <a:solidFill>
                  <a:srgbClr val="FF0000"/>
                </a:solidFill>
                <a:latin typeface="Consolas"/>
                <a:cs typeface="Consolas"/>
              </a:rPr>
              <a:t>ingress</a:t>
            </a:r>
            <a:r>
              <a:rPr lang="en-US" sz="3000" dirty="0" err="1" smtClean="0">
                <a:solidFill>
                  <a:srgbClr val="000000"/>
                </a:solidFill>
                <a:latin typeface="Consolas"/>
                <a:cs typeface="Consolas"/>
              </a:rPr>
              <a:t>,</a:t>
            </a:r>
            <a:r>
              <a:rPr lang="en-US" sz="3000" dirty="0" err="1" smtClean="0">
                <a:solidFill>
                  <a:schemeClr val="accent6">
                    <a:lumMod val="75000"/>
                  </a:schemeClr>
                </a:solidFill>
                <a:latin typeface="Consolas"/>
                <a:cs typeface="Consolas"/>
              </a:rPr>
              <a:t>fabric</a:t>
            </a:r>
            <a:r>
              <a:rPr lang="en-US" sz="3000" dirty="0" err="1" smtClean="0">
                <a:solidFill>
                  <a:srgbClr val="000000"/>
                </a:solidFill>
                <a:latin typeface="Consolas"/>
                <a:cs typeface="Consolas"/>
              </a:rPr>
              <a:t>,</a:t>
            </a:r>
            <a:r>
              <a:rPr lang="en-US" sz="3000" dirty="0" err="1" smtClean="0">
                <a:solidFill>
                  <a:srgbClr val="C6AD06"/>
                </a:solidFill>
                <a:latin typeface="Consolas"/>
                <a:cs typeface="Consolas"/>
              </a:rPr>
              <a:t>egress</a:t>
            </a:r>
            <a:r>
              <a:rPr lang="en-US" sz="3000" dirty="0" err="1">
                <a:latin typeface="Consolas"/>
                <a:cs typeface="Consolas"/>
              </a:rPr>
              <a:t>,</a:t>
            </a:r>
            <a:r>
              <a:rPr lang="en-US" sz="3000" dirty="0" err="1">
                <a:solidFill>
                  <a:schemeClr val="accent2"/>
                </a:solidFill>
                <a:latin typeface="Consolas"/>
                <a:cs typeface="Consolas"/>
              </a:rPr>
              <a:t>derived</a:t>
            </a:r>
            <a:r>
              <a:rPr lang="en-US" sz="3000" dirty="0" smtClean="0">
                <a:latin typeface="Consolas"/>
                <a:cs typeface="Consolas"/>
              </a:rPr>
              <a:t>):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2" y="1491203"/>
            <a:ext cx="849964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nsolas"/>
                <a:cs typeface="Consolas"/>
              </a:rPr>
              <a:t>r</a:t>
            </a:r>
            <a:r>
              <a:rPr lang="en-US" sz="2800" dirty="0" smtClean="0">
                <a:latin typeface="Consolas"/>
                <a:cs typeface="Consolas"/>
              </a:rPr>
              <a:t>eturn </a:t>
            </a:r>
            <a:r>
              <a:rPr lang="en-US" sz="2800" dirty="0" smtClean="0">
                <a:solidFill>
                  <a:srgbClr val="FF0000"/>
                </a:solidFill>
                <a:latin typeface="Consolas"/>
                <a:cs typeface="Consolas"/>
              </a:rPr>
              <a:t>ingress</a:t>
            </a:r>
            <a:r>
              <a:rPr lang="en-US" sz="2800" b="1" dirty="0" smtClean="0"/>
              <a:t> </a:t>
            </a:r>
            <a:r>
              <a:rPr lang="en-US" sz="2800" dirty="0" smtClean="0"/>
              <a:t>&gt;</a:t>
            </a:r>
            <a:r>
              <a:rPr lang="en-US" sz="2800" dirty="0"/>
              <a:t>&gt;             </a:t>
            </a:r>
            <a:r>
              <a:rPr lang="en-US" sz="2400" dirty="0"/>
              <a:t># </a:t>
            </a:r>
            <a:r>
              <a:rPr lang="en-US" sz="2400" dirty="0" smtClean="0"/>
              <a:t>defines part of transform</a:t>
            </a:r>
          </a:p>
          <a:p>
            <a:pPr marL="0" indent="0">
              <a:buNone/>
            </a:pPr>
            <a:r>
              <a:rPr lang="en-US" sz="2800" dirty="0" smtClean="0">
                <a:latin typeface="Consolas"/>
                <a:cs typeface="Consolas"/>
              </a:rPr>
              <a:t>	</a:t>
            </a:r>
            <a:r>
              <a:rPr lang="en-US" sz="2800" dirty="0" smtClean="0">
                <a:solidFill>
                  <a:schemeClr val="accent2"/>
                </a:solidFill>
                <a:latin typeface="Consolas"/>
                <a:cs typeface="Consolas"/>
              </a:rPr>
              <a:t>derived</a:t>
            </a:r>
            <a:r>
              <a:rPr lang="en-US" sz="2800" b="1" dirty="0" smtClean="0">
                <a:solidFill>
                  <a:srgbClr val="F79646"/>
                </a:solidFill>
              </a:rPr>
              <a:t> </a:t>
            </a:r>
            <a:r>
              <a:rPr lang="en-US" sz="2800" dirty="0"/>
              <a:t>&gt;</a:t>
            </a:r>
            <a:r>
              <a:rPr lang="en-US" sz="2800" dirty="0" smtClean="0"/>
              <a:t>&gt;		</a:t>
            </a:r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400" dirty="0" smtClean="0"/>
              <a:t># app run on abstract topo</a:t>
            </a:r>
            <a:endParaRPr lang="en-US" sz="22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/>
                <a:cs typeface="Consolas"/>
              </a:rPr>
              <a:t>	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Consolas"/>
                <a:cs typeface="Consolas"/>
              </a:rPr>
              <a:t>lower_packet</a:t>
            </a:r>
            <a:r>
              <a:rPr lang="en-US" sz="2800" b="1" dirty="0" smtClean="0"/>
              <a:t> </a:t>
            </a:r>
            <a:r>
              <a:rPr lang="en-US" sz="2800" dirty="0"/>
              <a:t>&gt;</a:t>
            </a:r>
            <a:r>
              <a:rPr lang="en-US" sz="2800" dirty="0" smtClean="0"/>
              <a:t>&gt;	</a:t>
            </a:r>
            <a:r>
              <a:rPr lang="en-US" sz="2400" dirty="0" smtClean="0"/>
              <a:t># built-in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/>
                <a:cs typeface="Consolas"/>
              </a:rPr>
              <a:t>	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nsolas"/>
                <a:cs typeface="Consolas"/>
              </a:rPr>
              <a:t>fabric</a:t>
            </a:r>
            <a:r>
              <a:rPr lang="en-US" sz="2800" b="1" dirty="0" smtClean="0"/>
              <a:t> </a:t>
            </a:r>
            <a:r>
              <a:rPr lang="en-US" sz="2800" dirty="0"/>
              <a:t>&gt;&gt;			</a:t>
            </a:r>
            <a:r>
              <a:rPr lang="en-US" sz="2400" dirty="0" smtClean="0"/>
              <a:t># </a:t>
            </a:r>
            <a:r>
              <a:rPr lang="en-US" sz="2400" dirty="0"/>
              <a:t>defines part of transform</a:t>
            </a:r>
            <a:endParaRPr lang="en-US" sz="24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/>
                <a:cs typeface="Consolas"/>
              </a:rPr>
              <a:t>	</a:t>
            </a:r>
            <a:r>
              <a:rPr lang="en-US" sz="2800" dirty="0" smtClean="0">
                <a:solidFill>
                  <a:srgbClr val="C6AD06"/>
                </a:solidFill>
                <a:latin typeface="Consolas"/>
                <a:cs typeface="Consolas"/>
              </a:rPr>
              <a:t>egress</a:t>
            </a:r>
            <a:r>
              <a:rPr lang="en-US" sz="2800" dirty="0" smtClean="0">
                <a:solidFill>
                  <a:srgbClr val="FF0000"/>
                </a:solidFill>
                <a:latin typeface="Consolas"/>
                <a:cs typeface="Consolas"/>
              </a:rPr>
              <a:t>			</a:t>
            </a:r>
            <a:r>
              <a:rPr lang="en-US" sz="2400" dirty="0" smtClean="0"/>
              <a:t># </a:t>
            </a:r>
            <a:r>
              <a:rPr lang="en-US" sz="2400" dirty="0"/>
              <a:t>defines part of transform</a:t>
            </a:r>
            <a:endParaRPr lang="en-US" sz="2400" dirty="0" smtClean="0">
              <a:latin typeface="Consolas"/>
              <a:cs typeface="Consolas"/>
            </a:endParaRPr>
          </a:p>
          <a:p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654364" y="4891930"/>
            <a:ext cx="573797" cy="0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932645" y="5838620"/>
            <a:ext cx="573797" cy="0"/>
          </a:xfrm>
          <a:prstGeom prst="straightConnector1">
            <a:avLst/>
          </a:prstGeom>
          <a:ln w="41275">
            <a:solidFill>
              <a:srgbClr val="C6AD0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2842041" y="4941008"/>
            <a:ext cx="1732643" cy="907654"/>
          </a:xfrm>
          <a:custGeom>
            <a:avLst/>
            <a:gdLst>
              <a:gd name="connsiteX0" fmla="*/ 0 w 1732643"/>
              <a:gd name="connsiteY0" fmla="*/ 979714 h 979714"/>
              <a:gd name="connsiteX1" fmla="*/ 789214 w 1732643"/>
              <a:gd name="connsiteY1" fmla="*/ 970643 h 979714"/>
              <a:gd name="connsiteX2" fmla="*/ 1732643 w 1732643"/>
              <a:gd name="connsiteY2" fmla="*/ 0 h 97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2643" h="979714">
                <a:moveTo>
                  <a:pt x="0" y="979714"/>
                </a:moveTo>
                <a:lnTo>
                  <a:pt x="789214" y="970643"/>
                </a:lnTo>
                <a:lnTo>
                  <a:pt x="1732643" y="0"/>
                </a:lnTo>
              </a:path>
            </a:pathLst>
          </a:custGeom>
          <a:ln w="41275">
            <a:solidFill>
              <a:srgbClr val="FF0000"/>
            </a:solidFill>
            <a:tailEnd type="arrow"/>
          </a:ln>
          <a:scene3d>
            <a:camera prst="orthographicFront">
              <a:rot lat="0" lon="0" rev="2157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4106426" y="5012581"/>
            <a:ext cx="924229" cy="793383"/>
          </a:xfrm>
          <a:prstGeom prst="straightConnector1">
            <a:avLst/>
          </a:prstGeom>
          <a:ln w="412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232967" y="5830430"/>
            <a:ext cx="1214981" cy="0"/>
          </a:xfrm>
          <a:prstGeom prst="straightConnector1">
            <a:avLst/>
          </a:prstGeom>
          <a:ln w="41275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24</a:t>
            </a:fld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549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 5"/>
          <p:cNvSpPr/>
          <p:nvPr/>
        </p:nvSpPr>
        <p:spPr>
          <a:xfrm>
            <a:off x="869430" y="4445351"/>
            <a:ext cx="7165298" cy="100004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6"/>
          <p:cNvSpPr/>
          <p:nvPr/>
        </p:nvSpPr>
        <p:spPr>
          <a:xfrm>
            <a:off x="869430" y="2538486"/>
            <a:ext cx="7165298" cy="981411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One-to-Many</a:t>
            </a:r>
            <a:endParaRPr lang="ko-KR" altLang="en-US" dirty="0"/>
          </a:p>
        </p:txBody>
      </p:sp>
      <p:pic>
        <p:nvPicPr>
          <p:cNvPr id="4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90" y="291132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380" y="291132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878" y="292377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그룹 6"/>
          <p:cNvGrpSpPr/>
          <p:nvPr/>
        </p:nvGrpSpPr>
        <p:grpSpPr>
          <a:xfrm>
            <a:off x="3991393" y="4531736"/>
            <a:ext cx="862133" cy="606814"/>
            <a:chOff x="3497421" y="4742021"/>
            <a:chExt cx="1463188" cy="972185"/>
          </a:xfrm>
        </p:grpSpPr>
        <p:pic>
          <p:nvPicPr>
            <p:cNvPr id="8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4" name="Straight Connector 18"/>
          <p:cNvCxnSpPr/>
          <p:nvPr/>
        </p:nvCxnSpPr>
        <p:spPr>
          <a:xfrm>
            <a:off x="3014120" y="311787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22"/>
          <p:cNvCxnSpPr/>
          <p:nvPr/>
        </p:nvCxnSpPr>
        <p:spPr>
          <a:xfrm>
            <a:off x="2007974" y="3103479"/>
            <a:ext cx="1774201" cy="1481294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93658" y="2450832"/>
            <a:ext cx="4219729" cy="492443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60314" y="5007934"/>
            <a:ext cx="4219729" cy="492443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46357" y="2938762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1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1790" y="2938762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2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52306" y="2779321"/>
            <a:ext cx="4523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8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47620" y="2782779"/>
            <a:ext cx="4523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8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42103" y="2786237"/>
            <a:ext cx="4523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8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09088" y="4431281"/>
            <a:ext cx="4523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8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92692" y="2786237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1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95415" y="2926752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3</a:t>
            </a:r>
            <a:endParaRPr lang="en-US" sz="2000" b="1" dirty="0">
              <a:latin typeface="Consolas"/>
              <a:cs typeface="Consolas"/>
            </a:endParaRPr>
          </a:p>
        </p:txBody>
      </p:sp>
      <p:cxnSp>
        <p:nvCxnSpPr>
          <p:cNvPr id="40" name="Straight Connector 18"/>
          <p:cNvCxnSpPr/>
          <p:nvPr/>
        </p:nvCxnSpPr>
        <p:spPr>
          <a:xfrm>
            <a:off x="4997520" y="311787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713319" y="2928837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1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07446" y="3044787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2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69643" y="2786237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90252" y="311650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46" name="Straight Connector 18"/>
          <p:cNvCxnSpPr/>
          <p:nvPr/>
        </p:nvCxnSpPr>
        <p:spPr>
          <a:xfrm>
            <a:off x="1266850" y="291132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18"/>
          <p:cNvCxnSpPr/>
          <p:nvPr/>
        </p:nvCxnSpPr>
        <p:spPr>
          <a:xfrm flipV="1">
            <a:off x="1083781" y="321948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18"/>
          <p:cNvCxnSpPr/>
          <p:nvPr/>
        </p:nvCxnSpPr>
        <p:spPr>
          <a:xfrm flipV="1">
            <a:off x="7007637" y="286184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18"/>
          <p:cNvCxnSpPr/>
          <p:nvPr/>
        </p:nvCxnSpPr>
        <p:spPr>
          <a:xfrm>
            <a:off x="7030032" y="330205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797165" y="4429688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1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22598" y="4429688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07037" y="4697684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2</a:t>
            </a:r>
            <a:endParaRPr lang="en-US" sz="2000" b="1" dirty="0">
              <a:latin typeface="Consolas"/>
              <a:cs typeface="Consola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32470" y="4697684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/>
                <a:cs typeface="Consolas"/>
              </a:rPr>
              <a:t>3</a:t>
            </a:r>
            <a:endParaRPr lang="en-US" sz="2000" b="1" dirty="0">
              <a:latin typeface="Consolas"/>
              <a:cs typeface="Consolas"/>
            </a:endParaRPr>
          </a:p>
        </p:txBody>
      </p:sp>
      <p:cxnSp>
        <p:nvCxnSpPr>
          <p:cNvPr id="64" name="Straight Connector 22"/>
          <p:cNvCxnSpPr/>
          <p:nvPr/>
        </p:nvCxnSpPr>
        <p:spPr>
          <a:xfrm>
            <a:off x="2048402" y="3397564"/>
            <a:ext cx="1715576" cy="1432234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22"/>
          <p:cNvCxnSpPr/>
          <p:nvPr/>
        </p:nvCxnSpPr>
        <p:spPr>
          <a:xfrm flipH="1">
            <a:off x="5049295" y="3121333"/>
            <a:ext cx="1683805" cy="146344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22"/>
          <p:cNvCxnSpPr/>
          <p:nvPr/>
        </p:nvCxnSpPr>
        <p:spPr>
          <a:xfrm flipH="1">
            <a:off x="5022428" y="3416536"/>
            <a:ext cx="1683805" cy="146344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18"/>
          <p:cNvCxnSpPr/>
          <p:nvPr/>
        </p:nvCxnSpPr>
        <p:spPr>
          <a:xfrm flipV="1">
            <a:off x="1401706" y="4940333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18"/>
          <p:cNvCxnSpPr/>
          <p:nvPr/>
        </p:nvCxnSpPr>
        <p:spPr>
          <a:xfrm flipV="1">
            <a:off x="5065276" y="4531736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18"/>
          <p:cNvCxnSpPr>
            <a:stCxn id="57" idx="3"/>
          </p:cNvCxnSpPr>
          <p:nvPr/>
        </p:nvCxnSpPr>
        <p:spPr>
          <a:xfrm>
            <a:off x="5058200" y="4897739"/>
            <a:ext cx="2212505" cy="3552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18"/>
          <p:cNvCxnSpPr/>
          <p:nvPr/>
        </p:nvCxnSpPr>
        <p:spPr>
          <a:xfrm>
            <a:off x="1879500" y="4504944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슬라이드 번호 개체 틀 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25</a:t>
            </a:fld>
            <a:endParaRPr lang="ko-KR" alt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112375" y="1890850"/>
            <a:ext cx="2510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/>
              <a:t>Module 1</a:t>
            </a:r>
          </a:p>
          <a:p>
            <a:pPr algn="ctr"/>
            <a:r>
              <a:rPr lang="en-US" altLang="ko-KR" sz="2000" dirty="0" smtClean="0"/>
              <a:t>MAC Learner</a:t>
            </a:r>
            <a:endParaRPr lang="ko-KR" altLang="en-US" sz="2000" dirty="0"/>
          </a:p>
        </p:txBody>
      </p:sp>
      <p:sp>
        <p:nvSpPr>
          <p:cNvPr id="88" name="TextBox 87"/>
          <p:cNvSpPr txBox="1"/>
          <p:nvPr/>
        </p:nvSpPr>
        <p:spPr>
          <a:xfrm>
            <a:off x="3202529" y="1841838"/>
            <a:ext cx="2510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/>
              <a:t>Module 2</a:t>
            </a:r>
          </a:p>
          <a:p>
            <a:pPr algn="ctr"/>
            <a:r>
              <a:rPr lang="en-US" altLang="ko-KR" sz="2000" dirty="0" smtClean="0"/>
              <a:t>MAC Rewriter</a:t>
            </a:r>
            <a:endParaRPr lang="ko-KR" altLang="en-US" sz="2000" dirty="0"/>
          </a:p>
        </p:txBody>
      </p:sp>
      <p:sp>
        <p:nvSpPr>
          <p:cNvPr id="89" name="TextBox 88"/>
          <p:cNvSpPr txBox="1"/>
          <p:nvPr/>
        </p:nvSpPr>
        <p:spPr>
          <a:xfrm>
            <a:off x="5313620" y="1840765"/>
            <a:ext cx="2510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/>
              <a:t>Module 3</a:t>
            </a:r>
          </a:p>
          <a:p>
            <a:pPr algn="ctr"/>
            <a:r>
              <a:rPr lang="en-US" altLang="ko-KR" sz="2000" dirty="0" smtClean="0"/>
              <a:t>IP Router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3542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Packet arrives at G</a:t>
            </a:r>
            <a:endParaRPr lang="ko-KR" altLang="en-US" dirty="0"/>
          </a:p>
        </p:txBody>
      </p:sp>
      <p:graphicFrame>
        <p:nvGraphicFramePr>
          <p:cNvPr id="47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02098"/>
              </p:ext>
            </p:extLst>
          </p:nvPr>
        </p:nvGraphicFramePr>
        <p:xfrm>
          <a:off x="2499963" y="1639401"/>
          <a:ext cx="3960798" cy="2468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8994"/>
              </a:tblGrid>
              <a:tr h="3774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00:00:00:00:00:02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00:00:00:00:00:01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직사각형 57"/>
          <p:cNvSpPr/>
          <p:nvPr/>
        </p:nvSpPr>
        <p:spPr>
          <a:xfrm>
            <a:off x="1525986" y="6493599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120" name="슬라이드 번호 개체 틀 1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26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92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0.27396 -0.049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98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Apply Ingress policy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직사각형 3"/>
          <p:cNvSpPr/>
          <p:nvPr/>
        </p:nvSpPr>
        <p:spPr>
          <a:xfrm>
            <a:off x="2489474" y="4499431"/>
            <a:ext cx="3988019" cy="130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7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557398"/>
              </p:ext>
            </p:extLst>
          </p:nvPr>
        </p:nvGraphicFramePr>
        <p:xfrm>
          <a:off x="2499963" y="1508775"/>
          <a:ext cx="3960798" cy="31255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8994"/>
              </a:tblGrid>
              <a:tr h="3774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00:00:00:00:00:02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00:00:00:00:00:01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32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vswtich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E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vinport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직사각형 47"/>
          <p:cNvSpPr/>
          <p:nvPr/>
        </p:nvSpPr>
        <p:spPr>
          <a:xfrm>
            <a:off x="4043851" y="6135394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27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5297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Lift packet to virtual network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39437"/>
              </p:ext>
            </p:extLst>
          </p:nvPr>
        </p:nvGraphicFramePr>
        <p:xfrm>
          <a:off x="1988442" y="1690689"/>
          <a:ext cx="5076494" cy="2389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7090"/>
                <a:gridCol w="1117600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altLang="ko-KR" sz="1600" b="1" baseline="-25000" dirty="0" smtClean="0">
                          <a:latin typeface="Consolas"/>
                          <a:cs typeface="Consola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7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E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00:00:00:00:00:02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00:00:00:00:00:01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" name="직사각형 49"/>
          <p:cNvSpPr/>
          <p:nvPr/>
        </p:nvSpPr>
        <p:spPr>
          <a:xfrm>
            <a:off x="2050374" y="5203358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28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951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Run MAC-Learning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07046"/>
              </p:ext>
            </p:extLst>
          </p:nvPr>
        </p:nvGraphicFramePr>
        <p:xfrm>
          <a:off x="1988442" y="1690689"/>
          <a:ext cx="5076494" cy="2725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7090"/>
                <a:gridCol w="1117600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altLang="ko-KR" sz="1600" b="1" baseline="-25000" dirty="0" smtClean="0">
                          <a:latin typeface="Consolas"/>
                          <a:cs typeface="Consola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7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E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00:00:00:00:00:02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00:00:00:00:00:01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outport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3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" name="직사각형 49"/>
          <p:cNvSpPr/>
          <p:nvPr/>
        </p:nvSpPr>
        <p:spPr>
          <a:xfrm>
            <a:off x="2530070" y="5040102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29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021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Software Defined Networks (SDN)</a:t>
            </a:r>
            <a:endParaRPr lang="ko-KR" altLang="en-US" dirty="0"/>
          </a:p>
        </p:txBody>
      </p:sp>
      <p:cxnSp>
        <p:nvCxnSpPr>
          <p:cNvPr id="4" name="Straight Connector 38"/>
          <p:cNvCxnSpPr/>
          <p:nvPr/>
        </p:nvCxnSpPr>
        <p:spPr>
          <a:xfrm>
            <a:off x="2638802" y="3119073"/>
            <a:ext cx="217290" cy="17374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4"/>
          <p:cNvCxnSpPr/>
          <p:nvPr/>
        </p:nvCxnSpPr>
        <p:spPr>
          <a:xfrm>
            <a:off x="2296532" y="3211278"/>
            <a:ext cx="221653" cy="10299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0"/>
          <p:cNvCxnSpPr/>
          <p:nvPr/>
        </p:nvCxnSpPr>
        <p:spPr>
          <a:xfrm flipH="1">
            <a:off x="2905015" y="4039218"/>
            <a:ext cx="183448" cy="23747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>
            <a:off x="6640708" y="4436086"/>
            <a:ext cx="535876" cy="1365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/>
          <p:cNvCxnSpPr/>
          <p:nvPr/>
        </p:nvCxnSpPr>
        <p:spPr>
          <a:xfrm>
            <a:off x="6607213" y="3588056"/>
            <a:ext cx="664230" cy="85697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36"/>
          <p:cNvCxnSpPr/>
          <p:nvPr/>
        </p:nvCxnSpPr>
        <p:spPr>
          <a:xfrm flipV="1">
            <a:off x="3575904" y="3473731"/>
            <a:ext cx="404749" cy="11432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37"/>
          <p:cNvCxnSpPr/>
          <p:nvPr/>
        </p:nvCxnSpPr>
        <p:spPr>
          <a:xfrm flipV="1">
            <a:off x="3043365" y="3760197"/>
            <a:ext cx="1082733" cy="8096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39"/>
          <p:cNvCxnSpPr/>
          <p:nvPr/>
        </p:nvCxnSpPr>
        <p:spPr>
          <a:xfrm flipV="1">
            <a:off x="4825160" y="3292817"/>
            <a:ext cx="1048119" cy="5805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40"/>
          <p:cNvCxnSpPr/>
          <p:nvPr/>
        </p:nvCxnSpPr>
        <p:spPr>
          <a:xfrm>
            <a:off x="4766089" y="3460826"/>
            <a:ext cx="1127246" cy="66244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31"/>
          <p:cNvCxnSpPr/>
          <p:nvPr/>
        </p:nvCxnSpPr>
        <p:spPr>
          <a:xfrm>
            <a:off x="6646334" y="3444789"/>
            <a:ext cx="421979" cy="1636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32"/>
          <p:cNvCxnSpPr/>
          <p:nvPr/>
        </p:nvCxnSpPr>
        <p:spPr>
          <a:xfrm flipH="1">
            <a:off x="6654575" y="3974910"/>
            <a:ext cx="544736" cy="25271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33" descr="cloud.png"/>
          <p:cNvPicPr>
            <a:picLocks noChangeAspect="1"/>
          </p:cNvPicPr>
          <p:nvPr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852" y="5331348"/>
            <a:ext cx="1352150" cy="813277"/>
          </a:xfrm>
          <a:prstGeom prst="rect">
            <a:avLst/>
          </a:prstGeom>
        </p:spPr>
      </p:pic>
      <p:pic>
        <p:nvPicPr>
          <p:cNvPr id="16" name="Picture 34" descr="cloud.png"/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462" y="5270741"/>
            <a:ext cx="1440504" cy="866419"/>
          </a:xfrm>
          <a:prstGeom prst="rect">
            <a:avLst/>
          </a:prstGeom>
        </p:spPr>
      </p:pic>
      <p:cxnSp>
        <p:nvCxnSpPr>
          <p:cNvPr id="17" name="Straight Connector 43"/>
          <p:cNvCxnSpPr/>
          <p:nvPr/>
        </p:nvCxnSpPr>
        <p:spPr>
          <a:xfrm>
            <a:off x="5875645" y="5268377"/>
            <a:ext cx="347354" cy="21152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45"/>
          <p:cNvCxnSpPr/>
          <p:nvPr/>
        </p:nvCxnSpPr>
        <p:spPr>
          <a:xfrm>
            <a:off x="4246079" y="4967016"/>
            <a:ext cx="13450" cy="3247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46"/>
          <p:cNvCxnSpPr/>
          <p:nvPr/>
        </p:nvCxnSpPr>
        <p:spPr>
          <a:xfrm>
            <a:off x="5451622" y="4347823"/>
            <a:ext cx="1763889" cy="4211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47"/>
          <p:cNvCxnSpPr/>
          <p:nvPr/>
        </p:nvCxnSpPr>
        <p:spPr>
          <a:xfrm flipV="1">
            <a:off x="5481814" y="3504957"/>
            <a:ext cx="451336" cy="44261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49"/>
          <p:cNvCxnSpPr/>
          <p:nvPr/>
        </p:nvCxnSpPr>
        <p:spPr>
          <a:xfrm>
            <a:off x="5250632" y="4820164"/>
            <a:ext cx="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1"/>
          <p:cNvCxnSpPr/>
          <p:nvPr/>
        </p:nvCxnSpPr>
        <p:spPr>
          <a:xfrm>
            <a:off x="5347889" y="4802339"/>
            <a:ext cx="104642" cy="742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3"/>
          <p:cNvCxnSpPr/>
          <p:nvPr/>
        </p:nvCxnSpPr>
        <p:spPr>
          <a:xfrm flipH="1">
            <a:off x="4592773" y="4388073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055" y="1939951"/>
            <a:ext cx="584374" cy="748409"/>
          </a:xfrm>
          <a:prstGeom prst="rect">
            <a:avLst/>
          </a:prstGeom>
        </p:spPr>
      </p:pic>
      <p:pic>
        <p:nvPicPr>
          <p:cNvPr id="25" name="Picture 6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5126" y="5334122"/>
            <a:ext cx="835392" cy="1113856"/>
          </a:xfrm>
          <a:prstGeom prst="rect">
            <a:avLst/>
          </a:prstGeom>
        </p:spPr>
      </p:pic>
      <p:cxnSp>
        <p:nvCxnSpPr>
          <p:cNvPr id="26" name="Straight Connector 62"/>
          <p:cNvCxnSpPr/>
          <p:nvPr/>
        </p:nvCxnSpPr>
        <p:spPr>
          <a:xfrm>
            <a:off x="1444298" y="2400300"/>
            <a:ext cx="419736" cy="35255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63"/>
          <p:cNvCxnSpPr/>
          <p:nvPr/>
        </p:nvCxnSpPr>
        <p:spPr>
          <a:xfrm>
            <a:off x="2334961" y="5901948"/>
            <a:ext cx="544839" cy="23654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54"/>
          <p:cNvCxnSpPr/>
          <p:nvPr/>
        </p:nvCxnSpPr>
        <p:spPr>
          <a:xfrm flipH="1">
            <a:off x="3680387" y="6056373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109"/>
          <p:cNvGrpSpPr/>
          <p:nvPr/>
        </p:nvGrpSpPr>
        <p:grpSpPr>
          <a:xfrm>
            <a:off x="2051756" y="2688360"/>
            <a:ext cx="5795490" cy="3744858"/>
            <a:chOff x="2051756" y="2474710"/>
            <a:chExt cx="5795490" cy="4145684"/>
          </a:xfrm>
        </p:grpSpPr>
        <p:sp>
          <p:nvSpPr>
            <p:cNvPr id="30" name="Rounded Rectangle 110"/>
            <p:cNvSpPr/>
            <p:nvPr/>
          </p:nvSpPr>
          <p:spPr>
            <a:xfrm>
              <a:off x="2051756" y="247471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111"/>
            <p:cNvSpPr/>
            <p:nvPr/>
          </p:nvSpPr>
          <p:spPr>
            <a:xfrm>
              <a:off x="2379133" y="4371232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112"/>
            <p:cNvSpPr/>
            <p:nvPr/>
          </p:nvSpPr>
          <p:spPr>
            <a:xfrm>
              <a:off x="2856092" y="334176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113"/>
            <p:cNvSpPr/>
            <p:nvPr/>
          </p:nvSpPr>
          <p:spPr>
            <a:xfrm>
              <a:off x="7390046" y="4499757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114"/>
            <p:cNvSpPr/>
            <p:nvPr/>
          </p:nvSpPr>
          <p:spPr>
            <a:xfrm>
              <a:off x="6002644" y="3956877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115"/>
            <p:cNvSpPr/>
            <p:nvPr/>
          </p:nvSpPr>
          <p:spPr>
            <a:xfrm>
              <a:off x="5997216" y="293755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116"/>
            <p:cNvSpPr/>
            <p:nvPr/>
          </p:nvSpPr>
          <p:spPr>
            <a:xfrm>
              <a:off x="4151488" y="3095603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117"/>
            <p:cNvSpPr/>
            <p:nvPr/>
          </p:nvSpPr>
          <p:spPr>
            <a:xfrm>
              <a:off x="3959651" y="4479960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ounded Rectangle 118"/>
            <p:cNvSpPr/>
            <p:nvPr/>
          </p:nvSpPr>
          <p:spPr>
            <a:xfrm>
              <a:off x="5291446" y="4814321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119"/>
            <p:cNvSpPr/>
            <p:nvPr/>
          </p:nvSpPr>
          <p:spPr>
            <a:xfrm>
              <a:off x="4865509" y="4013573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120"/>
            <p:cNvSpPr/>
            <p:nvPr/>
          </p:nvSpPr>
          <p:spPr>
            <a:xfrm>
              <a:off x="3059581" y="6163194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121"/>
            <p:cNvSpPr/>
            <p:nvPr/>
          </p:nvSpPr>
          <p:spPr>
            <a:xfrm>
              <a:off x="7267222" y="3366528"/>
              <a:ext cx="457200" cy="457200"/>
            </a:xfrm>
            <a:prstGeom prst="roundRect">
              <a:avLst/>
            </a:prstGeom>
            <a:solidFill>
              <a:srgbClr val="A6A6A6"/>
            </a:solidFill>
            <a:ln w="63500">
              <a:solidFill>
                <a:srgbClr val="A6A6A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2" name="Straight Arrow Connector 111"/>
          <p:cNvCxnSpPr/>
          <p:nvPr/>
        </p:nvCxnSpPr>
        <p:spPr>
          <a:xfrm flipH="1">
            <a:off x="2548250" y="2204725"/>
            <a:ext cx="694968" cy="389721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112"/>
          <p:cNvCxnSpPr/>
          <p:nvPr/>
        </p:nvCxnSpPr>
        <p:spPr>
          <a:xfrm flipH="1">
            <a:off x="2593214" y="2752854"/>
            <a:ext cx="547282" cy="1546966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113"/>
          <p:cNvCxnSpPr/>
          <p:nvPr/>
        </p:nvCxnSpPr>
        <p:spPr>
          <a:xfrm flipH="1">
            <a:off x="3140496" y="2834640"/>
            <a:ext cx="435408" cy="523379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114"/>
          <p:cNvCxnSpPr/>
          <p:nvPr/>
        </p:nvCxnSpPr>
        <p:spPr>
          <a:xfrm>
            <a:off x="4126098" y="2834640"/>
            <a:ext cx="62153" cy="1540403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115"/>
          <p:cNvCxnSpPr/>
          <p:nvPr/>
        </p:nvCxnSpPr>
        <p:spPr>
          <a:xfrm flipH="1">
            <a:off x="4443928" y="2820754"/>
            <a:ext cx="197252" cy="436801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116"/>
          <p:cNvCxnSpPr/>
          <p:nvPr/>
        </p:nvCxnSpPr>
        <p:spPr>
          <a:xfrm flipH="1">
            <a:off x="6081307" y="2786137"/>
            <a:ext cx="21264" cy="448543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117"/>
          <p:cNvCxnSpPr/>
          <p:nvPr/>
        </p:nvCxnSpPr>
        <p:spPr>
          <a:xfrm>
            <a:off x="5094109" y="2830602"/>
            <a:ext cx="0" cy="1144308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118"/>
          <p:cNvCxnSpPr/>
          <p:nvPr/>
        </p:nvCxnSpPr>
        <p:spPr>
          <a:xfrm>
            <a:off x="5520046" y="2830602"/>
            <a:ext cx="0" cy="1893511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119"/>
          <p:cNvCxnSpPr/>
          <p:nvPr/>
        </p:nvCxnSpPr>
        <p:spPr>
          <a:xfrm>
            <a:off x="6333566" y="2797201"/>
            <a:ext cx="28363" cy="1146119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120"/>
          <p:cNvCxnSpPr/>
          <p:nvPr/>
        </p:nvCxnSpPr>
        <p:spPr>
          <a:xfrm flipH="1">
            <a:off x="7629573" y="2816731"/>
            <a:ext cx="11874" cy="1558312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121"/>
          <p:cNvCxnSpPr/>
          <p:nvPr/>
        </p:nvCxnSpPr>
        <p:spPr>
          <a:xfrm>
            <a:off x="7390046" y="2797201"/>
            <a:ext cx="0" cy="567461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122"/>
          <p:cNvCxnSpPr/>
          <p:nvPr/>
        </p:nvCxnSpPr>
        <p:spPr>
          <a:xfrm flipH="1">
            <a:off x="3301870" y="2834640"/>
            <a:ext cx="547978" cy="3087938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Rounded Rectangle 109"/>
          <p:cNvSpPr/>
          <p:nvPr/>
        </p:nvSpPr>
        <p:spPr>
          <a:xfrm>
            <a:off x="3386446" y="2104121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2" name="Rounded Rectangle 85"/>
          <p:cNvSpPr/>
          <p:nvPr/>
        </p:nvSpPr>
        <p:spPr>
          <a:xfrm>
            <a:off x="3529674" y="1732362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32" name="슬라이드 번호 개체 틀 1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073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Lower packet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직사각형 49"/>
          <p:cNvSpPr/>
          <p:nvPr/>
        </p:nvSpPr>
        <p:spPr>
          <a:xfrm>
            <a:off x="4104053" y="5866613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976060" y="4577446"/>
            <a:ext cx="5098942" cy="299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9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263434"/>
              </p:ext>
            </p:extLst>
          </p:nvPr>
        </p:nvGraphicFramePr>
        <p:xfrm>
          <a:off x="1988442" y="1465839"/>
          <a:ext cx="5076494" cy="3395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7090"/>
                <a:gridCol w="1117600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altLang="ko-KR" sz="1600" b="1" baseline="-25000" dirty="0" smtClean="0">
                          <a:latin typeface="Consolas"/>
                          <a:cs typeface="Consola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7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E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00:00:00:00:00:02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00:00:00:00:00:01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vswitch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E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vinport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voutport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3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30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335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Apply </a:t>
            </a:r>
            <a:r>
              <a:rPr lang="en-US" altLang="ko-KR" dirty="0" smtClean="0"/>
              <a:t>Fabric </a:t>
            </a:r>
            <a:r>
              <a:rPr lang="en-US" altLang="ko-KR" dirty="0"/>
              <a:t>policy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직사각형 3"/>
          <p:cNvSpPr/>
          <p:nvPr/>
        </p:nvSpPr>
        <p:spPr>
          <a:xfrm>
            <a:off x="2489474" y="4499431"/>
            <a:ext cx="3988019" cy="130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7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970768"/>
              </p:ext>
            </p:extLst>
          </p:nvPr>
        </p:nvGraphicFramePr>
        <p:xfrm>
          <a:off x="2499963" y="1508775"/>
          <a:ext cx="3960798" cy="30341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8994"/>
              </a:tblGrid>
              <a:tr h="3774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00:00:00:00:00:02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00:00:00:00:00:01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3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at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dirty="0" err="1" smtClean="0">
                          <a:latin typeface="Consolas"/>
                          <a:cs typeface="Consolas"/>
                        </a:rPr>
                        <a:t>Vswitch</a:t>
                      </a: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=I</a:t>
                      </a:r>
                    </a:p>
                    <a:p>
                      <a:r>
                        <a:rPr lang="en-US" altLang="ko-KR" sz="1600" dirty="0" err="1" smtClean="0">
                          <a:latin typeface="Consolas"/>
                          <a:cs typeface="Consolas"/>
                        </a:rPr>
                        <a:t>Vinport</a:t>
                      </a: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=1</a:t>
                      </a:r>
                      <a:endParaRPr lang="en-US" altLang="ko-KR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직사각형 47"/>
          <p:cNvSpPr/>
          <p:nvPr/>
        </p:nvSpPr>
        <p:spPr>
          <a:xfrm>
            <a:off x="4043851" y="6135394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31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81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Start with Ingress </a:t>
            </a:r>
            <a:r>
              <a:rPr lang="en-US" altLang="ko-KR" dirty="0"/>
              <a:t>policy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직사각형 3"/>
          <p:cNvSpPr/>
          <p:nvPr/>
        </p:nvSpPr>
        <p:spPr>
          <a:xfrm>
            <a:off x="2489474" y="4499431"/>
            <a:ext cx="3988019" cy="130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7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222820"/>
              </p:ext>
            </p:extLst>
          </p:nvPr>
        </p:nvGraphicFramePr>
        <p:xfrm>
          <a:off x="2499963" y="1508775"/>
          <a:ext cx="3960798" cy="31255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8994"/>
              </a:tblGrid>
              <a:tr h="3774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00:00:00:00:00:02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00:00:00:00:00:01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32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vswtich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F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vinport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직사각형 47"/>
          <p:cNvSpPr/>
          <p:nvPr/>
        </p:nvSpPr>
        <p:spPr>
          <a:xfrm>
            <a:off x="4262946" y="5758270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32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3965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Lift </a:t>
            </a:r>
            <a:r>
              <a:rPr lang="en-US" altLang="ko-KR" dirty="0" smtClean="0"/>
              <a:t>packet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84717"/>
              </p:ext>
            </p:extLst>
          </p:nvPr>
        </p:nvGraphicFramePr>
        <p:xfrm>
          <a:off x="1988442" y="1690689"/>
          <a:ext cx="5076494" cy="2389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7090"/>
                <a:gridCol w="1117600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altLang="ko-KR" sz="1600" b="1" baseline="-25000" dirty="0" smtClean="0">
                          <a:latin typeface="Consolas"/>
                          <a:cs typeface="Consola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7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F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00:00:00:00:00:02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00:00:00:00:00:01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" name="직사각형 49"/>
          <p:cNvSpPr/>
          <p:nvPr/>
        </p:nvSpPr>
        <p:spPr>
          <a:xfrm>
            <a:off x="4000018" y="5077235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33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89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Forward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23224"/>
              </p:ext>
            </p:extLst>
          </p:nvPr>
        </p:nvGraphicFramePr>
        <p:xfrm>
          <a:off x="1988442" y="1690689"/>
          <a:ext cx="5076494" cy="2725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7090"/>
                <a:gridCol w="1117600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altLang="ko-KR" sz="1600" b="1" baseline="-25000" dirty="0" smtClean="0">
                          <a:latin typeface="Consolas"/>
                          <a:cs typeface="Consola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7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F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AA:AA:AA:AA:AA:AA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BB:BB:BB:BB:BB:BB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outport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" name="직사각형 49"/>
          <p:cNvSpPr/>
          <p:nvPr/>
        </p:nvSpPr>
        <p:spPr>
          <a:xfrm>
            <a:off x="4489158" y="5069226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34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5633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Lower packet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직사각형 49"/>
          <p:cNvSpPr/>
          <p:nvPr/>
        </p:nvSpPr>
        <p:spPr>
          <a:xfrm>
            <a:off x="4351076" y="5866928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2562044" y="4577446"/>
            <a:ext cx="3988019" cy="2483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9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963603"/>
              </p:ext>
            </p:extLst>
          </p:nvPr>
        </p:nvGraphicFramePr>
        <p:xfrm>
          <a:off x="2577911" y="1429430"/>
          <a:ext cx="3958894" cy="3395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7090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770"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AA:AA:AA:AA:AA:AA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BB:BB:BB:BB:BB:BB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Consolas"/>
                          <a:cs typeface="Consolas"/>
                        </a:rPr>
                        <a:t>vswitch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F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400" smtClean="0">
                          <a:latin typeface="Consolas"/>
                          <a:cs typeface="Consolas"/>
                        </a:rPr>
                        <a:t>vinport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voutport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35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483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Apply </a:t>
            </a:r>
            <a:r>
              <a:rPr lang="en-US" altLang="ko-KR" dirty="0" smtClean="0"/>
              <a:t>Fabric </a:t>
            </a:r>
            <a:r>
              <a:rPr lang="en-US" altLang="ko-KR" dirty="0"/>
              <a:t>policy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직사각형 3"/>
          <p:cNvSpPr/>
          <p:nvPr/>
        </p:nvSpPr>
        <p:spPr>
          <a:xfrm>
            <a:off x="2489474" y="4499431"/>
            <a:ext cx="3988019" cy="130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7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175269"/>
              </p:ext>
            </p:extLst>
          </p:nvPr>
        </p:nvGraphicFramePr>
        <p:xfrm>
          <a:off x="2499963" y="1508775"/>
          <a:ext cx="3960798" cy="30341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8994"/>
              </a:tblGrid>
              <a:tr h="3774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AA:AA:AA:AA:AA:AA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BB:BB:BB:BB:BB:BB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3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at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dirty="0" err="1" smtClean="0">
                          <a:latin typeface="Consolas"/>
                          <a:cs typeface="Consolas"/>
                        </a:rPr>
                        <a:t>Vswitch</a:t>
                      </a: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=I</a:t>
                      </a:r>
                    </a:p>
                    <a:p>
                      <a:r>
                        <a:rPr lang="en-US" altLang="ko-KR" sz="1600" dirty="0" err="1" smtClean="0">
                          <a:latin typeface="Consolas"/>
                          <a:cs typeface="Consolas"/>
                        </a:rPr>
                        <a:t>Vinport</a:t>
                      </a: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=1</a:t>
                      </a:r>
                      <a:endParaRPr lang="en-US" altLang="ko-KR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직사각형 48"/>
          <p:cNvSpPr/>
          <p:nvPr/>
        </p:nvSpPr>
        <p:spPr>
          <a:xfrm>
            <a:off x="4495758" y="5855126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36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330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Start with Ingress </a:t>
            </a:r>
            <a:r>
              <a:rPr lang="en-US" altLang="ko-KR" dirty="0"/>
              <a:t>policy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직사각형 3"/>
          <p:cNvSpPr/>
          <p:nvPr/>
        </p:nvSpPr>
        <p:spPr>
          <a:xfrm>
            <a:off x="2489474" y="4499431"/>
            <a:ext cx="3988019" cy="130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7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07274"/>
              </p:ext>
            </p:extLst>
          </p:nvPr>
        </p:nvGraphicFramePr>
        <p:xfrm>
          <a:off x="2499963" y="1508775"/>
          <a:ext cx="3960798" cy="31255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8994"/>
              </a:tblGrid>
              <a:tr h="3774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AA:AA:AA:AA:AA:AA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BB:BB:BB:BB:BB:BB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32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vswtich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I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vinport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직사각형 48"/>
          <p:cNvSpPr/>
          <p:nvPr/>
        </p:nvSpPr>
        <p:spPr>
          <a:xfrm>
            <a:off x="4495758" y="5855126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37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2423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Lift </a:t>
            </a:r>
            <a:r>
              <a:rPr lang="en-US" altLang="ko-KR" dirty="0" smtClean="0"/>
              <a:t>packet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07050"/>
              </p:ext>
            </p:extLst>
          </p:nvPr>
        </p:nvGraphicFramePr>
        <p:xfrm>
          <a:off x="1988442" y="1690689"/>
          <a:ext cx="5076494" cy="2389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7090"/>
                <a:gridCol w="1117600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altLang="ko-KR" sz="1600" b="1" baseline="-25000" dirty="0" smtClean="0">
                          <a:latin typeface="Consolas"/>
                          <a:cs typeface="Consola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7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I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AA:AA:AA:AA:AA:AA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BB:BB:BB:BB:BB:BB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" name="직사각형 49"/>
          <p:cNvSpPr/>
          <p:nvPr/>
        </p:nvSpPr>
        <p:spPr>
          <a:xfrm>
            <a:off x="6076529" y="5062214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38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47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Route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699565"/>
              </p:ext>
            </p:extLst>
          </p:nvPr>
        </p:nvGraphicFramePr>
        <p:xfrm>
          <a:off x="1988442" y="1690689"/>
          <a:ext cx="5076494" cy="2725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7090"/>
                <a:gridCol w="1117600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altLang="ko-KR" sz="1600" b="1" baseline="-25000" dirty="0" smtClean="0">
                          <a:latin typeface="Consolas"/>
                          <a:cs typeface="Consola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7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I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AA:AA:AA:AA:AA:AA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BB:BB:BB:BB:BB:BB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outport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0" name="직사각형 49"/>
          <p:cNvSpPr/>
          <p:nvPr/>
        </p:nvSpPr>
        <p:spPr>
          <a:xfrm>
            <a:off x="6521680" y="4924048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39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854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Software Defined Networks (SDN)</a:t>
            </a:r>
            <a:endParaRPr lang="ko-KR" altLang="en-US" dirty="0"/>
          </a:p>
        </p:txBody>
      </p:sp>
      <p:sp>
        <p:nvSpPr>
          <p:cNvPr id="4" name="Rounded Rectangle 5"/>
          <p:cNvSpPr/>
          <p:nvPr/>
        </p:nvSpPr>
        <p:spPr>
          <a:xfrm>
            <a:off x="2304310" y="3513881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5" name="Rounded Rectangle 6"/>
          <p:cNvSpPr/>
          <p:nvPr/>
        </p:nvSpPr>
        <p:spPr>
          <a:xfrm>
            <a:off x="2304310" y="2846299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8"/>
          <p:cNvSpPr/>
          <p:nvPr/>
        </p:nvSpPr>
        <p:spPr>
          <a:xfrm>
            <a:off x="4881702" y="4966429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9"/>
          <p:cNvSpPr/>
          <p:nvPr/>
        </p:nvSpPr>
        <p:spPr>
          <a:xfrm>
            <a:off x="5728370" y="4966429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0"/>
          <p:cNvSpPr/>
          <p:nvPr/>
        </p:nvSpPr>
        <p:spPr>
          <a:xfrm>
            <a:off x="6571510" y="4966429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11"/>
          <p:cNvSpPr/>
          <p:nvPr/>
        </p:nvSpPr>
        <p:spPr>
          <a:xfrm>
            <a:off x="4284800" y="4215941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12"/>
          <p:cNvSpPr/>
          <p:nvPr/>
        </p:nvSpPr>
        <p:spPr>
          <a:xfrm rot="10800000">
            <a:off x="4887342" y="4215941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3"/>
          <p:cNvSpPr/>
          <p:nvPr/>
        </p:nvSpPr>
        <p:spPr>
          <a:xfrm>
            <a:off x="2370633" y="4966429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4"/>
          <p:cNvSpPr/>
          <p:nvPr/>
        </p:nvSpPr>
        <p:spPr>
          <a:xfrm>
            <a:off x="3166502" y="4966429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5"/>
          <p:cNvSpPr/>
          <p:nvPr/>
        </p:nvSpPr>
        <p:spPr>
          <a:xfrm>
            <a:off x="4009642" y="4966429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21"/>
          <p:cNvSpPr/>
          <p:nvPr/>
        </p:nvSpPr>
        <p:spPr>
          <a:xfrm>
            <a:off x="4276784" y="2844389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rgbClr val="4F81B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23"/>
          <p:cNvSpPr/>
          <p:nvPr/>
        </p:nvSpPr>
        <p:spPr>
          <a:xfrm rot="10800000">
            <a:off x="4879326" y="2844389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rgbClr val="4F81B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30"/>
          <p:cNvSpPr/>
          <p:nvPr/>
        </p:nvSpPr>
        <p:spPr>
          <a:xfrm>
            <a:off x="2304310" y="2107613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 + Route + FW + 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1124" y="4167141"/>
            <a:ext cx="2356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Hardware </a:t>
            </a:r>
          </a:p>
          <a:p>
            <a:r>
              <a:rPr lang="en-US" sz="2400" dirty="0" smtClean="0"/>
              <a:t>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1124" y="2697808"/>
            <a:ext cx="3462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Programmer </a:t>
            </a:r>
          </a:p>
          <a:p>
            <a:r>
              <a:rPr lang="en-US" sz="2400" dirty="0" smtClean="0"/>
              <a:t>Interface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211613" y="4117041"/>
            <a:ext cx="2356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OpenFlow</a:t>
            </a:r>
            <a:endParaRPr lang="en-US" sz="2400" dirty="0" smtClean="0"/>
          </a:p>
          <a:p>
            <a:r>
              <a:rPr lang="en-US" sz="2400" dirty="0" smtClean="0"/>
              <a:t>(assembly)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44742" y="2403245"/>
            <a:ext cx="683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?</a:t>
            </a:r>
            <a:endParaRPr lang="en-US" sz="8000" b="1" dirty="0" smtClean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11613" y="2707970"/>
            <a:ext cx="2356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OpenFlow</a:t>
            </a:r>
            <a:endParaRPr lang="en-US" sz="2400" dirty="0" smtClean="0"/>
          </a:p>
        </p:txBody>
      </p:sp>
      <p:sp>
        <p:nvSpPr>
          <p:cNvPr id="26" name="슬라이드 번호 개체 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391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-4.16667E-6 -0.1071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4" grpId="0" animBg="1"/>
      <p:bldP spid="15" grpId="0" animBg="1"/>
      <p:bldP spid="19" grpId="0" animBg="1"/>
      <p:bldP spid="21" grpId="0"/>
      <p:bldP spid="23" grpId="0"/>
      <p:bldP spid="25" grpId="0"/>
      <p:bldP spid="25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Lower packet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직사각형 49"/>
          <p:cNvSpPr/>
          <p:nvPr/>
        </p:nvSpPr>
        <p:spPr>
          <a:xfrm>
            <a:off x="4542350" y="5911613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2562044" y="4577446"/>
            <a:ext cx="3988019" cy="2483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9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601795"/>
              </p:ext>
            </p:extLst>
          </p:nvPr>
        </p:nvGraphicFramePr>
        <p:xfrm>
          <a:off x="2577911" y="1443948"/>
          <a:ext cx="3958894" cy="3395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7090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7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AA:AA:AA:AA:AA:AA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BB:BB:BB:BB:BB:BB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vswitch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I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vinport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voutport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40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238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Apply </a:t>
            </a:r>
            <a:r>
              <a:rPr lang="en-US" altLang="ko-KR" dirty="0" smtClean="0"/>
              <a:t>Fabric </a:t>
            </a:r>
            <a:r>
              <a:rPr lang="en-US" altLang="ko-KR" dirty="0"/>
              <a:t>policy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직사각형 3"/>
          <p:cNvSpPr/>
          <p:nvPr/>
        </p:nvSpPr>
        <p:spPr>
          <a:xfrm>
            <a:off x="2489474" y="4499431"/>
            <a:ext cx="3988019" cy="130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직사각형 49"/>
          <p:cNvSpPr/>
          <p:nvPr/>
        </p:nvSpPr>
        <p:spPr>
          <a:xfrm>
            <a:off x="4542350" y="5911613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2562044" y="4608544"/>
            <a:ext cx="3988019" cy="5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8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135474"/>
              </p:ext>
            </p:extLst>
          </p:nvPr>
        </p:nvGraphicFramePr>
        <p:xfrm>
          <a:off x="2577911" y="1443947"/>
          <a:ext cx="3958894" cy="37310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7090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7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AA:AA:AA:AA:AA:AA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BB:BB:BB:BB:BB:BB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vswitch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I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vinport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vourport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outport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41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1441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And Egress policy</a:t>
            </a:r>
            <a:endParaRPr lang="ko-KR" altLang="en-US" dirty="0"/>
          </a:p>
        </p:txBody>
      </p:sp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48537"/>
              </p:ext>
            </p:extLst>
          </p:nvPr>
        </p:nvGraphicFramePr>
        <p:xfrm>
          <a:off x="2595485" y="1697721"/>
          <a:ext cx="3958894" cy="2725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7090"/>
              </a:tblGrid>
              <a:tr h="258997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Consolas"/>
                          <a:cs typeface="Consolas"/>
                        </a:rPr>
                        <a:t>V</a:t>
                      </a:r>
                      <a:r>
                        <a:rPr lang="en-US" sz="1600" b="1" baseline="-25000" dirty="0" smtClean="0">
                          <a:latin typeface="Consolas"/>
                          <a:cs typeface="Consolas"/>
                        </a:rPr>
                        <a:t>0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77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Switch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nsolas"/>
                          <a:cs typeface="Consolas"/>
                        </a:rPr>
                        <a:t>G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Inport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AA:AA:AA:AA:AA:AA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97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BB:BB:BB:BB:BB:BB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outport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" name="직사각형 45"/>
          <p:cNvSpPr/>
          <p:nvPr/>
        </p:nvSpPr>
        <p:spPr>
          <a:xfrm>
            <a:off x="4542350" y="5911613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42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379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Packet continues journey on Link</a:t>
            </a:r>
            <a:endParaRPr lang="ko-KR" altLang="en-US" dirty="0"/>
          </a:p>
        </p:txBody>
      </p:sp>
      <p:graphicFrame>
        <p:nvGraphicFramePr>
          <p:cNvPr id="47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587656"/>
              </p:ext>
            </p:extLst>
          </p:nvPr>
        </p:nvGraphicFramePr>
        <p:xfrm>
          <a:off x="2558019" y="1726485"/>
          <a:ext cx="3960798" cy="1771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804"/>
                <a:gridCol w="2548994"/>
              </a:tblGrid>
              <a:tr h="3774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nsolas"/>
                          <a:cs typeface="Consolas"/>
                        </a:rPr>
                        <a:t>Field</a:t>
                      </a:r>
                      <a:endParaRPr lang="en-US" sz="1800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latin typeface="Consolas"/>
                          <a:cs typeface="Consolas"/>
                        </a:rPr>
                        <a:t>Value</a:t>
                      </a:r>
                      <a:endParaRPr lang="en-US" sz="1600" b="1" baseline="-250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srcmac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AA:AA:AA:AA:AA:AA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nsolas"/>
                          <a:cs typeface="Consolas"/>
                        </a:rPr>
                        <a:t>dstmac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Consolas"/>
                          <a:cs typeface="Consolas"/>
                        </a:rPr>
                        <a:t>BB:BB:BB:BB:BB:BB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srcip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Consolas"/>
                          <a:cs typeface="Consolas"/>
                        </a:rPr>
                        <a:t>10.0.0.2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44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onsolas"/>
                          <a:cs typeface="Consolas"/>
                        </a:rPr>
                        <a:t>dstip</a:t>
                      </a:r>
                      <a:endParaRPr lang="en-US" sz="14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/>
                          <a:cs typeface="Consolas"/>
                        </a:rPr>
                        <a:t>1.2.3.4</a:t>
                      </a:r>
                      <a:endParaRPr lang="en-US" sz="1600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Parallelogram 5"/>
          <p:cNvSpPr/>
          <p:nvPr/>
        </p:nvSpPr>
        <p:spPr>
          <a:xfrm>
            <a:off x="839450" y="5800401"/>
            <a:ext cx="7165298" cy="913950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0" name="Parallelogram 6"/>
          <p:cNvSpPr/>
          <p:nvPr/>
        </p:nvSpPr>
        <p:spPr>
          <a:xfrm>
            <a:off x="839450" y="4594030"/>
            <a:ext cx="7165298" cy="936369"/>
          </a:xfrm>
          <a:prstGeom prst="parallelogram">
            <a:avLst>
              <a:gd name="adj" fmla="val 48222"/>
            </a:avLst>
          </a:prstGeom>
          <a:solidFill>
            <a:schemeClr val="bg2">
              <a:lumMod val="9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1" name="Picture 4" descr="http://www.clker.com/cliparts/C/N/x/Q/D/F/router-ack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11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6" descr="http://www.clker.com/cliparts/J/t/J/4/z/8/router-warning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400" y="4950856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http://www.clker.com/cliparts/P/C/k/o/0/k/router-down-m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898" y="4963302"/>
            <a:ext cx="894800" cy="59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" name="그룹 64"/>
          <p:cNvGrpSpPr/>
          <p:nvPr/>
        </p:nvGrpSpPr>
        <p:grpSpPr>
          <a:xfrm>
            <a:off x="3961413" y="5886785"/>
            <a:ext cx="862133" cy="606814"/>
            <a:chOff x="3497421" y="4742021"/>
            <a:chExt cx="1463188" cy="972185"/>
          </a:xfrm>
        </p:grpSpPr>
        <p:pic>
          <p:nvPicPr>
            <p:cNvPr id="66" name="Picture 8" descr="http://www.clker.com/cliparts/P/C/k/o/0/k/router-down-md.pn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r="33589"/>
            <a:stretch/>
          </p:blipFill>
          <p:spPr bwMode="auto">
            <a:xfrm>
              <a:off x="4011930" y="4742021"/>
              <a:ext cx="457200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4" descr="http://www.clker.com/cliparts/C/N/x/Q/D/F/router-ack-md.pn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837"/>
            <a:stretch/>
          </p:blipFill>
          <p:spPr bwMode="auto">
            <a:xfrm>
              <a:off x="3497421" y="4742021"/>
              <a:ext cx="51450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" descr="http://www.clker.com/cliparts/J/t/J/4/z/8/router-warning-md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10"/>
            <a:stretch/>
          </p:blipFill>
          <p:spPr bwMode="auto">
            <a:xfrm>
              <a:off x="4469130" y="4742021"/>
              <a:ext cx="491479" cy="972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9" name="Straight Connector 18"/>
          <p:cNvCxnSpPr/>
          <p:nvPr/>
        </p:nvCxnSpPr>
        <p:spPr>
          <a:xfrm>
            <a:off x="29841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22"/>
          <p:cNvCxnSpPr/>
          <p:nvPr/>
        </p:nvCxnSpPr>
        <p:spPr>
          <a:xfrm>
            <a:off x="1951906" y="5039918"/>
            <a:ext cx="1800289" cy="812820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363678" y="4577446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Derived Network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30334" y="6392011"/>
            <a:ext cx="4219729" cy="400110"/>
          </a:xfrm>
          <a:prstGeom prst="rect">
            <a:avLst/>
          </a:prstGeom>
          <a:noFill/>
          <a:scene3d>
            <a:camera prst="orthographicFront">
              <a:rot lat="1866000" lon="19824000" rev="2064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Underlying Network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16377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641810" y="497829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1354" y="48769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E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146668" y="488036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F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41151" y="488382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I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79108" y="5815358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Consolas"/>
                <a:cs typeface="Consolas"/>
              </a:rPr>
              <a:t>G</a:t>
            </a:r>
            <a:endParaRPr lang="en-US" sz="3200" b="1" dirty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62712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665435" y="4966282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87" name="Straight Connector 18"/>
          <p:cNvCxnSpPr/>
          <p:nvPr/>
        </p:nvCxnSpPr>
        <p:spPr>
          <a:xfrm>
            <a:off x="4967540" y="5157405"/>
            <a:ext cx="7180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683339" y="49683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677466" y="508431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39663" y="482576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60272" y="515603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3</a:t>
            </a:r>
          </a:p>
        </p:txBody>
      </p:sp>
      <p:cxnSp>
        <p:nvCxnSpPr>
          <p:cNvPr id="92" name="Straight Connector 18"/>
          <p:cNvCxnSpPr/>
          <p:nvPr/>
        </p:nvCxnSpPr>
        <p:spPr>
          <a:xfrm>
            <a:off x="1236870" y="4950856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18"/>
          <p:cNvCxnSpPr/>
          <p:nvPr/>
        </p:nvCxnSpPr>
        <p:spPr>
          <a:xfrm flipV="1">
            <a:off x="1053801" y="5259011"/>
            <a:ext cx="635850" cy="131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8"/>
          <p:cNvCxnSpPr/>
          <p:nvPr/>
        </p:nvCxnSpPr>
        <p:spPr>
          <a:xfrm flipV="1">
            <a:off x="6977657" y="4901378"/>
            <a:ext cx="716543" cy="1152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8"/>
          <p:cNvCxnSpPr/>
          <p:nvPr/>
        </p:nvCxnSpPr>
        <p:spPr>
          <a:xfrm>
            <a:off x="7000052" y="5341589"/>
            <a:ext cx="389635" cy="496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767185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1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692618" y="5784737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nsolas"/>
                <a:cs typeface="Consolas"/>
              </a:rPr>
              <a:t>4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77057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2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702490" y="6052733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/>
                <a:cs typeface="Consolas"/>
              </a:rPr>
              <a:t>3</a:t>
            </a:r>
            <a:endParaRPr lang="en-US" sz="1600" b="1" dirty="0">
              <a:latin typeface="Consolas"/>
              <a:cs typeface="Consolas"/>
            </a:endParaRPr>
          </a:p>
        </p:txBody>
      </p:sp>
      <p:cxnSp>
        <p:nvCxnSpPr>
          <p:cNvPr id="100" name="Straight Connector 22"/>
          <p:cNvCxnSpPr/>
          <p:nvPr/>
        </p:nvCxnSpPr>
        <p:spPr>
          <a:xfrm>
            <a:off x="1951906" y="5274410"/>
            <a:ext cx="1782092" cy="823353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22"/>
          <p:cNvCxnSpPr/>
          <p:nvPr/>
        </p:nvCxnSpPr>
        <p:spPr>
          <a:xfrm flipH="1">
            <a:off x="5019316" y="5022349"/>
            <a:ext cx="1697794" cy="830389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22"/>
          <p:cNvCxnSpPr/>
          <p:nvPr/>
        </p:nvCxnSpPr>
        <p:spPr>
          <a:xfrm flipH="1">
            <a:off x="4992449" y="5377529"/>
            <a:ext cx="1697353" cy="770412"/>
          </a:xfrm>
          <a:prstGeom prst="line">
            <a:avLst/>
          </a:prstGeom>
          <a:ln w="28575" cap="flat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8"/>
          <p:cNvCxnSpPr/>
          <p:nvPr/>
        </p:nvCxnSpPr>
        <p:spPr>
          <a:xfrm flipV="1">
            <a:off x="1371726" y="6295382"/>
            <a:ext cx="2329010" cy="312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8"/>
          <p:cNvCxnSpPr/>
          <p:nvPr/>
        </p:nvCxnSpPr>
        <p:spPr>
          <a:xfrm flipV="1">
            <a:off x="5035296" y="5886785"/>
            <a:ext cx="1604367" cy="80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8"/>
          <p:cNvCxnSpPr>
            <a:stCxn id="99" idx="3"/>
          </p:cNvCxnSpPr>
          <p:nvPr/>
        </p:nvCxnSpPr>
        <p:spPr>
          <a:xfrm>
            <a:off x="4999366" y="6222010"/>
            <a:ext cx="2241359" cy="385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8"/>
          <p:cNvCxnSpPr/>
          <p:nvPr/>
        </p:nvCxnSpPr>
        <p:spPr>
          <a:xfrm>
            <a:off x="1849520" y="5859993"/>
            <a:ext cx="1878426" cy="1505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직사각형 57"/>
          <p:cNvSpPr/>
          <p:nvPr/>
        </p:nvSpPr>
        <p:spPr>
          <a:xfrm>
            <a:off x="5053941" y="5839120"/>
            <a:ext cx="174171" cy="174171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43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177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0.15782 -0.014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5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lack of modularity of current interfaces makes it hard to program controller applications</a:t>
            </a:r>
          </a:p>
          <a:p>
            <a:r>
              <a:rPr lang="en-US" altLang="ko-KR" dirty="0" smtClean="0"/>
              <a:t>Pyretic achieves great modularity by providing 3 abstractions</a:t>
            </a:r>
          </a:p>
          <a:p>
            <a:pPr lvl="1"/>
            <a:r>
              <a:rPr lang="en-US" altLang="ko-KR" dirty="0" smtClean="0"/>
              <a:t>Policy</a:t>
            </a:r>
          </a:p>
          <a:p>
            <a:pPr lvl="1"/>
            <a:r>
              <a:rPr lang="en-US" altLang="ko-KR" dirty="0" smtClean="0"/>
              <a:t>Network</a:t>
            </a:r>
          </a:p>
          <a:p>
            <a:pPr lvl="1"/>
            <a:r>
              <a:rPr lang="en-US" altLang="ko-KR" dirty="0" smtClean="0"/>
              <a:t>Packet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44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454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Topics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Trade-off b/w performance and convenience</a:t>
            </a:r>
          </a:p>
          <a:p>
            <a:pPr lvl="1"/>
            <a:r>
              <a:rPr lang="en-US" altLang="ko-KR" dirty="0" smtClean="0"/>
              <a:t>In case of Pyretic, since the packet size gets bigger, it might take longer to process packets.</a:t>
            </a:r>
            <a:br>
              <a:rPr lang="en-US" altLang="ko-KR" dirty="0" smtClean="0"/>
            </a:br>
            <a:r>
              <a:rPr lang="en-US" altLang="ko-KR" dirty="0" smtClean="0"/>
              <a:t>(No clue since the paper doesn’t provide an evaluation)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compile time could cause a delay </a:t>
            </a:r>
            <a:r>
              <a:rPr lang="en-US" altLang="ko-KR" dirty="0" smtClean="0"/>
              <a:t>which would make it hard to be applied in a real-time environment.</a:t>
            </a:r>
            <a:endParaRPr lang="en-US" altLang="ko-KR" dirty="0"/>
          </a:p>
          <a:p>
            <a:r>
              <a:rPr lang="en-US" altLang="ko-KR" dirty="0" smtClean="0"/>
              <a:t>Should it allow more detailed controls? </a:t>
            </a:r>
          </a:p>
          <a:p>
            <a:pPr lvl="1"/>
            <a:r>
              <a:rPr lang="en-US" altLang="ko-KR" dirty="0" smtClean="0"/>
              <a:t>It doesn’t provide the detailed information about how exactly those abstractions are translated to the </a:t>
            </a:r>
            <a:r>
              <a:rPr lang="en-US" altLang="ko-KR" dirty="0" err="1" smtClean="0"/>
              <a:t>OpenFlow</a:t>
            </a:r>
            <a:r>
              <a:rPr lang="en-US" altLang="ko-KR" dirty="0" smtClean="0"/>
              <a:t> rules. People might like to control/optimize after compilation to get better performance</a:t>
            </a:r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pPr/>
              <a:t>45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92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ＭＳ Ｐゴシック" charset="0"/>
                <a:cs typeface="ＭＳ Ｐゴシック" charset="0"/>
              </a:rPr>
              <a:t>Programming in</a:t>
            </a:r>
            <a:r>
              <a:rPr lang="en-US" altLang="ko-KR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ko-KR" dirty="0" err="1">
                <a:latin typeface="Consolas"/>
                <a:ea typeface="ＭＳ Ｐゴシック" charset="0"/>
                <a:cs typeface="Consolas"/>
              </a:rPr>
              <a:t>OpenFlow</a:t>
            </a:r>
            <a:endParaRPr lang="ko-KR" altLang="en-US" dirty="0"/>
          </a:p>
        </p:txBody>
      </p:sp>
      <p:sp>
        <p:nvSpPr>
          <p:cNvPr id="5" name="Rounded Rectangle 83"/>
          <p:cNvSpPr>
            <a:spLocks noChangeAspect="1"/>
          </p:cNvSpPr>
          <p:nvPr/>
        </p:nvSpPr>
        <p:spPr>
          <a:xfrm>
            <a:off x="3683824" y="4281561"/>
            <a:ext cx="1295363" cy="1186296"/>
          </a:xfrm>
          <a:prstGeom prst="roundRect">
            <a:avLst/>
          </a:prstGeom>
          <a:solidFill>
            <a:srgbClr val="A6A6A6"/>
          </a:solidFill>
          <a:ln w="127000">
            <a:solidFill>
              <a:srgbClr val="A6A6A6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84" descr="1234405093667521867buggi_server_1.svg.hi.png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43" y="5295688"/>
            <a:ext cx="678440" cy="895468"/>
          </a:xfrm>
          <a:prstGeom prst="rect">
            <a:avLst/>
          </a:prstGeom>
        </p:spPr>
      </p:pic>
      <p:pic>
        <p:nvPicPr>
          <p:cNvPr id="7" name="Picture 85" descr="1234405093667521867buggi_server_1.svg.hi.png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43" y="3694113"/>
            <a:ext cx="678440" cy="895468"/>
          </a:xfrm>
          <a:prstGeom prst="rect">
            <a:avLst/>
          </a:prstGeom>
        </p:spPr>
      </p:pic>
      <p:cxnSp>
        <p:nvCxnSpPr>
          <p:cNvPr id="8" name="Straight Connector 86"/>
          <p:cNvCxnSpPr/>
          <p:nvPr/>
        </p:nvCxnSpPr>
        <p:spPr>
          <a:xfrm flipH="1" flipV="1">
            <a:off x="5574948" y="5244626"/>
            <a:ext cx="1282388" cy="401431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7"/>
          <p:cNvCxnSpPr/>
          <p:nvPr/>
        </p:nvCxnSpPr>
        <p:spPr>
          <a:xfrm flipH="1">
            <a:off x="5570946" y="4174415"/>
            <a:ext cx="1286390" cy="415166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0" descr="cloud.png"/>
          <p:cNvPicPr>
            <a:picLocks noChangeAspect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72" y="4401380"/>
            <a:ext cx="1275842" cy="1003614"/>
          </a:xfrm>
          <a:prstGeom prst="rect">
            <a:avLst/>
          </a:prstGeom>
        </p:spPr>
      </p:pic>
      <p:cxnSp>
        <p:nvCxnSpPr>
          <p:cNvPr id="11" name="Straight Connector 97"/>
          <p:cNvCxnSpPr/>
          <p:nvPr/>
        </p:nvCxnSpPr>
        <p:spPr>
          <a:xfrm flipH="1">
            <a:off x="2547193" y="4875226"/>
            <a:ext cx="591265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16067" y="4589581"/>
            <a:ext cx="3986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Consolas"/>
                <a:cs typeface="Consolas"/>
              </a:rPr>
              <a:t>1</a:t>
            </a:r>
            <a:endParaRPr lang="en-US" sz="3000" b="1" dirty="0">
              <a:latin typeface="Consolas"/>
              <a:cs typeface="Consola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8449" y="4283731"/>
            <a:ext cx="3961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Consolas"/>
                <a:cs typeface="Consolas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66227" y="4873546"/>
            <a:ext cx="3961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Consolas"/>
                <a:cs typeface="Consolas"/>
              </a:rPr>
              <a:t>3</a:t>
            </a:r>
            <a:endParaRPr lang="en-US" sz="3000" b="1" dirty="0">
              <a:latin typeface="Consolas"/>
              <a:cs typeface="Consola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2855" y="2307769"/>
            <a:ext cx="4223658" cy="1154162"/>
          </a:xfrm>
          <a:prstGeom prst="rect">
            <a:avLst/>
          </a:prstGeom>
          <a:solidFill>
            <a:srgbClr val="008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300" dirty="0" err="1">
                <a:solidFill>
                  <a:srgbClr val="000000"/>
                </a:solidFill>
                <a:latin typeface="Consolas"/>
                <a:cs typeface="Consolas"/>
              </a:rPr>
              <a:t>d</a:t>
            </a:r>
            <a:r>
              <a:rPr lang="en-US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stip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= 10.0.0.2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(2)</a:t>
            </a:r>
          </a:p>
          <a:p>
            <a:pPr algn="r"/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dstip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 = 10.0.0.3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(3)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  <a:p>
            <a:pPr algn="r"/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*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(1)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5052" y="1722994"/>
            <a:ext cx="1277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accent6">
                    <a:lumMod val="75000"/>
                  </a:schemeClr>
                </a:solidFill>
              </a:rPr>
              <a:t>Route</a:t>
            </a:r>
            <a:endParaRPr lang="ko-KR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71569" y="2314624"/>
            <a:ext cx="3955143" cy="446276"/>
          </a:xfrm>
          <a:prstGeom prst="rect">
            <a:avLst/>
          </a:prstGeom>
          <a:solidFill>
            <a:srgbClr val="FF7875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>
                <a:solidFill>
                  <a:srgbClr val="000000"/>
                </a:solidFill>
                <a:latin typeface="Consolas"/>
                <a:cs typeface="Consolas"/>
              </a:rPr>
              <a:t>s</a:t>
            </a:r>
            <a:r>
              <a:rPr lang="en-US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rcip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= 5.6.7.8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count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11498" y="1715513"/>
            <a:ext cx="1675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FF7875"/>
                </a:solidFill>
              </a:rPr>
              <a:t>Monitor</a:t>
            </a:r>
            <a:endParaRPr lang="ko-KR" altLang="en-US" sz="3200" dirty="0">
              <a:solidFill>
                <a:srgbClr val="FF7875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34499" y="4560730"/>
            <a:ext cx="2104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cs typeface="Consolas" panose="020B0609020204030204" pitchFamily="49" charset="0"/>
              </a:rPr>
              <a:t>IP = 10.0.0.2</a:t>
            </a:r>
            <a:endParaRPr lang="ko-KR" altLang="en-US" sz="2400" dirty="0">
              <a:cs typeface="Consolas" panose="020B0609020204030204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34499" y="6191156"/>
            <a:ext cx="2104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cs typeface="Consolas" panose="020B0609020204030204" pitchFamily="49" charset="0"/>
              </a:rPr>
              <a:t>IP = 10.0.0.3</a:t>
            </a:r>
            <a:endParaRPr lang="ko-KR" altLang="en-US" sz="2400" dirty="0">
              <a:cs typeface="Consolas" panose="020B0609020204030204" pitchFamily="49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4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077 0.00046 0.02153 0.00069 0.03247 0.00162 C 0.03368 0.00185 0.0349 0.00301 0.03629 0.00324 C 0.04792 0.00578 0.0474 0.00393 0.05712 0.00671 C 0.05834 0.00717 0.05973 0.0081 0.06094 0.00856 C 0.06268 0.00926 0.06441 0.00972 0.06615 0.01018 C 0.08368 0.02199 0.05764 0.00532 0.07778 0.01551 C 0.07934 0.0162 0.08039 0.01805 0.08177 0.01898 C 0.08299 0.01967 0.08438 0.02014 0.08559 0.0206 C 0.09358 0.02777 0.08525 0.02106 0.09479 0.02592 C 0.09653 0.02685 0.09809 0.02824 0.1 0.0294 C 0.10122 0.03009 0.10261 0.03032 0.10382 0.03102 C 0.10556 0.03217 0.10729 0.0331 0.10903 0.03449 C 0.11164 0.03657 0.11372 0.04051 0.11684 0.04143 C 0.12344 0.04375 0.12032 0.04236 0.12587 0.0449 C 0.12848 0.04838 0.13073 0.05254 0.13368 0.05532 C 0.13629 0.05764 0.13924 0.05926 0.1415 0.06227 L 0.16233 0.09004 C 0.179 0.11227 0.15348 0.07708 0.16875 0.10208 C 0.17153 0.10648 0.17795 0.11435 0.17795 0.11435 C 0.1783 0.11597 0.17865 0.11782 0.17917 0.11944 C 0.18108 0.1243 0.18282 0.12592 0.18577 0.12986 C 0.18611 0.13148 0.18629 0.13333 0.18698 0.13495 C 0.18768 0.1368 0.18889 0.13842 0.18959 0.14027 C 0.19584 0.15879 0.18889 0.14398 0.19479 0.15578 L 0.2 0.17662 L 0.20261 0.18703 C 0.20295 0.18865 0.20313 0.19074 0.20382 0.19213 L 0.20643 0.19745 L 0.20903 0.20787 C 0.20955 0.20949 0.20955 0.21157 0.21042 0.21296 L 0.21302 0.21828 L 0.21684 0.23379 L 0.21823 0.23889 C 0.21858 0.24074 0.2191 0.24236 0.21945 0.24421 C 0.22344 0.26597 0.21841 0.23889 0.22205 0.25625 C 0.22327 0.26203 0.22379 0.26597 0.22466 0.27199 C 0.22604 0.29514 0.22604 0.2868 0.22604 0.29629 " pathEditMode="relative" ptsTypes="AAAAAAAAAAAAAAAAAAAAAAAAAAAAAAAAAA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3.88889E-6 -4.81481E-6 L -0.01181 0.00162 C -0.04219 0.00648 -0.0007 0.00023 -0.03386 0.00509 C -0.03559 0.00556 -0.03733 0.00648 -0.03907 0.00672 C -0.04202 0.00764 -0.04514 0.00764 -0.04809 0.00857 C -0.05087 0.00926 -0.0533 0.01088 -0.05591 0.01204 L -0.0599 0.01366 C -0.06111 0.01435 -0.06233 0.01505 -0.06372 0.01551 C -0.07153 0.01806 -0.06719 0.01644 -0.07674 0.0206 L -0.08056 0.02246 C -0.08195 0.02292 -0.08334 0.02338 -0.08455 0.02408 C -0.09098 0.02847 -0.08785 0.02685 -0.09358 0.0294 C -0.10261 0.03727 -0.09844 0.03496 -0.10521 0.03797 C -0.1165 0.04792 -0.10226 0.03611 -0.11302 0.04329 C -0.12309 0.05 -0.11111 0.04398 -0.12084 0.04838 C -0.12223 0.05 -0.12327 0.05232 -0.12483 0.05347 C -0.12587 0.05463 -0.12761 0.05417 -0.12865 0.05533 C -0.12986 0.05672 -0.13021 0.05903 -0.13125 0.06042 C -0.13386 0.06389 -0.13594 0.06435 -0.13907 0.06574 C -0.14132 0.07037 -0.14202 0.07246 -0.14549 0.07616 C -0.14809 0.07871 -0.1533 0.0831 -0.1533 0.0831 C -0.16025 0.09676 -0.15122 0.08009 -0.1599 0.09167 C -0.16094 0.09306 -0.16146 0.09537 -0.1625 0.09676 C -0.16493 0.10047 -0.16771 0.10371 -0.17032 0.10718 C -0.17153 0.10903 -0.17309 0.11042 -0.17413 0.1125 C -0.18056 0.12547 -0.17223 0.10949 -0.18056 0.12292 C -0.1816 0.12454 -0.18229 0.12639 -0.18316 0.12801 C -0.18438 0.12986 -0.18594 0.13125 -0.18716 0.13334 C -0.19532 0.14722 -0.18872 0.14028 -0.19618 0.14699 C -0.19844 0.15625 -0.1967 0.1507 -0.20278 0.16273 L -0.20538 0.16783 L -0.20799 0.17315 C -0.21268 0.19213 -0.20504 0.16343 -0.21181 0.18357 C -0.21285 0.18681 -0.21285 0.19074 -0.21441 0.19375 C -0.21528 0.1956 -0.21632 0.19722 -0.21702 0.19908 C -0.21806 0.20185 -0.2191 0.20857 -0.21962 0.21111 C -0.21997 0.21297 -0.22049 0.21459 -0.22084 0.21644 C -0.22136 0.21875 -0.2217 0.22107 -0.22223 0.22338 C -0.22292 0.22685 -0.22396 0.23033 -0.22483 0.2338 C -0.22518 0.23542 -0.2257 0.23704 -0.22604 0.23889 C -0.22691 0.24352 -0.22761 0.24815 -0.22865 0.25278 C -0.22917 0.2544 -0.22969 0.25625 -0.23004 0.25787 C -0.23264 0.27037 -0.22986 0.25926 -0.23264 0.27361 C -0.23299 0.27523 -0.23351 0.27685 -0.23386 0.27871 C -0.2349 0.28449 -0.23577 0.29028 -0.23646 0.29607 C -0.23698 0.29954 -0.23716 0.30301 -0.23785 0.30648 C -0.23802 0.3081 -0.23872 0.30996 -0.23907 0.31158 C -0.24236 0.32685 -0.23854 0.31134 -0.24167 0.32384 L -0.24288 0.33426 " pathEditMode="relative" ptsTypes="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ＭＳ Ｐゴシック" charset="0"/>
                <a:cs typeface="ＭＳ Ｐゴシック" charset="0"/>
              </a:rPr>
              <a:t>Route and Monitor in Parallel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2855" y="2307769"/>
            <a:ext cx="4223658" cy="1154162"/>
          </a:xfrm>
          <a:prstGeom prst="rect">
            <a:avLst/>
          </a:prstGeom>
          <a:solidFill>
            <a:srgbClr val="008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300" dirty="0" err="1">
                <a:solidFill>
                  <a:srgbClr val="000000"/>
                </a:solidFill>
                <a:latin typeface="Consolas"/>
                <a:cs typeface="Consolas"/>
              </a:rPr>
              <a:t>d</a:t>
            </a:r>
            <a:r>
              <a:rPr lang="en-US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stip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= 10.0.0.2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(2)</a:t>
            </a:r>
          </a:p>
          <a:p>
            <a:pPr algn="r"/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dstip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 = 10.0.0.3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(3)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  <a:p>
            <a:pPr algn="r"/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*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(1)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5052" y="1722994"/>
            <a:ext cx="1277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accent6">
                    <a:lumMod val="75000"/>
                  </a:schemeClr>
                </a:solidFill>
              </a:rPr>
              <a:t>Route</a:t>
            </a:r>
            <a:endParaRPr lang="ko-KR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71569" y="2314624"/>
            <a:ext cx="3955143" cy="446276"/>
          </a:xfrm>
          <a:prstGeom prst="rect">
            <a:avLst/>
          </a:prstGeom>
          <a:solidFill>
            <a:srgbClr val="FF7875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>
                <a:solidFill>
                  <a:srgbClr val="000000"/>
                </a:solidFill>
                <a:latin typeface="Consolas"/>
                <a:cs typeface="Consolas"/>
              </a:rPr>
              <a:t>s</a:t>
            </a:r>
            <a:r>
              <a:rPr lang="en-US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rcip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= 5.6.7.8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count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11498" y="1715513"/>
            <a:ext cx="1675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FF7875"/>
                </a:solidFill>
              </a:rPr>
              <a:t>Monitor</a:t>
            </a:r>
            <a:endParaRPr lang="ko-KR" altLang="en-US" sz="3200" dirty="0">
              <a:solidFill>
                <a:srgbClr val="FF787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9740" y="4085866"/>
            <a:ext cx="4223658" cy="1154162"/>
          </a:xfrm>
          <a:prstGeom prst="rect">
            <a:avLst/>
          </a:prstGeom>
          <a:solidFill>
            <a:srgbClr val="008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300" dirty="0" err="1">
                <a:solidFill>
                  <a:srgbClr val="000000"/>
                </a:solidFill>
                <a:latin typeface="Consolas"/>
                <a:cs typeface="Consolas"/>
              </a:rPr>
              <a:t>d</a:t>
            </a:r>
            <a:r>
              <a:rPr lang="en-US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stip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= 10.0.0.2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(2)</a:t>
            </a:r>
          </a:p>
          <a:p>
            <a:pPr algn="r"/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dstip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 = 10.0.0.3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(3)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  <a:p>
            <a:pPr algn="r"/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*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(1)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59740" y="5240028"/>
            <a:ext cx="4223658" cy="446276"/>
          </a:xfrm>
          <a:prstGeom prst="rect">
            <a:avLst/>
          </a:prstGeom>
          <a:solidFill>
            <a:srgbClr val="FF7875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Consolas"/>
                <a:cs typeface="Consolas"/>
              </a:rPr>
              <a:t>s</a:t>
            </a:r>
            <a:r>
              <a:rPr lang="en-US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rcip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= 5.6.7.8 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count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60895" y="5857108"/>
            <a:ext cx="6221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/>
              <a:t>Forwards but doesn’t count</a:t>
            </a:r>
            <a:endParaRPr lang="ko-KR" altLang="en-US" sz="2800" dirty="0"/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804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ＭＳ Ｐゴシック" charset="0"/>
                <a:cs typeface="ＭＳ Ｐゴシック" charset="0"/>
              </a:rPr>
              <a:t>Route and Monitor in Parallel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2855" y="2307769"/>
            <a:ext cx="4223658" cy="1154162"/>
          </a:xfrm>
          <a:prstGeom prst="rect">
            <a:avLst/>
          </a:prstGeom>
          <a:solidFill>
            <a:srgbClr val="008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300" dirty="0" err="1">
                <a:solidFill>
                  <a:srgbClr val="000000"/>
                </a:solidFill>
                <a:latin typeface="Consolas"/>
                <a:cs typeface="Consolas"/>
              </a:rPr>
              <a:t>d</a:t>
            </a:r>
            <a:r>
              <a:rPr lang="en-US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stip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= 10.0.0.2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(2)</a:t>
            </a:r>
          </a:p>
          <a:p>
            <a:pPr algn="r"/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dstip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 = 10.0.0.3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(3)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  <a:p>
            <a:pPr algn="r"/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*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(1)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5052" y="1722994"/>
            <a:ext cx="1277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accent6">
                    <a:lumMod val="75000"/>
                  </a:schemeClr>
                </a:solidFill>
              </a:rPr>
              <a:t>Route</a:t>
            </a:r>
            <a:endParaRPr lang="ko-KR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71569" y="2314624"/>
            <a:ext cx="3955143" cy="446276"/>
          </a:xfrm>
          <a:prstGeom prst="rect">
            <a:avLst/>
          </a:prstGeom>
          <a:solidFill>
            <a:srgbClr val="FF7875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>
                <a:solidFill>
                  <a:srgbClr val="000000"/>
                </a:solidFill>
                <a:latin typeface="Consolas"/>
                <a:cs typeface="Consolas"/>
              </a:rPr>
              <a:t>s</a:t>
            </a:r>
            <a:r>
              <a:rPr lang="en-US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rcip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= 5.6.7.8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count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11498" y="1715513"/>
            <a:ext cx="1675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rgbClr val="FF7875"/>
                </a:solidFill>
              </a:rPr>
              <a:t>Monitor</a:t>
            </a:r>
            <a:endParaRPr lang="ko-KR" altLang="en-US" sz="3200" dirty="0">
              <a:solidFill>
                <a:srgbClr val="FF787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59740" y="4461982"/>
            <a:ext cx="4223658" cy="1154162"/>
          </a:xfrm>
          <a:prstGeom prst="rect">
            <a:avLst/>
          </a:prstGeom>
          <a:solidFill>
            <a:srgbClr val="00800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300" dirty="0" err="1">
                <a:solidFill>
                  <a:srgbClr val="000000"/>
                </a:solidFill>
                <a:latin typeface="Consolas"/>
                <a:cs typeface="Consolas"/>
              </a:rPr>
              <a:t>d</a:t>
            </a:r>
            <a:r>
              <a:rPr lang="en-US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stip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= 10.0.0.2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(2)</a:t>
            </a:r>
          </a:p>
          <a:p>
            <a:pPr algn="r"/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dstip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 = 10.0.0.3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(3)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  <a:p>
            <a:pPr algn="r"/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*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fwd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(1)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59740" y="4021555"/>
            <a:ext cx="4223658" cy="446276"/>
          </a:xfrm>
          <a:prstGeom prst="rect">
            <a:avLst/>
          </a:prstGeom>
          <a:solidFill>
            <a:srgbClr val="FF7875">
              <a:alpha val="5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Consolas"/>
                <a:cs typeface="Consolas"/>
              </a:rPr>
              <a:t>s</a:t>
            </a:r>
            <a:r>
              <a:rPr lang="en-US" sz="2300" dirty="0" err="1" smtClean="0">
                <a:solidFill>
                  <a:srgbClr val="000000"/>
                </a:solidFill>
                <a:latin typeface="Consolas"/>
                <a:cs typeface="Consolas"/>
              </a:rPr>
              <a:t>rcip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= 5.6.7.8  </a:t>
            </a:r>
            <a:r>
              <a:rPr lang="ko-KR" alt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→ </a:t>
            </a:r>
            <a:r>
              <a:rPr lang="en-US" altLang="ko-KR" sz="2300" dirty="0" smtClean="0">
                <a:solidFill>
                  <a:srgbClr val="000000"/>
                </a:solidFill>
                <a:latin typeface="Consolas"/>
                <a:cs typeface="Consolas"/>
              </a:rPr>
              <a:t>count</a:t>
            </a:r>
            <a:r>
              <a:rPr lang="en-US" sz="23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endParaRPr lang="en-US" altLang="ko-KR" sz="2300" dirty="0" smtClean="0">
              <a:solidFill>
                <a:srgbClr val="000000"/>
              </a:solidFill>
              <a:latin typeface="Consolas"/>
              <a:cs typeface="Consolas"/>
              <a:sym typeface="Wingding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60895" y="5857108"/>
            <a:ext cx="6221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/>
              <a:t>Counts but doesn’t forward</a:t>
            </a:r>
            <a:endParaRPr lang="ko-KR" altLang="en-US" sz="2800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323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30"/>
          <p:cNvSpPr/>
          <p:nvPr/>
        </p:nvSpPr>
        <p:spPr>
          <a:xfrm>
            <a:off x="2304310" y="2107613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 + Route + FW + 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Goal : Modular SDN Programming</a:t>
            </a:r>
            <a:endParaRPr lang="ko-KR" altLang="en-US" dirty="0"/>
          </a:p>
        </p:txBody>
      </p:sp>
      <p:sp>
        <p:nvSpPr>
          <p:cNvPr id="4" name="Rounded Rectangle 5"/>
          <p:cNvSpPr/>
          <p:nvPr/>
        </p:nvSpPr>
        <p:spPr>
          <a:xfrm>
            <a:off x="2304310" y="3513881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8"/>
          <p:cNvSpPr/>
          <p:nvPr/>
        </p:nvSpPr>
        <p:spPr>
          <a:xfrm>
            <a:off x="4881702" y="4966429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9"/>
          <p:cNvSpPr/>
          <p:nvPr/>
        </p:nvSpPr>
        <p:spPr>
          <a:xfrm>
            <a:off x="5728370" y="4966429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0"/>
          <p:cNvSpPr/>
          <p:nvPr/>
        </p:nvSpPr>
        <p:spPr>
          <a:xfrm>
            <a:off x="6571510" y="4966429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11"/>
          <p:cNvSpPr/>
          <p:nvPr/>
        </p:nvSpPr>
        <p:spPr>
          <a:xfrm>
            <a:off x="4284800" y="4215941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12"/>
          <p:cNvSpPr/>
          <p:nvPr/>
        </p:nvSpPr>
        <p:spPr>
          <a:xfrm rot="10800000">
            <a:off x="4887342" y="4215941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3"/>
          <p:cNvSpPr/>
          <p:nvPr/>
        </p:nvSpPr>
        <p:spPr>
          <a:xfrm>
            <a:off x="2370633" y="4966429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4"/>
          <p:cNvSpPr/>
          <p:nvPr/>
        </p:nvSpPr>
        <p:spPr>
          <a:xfrm>
            <a:off x="3166502" y="4966429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5"/>
          <p:cNvSpPr/>
          <p:nvPr/>
        </p:nvSpPr>
        <p:spPr>
          <a:xfrm>
            <a:off x="4009642" y="4966429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21"/>
          <p:cNvSpPr/>
          <p:nvPr/>
        </p:nvSpPr>
        <p:spPr>
          <a:xfrm>
            <a:off x="4276784" y="2844389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rgbClr val="4F81B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23"/>
          <p:cNvSpPr/>
          <p:nvPr/>
        </p:nvSpPr>
        <p:spPr>
          <a:xfrm rot="10800000">
            <a:off x="4879326" y="2844389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rgbClr val="4F81B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22"/>
          <p:cNvSpPr/>
          <p:nvPr/>
        </p:nvSpPr>
        <p:spPr>
          <a:xfrm>
            <a:off x="6145466" y="2107613"/>
            <a:ext cx="886893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LB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" name="Rounded Rectangle 24"/>
          <p:cNvSpPr/>
          <p:nvPr/>
        </p:nvSpPr>
        <p:spPr>
          <a:xfrm>
            <a:off x="3760678" y="2109989"/>
            <a:ext cx="1128892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Route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" name="Rounded Rectangle 27"/>
          <p:cNvSpPr/>
          <p:nvPr/>
        </p:nvSpPr>
        <p:spPr>
          <a:xfrm>
            <a:off x="2293849" y="2109989"/>
            <a:ext cx="1340556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Monitor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" name="Rounded Rectangle 30"/>
          <p:cNvSpPr/>
          <p:nvPr/>
        </p:nvSpPr>
        <p:spPr>
          <a:xfrm>
            <a:off x="5032336" y="2107613"/>
            <a:ext cx="963789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FW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5" name="슬라이드 번호 개체 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916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Consolas"/>
                <a:cs typeface="Consolas"/>
              </a:rPr>
              <a:t>Pyretic</a:t>
            </a:r>
            <a:r>
              <a:rPr lang="en-US" altLang="ko-KR" dirty="0" smtClean="0"/>
              <a:t> (Contributions)</a:t>
            </a:r>
            <a:endParaRPr lang="ko-KR" altLang="en-US" dirty="0"/>
          </a:p>
        </p:txBody>
      </p:sp>
      <p:graphicFrame>
        <p:nvGraphicFramePr>
          <p:cNvPr id="4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906273"/>
              </p:ext>
            </p:extLst>
          </p:nvPr>
        </p:nvGraphicFramePr>
        <p:xfrm>
          <a:off x="628650" y="1883130"/>
          <a:ext cx="7886699" cy="3447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5156"/>
                <a:gridCol w="2855468"/>
                <a:gridCol w="3036075"/>
              </a:tblGrid>
              <a:tr h="61250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Abstracts</a:t>
                      </a:r>
                      <a:endParaRPr lang="en-US" sz="2800" b="1" dirty="0"/>
                    </a:p>
                  </a:txBody>
                  <a:tcPr marL="85197" marR="85197" marT="42599" marB="4259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Providing</a:t>
                      </a:r>
                    </a:p>
                  </a:txBody>
                  <a:tcPr marL="85197" marR="85197" marT="42599" marB="4259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Supporting</a:t>
                      </a:r>
                    </a:p>
                  </a:txBody>
                  <a:tcPr marL="85197" marR="85197" marT="42599" marB="42599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44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/>
                        <a:t>Policy</a:t>
                      </a:r>
                      <a:endParaRPr lang="en-US" sz="2800" b="1" i="1" dirty="0"/>
                    </a:p>
                  </a:txBody>
                  <a:tcPr marL="85197" marR="85197" marT="42599" marB="4259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accent4"/>
                          </a:solidFill>
                        </a:rPr>
                        <a:t>Compositional</a:t>
                      </a:r>
                    </a:p>
                    <a:p>
                      <a:pPr algn="ctr"/>
                      <a:r>
                        <a:rPr lang="en-US" sz="2800" b="0" dirty="0" smtClean="0">
                          <a:solidFill>
                            <a:schemeClr val="accent4"/>
                          </a:solidFill>
                        </a:rPr>
                        <a:t> Operators</a:t>
                      </a:r>
                      <a:endParaRPr lang="en-US" sz="2800" b="0" dirty="0">
                        <a:solidFill>
                          <a:schemeClr val="accent4"/>
                        </a:solidFill>
                      </a:endParaRPr>
                    </a:p>
                  </a:txBody>
                  <a:tcPr marL="85197" marR="85197" marT="42599" marB="4259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smtClean="0">
                          <a:solidFill>
                            <a:srgbClr val="8064A2"/>
                          </a:solidFill>
                        </a:rPr>
                        <a:t>Functional Composition</a:t>
                      </a:r>
                      <a:endParaRPr lang="en-US" sz="2800" b="0" dirty="0" smtClean="0">
                        <a:solidFill>
                          <a:schemeClr val="accent4"/>
                        </a:solidFill>
                      </a:endParaRPr>
                    </a:p>
                  </a:txBody>
                  <a:tcPr marL="85197" marR="85197" marT="42599" marB="4259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/>
                        <a:t>Packet</a:t>
                      </a:r>
                      <a:endParaRPr lang="en-US" sz="2800" b="1" i="1" dirty="0"/>
                    </a:p>
                  </a:txBody>
                  <a:tcPr marL="85197" marR="85197" marT="42599" marB="4259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smtClean="0">
                          <a:solidFill>
                            <a:srgbClr val="8064A2"/>
                          </a:solidFill>
                        </a:rPr>
                        <a:t>Extensible Headers</a:t>
                      </a:r>
                    </a:p>
                  </a:txBody>
                  <a:tcPr marL="85197" marR="85197" marT="42599" marB="4259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smtClean="0">
                          <a:solidFill>
                            <a:srgbClr val="8064A2"/>
                          </a:solidFill>
                        </a:rPr>
                        <a:t>Policy &amp; Network Abstractions</a:t>
                      </a:r>
                      <a:endParaRPr lang="en-US" sz="2800" b="0" dirty="0" smtClean="0">
                        <a:solidFill>
                          <a:srgbClr val="8064A2"/>
                        </a:solidFill>
                      </a:endParaRPr>
                    </a:p>
                  </a:txBody>
                  <a:tcPr marL="85197" marR="85197" marT="42599" marB="4259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1" dirty="0" smtClean="0"/>
                        <a:t>Network</a:t>
                      </a:r>
                      <a:endParaRPr lang="en-US" sz="2800" b="1" i="1" dirty="0"/>
                    </a:p>
                  </a:txBody>
                  <a:tcPr marL="85197" marR="85197" marT="42599" marB="4259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8064A2"/>
                          </a:solidFill>
                        </a:rPr>
                        <a:t>Layered Abstract</a:t>
                      </a:r>
                    </a:p>
                    <a:p>
                      <a:pPr algn="ctr"/>
                      <a:r>
                        <a:rPr lang="en-US" sz="2800" b="0" baseline="0" dirty="0" smtClean="0">
                          <a:solidFill>
                            <a:srgbClr val="8064A2"/>
                          </a:solidFill>
                        </a:rPr>
                        <a:t> Topologies</a:t>
                      </a:r>
                      <a:endParaRPr lang="en-US" sz="2800" b="0" dirty="0">
                        <a:solidFill>
                          <a:srgbClr val="8064A2"/>
                        </a:solidFill>
                      </a:endParaRPr>
                    </a:p>
                  </a:txBody>
                  <a:tcPr marL="85197" marR="85197" marT="42599" marB="4259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baseline="0" dirty="0" smtClean="0">
                          <a:solidFill>
                            <a:srgbClr val="8064A2"/>
                          </a:solidFill>
                        </a:rPr>
                        <a:t>Topological</a:t>
                      </a:r>
                    </a:p>
                    <a:p>
                      <a:pPr algn="ctr"/>
                      <a:r>
                        <a:rPr lang="en-US" sz="2800" b="0" baseline="0" dirty="0" smtClean="0">
                          <a:solidFill>
                            <a:srgbClr val="8064A2"/>
                          </a:solidFill>
                        </a:rPr>
                        <a:t>Decomposition</a:t>
                      </a:r>
                      <a:endParaRPr lang="en-US" sz="2800" b="0" dirty="0">
                        <a:solidFill>
                          <a:srgbClr val="8064A2"/>
                        </a:solidFill>
                      </a:endParaRPr>
                    </a:p>
                  </a:txBody>
                  <a:tcPr marL="85197" marR="85197" marT="42599" marB="4259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/>
          <p:nvPr/>
        </p:nvSpPr>
        <p:spPr>
          <a:xfrm>
            <a:off x="443912" y="3444892"/>
            <a:ext cx="8256175" cy="985481"/>
          </a:xfrm>
          <a:prstGeom prst="rect">
            <a:avLst/>
          </a:prstGeom>
          <a:solidFill>
            <a:schemeClr val="bg1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468185" y="2505137"/>
            <a:ext cx="8256175" cy="939755"/>
          </a:xfrm>
          <a:prstGeom prst="rect">
            <a:avLst/>
          </a:prstGeom>
          <a:solidFill>
            <a:schemeClr val="bg1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7"/>
          <p:cNvSpPr/>
          <p:nvPr/>
        </p:nvSpPr>
        <p:spPr>
          <a:xfrm>
            <a:off x="277101" y="4424180"/>
            <a:ext cx="8770467" cy="2169503"/>
          </a:xfrm>
          <a:prstGeom prst="rect">
            <a:avLst/>
          </a:prstGeom>
          <a:solidFill>
            <a:schemeClr val="bg1"/>
          </a:solidFill>
          <a:ln w="127000">
            <a:noFill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슬라이드 번호 개체 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BC9DD-A884-4C51-BCFA-D925D5F7573D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454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4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9.6|11.5|11.5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2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3|12.3|17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2.3|7.4|17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8.2|14"/>
</p:tagLst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7388</TotalTime>
  <Words>3900</Words>
  <Application>Microsoft Office PowerPoint</Application>
  <PresentationFormat>화면 슬라이드 쇼(4:3)</PresentationFormat>
  <Paragraphs>1324</Paragraphs>
  <Slides>45</Slides>
  <Notes>44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45</vt:i4>
      </vt:variant>
    </vt:vector>
  </HeadingPairs>
  <TitlesOfParts>
    <vt:vector size="54" baseType="lpstr">
      <vt:lpstr>ＭＳ Ｐゴシック</vt:lpstr>
      <vt:lpstr>맑은 고딕</vt:lpstr>
      <vt:lpstr>Arial</vt:lpstr>
      <vt:lpstr>Calibri</vt:lpstr>
      <vt:lpstr>Calibri Light</vt:lpstr>
      <vt:lpstr>Consolas</vt:lpstr>
      <vt:lpstr>Helvetica</vt:lpstr>
      <vt:lpstr>Wingdings</vt:lpstr>
      <vt:lpstr>Office 테마</vt:lpstr>
      <vt:lpstr> Composing Software-Defined Networks</vt:lpstr>
      <vt:lpstr>Software Defined Networks (SDN)</vt:lpstr>
      <vt:lpstr>Software Defined Networks (SDN)</vt:lpstr>
      <vt:lpstr>Software Defined Networks (SDN)</vt:lpstr>
      <vt:lpstr>Programming in OpenFlow</vt:lpstr>
      <vt:lpstr>Route and Monitor in Parallel</vt:lpstr>
      <vt:lpstr>Route and Monitor in Parallel</vt:lpstr>
      <vt:lpstr>Goal : Modular SDN Programming</vt:lpstr>
      <vt:lpstr>Pyretic (Contributions)</vt:lpstr>
      <vt:lpstr>Pyretic’s abstractions</vt:lpstr>
      <vt:lpstr>Pyretic Drop Policy</vt:lpstr>
      <vt:lpstr>Pyretic Forward Policy</vt:lpstr>
      <vt:lpstr>Pyretic Policy</vt:lpstr>
      <vt:lpstr>One Pyretic Policy  For Each OpenFlow Action</vt:lpstr>
      <vt:lpstr>Enabling Compositional Operators</vt:lpstr>
      <vt:lpstr>Simple routing example</vt:lpstr>
      <vt:lpstr>Monitoring Load Balancer</vt:lpstr>
      <vt:lpstr>Monitoring Load Balancer</vt:lpstr>
      <vt:lpstr>Pyretic’s abstractions</vt:lpstr>
      <vt:lpstr>Extensible Pyretic Packet Model</vt:lpstr>
      <vt:lpstr>Pyretic’s abstractions</vt:lpstr>
      <vt:lpstr>Many-to-One</vt:lpstr>
      <vt:lpstr>Topology Abstraction def abstract(ingress,fabric,egress,derived):</vt:lpstr>
      <vt:lpstr>Implementing abstract() def abstract(ingress,fabric,egress,derived):</vt:lpstr>
      <vt:lpstr>One-to-Many</vt:lpstr>
      <vt:lpstr>Packet arrives at G</vt:lpstr>
      <vt:lpstr>Apply Ingress policy</vt:lpstr>
      <vt:lpstr>Lift packet to virtual network</vt:lpstr>
      <vt:lpstr>Run MAC-Learning</vt:lpstr>
      <vt:lpstr>Lower packet</vt:lpstr>
      <vt:lpstr>Apply Fabric policy</vt:lpstr>
      <vt:lpstr>Start with Ingress policy</vt:lpstr>
      <vt:lpstr>Lift packet</vt:lpstr>
      <vt:lpstr>Forward</vt:lpstr>
      <vt:lpstr>Lower packet</vt:lpstr>
      <vt:lpstr>Apply Fabric policy</vt:lpstr>
      <vt:lpstr>Start with Ingress policy</vt:lpstr>
      <vt:lpstr>Lift packet</vt:lpstr>
      <vt:lpstr>Route</vt:lpstr>
      <vt:lpstr>Lower packet</vt:lpstr>
      <vt:lpstr>Apply Fabric policy</vt:lpstr>
      <vt:lpstr>And Egress policy</vt:lpstr>
      <vt:lpstr>Packet continues journey on Link</vt:lpstr>
      <vt:lpstr>Summary</vt:lpstr>
      <vt:lpstr>Discussion Topics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JungAh Hong</dc:creator>
  <cp:lastModifiedBy>JungAh Hong</cp:lastModifiedBy>
  <cp:revision>93</cp:revision>
  <dcterms:created xsi:type="dcterms:W3CDTF">2014-09-23T22:17:45Z</dcterms:created>
  <dcterms:modified xsi:type="dcterms:W3CDTF">2014-10-02T06:20:09Z</dcterms:modified>
</cp:coreProperties>
</file>