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sldIdLst>
    <p:sldId id="256" r:id="rId2"/>
    <p:sldId id="257" r:id="rId3"/>
    <p:sldId id="258" r:id="rId4"/>
    <p:sldId id="259" r:id="rId5"/>
    <p:sldId id="260" r:id="rId6"/>
    <p:sldId id="262" r:id="rId7"/>
    <p:sldId id="263" r:id="rId8"/>
    <p:sldId id="264" r:id="rId9"/>
    <p:sldId id="265" r:id="rId10"/>
    <p:sldId id="266" r:id="rId11"/>
    <p:sldId id="261" r:id="rId12"/>
    <p:sldId id="267" r:id="rId13"/>
    <p:sldId id="268" r:id="rId14"/>
    <p:sldId id="269" r:id="rId15"/>
    <p:sldId id="270" r:id="rId16"/>
    <p:sldId id="271" r:id="rId17"/>
    <p:sldId id="272" r:id="rId18"/>
    <p:sldId id="273" r:id="rId19"/>
    <p:sldId id="274" r:id="rId20"/>
    <p:sldId id="276" r:id="rId21"/>
    <p:sldId id="275" r:id="rId22"/>
    <p:sldId id="279" r:id="rId23"/>
    <p:sldId id="278" r:id="rId24"/>
    <p:sldId id="281" r:id="rId25"/>
    <p:sldId id="283" r:id="rId26"/>
    <p:sldId id="282" r:id="rId27"/>
    <p:sldId id="286" r:id="rId28"/>
    <p:sldId id="284" r:id="rId29"/>
    <p:sldId id="287" r:id="rId30"/>
    <p:sldId id="289" r:id="rId31"/>
    <p:sldId id="285" r:id="rId32"/>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92" autoAdjust="0"/>
    <p:restoredTop sz="80301" autoAdjust="0"/>
  </p:normalViewPr>
  <p:slideViewPr>
    <p:cSldViewPr snapToGrid="0">
      <p:cViewPr varScale="1">
        <p:scale>
          <a:sx n="67" d="100"/>
          <a:sy n="67" d="100"/>
        </p:scale>
        <p:origin x="-198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3190C2-49D4-45BD-ACEB-8507AA0C78F5}" type="datetimeFigureOut">
              <a:rPr lang="ko-KR" altLang="en-US" smtClean="0"/>
              <a:t>14. 11. 5.</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938FF-B13F-4ECD-9689-8B8132BC5D88}" type="slidenum">
              <a:rPr lang="ko-KR" altLang="en-US" smtClean="0"/>
              <a:t>‹#›</a:t>
            </a:fld>
            <a:endParaRPr lang="ko-KR" altLang="en-US"/>
          </a:p>
        </p:txBody>
      </p:sp>
    </p:spTree>
    <p:extLst>
      <p:ext uri="{BB962C8B-B14F-4D97-AF65-F5344CB8AC3E}">
        <p14:creationId xmlns:p14="http://schemas.microsoft.com/office/powerpoint/2010/main" val="313622378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Hi my</a:t>
            </a:r>
            <a:r>
              <a:rPr lang="en-US" altLang="ko-KR" baseline="0" dirty="0" smtClean="0"/>
              <a:t> name is </a:t>
            </a:r>
            <a:r>
              <a:rPr lang="en-US" altLang="ko-KR" baseline="0" dirty="0" err="1" smtClean="0"/>
              <a:t>giyoung</a:t>
            </a:r>
            <a:r>
              <a:rPr lang="en-US" altLang="ko-KR" baseline="0" dirty="0" smtClean="0"/>
              <a:t> </a:t>
            </a:r>
            <a:r>
              <a:rPr lang="en-US" altLang="ko-KR" baseline="0" dirty="0" err="1" smtClean="0"/>
              <a:t>nam</a:t>
            </a:r>
            <a:r>
              <a:rPr lang="en-US" altLang="ko-KR" baseline="0" dirty="0" smtClean="0"/>
              <a:t> and I’ll talk about the consolidated </a:t>
            </a:r>
            <a:r>
              <a:rPr lang="en-US" altLang="ko-KR" baseline="0" dirty="0" err="1" smtClean="0"/>
              <a:t>middlebox</a:t>
            </a:r>
            <a:r>
              <a:rPr lang="en-US" altLang="ko-KR" baseline="0" dirty="0" smtClean="0"/>
              <a:t> architecture which called Comb. </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1</a:t>
            </a:fld>
            <a:endParaRPr lang="ko-KR" altLang="en-US"/>
          </a:p>
        </p:txBody>
      </p:sp>
    </p:spTree>
    <p:extLst>
      <p:ext uri="{BB962C8B-B14F-4D97-AF65-F5344CB8AC3E}">
        <p14:creationId xmlns:p14="http://schemas.microsoft.com/office/powerpoint/2010/main" val="386825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Let assume</a:t>
            </a:r>
            <a:r>
              <a:rPr lang="en-US" altLang="ko-KR" baseline="0" dirty="0" smtClean="0"/>
              <a:t> that there are three nodes </a:t>
            </a:r>
            <a:r>
              <a:rPr lang="en-US" altLang="ko-KR" baseline="0" dirty="0" err="1" smtClean="0"/>
              <a:t>whitn</a:t>
            </a:r>
            <a:r>
              <a:rPr lang="en-US" altLang="ko-KR" baseline="0" dirty="0" smtClean="0"/>
              <a:t> the some packet path, and there are one </a:t>
            </a:r>
            <a:r>
              <a:rPr lang="en-US" altLang="ko-KR" baseline="0" dirty="0" err="1" smtClean="0"/>
              <a:t>middlebox</a:t>
            </a:r>
            <a:r>
              <a:rPr lang="en-US" altLang="ko-KR" baseline="0" dirty="0" smtClean="0"/>
              <a:t> at node 1. </a:t>
            </a:r>
          </a:p>
          <a:p>
            <a:r>
              <a:rPr lang="en-US" altLang="ko-KR" dirty="0" smtClean="0"/>
              <a:t>If Node</a:t>
            </a:r>
            <a:r>
              <a:rPr lang="en-US" altLang="ko-KR" baseline="0" dirty="0" smtClean="0"/>
              <a:t> 1 deploys a </a:t>
            </a:r>
            <a:r>
              <a:rPr lang="en-US" altLang="ko-KR" baseline="0" dirty="0" err="1" smtClean="0"/>
              <a:t>middlebox</a:t>
            </a:r>
            <a:r>
              <a:rPr lang="en-US" altLang="ko-KR" baseline="0" dirty="0" smtClean="0"/>
              <a:t> application, (well, let’s assume that it is IDS), and its capacity is 100 unit.</a:t>
            </a:r>
          </a:p>
          <a:p>
            <a:r>
              <a:rPr lang="en-US" altLang="ko-KR" baseline="0" dirty="0" smtClean="0"/>
              <a:t>When there are 100 unit of packet coming on N1. the </a:t>
            </a:r>
            <a:r>
              <a:rPr lang="en-US" altLang="ko-KR" baseline="0" dirty="0" err="1" smtClean="0"/>
              <a:t>middlebox</a:t>
            </a:r>
            <a:r>
              <a:rPr lang="en-US" altLang="ko-KR" baseline="0" dirty="0" smtClean="0"/>
              <a:t> on N1 become overload.</a:t>
            </a:r>
          </a:p>
          <a:p>
            <a:r>
              <a:rPr lang="en-US" altLang="ko-KR" baseline="0" dirty="0" smtClean="0"/>
              <a:t>In </a:t>
            </a:r>
            <a:r>
              <a:rPr lang="en-US" altLang="ko-KR" baseline="0" dirty="0" err="1" smtClean="0"/>
              <a:t>CoMb</a:t>
            </a:r>
            <a:r>
              <a:rPr lang="en-US" altLang="ko-KR" baseline="0" dirty="0" smtClean="0"/>
              <a:t>, it allows to deploy multiple applications dynamically on different node, and adjust its processing capacity to distribute load on network-wide level.</a:t>
            </a:r>
          </a:p>
          <a:p>
            <a:r>
              <a:rPr lang="en-US" altLang="ko-KR" baseline="0" dirty="0" smtClean="0"/>
              <a:t>So these management consolidation enables flexible resource allocation.</a:t>
            </a:r>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10</a:t>
            </a:fld>
            <a:endParaRPr lang="ko-KR" altLang="en-US"/>
          </a:p>
        </p:txBody>
      </p:sp>
    </p:spTree>
    <p:extLst>
      <p:ext uri="{BB962C8B-B14F-4D97-AF65-F5344CB8AC3E}">
        <p14:creationId xmlns:p14="http://schemas.microsoft.com/office/powerpoint/2010/main" val="154446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Until now I’m talk</a:t>
            </a:r>
            <a:r>
              <a:rPr lang="en-US" altLang="ko-KR" baseline="0" dirty="0" smtClean="0"/>
              <a:t> about the overview of </a:t>
            </a:r>
            <a:r>
              <a:rPr lang="en-US" altLang="ko-KR" baseline="0" dirty="0" err="1" smtClean="0"/>
              <a:t>coMb</a:t>
            </a:r>
            <a:r>
              <a:rPr lang="en-US" altLang="ko-KR" baseline="0" dirty="0" smtClean="0"/>
              <a:t>, and I’ll move on the design part.</a:t>
            </a:r>
          </a:p>
          <a:p>
            <a:endParaRPr lang="en-US" altLang="ko-KR" baseline="0" dirty="0" smtClean="0"/>
          </a:p>
          <a:p>
            <a:r>
              <a:rPr lang="en-US" altLang="ko-KR" baseline="0" dirty="0" smtClean="0"/>
              <a:t>In this time, I’ll talk about management layer first. </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11</a:t>
            </a:fld>
            <a:endParaRPr lang="ko-KR" altLang="en-US"/>
          </a:p>
        </p:txBody>
      </p:sp>
    </p:spTree>
    <p:extLst>
      <p:ext uri="{BB962C8B-B14F-4D97-AF65-F5344CB8AC3E}">
        <p14:creationId xmlns:p14="http://schemas.microsoft.com/office/powerpoint/2010/main" val="3248862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 goal of management layer is balance the</a:t>
            </a:r>
            <a:r>
              <a:rPr lang="en-US" altLang="ko-KR" baseline="0" dirty="0" smtClean="0"/>
              <a:t> load across network, exploit </a:t>
            </a:r>
            <a:r>
              <a:rPr lang="en-US" altLang="ko-KR" baseline="0" dirty="0" err="1" smtClean="0"/>
              <a:t>mupliplexinag</a:t>
            </a:r>
            <a:r>
              <a:rPr lang="en-US" altLang="ko-KR" baseline="0" dirty="0" smtClean="0"/>
              <a:t>, </a:t>
            </a:r>
            <a:r>
              <a:rPr lang="en-US" altLang="ko-KR" baseline="0" dirty="0" err="1" smtClean="0"/>
              <a:t>resue</a:t>
            </a:r>
            <a:r>
              <a:rPr lang="en-US" altLang="ko-KR" baseline="0" dirty="0" smtClean="0"/>
              <a:t> and distribution. </a:t>
            </a:r>
          </a:p>
          <a:p>
            <a:endParaRPr lang="en-US" altLang="ko-KR" baseline="0" dirty="0" smtClean="0"/>
          </a:p>
          <a:p>
            <a:r>
              <a:rPr lang="en-US" altLang="ko-KR" baseline="0" dirty="0" smtClean="0"/>
              <a:t>To achieve these goals, network-wide controller requires three kind of input, </a:t>
            </a:r>
            <a:r>
              <a:rPr lang="en-US" altLang="ko-KR" baseline="0" dirty="0" err="1" smtClean="0"/>
              <a:t>Appspec</a:t>
            </a:r>
            <a:r>
              <a:rPr lang="en-US" altLang="ko-KR" baseline="0" dirty="0" smtClean="0"/>
              <a:t>, </a:t>
            </a:r>
            <a:r>
              <a:rPr lang="en-US" altLang="ko-KR" baseline="0" dirty="0" err="1" smtClean="0"/>
              <a:t>networkspec</a:t>
            </a:r>
            <a:r>
              <a:rPr lang="en-US" altLang="ko-KR" baseline="0" dirty="0" smtClean="0"/>
              <a:t>, and </a:t>
            </a:r>
            <a:r>
              <a:rPr lang="en-US" altLang="ko-KR" baseline="0" dirty="0" err="1" smtClean="0"/>
              <a:t>boxspec</a:t>
            </a:r>
            <a:r>
              <a:rPr lang="en-US" altLang="ko-KR" baseline="0" dirty="0" smtClean="0"/>
              <a:t>.</a:t>
            </a:r>
          </a:p>
          <a:p>
            <a:r>
              <a:rPr lang="en-US" altLang="ko-KR" baseline="0" dirty="0" smtClean="0"/>
              <a:t>First, application spec defines the policy constraints for </a:t>
            </a:r>
            <a:r>
              <a:rPr lang="en-US" altLang="ko-KR" baseline="0" dirty="0" err="1" smtClean="0"/>
              <a:t>middlebox</a:t>
            </a:r>
            <a:r>
              <a:rPr lang="en-US" altLang="ko-KR" baseline="0" dirty="0" smtClean="0"/>
              <a:t>, for example, it specifies the processing order for each packet, such as all web traffic goes through a firewall and then IDS, and finally go to proxy. </a:t>
            </a:r>
          </a:p>
          <a:p>
            <a:r>
              <a:rPr lang="en-US" altLang="ko-KR" baseline="0" dirty="0" smtClean="0"/>
              <a:t>Network spec defines end-to-end routing path and the location of the </a:t>
            </a:r>
            <a:r>
              <a:rPr lang="en-US" altLang="ko-KR" baseline="0" dirty="0" err="1" smtClean="0"/>
              <a:t>middlebox</a:t>
            </a:r>
            <a:r>
              <a:rPr lang="en-US" altLang="ko-KR" baseline="0" dirty="0" smtClean="0"/>
              <a:t> nodes on each path, and define traffic into classes. In this paper, class is </a:t>
            </a:r>
            <a:r>
              <a:rPr lang="en-US" altLang="ko-KR" baseline="0" dirty="0" err="1" smtClean="0"/>
              <a:t>definded</a:t>
            </a:r>
            <a:r>
              <a:rPr lang="en-US" altLang="ko-KR" baseline="0" dirty="0" smtClean="0"/>
              <a:t> based on high-level flow information such as port 80 sessions </a:t>
            </a:r>
            <a:r>
              <a:rPr lang="en-US" altLang="ko-KR" baseline="0" dirty="0" err="1" smtClean="0"/>
              <a:t>initated</a:t>
            </a:r>
            <a:r>
              <a:rPr lang="en-US" altLang="ko-KR" baseline="0" dirty="0" smtClean="0"/>
              <a:t> by host at A from B. or </a:t>
            </a:r>
            <a:r>
              <a:rPr lang="en-US" altLang="ko-KR" baseline="0" dirty="0" err="1" smtClean="0"/>
              <a:t>discrbed</a:t>
            </a:r>
            <a:r>
              <a:rPr lang="en-US" altLang="ko-KR" baseline="0" dirty="0" smtClean="0"/>
              <a:t> based on 5-tuple information.</a:t>
            </a:r>
          </a:p>
          <a:p>
            <a:r>
              <a:rPr lang="en-US" altLang="ko-KR" baseline="0" dirty="0" smtClean="0"/>
              <a:t>Finally, </a:t>
            </a:r>
            <a:r>
              <a:rPr lang="en-US" altLang="ko-KR" baseline="0" dirty="0" err="1" smtClean="0"/>
              <a:t>BoxSpec</a:t>
            </a:r>
            <a:r>
              <a:rPr lang="en-US" altLang="ko-KR" baseline="0" dirty="0" smtClean="0"/>
              <a:t> </a:t>
            </a:r>
            <a:r>
              <a:rPr lang="en-US" altLang="ko-KR" baseline="0" dirty="0" err="1" smtClean="0"/>
              <a:t>cpatures</a:t>
            </a:r>
            <a:r>
              <a:rPr lang="en-US" altLang="ko-KR" baseline="0" dirty="0" smtClean="0"/>
              <a:t> the </a:t>
            </a:r>
            <a:r>
              <a:rPr lang="en-US" altLang="ko-KR" baseline="0" dirty="0" err="1" smtClean="0"/>
              <a:t>haredware</a:t>
            </a:r>
            <a:r>
              <a:rPr lang="en-US" altLang="ko-KR" baseline="0" dirty="0" smtClean="0"/>
              <a:t> capabilities of the </a:t>
            </a:r>
            <a:r>
              <a:rPr lang="en-US" altLang="ko-KR" baseline="0" dirty="0" err="1" smtClean="0"/>
              <a:t>middlebox</a:t>
            </a:r>
            <a:r>
              <a:rPr lang="en-US" altLang="ko-KR" baseline="0" dirty="0" smtClean="0"/>
              <a:t> hardware such as CPU and memory. And also it captures resource footprint of each </a:t>
            </a:r>
            <a:r>
              <a:rPr lang="en-US" altLang="ko-KR" baseline="0" dirty="0" err="1" smtClean="0"/>
              <a:t>middlebox</a:t>
            </a:r>
            <a:r>
              <a:rPr lang="en-US" altLang="ko-KR" baseline="0" dirty="0" smtClean="0"/>
              <a:t> applications.</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12</a:t>
            </a:fld>
            <a:endParaRPr lang="ko-KR" altLang="en-US"/>
          </a:p>
        </p:txBody>
      </p:sp>
    </p:spTree>
    <p:extLst>
      <p:ext uri="{BB962C8B-B14F-4D97-AF65-F5344CB8AC3E}">
        <p14:creationId xmlns:p14="http://schemas.microsoft.com/office/powerpoint/2010/main" val="2009275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So, given</a:t>
            </a:r>
            <a:r>
              <a:rPr lang="en-US" altLang="ko-KR" baseline="0" dirty="0" smtClean="0"/>
              <a:t> these inputs, controller assign processing responsibilities to </a:t>
            </a:r>
            <a:r>
              <a:rPr lang="en-US" altLang="ko-KR" baseline="0" dirty="0" err="1" smtClean="0"/>
              <a:t>middleboxes</a:t>
            </a:r>
            <a:r>
              <a:rPr lang="en-US" altLang="ko-KR" baseline="0" dirty="0" smtClean="0"/>
              <a:t> across the network.</a:t>
            </a:r>
          </a:p>
          <a:p>
            <a:r>
              <a:rPr lang="en-US" altLang="ko-KR" dirty="0" smtClean="0"/>
              <a:t>To </a:t>
            </a:r>
            <a:r>
              <a:rPr lang="en-US" altLang="ko-KR" dirty="0" err="1" smtClean="0"/>
              <a:t>acheve</a:t>
            </a:r>
            <a:r>
              <a:rPr lang="en-US" altLang="ko-KR" baseline="0" dirty="0" smtClean="0"/>
              <a:t> </a:t>
            </a:r>
            <a:r>
              <a:rPr lang="en-US" altLang="ko-KR" baseline="0" dirty="0" err="1" smtClean="0"/>
              <a:t>theis</a:t>
            </a:r>
            <a:r>
              <a:rPr lang="en-US" altLang="ko-KR" baseline="0" dirty="0" smtClean="0"/>
              <a:t> goal, there are three constraints to satisfy.</a:t>
            </a:r>
          </a:p>
          <a:p>
            <a:endParaRPr lang="en-US" altLang="ko-KR" baseline="0" dirty="0" smtClean="0"/>
          </a:p>
          <a:p>
            <a:r>
              <a:rPr lang="en-US" altLang="ko-KR" baseline="0" dirty="0" smtClean="0"/>
              <a:t>First one is each </a:t>
            </a:r>
            <a:r>
              <a:rPr lang="en-US" altLang="ko-KR" baseline="0" dirty="0" err="1" smtClean="0"/>
              <a:t>middlebox</a:t>
            </a:r>
            <a:r>
              <a:rPr lang="en-US" altLang="ko-KR" baseline="0" dirty="0" smtClean="0"/>
              <a:t> application should define interested </a:t>
            </a:r>
            <a:r>
              <a:rPr lang="en-US" altLang="ko-KR" baseline="0" dirty="0" err="1" smtClean="0"/>
              <a:t>sessions’s</a:t>
            </a:r>
            <a:r>
              <a:rPr lang="en-US" altLang="ko-KR" baseline="0" dirty="0" smtClean="0"/>
              <a:t> routing path</a:t>
            </a:r>
          </a:p>
          <a:p>
            <a:r>
              <a:rPr lang="en-US" altLang="ko-KR" baseline="0" dirty="0" smtClean="0"/>
              <a:t>Second one is that respect the policy ordering constraints across </a:t>
            </a:r>
            <a:r>
              <a:rPr lang="en-US" altLang="ko-KR" baseline="0" dirty="0" err="1" smtClean="0"/>
              <a:t>middlebox</a:t>
            </a:r>
            <a:r>
              <a:rPr lang="en-US" altLang="ko-KR" baseline="0" dirty="0" smtClean="0"/>
              <a:t> applications that need to process this session.</a:t>
            </a:r>
          </a:p>
          <a:p>
            <a:r>
              <a:rPr lang="en-US" altLang="ko-KR" baseline="0" dirty="0" smtClean="0"/>
              <a:t>And the final one is model the potential for reusing common actions across </a:t>
            </a:r>
            <a:r>
              <a:rPr lang="en-US" altLang="ko-KR" baseline="0" dirty="0" err="1" smtClean="0"/>
              <a:t>middlebox</a:t>
            </a:r>
            <a:r>
              <a:rPr lang="en-US" altLang="ko-KR" baseline="0" dirty="0" smtClean="0"/>
              <a:t> applications.</a:t>
            </a:r>
          </a:p>
          <a:p>
            <a:endParaRPr lang="en-US" altLang="ko-KR" baseline="0" dirty="0" smtClean="0"/>
          </a:p>
          <a:p>
            <a:endParaRPr lang="en-US" altLang="ko-KR" baseline="0" dirty="0" smtClean="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13</a:t>
            </a:fld>
            <a:endParaRPr lang="ko-KR" altLang="en-US"/>
          </a:p>
        </p:txBody>
      </p:sp>
    </p:spTree>
    <p:extLst>
      <p:ext uri="{BB962C8B-B14F-4D97-AF65-F5344CB8AC3E}">
        <p14:creationId xmlns:p14="http://schemas.microsoft.com/office/powerpoint/2010/main" val="397208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Before we move on the resource footprint part there are some important ideas to deploying applications into node.</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 achieving this policy and reuse dependences is hard on optimization point, they constraint that all applications pertaining to a given session run on the same node. </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So, to</a:t>
            </a:r>
            <a:r>
              <a:rPr lang="en-US" altLang="ko-KR" baseline="0" dirty="0" smtClean="0"/>
              <a:t> minimizing the provisioning cost and load balancing with these constraints, first we need to know application’s resource footprint information.</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This figure shows an example of resource footprint for two </a:t>
            </a:r>
            <a:r>
              <a:rPr lang="en-US" altLang="ko-KR" baseline="0" dirty="0" err="1" smtClean="0"/>
              <a:t>middlebox</a:t>
            </a:r>
            <a:r>
              <a:rPr lang="en-US" altLang="ko-KR" baseline="0" dirty="0" smtClean="0"/>
              <a:t> applications, IDS and Proxy.</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But in this paper, they found that they cannot utilize loads with applications resource footprint only.</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Because these network applications supports multiple class of session and each session can be pass multiple </a:t>
            </a:r>
            <a:r>
              <a:rPr lang="en-US" altLang="ko-KR" baseline="0" dirty="0" err="1" smtClean="0"/>
              <a:t>middlebox</a:t>
            </a:r>
            <a:r>
              <a:rPr lang="en-US" altLang="ko-KR" baseline="0" dirty="0" smtClean="0"/>
              <a:t>.</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For example, for HTTP session, it </a:t>
            </a:r>
            <a:r>
              <a:rPr lang="en-US" altLang="ko-KR" baseline="0" dirty="0" err="1" smtClean="0"/>
              <a:t>crocess</a:t>
            </a:r>
            <a:r>
              <a:rPr lang="en-US" altLang="ko-KR" baseline="0" dirty="0" smtClean="0"/>
              <a:t> both IDS and Proxy </a:t>
            </a:r>
            <a:r>
              <a:rPr lang="en-US" altLang="ko-KR" baseline="0" dirty="0" err="1" smtClean="0"/>
              <a:t>middleboxes</a:t>
            </a:r>
            <a:r>
              <a:rPr lang="en-US" altLang="ko-KR" baseline="0" dirty="0" smtClean="0"/>
              <a:t>, and it requires 3 units of CPU and 4 units of memory resource.</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On the other hand, UDP session only passes IDS and it requires 3 </a:t>
            </a:r>
            <a:r>
              <a:rPr lang="en-US" altLang="ko-KR" baseline="0" dirty="0" err="1" smtClean="0"/>
              <a:t>uiits</a:t>
            </a:r>
            <a:r>
              <a:rPr lang="en-US" altLang="ko-KR" baseline="0" dirty="0" smtClean="0"/>
              <a:t> of CPU only.</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So, we need to identify the exact of </a:t>
            </a:r>
            <a:r>
              <a:rPr lang="en-US" altLang="ko-KR" baseline="0" dirty="0" err="1" smtClean="0"/>
              <a:t>applicatios</a:t>
            </a:r>
            <a:r>
              <a:rPr lang="en-US" altLang="ko-KR" baseline="0" dirty="0" smtClean="0"/>
              <a:t> for each session </a:t>
            </a:r>
            <a:r>
              <a:rPr lang="en-US" altLang="ko-KR" baseline="0" dirty="0" err="1" smtClean="0"/>
              <a:t>byond</a:t>
            </a:r>
            <a:r>
              <a:rPr lang="en-US" altLang="ko-KR" baseline="0" dirty="0" smtClean="0"/>
              <a:t> the application’s resource footprint. So they create new concept called </a:t>
            </a:r>
            <a:r>
              <a:rPr lang="en-US" altLang="ko-KR" baseline="0" dirty="0" err="1" smtClean="0"/>
              <a:t>HyperApp</a:t>
            </a:r>
            <a:r>
              <a:rPr lang="en-US" altLang="ko-KR" baseline="0" dirty="0" smtClean="0"/>
              <a:t>.</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r>
              <a:rPr lang="en-US" altLang="ko-KR" dirty="0" smtClean="0"/>
              <a:t>For a practical reason,</a:t>
            </a:r>
            <a:r>
              <a:rPr lang="en-US" altLang="ko-KR" baseline="0" dirty="0" smtClean="0"/>
              <a:t> </a:t>
            </a:r>
            <a:r>
              <a:rPr lang="ko-KR" altLang="en-US" baseline="0" dirty="0" err="1" smtClean="0"/>
              <a:t>디펜던시를</a:t>
            </a:r>
            <a:r>
              <a:rPr lang="ko-KR" altLang="en-US" baseline="0" dirty="0" smtClean="0"/>
              <a:t> 없앤다</a:t>
            </a:r>
            <a:r>
              <a:rPr lang="en-US" altLang="ko-KR" baseline="0" dirty="0" smtClean="0"/>
              <a:t>. </a:t>
            </a:r>
          </a:p>
          <a:p>
            <a:r>
              <a:rPr lang="ko-KR" altLang="en-US" baseline="0" dirty="0" smtClean="0"/>
              <a:t>한 </a:t>
            </a:r>
            <a:r>
              <a:rPr lang="en-US" altLang="ko-KR" baseline="0" dirty="0" smtClean="0"/>
              <a:t>session</a:t>
            </a:r>
            <a:r>
              <a:rPr lang="ko-KR" altLang="en-US" baseline="0" dirty="0" smtClean="0"/>
              <a:t>에 대해선 동일 </a:t>
            </a:r>
            <a:r>
              <a:rPr lang="ko-KR" altLang="en-US" baseline="0" dirty="0" err="1" smtClean="0"/>
              <a:t>노드를</a:t>
            </a:r>
            <a:r>
              <a:rPr lang="ko-KR" altLang="en-US" baseline="0" dirty="0" smtClean="0"/>
              <a:t> </a:t>
            </a:r>
            <a:r>
              <a:rPr lang="ko-KR" altLang="en-US" baseline="0" dirty="0" err="1" smtClean="0"/>
              <a:t>써야한다</a:t>
            </a:r>
            <a:endParaRPr lang="en-US" altLang="ko-KR" baseline="0" dirty="0" smtClean="0"/>
          </a:p>
          <a:p>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14</a:t>
            </a:fld>
            <a:endParaRPr lang="ko-KR" altLang="en-US"/>
          </a:p>
        </p:txBody>
      </p:sp>
    </p:spTree>
    <p:extLst>
      <p:ext uri="{BB962C8B-B14F-4D97-AF65-F5344CB8AC3E}">
        <p14:creationId xmlns:p14="http://schemas.microsoft.com/office/powerpoint/2010/main" val="1523656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Hyperapp</a:t>
            </a:r>
            <a:r>
              <a:rPr lang="en-US" altLang="ko-KR" baseline="0" dirty="0" smtClean="0"/>
              <a:t> finds the union of </a:t>
            </a:r>
            <a:r>
              <a:rPr lang="en-US" altLang="ko-KR" baseline="0" dirty="0" err="1" smtClean="0"/>
              <a:t>appes</a:t>
            </a:r>
            <a:r>
              <a:rPr lang="en-US" altLang="ko-KR" baseline="0" dirty="0" smtClean="0"/>
              <a:t> run, and ea</a:t>
            </a:r>
            <a:r>
              <a:rPr lang="en-US" altLang="ko-KR" dirty="0" smtClean="0"/>
              <a:t>ch </a:t>
            </a:r>
            <a:r>
              <a:rPr lang="en-US" altLang="ko-KR" dirty="0" err="1" smtClean="0"/>
              <a:t>hyperapp</a:t>
            </a:r>
            <a:r>
              <a:rPr lang="en-US" altLang="ko-KR" dirty="0" smtClean="0"/>
              <a:t> also statically defines</a:t>
            </a:r>
            <a:r>
              <a:rPr lang="en-US" altLang="ko-KR" baseline="0" dirty="0" smtClean="0"/>
              <a:t> the policy order across its related applications.</a:t>
            </a:r>
          </a:p>
          <a:p>
            <a:endParaRPr lang="en-US" altLang="ko-KR" baseline="0" dirty="0" smtClean="0"/>
          </a:p>
          <a:p>
            <a:r>
              <a:rPr lang="en-US" altLang="ko-KR" baseline="0" dirty="0" smtClean="0"/>
              <a:t>Benefit of </a:t>
            </a:r>
            <a:r>
              <a:rPr lang="en-US" altLang="ko-KR" baseline="0" dirty="0" err="1" smtClean="0"/>
              <a:t>hyperapp</a:t>
            </a:r>
            <a:r>
              <a:rPr lang="en-US" altLang="ko-KR" baseline="0" dirty="0" smtClean="0"/>
              <a:t>: </a:t>
            </a:r>
          </a:p>
          <a:p>
            <a:pPr marL="228600" indent="-228600">
              <a:buAutoNum type="arabicPeriod"/>
            </a:pPr>
            <a:r>
              <a:rPr lang="en-US" altLang="ko-KR" baseline="0" dirty="0" smtClean="0"/>
              <a:t>it eliminates the need to capture the individual actions </a:t>
            </a:r>
            <a:r>
              <a:rPr lang="en-US" altLang="ko-KR" baseline="0" dirty="0" err="1" smtClean="0"/>
              <a:t>whithin</a:t>
            </a:r>
            <a:r>
              <a:rPr lang="en-US" altLang="ko-KR" baseline="0" dirty="0" smtClean="0"/>
              <a:t> a </a:t>
            </a:r>
            <a:r>
              <a:rPr lang="en-US" altLang="ko-KR" baseline="0" dirty="0" err="1" smtClean="0"/>
              <a:t>middlebox</a:t>
            </a:r>
            <a:r>
              <a:rPr lang="en-US" altLang="ko-KR" baseline="0" dirty="0" smtClean="0"/>
              <a:t> application and their reuse dependencies</a:t>
            </a:r>
          </a:p>
          <a:p>
            <a:pPr marL="228600" indent="-228600">
              <a:buAutoNum type="arabicPeriod"/>
            </a:pPr>
            <a:r>
              <a:rPr lang="en-US" altLang="ko-KR" baseline="0" dirty="0" smtClean="0"/>
              <a:t>It obviates the need to explicitly model the ordering constraints across applications</a:t>
            </a:r>
          </a:p>
          <a:p>
            <a:pPr marL="228600" indent="-228600">
              <a:buAutoNum type="arabicPeriod"/>
            </a:pPr>
            <a:r>
              <a:rPr lang="en-US" altLang="ko-KR" baseline="0" dirty="0" smtClean="0"/>
              <a:t>It simplifies the traffic model -&gt; consider total volume of traffic in each class</a:t>
            </a:r>
          </a:p>
          <a:p>
            <a:endParaRPr lang="en-US" altLang="ko-KR" baseline="0" dirty="0" smtClean="0"/>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15</a:t>
            </a:fld>
            <a:endParaRPr lang="ko-KR" altLang="en-US"/>
          </a:p>
        </p:txBody>
      </p:sp>
    </p:spTree>
    <p:extLst>
      <p:ext uri="{BB962C8B-B14F-4D97-AF65-F5344CB8AC3E}">
        <p14:creationId xmlns:p14="http://schemas.microsoft.com/office/powerpoint/2010/main" val="2793416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`So, based on</a:t>
            </a:r>
            <a:r>
              <a:rPr lang="en-US" altLang="ko-KR" baseline="0" dirty="0" smtClean="0"/>
              <a:t> the </a:t>
            </a:r>
            <a:r>
              <a:rPr lang="en-US" altLang="ko-KR" baseline="0" dirty="0" err="1" smtClean="0"/>
              <a:t>hyperapp’s</a:t>
            </a:r>
            <a:r>
              <a:rPr lang="en-US" altLang="ko-KR" baseline="0" dirty="0" smtClean="0"/>
              <a:t> resource footprint information, we can finally optimize </a:t>
            </a:r>
            <a:r>
              <a:rPr lang="en-US" altLang="ko-KR" baseline="0" dirty="0" err="1" smtClean="0"/>
              <a:t>middleboxes</a:t>
            </a:r>
            <a:r>
              <a:rPr lang="en-US" altLang="ko-KR" baseline="0" dirty="0" smtClean="0"/>
              <a:t> in network-wide level.</a:t>
            </a:r>
          </a:p>
          <a:p>
            <a:endParaRPr lang="en-US" altLang="ko-KR" baseline="0" dirty="0" smtClean="0"/>
          </a:p>
          <a:p>
            <a:r>
              <a:rPr lang="en-US" altLang="ko-KR" baseline="0" dirty="0" smtClean="0"/>
              <a:t>These optimization problem is </a:t>
            </a:r>
            <a:r>
              <a:rPr lang="en-US" altLang="ko-KR" baseline="0" dirty="0" err="1" smtClean="0"/>
              <a:t>soved</a:t>
            </a:r>
            <a:r>
              <a:rPr lang="en-US" altLang="ko-KR" baseline="0" dirty="0" smtClean="0"/>
              <a:t> using linear program. I’ll show a simple example.</a:t>
            </a:r>
          </a:p>
          <a:p>
            <a:endParaRPr lang="en-US" altLang="ko-KR" baseline="0" dirty="0" smtClean="0"/>
          </a:p>
          <a:p>
            <a:r>
              <a:rPr lang="en-US" altLang="ko-KR" baseline="0" dirty="0" smtClean="0"/>
              <a:t>So, there are three nodes and there are HTTP session which passes N1 to N3.</a:t>
            </a:r>
          </a:p>
          <a:p>
            <a:endParaRPr lang="en-US" altLang="ko-KR" baseline="0" dirty="0" smtClean="0"/>
          </a:p>
          <a:p>
            <a:r>
              <a:rPr lang="en-US" altLang="ko-KR" baseline="0" dirty="0" smtClean="0"/>
              <a:t>First, controller set fraction ratio of processed traffic and make it </a:t>
            </a:r>
            <a:r>
              <a:rPr lang="en-US" altLang="ko-KR" baseline="0" dirty="0" err="1" smtClean="0"/>
              <a:t>addes</a:t>
            </a:r>
            <a:r>
              <a:rPr lang="en-US" altLang="ko-KR" baseline="0" dirty="0" smtClean="0"/>
              <a:t> up to 1.</a:t>
            </a:r>
          </a:p>
          <a:p>
            <a:endParaRPr lang="en-US" altLang="ko-KR" baseline="0" dirty="0" smtClean="0"/>
          </a:p>
          <a:p>
            <a:r>
              <a:rPr lang="en-US" altLang="ko-KR" baseline="0" dirty="0" smtClean="0"/>
              <a:t>After that, bring up </a:t>
            </a:r>
            <a:r>
              <a:rPr lang="en-US" altLang="ko-KR" baseline="0" dirty="0" err="1" smtClean="0"/>
              <a:t>Hyperapp’s</a:t>
            </a:r>
            <a:r>
              <a:rPr lang="en-US" altLang="ko-KR" baseline="0" dirty="0" smtClean="0"/>
              <a:t> footprint information multiply resources and its load on each node.</a:t>
            </a:r>
          </a:p>
          <a:p>
            <a:r>
              <a:rPr lang="en-US" altLang="ko-KR" baseline="0" dirty="0" smtClean="0"/>
              <a:t> </a:t>
            </a:r>
          </a:p>
          <a:p>
            <a:r>
              <a:rPr lang="en-US" altLang="ko-KR" baseline="0" dirty="0" smtClean="0"/>
              <a:t>Finally, they calculate each loads, and repeat these sequence to make minimal the maximum load value.</a:t>
            </a:r>
          </a:p>
          <a:p>
            <a:endParaRPr lang="en-US" altLang="ko-KR" baseline="0" dirty="0" smtClean="0"/>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16</a:t>
            </a:fld>
            <a:endParaRPr lang="ko-KR" altLang="en-US"/>
          </a:p>
        </p:txBody>
      </p:sp>
    </p:spTree>
    <p:extLst>
      <p:ext uri="{BB962C8B-B14F-4D97-AF65-F5344CB8AC3E}">
        <p14:creationId xmlns:p14="http://schemas.microsoft.com/office/powerpoint/2010/main" val="325744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Let’s move on to Platform</a:t>
            </a:r>
            <a:r>
              <a:rPr lang="en-US" altLang="ko-KR" baseline="0" dirty="0" smtClean="0"/>
              <a:t> layer</a:t>
            </a:r>
          </a:p>
          <a:p>
            <a:endParaRPr lang="en-US" altLang="ko-KR" baseline="0" dirty="0" smtClean="0"/>
          </a:p>
          <a:p>
            <a:r>
              <a:rPr lang="en-US" altLang="ko-KR" baseline="0" dirty="0" smtClean="0"/>
              <a:t>In this layer, they want to utilize the application multiplexing inside of single </a:t>
            </a:r>
            <a:r>
              <a:rPr lang="en-US" altLang="ko-KR" baseline="0" dirty="0" err="1" smtClean="0"/>
              <a:t>CoMb</a:t>
            </a:r>
            <a:r>
              <a:rPr lang="en-US" altLang="ko-KR" baseline="0" dirty="0" smtClean="0"/>
              <a:t> box.</a:t>
            </a:r>
          </a:p>
          <a:p>
            <a:r>
              <a:rPr lang="en-US" altLang="ko-KR" baseline="0" dirty="0" smtClean="0"/>
              <a:t>This picture </a:t>
            </a:r>
            <a:r>
              <a:rPr lang="en-US" altLang="ko-KR" baseline="0" dirty="0" err="1" smtClean="0"/>
              <a:t>brefly</a:t>
            </a:r>
            <a:r>
              <a:rPr lang="en-US" altLang="ko-KR" baseline="0" dirty="0" smtClean="0"/>
              <a:t> shows an example of packet processing on </a:t>
            </a:r>
            <a:r>
              <a:rPr lang="en-US" altLang="ko-KR" baseline="0" dirty="0" err="1" smtClean="0"/>
              <a:t>CoMb</a:t>
            </a:r>
            <a:r>
              <a:rPr lang="en-US" altLang="ko-KR" baseline="0" dirty="0" smtClean="0"/>
              <a:t>.</a:t>
            </a:r>
          </a:p>
          <a:p>
            <a:endParaRPr lang="en-US" altLang="ko-KR" baseline="0" dirty="0" smtClean="0"/>
          </a:p>
          <a:p>
            <a:r>
              <a:rPr lang="en-US" altLang="ko-KR" baseline="0" dirty="0" smtClean="0"/>
              <a:t>First, when a packet comes into NIC, it </a:t>
            </a:r>
            <a:r>
              <a:rPr lang="en-US" altLang="ko-KR" baseline="0" dirty="0" err="1" smtClean="0"/>
              <a:t>calassifies</a:t>
            </a:r>
            <a:r>
              <a:rPr lang="en-US" altLang="ko-KR" baseline="0" dirty="0" smtClean="0"/>
              <a:t> and sends to virtual queues which designated to proper policy shim layer.</a:t>
            </a:r>
          </a:p>
          <a:p>
            <a:endParaRPr lang="en-US" altLang="ko-KR" baseline="0" dirty="0" smtClean="0"/>
          </a:p>
          <a:p>
            <a:r>
              <a:rPr lang="en-US" altLang="ko-KR" baseline="0" dirty="0" smtClean="0"/>
              <a:t>The role of policy shim layer is enforce the policy to steering packet such as a processing sequence based on class. </a:t>
            </a:r>
          </a:p>
          <a:p>
            <a:r>
              <a:rPr lang="en-US" altLang="ko-KR" baseline="0" dirty="0" smtClean="0"/>
              <a:t>Due to policy shim, each application does not need to aware other applications so it enables isolation. </a:t>
            </a:r>
          </a:p>
          <a:p>
            <a:endParaRPr lang="en-US" altLang="ko-KR" baseline="0" dirty="0" smtClean="0"/>
          </a:p>
          <a:p>
            <a:r>
              <a:rPr lang="en-US" altLang="ko-KR" dirty="0" smtClean="0"/>
              <a:t>There are several goals</a:t>
            </a:r>
            <a:r>
              <a:rPr lang="en-US" altLang="ko-KR" baseline="0" dirty="0" smtClean="0"/>
              <a:t> for each sub layers in platform layer.</a:t>
            </a:r>
          </a:p>
          <a:p>
            <a:r>
              <a:rPr lang="en-US" altLang="ko-KR" baseline="0" dirty="0" smtClean="0"/>
              <a:t>First, applications needs high performance with </a:t>
            </a:r>
            <a:r>
              <a:rPr lang="en-US" altLang="ko-KR" baseline="0" dirty="0" err="1" smtClean="0"/>
              <a:t>parallizing</a:t>
            </a:r>
            <a:r>
              <a:rPr lang="en-US" altLang="ko-KR" baseline="0" dirty="0" smtClean="0"/>
              <a:t> and it require isolation. As I mentioned above, isolation can be solved due to policy shim.</a:t>
            </a:r>
          </a:p>
          <a:p>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Policy shim require lightweight workload. And it also needs parallelize.</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Policy Shim is lightweight Because policy shim only stores policy sequence and it only receives packet for a single app so it does not have to store per-session state.</a:t>
            </a:r>
            <a:endParaRPr lang="en-US" altLang="ko-KR" dirty="0" smtClean="0"/>
          </a:p>
          <a:p>
            <a:endParaRPr lang="en-US" altLang="ko-KR" baseline="0" dirty="0" smtClean="0"/>
          </a:p>
          <a:p>
            <a:r>
              <a:rPr lang="en-US" altLang="ko-KR" baseline="0" dirty="0" smtClean="0"/>
              <a:t>and finally NIC needs fast classification. </a:t>
            </a:r>
          </a:p>
          <a:p>
            <a:r>
              <a:rPr lang="en-US" altLang="ko-KR" baseline="0" dirty="0" smtClean="0"/>
              <a:t>For fast classification, </a:t>
            </a:r>
            <a:r>
              <a:rPr lang="en-US" altLang="ko-KR" baseline="0" dirty="0" err="1" smtClean="0"/>
              <a:t>CoMb</a:t>
            </a:r>
            <a:r>
              <a:rPr lang="en-US" altLang="ko-KR" baseline="0" dirty="0" smtClean="0"/>
              <a:t> uses hardware classification which uses existing commodity NICs multiple queues.</a:t>
            </a:r>
          </a:p>
          <a:p>
            <a:endParaRPr lang="en-US" altLang="ko-KR" baseline="0" dirty="0" smtClean="0"/>
          </a:p>
          <a:p>
            <a:endParaRPr lang="en-US" altLang="ko-KR" baseline="0" dirty="0" smtClean="0"/>
          </a:p>
          <a:p>
            <a:r>
              <a:rPr lang="en-US" altLang="ko-KR" dirty="0" smtClean="0"/>
              <a:t/>
            </a:r>
            <a:br>
              <a:rPr lang="en-US" altLang="ko-KR" dirty="0" smtClean="0"/>
            </a:br>
            <a:r>
              <a:rPr lang="en-US" altLang="ko-KR" dirty="0" smtClean="0"/>
              <a:t>NIC: hardware </a:t>
            </a:r>
            <a:r>
              <a:rPr lang="en-US" altLang="ko-KR" dirty="0" err="1" smtClean="0"/>
              <a:t>classifcaiton</a:t>
            </a:r>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17</a:t>
            </a:fld>
            <a:endParaRPr lang="ko-KR" altLang="en-US"/>
          </a:p>
        </p:txBody>
      </p:sp>
    </p:spTree>
    <p:extLst>
      <p:ext uri="{BB962C8B-B14F-4D97-AF65-F5344CB8AC3E}">
        <p14:creationId xmlns:p14="http://schemas.microsoft.com/office/powerpoint/2010/main" val="358464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So, to achieve platform layers requirement especially on </a:t>
            </a:r>
            <a:r>
              <a:rPr lang="en-US" altLang="ko-KR" baseline="0" dirty="0" err="1" smtClean="0"/>
              <a:t>parallization</a:t>
            </a:r>
            <a:r>
              <a:rPr lang="en-US" altLang="ko-KR" baseline="0" dirty="0" smtClean="0"/>
              <a:t>, they compare two major  designs, App per core, and </a:t>
            </a:r>
            <a:r>
              <a:rPr lang="en-US" altLang="ko-KR" baseline="0" dirty="0" err="1" smtClean="0"/>
              <a:t>hyperapp</a:t>
            </a:r>
            <a:r>
              <a:rPr lang="en-US" altLang="ko-KR" baseline="0" dirty="0" smtClean="0"/>
              <a:t> per core.</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Main idea of App-per core is affinities each application in core. In this case, it requires inter-core communications between sequential applications.</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On the other hand, </a:t>
            </a:r>
            <a:r>
              <a:rPr lang="en-US" altLang="ko-KR" baseline="0" dirty="0" err="1" smtClean="0"/>
              <a:t>Hyperapp</a:t>
            </a:r>
            <a:r>
              <a:rPr lang="en-US" altLang="ko-KR" baseline="0" dirty="0" smtClean="0"/>
              <a:t> per core is </a:t>
            </a:r>
            <a:r>
              <a:rPr lang="en-US" altLang="ko-KR" baseline="0" dirty="0" err="1" smtClean="0"/>
              <a:t>affinitis</a:t>
            </a:r>
            <a:r>
              <a:rPr lang="en-US" altLang="ko-KR" baseline="0" dirty="0" smtClean="0"/>
              <a:t> each </a:t>
            </a:r>
            <a:r>
              <a:rPr lang="en-US" altLang="ko-KR" baseline="0" dirty="0" err="1" smtClean="0"/>
              <a:t>hyperapp</a:t>
            </a:r>
            <a:r>
              <a:rPr lang="en-US" altLang="ko-KR" baseline="0" dirty="0" smtClean="0"/>
              <a:t> in core. In this case, it needs context switch between related applications and it also needs extra </a:t>
            </a:r>
            <a:r>
              <a:rPr lang="en-US" altLang="ko-KR" baseline="0" dirty="0" err="1" smtClean="0"/>
              <a:t>applicaton</a:t>
            </a:r>
            <a:r>
              <a:rPr lang="en-US" altLang="ko-KR" baseline="0" dirty="0" smtClean="0"/>
              <a:t> copy. But it does not need to inter-core communication an easy to share the resources on a single core such.</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Normally </a:t>
            </a:r>
            <a:r>
              <a:rPr lang="en-US" altLang="ko-KR" baseline="0" dirty="0" err="1" smtClean="0"/>
              <a:t>intercore</a:t>
            </a:r>
            <a:r>
              <a:rPr lang="en-US" altLang="ko-KR" baseline="0" dirty="0" smtClean="0"/>
              <a:t> communication overhead is larger than context switch overhead except for virtual machine, </a:t>
            </a:r>
            <a:r>
              <a:rPr lang="en-US" altLang="ko-KR" baseline="0" dirty="0" err="1" smtClean="0"/>
              <a:t>CoMb</a:t>
            </a:r>
            <a:r>
              <a:rPr lang="en-US" altLang="ko-KR" baseline="0" dirty="0" smtClean="0"/>
              <a:t> selects </a:t>
            </a:r>
            <a:r>
              <a:rPr lang="en-US" altLang="ko-KR" baseline="0" dirty="0" err="1" smtClean="0"/>
              <a:t>hyperapp</a:t>
            </a:r>
            <a:r>
              <a:rPr lang="en-US" altLang="ko-KR" baseline="0" dirty="0" smtClean="0"/>
              <a:t>-per-core design for </a:t>
            </a:r>
            <a:r>
              <a:rPr lang="en-US" altLang="ko-KR" baseline="0" dirty="0" err="1" smtClean="0"/>
              <a:t>parallizing</a:t>
            </a:r>
            <a:r>
              <a:rPr lang="en-US" altLang="ko-KR" baseline="0" dirty="0" smtClean="0"/>
              <a:t> application instances.</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18</a:t>
            </a:fld>
            <a:endParaRPr lang="ko-KR" altLang="en-US"/>
          </a:p>
        </p:txBody>
      </p:sp>
    </p:spTree>
    <p:extLst>
      <p:ext uri="{BB962C8B-B14F-4D97-AF65-F5344CB8AC3E}">
        <p14:creationId xmlns:p14="http://schemas.microsoft.com/office/powerpoint/2010/main" val="2529985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So,</a:t>
            </a:r>
            <a:r>
              <a:rPr lang="en-US" altLang="ko-KR" baseline="0" dirty="0" smtClean="0"/>
              <a:t> this is the summary of comb platform </a:t>
            </a:r>
            <a:r>
              <a:rPr lang="en-US" altLang="ko-KR" baseline="0" dirty="0" err="1" smtClean="0"/>
              <a:t>desing</a:t>
            </a:r>
            <a:r>
              <a:rPr lang="en-US" altLang="ko-KR" baseline="0" dirty="0" smtClean="0"/>
              <a:t>.</a:t>
            </a:r>
          </a:p>
          <a:p>
            <a:r>
              <a:rPr lang="en-US" altLang="ko-KR" baseline="0" dirty="0" smtClean="0"/>
              <a:t>We have contention-free network I/O using hardware classification, and enable core-local processing using hyper-app per core design.</a:t>
            </a:r>
          </a:p>
          <a:p>
            <a:endParaRPr lang="en-US" altLang="ko-KR" baseline="0" dirty="0" smtClean="0"/>
          </a:p>
          <a:p>
            <a:r>
              <a:rPr lang="en-US" altLang="ko-KR" baseline="0" dirty="0" smtClean="0"/>
              <a:t>Also, comb designate </a:t>
            </a:r>
            <a:r>
              <a:rPr lang="en-US" altLang="ko-KR" baseline="0" dirty="0" err="1" smtClean="0"/>
              <a:t>pshim</a:t>
            </a:r>
            <a:r>
              <a:rPr lang="en-US" altLang="ko-KR" baseline="0" dirty="0" smtClean="0"/>
              <a:t> for each hyper app to increase parallelize.</a:t>
            </a:r>
          </a:p>
          <a:p>
            <a:endParaRPr lang="en-US" altLang="ko-KR" baseline="0" dirty="0" smtClean="0"/>
          </a:p>
          <a:p>
            <a:r>
              <a:rPr lang="en-US" altLang="ko-KR" baseline="0" dirty="0" err="1" smtClean="0"/>
              <a:t>Fianlly</a:t>
            </a:r>
            <a:r>
              <a:rPr lang="en-US" altLang="ko-KR" baseline="0" dirty="0" smtClean="0"/>
              <a:t>, comb allow to place multiple </a:t>
            </a:r>
            <a:r>
              <a:rPr lang="en-US" altLang="ko-KR" baseline="0" dirty="0" err="1" smtClean="0"/>
              <a:t>hyperapps</a:t>
            </a:r>
            <a:r>
              <a:rPr lang="en-US" altLang="ko-KR" baseline="0" dirty="0" smtClean="0"/>
              <a:t> on multiple cores to balance workload in single Comb box level.</a:t>
            </a:r>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19</a:t>
            </a:fld>
            <a:endParaRPr lang="ko-KR" altLang="en-US"/>
          </a:p>
        </p:txBody>
      </p:sp>
    </p:spTree>
    <p:extLst>
      <p:ext uri="{BB962C8B-B14F-4D97-AF65-F5344CB8AC3E}">
        <p14:creationId xmlns:p14="http://schemas.microsoft.com/office/powerpoint/2010/main" val="6021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Due to evolve</a:t>
            </a:r>
            <a:r>
              <a:rPr lang="en-US" altLang="ko-KR" baseline="0" dirty="0" smtClean="0"/>
              <a:t> the network, there are a lot of new applications, and devices to support on network. </a:t>
            </a:r>
          </a:p>
          <a:p>
            <a:r>
              <a:rPr lang="en-US" altLang="ko-KR" baseline="0" dirty="0" smtClean="0"/>
              <a:t>Also, degree of network threats are also evolving and policy constraints being complicate. </a:t>
            </a:r>
          </a:p>
          <a:p>
            <a:endParaRPr lang="en-US" altLang="ko-KR" dirty="0" smtClean="0"/>
          </a:p>
          <a:p>
            <a:r>
              <a:rPr lang="en-US" altLang="ko-KR" dirty="0" smtClean="0"/>
              <a:t>Based on these</a:t>
            </a:r>
            <a:r>
              <a:rPr lang="en-US" altLang="ko-KR" baseline="0" dirty="0" smtClean="0"/>
              <a:t> network evolution, network nodes should be smart and needs high functionality, security, and performance.</a:t>
            </a:r>
          </a:p>
          <a:p>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2</a:t>
            </a:fld>
            <a:endParaRPr lang="ko-KR" altLang="en-US"/>
          </a:p>
        </p:txBody>
      </p:sp>
    </p:spTree>
    <p:extLst>
      <p:ext uri="{BB962C8B-B14F-4D97-AF65-F5344CB8AC3E}">
        <p14:creationId xmlns:p14="http://schemas.microsoft.com/office/powerpoint/2010/main" val="488206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So I’ll move</a:t>
            </a:r>
            <a:r>
              <a:rPr lang="en-US" altLang="ko-KR" baseline="0" dirty="0" smtClean="0"/>
              <a:t> on to evaluation section and conclude the </a:t>
            </a:r>
            <a:r>
              <a:rPr lang="en-US" altLang="ko-KR" baseline="0" dirty="0" err="1" smtClean="0"/>
              <a:t>CoMb</a:t>
            </a:r>
            <a:r>
              <a:rPr lang="en-US" altLang="ko-KR" baseline="0" dirty="0" smtClean="0"/>
              <a:t> paper.</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20</a:t>
            </a:fld>
            <a:endParaRPr lang="ko-KR" altLang="en-US"/>
          </a:p>
        </p:txBody>
      </p:sp>
    </p:spTree>
    <p:extLst>
      <p:ext uri="{BB962C8B-B14F-4D97-AF65-F5344CB8AC3E}">
        <p14:creationId xmlns:p14="http://schemas.microsoft.com/office/powerpoint/2010/main" val="2817124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Before</a:t>
            </a:r>
            <a:r>
              <a:rPr lang="en-US" altLang="ko-KR" baseline="0" dirty="0" smtClean="0"/>
              <a:t> to talk about evaluation, I’ll briefly explain its implementation.</a:t>
            </a:r>
          </a:p>
          <a:p>
            <a:endParaRPr lang="en-US" altLang="ko-KR" baseline="0" dirty="0" smtClean="0"/>
          </a:p>
          <a:p>
            <a:r>
              <a:rPr lang="en-US" altLang="ko-KR" baseline="0" dirty="0" smtClean="0"/>
              <a:t>To calculate the network-wide load distribution, comb controller uses CPLEX which is mathematical solver for liner programming.</a:t>
            </a:r>
          </a:p>
          <a:p>
            <a:endParaRPr lang="en-US" altLang="ko-KR" baseline="0" dirty="0" smtClean="0"/>
          </a:p>
          <a:p>
            <a:r>
              <a:rPr lang="en-US" altLang="ko-KR" baseline="0" dirty="0" smtClean="0"/>
              <a:t>And basic function of comb box prototype is implemented in </a:t>
            </a:r>
            <a:r>
              <a:rPr lang="en-US" altLang="ko-KR" baseline="0" dirty="0" err="1" smtClean="0"/>
              <a:t>kenel</a:t>
            </a:r>
            <a:r>
              <a:rPr lang="en-US" altLang="ko-KR" baseline="0" dirty="0" smtClean="0"/>
              <a:t>-mode click, and it uses hardware classification by NIC.</a:t>
            </a:r>
          </a:p>
          <a:p>
            <a:endParaRPr lang="en-US" altLang="ko-KR" baseline="0" dirty="0" smtClean="0"/>
          </a:p>
          <a:p>
            <a:r>
              <a:rPr lang="en-US" altLang="ko-KR" baseline="0" dirty="0" err="1" smtClean="0"/>
              <a:t>CoMb</a:t>
            </a:r>
            <a:r>
              <a:rPr lang="en-US" altLang="ko-KR" baseline="0" dirty="0" smtClean="0"/>
              <a:t> application is ported from Bro to click. For </a:t>
            </a:r>
            <a:r>
              <a:rPr lang="en-US" altLang="ko-KR" baseline="0" dirty="0" err="1" smtClean="0"/>
              <a:t>standlone</a:t>
            </a:r>
            <a:r>
              <a:rPr lang="en-US" altLang="ko-KR" baseline="0" dirty="0" smtClean="0"/>
              <a:t> </a:t>
            </a:r>
            <a:r>
              <a:rPr lang="en-US" altLang="ko-KR" baseline="0" dirty="0" err="1" smtClean="0"/>
              <a:t>applicaton</a:t>
            </a:r>
            <a:r>
              <a:rPr lang="en-US" altLang="ko-KR" baseline="0" dirty="0" smtClean="0"/>
              <a:t>, it allows directed memory allocation from virtual NIC queue, or use virtual network interfaces.</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21</a:t>
            </a:fld>
            <a:endParaRPr lang="ko-KR" altLang="en-US"/>
          </a:p>
        </p:txBody>
      </p:sp>
    </p:spTree>
    <p:extLst>
      <p:ext uri="{BB962C8B-B14F-4D97-AF65-F5344CB8AC3E}">
        <p14:creationId xmlns:p14="http://schemas.microsoft.com/office/powerpoint/2010/main" val="3094956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I’ll</a:t>
            </a:r>
            <a:r>
              <a:rPr lang="en-US" altLang="ko-KR" baseline="0" dirty="0" smtClean="0"/>
              <a:t> talk about the evaluation part for network-wide benefit only. </a:t>
            </a:r>
          </a:p>
          <a:p>
            <a:endParaRPr lang="en-US" altLang="ko-KR" baseline="0" dirty="0" smtClean="0"/>
          </a:p>
          <a:p>
            <a:r>
              <a:rPr lang="en-US" altLang="ko-KR" baseline="0" dirty="0" smtClean="0"/>
              <a:t>This graph shows the provisioning cost saving using Comb.</a:t>
            </a:r>
          </a:p>
          <a:p>
            <a:endParaRPr lang="en-US" altLang="ko-KR" baseline="0" dirty="0" smtClean="0"/>
          </a:p>
          <a:p>
            <a:r>
              <a:rPr lang="en-US" altLang="ko-KR" baseline="0" dirty="0" smtClean="0"/>
              <a:t>To </a:t>
            </a:r>
            <a:r>
              <a:rPr lang="en-US" altLang="ko-KR" baseline="0" dirty="0" err="1" smtClean="0"/>
              <a:t>evaluatie</a:t>
            </a:r>
            <a:r>
              <a:rPr lang="en-US" altLang="ko-KR" baseline="0" dirty="0" smtClean="0"/>
              <a:t> this, they use real </a:t>
            </a:r>
            <a:r>
              <a:rPr lang="en-US" altLang="ko-KR" baseline="0" dirty="0" err="1" smtClean="0"/>
              <a:t>topologyies</a:t>
            </a:r>
            <a:r>
              <a:rPr lang="en-US" altLang="ko-KR" baseline="0" dirty="0" smtClean="0"/>
              <a:t> from education backbone and the enterprise network, and </a:t>
            </a:r>
            <a:r>
              <a:rPr lang="en-US" altLang="ko-KR" baseline="0" dirty="0" err="1" smtClean="0"/>
              <a:t>PoP</a:t>
            </a:r>
            <a:r>
              <a:rPr lang="en-US" altLang="ko-KR" baseline="0" dirty="0" smtClean="0"/>
              <a:t> level AS topologies.  x-axis of this graph shows the type of </a:t>
            </a:r>
            <a:r>
              <a:rPr lang="en-US" altLang="ko-KR" baseline="0" dirty="0" err="1" smtClean="0"/>
              <a:t>topologes</a:t>
            </a:r>
            <a:r>
              <a:rPr lang="en-US" altLang="ko-KR" baseline="0" dirty="0" smtClean="0"/>
              <a:t>.</a:t>
            </a:r>
          </a:p>
          <a:p>
            <a:r>
              <a:rPr lang="en-US" altLang="ko-KR" baseline="0" dirty="0" smtClean="0"/>
              <a:t>Based on these topology they emulate traffic using their own traffic matrices.  And compare between current deployment of </a:t>
            </a:r>
            <a:r>
              <a:rPr lang="en-US" altLang="ko-KR" baseline="0" dirty="0" err="1" smtClean="0"/>
              <a:t>middlebox</a:t>
            </a:r>
            <a:r>
              <a:rPr lang="en-US" altLang="ko-KR" baseline="0" dirty="0" smtClean="0"/>
              <a:t> and </a:t>
            </a:r>
            <a:r>
              <a:rPr lang="en-US" altLang="ko-KR" baseline="0" dirty="0" err="1" smtClean="0"/>
              <a:t>CoMb</a:t>
            </a:r>
            <a:r>
              <a:rPr lang="en-US" altLang="ko-KR" baseline="0" dirty="0" smtClean="0"/>
              <a:t> with reusable modules. They deploy 4 applications : flow </a:t>
            </a:r>
            <a:r>
              <a:rPr lang="en-US" altLang="ko-KR" baseline="0" dirty="0" err="1" smtClean="0"/>
              <a:t>mornitoring</a:t>
            </a:r>
            <a:r>
              <a:rPr lang="en-US" altLang="ko-KR" baseline="0" dirty="0" smtClean="0"/>
              <a:t>, load balancer, IDS, and cache.</a:t>
            </a:r>
          </a:p>
          <a:p>
            <a:endParaRPr lang="en-US" altLang="ko-KR" baseline="0" dirty="0" smtClean="0"/>
          </a:p>
          <a:p>
            <a:r>
              <a:rPr lang="en-US" altLang="ko-KR" baseline="0" dirty="0" smtClean="0"/>
              <a:t>This evaluation shows that </a:t>
            </a:r>
            <a:r>
              <a:rPr lang="en-US" altLang="ko-KR" baseline="0" dirty="0" err="1" smtClean="0"/>
              <a:t>CoMb</a:t>
            </a:r>
            <a:r>
              <a:rPr lang="en-US" altLang="ko-KR" baseline="0" dirty="0" smtClean="0"/>
              <a:t> shows up to 2.5 time about provisioning cost saving rather than current </a:t>
            </a:r>
            <a:r>
              <a:rPr lang="en-US" altLang="ko-KR" baseline="0" dirty="0" err="1" smtClean="0"/>
              <a:t>deployement</a:t>
            </a:r>
            <a:r>
              <a:rPr lang="en-US" altLang="ko-KR" baseline="0" dirty="0" smtClean="0"/>
              <a:t>. </a:t>
            </a:r>
          </a:p>
          <a:p>
            <a:endParaRPr lang="en-US" altLang="ko-KR" dirty="0" smtClean="0"/>
          </a:p>
          <a:p>
            <a:r>
              <a:rPr lang="en-US" altLang="ko-KR" dirty="0" smtClean="0"/>
              <a:t>Controller</a:t>
            </a:r>
            <a:r>
              <a:rPr lang="en-US" altLang="ko-KR" baseline="0" dirty="0" smtClean="0"/>
              <a:t> takes &lt;1.6 seconds for 52-node topology (5-min refresh)</a:t>
            </a:r>
          </a:p>
          <a:p>
            <a:r>
              <a:rPr lang="en-US" altLang="ko-KR" baseline="0" dirty="0" smtClean="0"/>
              <a:t>----- Meeting Notes (14. 11. 5. 09:23) -----</a:t>
            </a:r>
          </a:p>
          <a:p>
            <a:r>
              <a:rPr lang="en-US" altLang="ko-KR" baseline="0" dirty="0" smtClean="0"/>
              <a:t>PoP: point of resence </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22</a:t>
            </a:fld>
            <a:endParaRPr lang="ko-KR" altLang="en-US"/>
          </a:p>
        </p:txBody>
      </p:sp>
    </p:spTree>
    <p:extLst>
      <p:ext uri="{BB962C8B-B14F-4D97-AF65-F5344CB8AC3E}">
        <p14:creationId xmlns:p14="http://schemas.microsoft.com/office/powerpoint/2010/main" val="4124510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For the benefit form the maximum load reduction,</a:t>
            </a:r>
            <a:r>
              <a:rPr lang="en-US" altLang="ko-KR" baseline="0" dirty="0" smtClean="0"/>
              <a:t> </a:t>
            </a:r>
            <a:r>
              <a:rPr lang="en-US" altLang="ko-KR" baseline="0" dirty="0" err="1" smtClean="0"/>
              <a:t>ComB</a:t>
            </a:r>
            <a:r>
              <a:rPr lang="en-US" altLang="ko-KR" baseline="0" dirty="0" smtClean="0"/>
              <a:t> reduces maximum load </a:t>
            </a:r>
            <a:r>
              <a:rPr lang="en-US" altLang="ko-KR" baseline="0" dirty="0" err="1" smtClean="0"/>
              <a:t>bt</a:t>
            </a:r>
            <a:r>
              <a:rPr lang="en-US" altLang="ko-KR" baseline="0" dirty="0" smtClean="0"/>
              <a:t> 2.5 to 25 times rather than current deployment. </a:t>
            </a:r>
          </a:p>
          <a:p>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23</a:t>
            </a:fld>
            <a:endParaRPr lang="ko-KR" altLang="en-US"/>
          </a:p>
        </p:txBody>
      </p:sp>
    </p:spTree>
    <p:extLst>
      <p:ext uri="{BB962C8B-B14F-4D97-AF65-F5344CB8AC3E}">
        <p14:creationId xmlns:p14="http://schemas.microsoft.com/office/powerpoint/2010/main" val="1204312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Expenditure</a:t>
            </a:r>
          </a:p>
          <a:p>
            <a:r>
              <a:rPr lang="en-US" altLang="ko-KR" dirty="0" smtClean="0"/>
              <a:t>Key idea: decouple</a:t>
            </a:r>
            <a:r>
              <a:rPr lang="en-US" altLang="ko-KR" baseline="0" dirty="0" smtClean="0"/>
              <a:t> software and hardware</a:t>
            </a:r>
          </a:p>
          <a:p>
            <a:endParaRPr lang="en-US" altLang="ko-KR" baseline="0" dirty="0" smtClean="0"/>
          </a:p>
          <a:p>
            <a:r>
              <a:rPr lang="en-US" altLang="ko-KR" baseline="0" dirty="0" smtClean="0"/>
              <a:t>Allowing </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24</a:t>
            </a:fld>
            <a:endParaRPr lang="ko-KR" altLang="en-US"/>
          </a:p>
        </p:txBody>
      </p:sp>
    </p:spTree>
    <p:extLst>
      <p:ext uri="{BB962C8B-B14F-4D97-AF65-F5344CB8AC3E}">
        <p14:creationId xmlns:p14="http://schemas.microsoft.com/office/powerpoint/2010/main" val="1750718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Let’s move on the another</a:t>
            </a:r>
            <a:r>
              <a:rPr lang="en-US" altLang="ko-KR" baseline="0" dirty="0" smtClean="0"/>
              <a:t> paper </a:t>
            </a:r>
            <a:r>
              <a:rPr lang="en-US" altLang="ko-KR" baseline="0" dirty="0" err="1" smtClean="0"/>
              <a:t>xomb</a:t>
            </a:r>
            <a:r>
              <a:rPr lang="en-US" altLang="ko-KR" baseline="0" dirty="0" smtClean="0"/>
              <a:t>. I’ll briefly explain about this paper.</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25</a:t>
            </a:fld>
            <a:endParaRPr lang="ko-KR" altLang="en-US"/>
          </a:p>
        </p:txBody>
      </p:sp>
    </p:spTree>
    <p:extLst>
      <p:ext uri="{BB962C8B-B14F-4D97-AF65-F5344CB8AC3E}">
        <p14:creationId xmlns:p14="http://schemas.microsoft.com/office/powerpoint/2010/main" val="2445769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Unlike</a:t>
            </a:r>
            <a:r>
              <a:rPr lang="en-US" altLang="ko-KR" baseline="0" dirty="0" smtClean="0"/>
              <a:t> </a:t>
            </a:r>
            <a:r>
              <a:rPr lang="en-US" altLang="ko-KR" dirty="0" err="1" smtClean="0"/>
              <a:t>CoMb</a:t>
            </a:r>
            <a:r>
              <a:rPr lang="en-US" altLang="ko-KR" dirty="0" smtClean="0"/>
              <a:t> focused on consolidated deployment of </a:t>
            </a:r>
            <a:r>
              <a:rPr lang="en-US" altLang="ko-KR" dirty="0" err="1" smtClean="0"/>
              <a:t>middleboxes</a:t>
            </a:r>
            <a:r>
              <a:rPr lang="en-US" altLang="ko-KR" dirty="0" smtClean="0"/>
              <a:t> and simplifying network deployment.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err="1" smtClean="0"/>
              <a:t>Xomb</a:t>
            </a:r>
            <a:r>
              <a:rPr lang="en-US" altLang="ko-KR" baseline="0" dirty="0" smtClean="0"/>
              <a:t> focused on the its programmability and </a:t>
            </a:r>
            <a:r>
              <a:rPr lang="en-US" altLang="ko-KR" baseline="0" dirty="0" err="1" smtClean="0"/>
              <a:t>extensiblity</a:t>
            </a:r>
            <a:r>
              <a:rPr lang="en-US" altLang="ko-KR" baseline="0" dirty="0" smtClean="0"/>
              <a:t>.</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The key point of </a:t>
            </a:r>
            <a:r>
              <a:rPr lang="en-US" altLang="ko-KR" baseline="0" dirty="0" err="1" smtClean="0"/>
              <a:t>xomb</a:t>
            </a:r>
            <a:r>
              <a:rPr lang="en-US" altLang="ko-KR" baseline="0" dirty="0" smtClean="0"/>
              <a:t> is the programmable </a:t>
            </a:r>
            <a:r>
              <a:rPr lang="en-US" altLang="ko-KR" baseline="0" dirty="0" err="1" smtClean="0"/>
              <a:t>pipline</a:t>
            </a:r>
            <a:r>
              <a:rPr lang="en-US" altLang="ko-KR" baseline="0" dirty="0" smtClean="0"/>
              <a:t>. </a:t>
            </a:r>
            <a:endParaRPr lang="en-US" altLang="ko-KR" dirty="0" smtClean="0"/>
          </a:p>
          <a:p>
            <a:endParaRPr lang="en-US" altLang="ko-KR" dirty="0" smtClean="0"/>
          </a:p>
          <a:p>
            <a:r>
              <a:rPr lang="en-US" altLang="ko-KR" dirty="0" smtClean="0"/>
              <a:t>Each packet needs to pass policy shim layer between every application</a:t>
            </a:r>
            <a:r>
              <a:rPr lang="en-US" altLang="ko-KR" baseline="0" dirty="0" smtClean="0"/>
              <a:t> in </a:t>
            </a:r>
            <a:r>
              <a:rPr lang="en-US" altLang="ko-KR" dirty="0" err="1" smtClean="0"/>
              <a:t>CoMb</a:t>
            </a:r>
            <a:r>
              <a:rPr lang="en-US" altLang="ko-KR" dirty="0" smtClean="0"/>
              <a:t> , but </a:t>
            </a:r>
            <a:r>
              <a:rPr lang="en-US" altLang="ko-KR" dirty="0" err="1" smtClean="0"/>
              <a:t>xOMB</a:t>
            </a:r>
            <a:r>
              <a:rPr lang="en-US" altLang="ko-KR" baseline="0" dirty="0" smtClean="0"/>
              <a:t> does not need to do this using pipelining so it allows byte stream level.</a:t>
            </a:r>
          </a:p>
          <a:p>
            <a:r>
              <a:rPr lang="en-US" altLang="ko-KR" baseline="0" dirty="0" smtClean="0"/>
              <a:t>It brings a benefit for re-packetizing between modules.</a:t>
            </a:r>
          </a:p>
          <a:p>
            <a:endParaRPr lang="en-US" altLang="ko-KR" baseline="0" dirty="0" smtClean="0"/>
          </a:p>
          <a:p>
            <a:r>
              <a:rPr lang="en-US" altLang="ko-KR" baseline="0" dirty="0" smtClean="0"/>
              <a:t>And it automatically handles low-level functionality necessary for high-performance processing, allowing the programmer to concentrate on the application logic.</a:t>
            </a:r>
          </a:p>
          <a:p>
            <a:endParaRPr lang="en-US" altLang="ko-KR" baseline="0" dirty="0" smtClean="0"/>
          </a:p>
          <a:p>
            <a:endParaRPr lang="en-US" altLang="ko-KR" baseline="0" dirty="0" smtClean="0"/>
          </a:p>
          <a:p>
            <a:r>
              <a:rPr lang="ko-KR" altLang="en-US" baseline="0" dirty="0" smtClean="0"/>
              <a:t>모듈간에 </a:t>
            </a:r>
            <a:r>
              <a:rPr lang="ko-KR" altLang="en-US" baseline="0" dirty="0" err="1" smtClean="0"/>
              <a:t>패킷타이즈를</a:t>
            </a:r>
            <a:r>
              <a:rPr lang="ko-KR" altLang="en-US" baseline="0" dirty="0" smtClean="0"/>
              <a:t> </a:t>
            </a:r>
            <a:r>
              <a:rPr lang="ko-KR" altLang="en-US" baseline="0" dirty="0" err="1" smtClean="0"/>
              <a:t>안해도</a:t>
            </a:r>
            <a:r>
              <a:rPr lang="ko-KR" altLang="en-US" baseline="0" dirty="0" smtClean="0"/>
              <a:t> 된다</a:t>
            </a:r>
            <a:r>
              <a:rPr lang="en-US" altLang="ko-KR" baseline="0" dirty="0" smtClean="0"/>
              <a:t>!</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26</a:t>
            </a:fld>
            <a:endParaRPr lang="ko-KR" altLang="en-US"/>
          </a:p>
        </p:txBody>
      </p:sp>
    </p:spTree>
    <p:extLst>
      <p:ext uri="{BB962C8B-B14F-4D97-AF65-F5344CB8AC3E}">
        <p14:creationId xmlns:p14="http://schemas.microsoft.com/office/powerpoint/2010/main" val="4107285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 major components include commodity hardware switches, front-end software </a:t>
            </a:r>
            <a:r>
              <a:rPr lang="en-US" altLang="ko-KR" dirty="0" err="1" smtClean="0"/>
              <a:t>middleboxes</a:t>
            </a:r>
            <a:r>
              <a:rPr lang="en-US" altLang="ko-KR" dirty="0" smtClean="0"/>
              <a:t>, back-end </a:t>
            </a:r>
            <a:r>
              <a:rPr lang="en-US" altLang="ko-KR" baseline="0" dirty="0" smtClean="0"/>
              <a:t>application servers, and a controller for </a:t>
            </a:r>
            <a:r>
              <a:rPr lang="en-US" altLang="ko-KR" baseline="0" dirty="0" err="1" smtClean="0"/>
              <a:t>coordiantion</a:t>
            </a:r>
            <a:r>
              <a:rPr lang="en-US" altLang="ko-KR" baseline="0" dirty="0" smtClean="0"/>
              <a:t>.</a:t>
            </a:r>
          </a:p>
          <a:p>
            <a:endParaRPr lang="en-US" altLang="ko-KR" baseline="0" dirty="0" smtClean="0"/>
          </a:p>
          <a:p>
            <a:r>
              <a:rPr lang="en-US" altLang="ko-KR" baseline="0" dirty="0" smtClean="0"/>
              <a:t>Front-end </a:t>
            </a:r>
            <a:r>
              <a:rPr lang="en-US" altLang="ko-KR" baseline="0" dirty="0" err="1" smtClean="0"/>
              <a:t>Softwaare</a:t>
            </a:r>
            <a:r>
              <a:rPr lang="en-US" altLang="ko-KR" baseline="0" dirty="0" smtClean="0"/>
              <a:t> </a:t>
            </a:r>
            <a:r>
              <a:rPr lang="en-US" altLang="ko-KR" baseline="0" dirty="0" err="1" smtClean="0"/>
              <a:t>middleboxes</a:t>
            </a:r>
            <a:r>
              <a:rPr lang="en-US" altLang="ko-KR" baseline="0" dirty="0" smtClean="0"/>
              <a:t> is the core of the </a:t>
            </a:r>
            <a:r>
              <a:rPr lang="en-US" altLang="ko-KR" baseline="0" dirty="0" err="1" smtClean="0"/>
              <a:t>xOMB</a:t>
            </a:r>
            <a:r>
              <a:rPr lang="en-US" altLang="ko-KR" baseline="0" dirty="0" smtClean="0"/>
              <a:t> framework.</a:t>
            </a:r>
          </a:p>
          <a:p>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27</a:t>
            </a:fld>
            <a:endParaRPr lang="ko-KR" altLang="en-US"/>
          </a:p>
        </p:txBody>
      </p:sp>
    </p:spTree>
    <p:extLst>
      <p:ext uri="{BB962C8B-B14F-4D97-AF65-F5344CB8AC3E}">
        <p14:creationId xmlns:p14="http://schemas.microsoft.com/office/powerpoint/2010/main" val="965600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Because</a:t>
            </a:r>
            <a:r>
              <a:rPr lang="en-US" altLang="ko-KR" baseline="0" dirty="0" smtClean="0"/>
              <a:t> it runs on per-flow byte stream, not the packet level, it needs to manage TCP connections and message re-ordering.</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28</a:t>
            </a:fld>
            <a:endParaRPr lang="ko-KR" altLang="en-US"/>
          </a:p>
        </p:txBody>
      </p:sp>
    </p:spTree>
    <p:extLst>
      <p:ext uri="{BB962C8B-B14F-4D97-AF65-F5344CB8AC3E}">
        <p14:creationId xmlns:p14="http://schemas.microsoft.com/office/powerpoint/2010/main" val="3840191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Example of HTTP </a:t>
            </a:r>
            <a:r>
              <a:rPr lang="en-US" altLang="ko-KR" dirty="0" err="1" smtClean="0"/>
              <a:t>piplining</a:t>
            </a:r>
            <a:r>
              <a:rPr lang="en-US" altLang="ko-KR" dirty="0" smtClean="0"/>
              <a:t> including protocol parsing, HTTP</a:t>
            </a:r>
            <a:r>
              <a:rPr lang="en-US" altLang="ko-KR" baseline="0" dirty="0" smtClean="0"/>
              <a:t> version filtering, forwarding .  Programmers can implement these </a:t>
            </a:r>
            <a:r>
              <a:rPr lang="en-US" altLang="ko-KR" baseline="0" dirty="0" err="1" smtClean="0"/>
              <a:t>pipleines</a:t>
            </a:r>
            <a:r>
              <a:rPr lang="en-US" altLang="ko-KR" baseline="0" dirty="0" smtClean="0"/>
              <a:t> using provided API.</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29</a:t>
            </a:fld>
            <a:endParaRPr lang="ko-KR" altLang="en-US"/>
          </a:p>
        </p:txBody>
      </p:sp>
    </p:spTree>
    <p:extLst>
      <p:ext uri="{BB962C8B-B14F-4D97-AF65-F5344CB8AC3E}">
        <p14:creationId xmlns:p14="http://schemas.microsoft.com/office/powerpoint/2010/main" val="64355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Rather than</a:t>
            </a:r>
            <a:r>
              <a:rPr lang="en-US" altLang="ko-KR" baseline="0" dirty="0" smtClean="0"/>
              <a:t> modifying exist network routers and switches, commercial trends heading to deploy </a:t>
            </a:r>
            <a:r>
              <a:rPr lang="en-US" altLang="ko-KR" baseline="0" dirty="0" err="1" smtClean="0"/>
              <a:t>middlebox</a:t>
            </a:r>
            <a:r>
              <a:rPr lang="en-US" altLang="ko-KR" baseline="0" dirty="0" smtClean="0"/>
              <a:t> to give high functionality on network.</a:t>
            </a:r>
          </a:p>
          <a:p>
            <a:r>
              <a:rPr lang="en-US" altLang="ko-KR" baseline="0" dirty="0" smtClean="0"/>
              <a:t>Actually many type of </a:t>
            </a:r>
            <a:r>
              <a:rPr lang="en-US" altLang="ko-KR" baseline="0" dirty="0" err="1" smtClean="0"/>
              <a:t>middleboxes</a:t>
            </a:r>
            <a:r>
              <a:rPr lang="en-US" altLang="ko-KR" baseline="0" dirty="0" smtClean="0"/>
              <a:t> are already deployed </a:t>
            </a:r>
            <a:r>
              <a:rPr lang="en-US" altLang="ko-KR" baseline="0" dirty="0" err="1" smtClean="0"/>
              <a:t>widly</a:t>
            </a:r>
            <a:r>
              <a:rPr lang="en-US" altLang="ko-KR" baseline="0" dirty="0" smtClean="0"/>
              <a:t> and its market is already exponentially growth.</a:t>
            </a:r>
          </a:p>
          <a:p>
            <a:r>
              <a:rPr lang="en-US" altLang="ko-KR" dirty="0" smtClean="0"/>
              <a:t>Some</a:t>
            </a:r>
            <a:r>
              <a:rPr lang="en-US" altLang="ko-KR" baseline="0" dirty="0" smtClean="0"/>
              <a:t> network </a:t>
            </a:r>
            <a:r>
              <a:rPr lang="en-US" altLang="ko-KR" baseline="0" dirty="0" err="1" smtClean="0"/>
              <a:t>enterprizes</a:t>
            </a:r>
            <a:r>
              <a:rPr lang="en-US" altLang="ko-KR" baseline="0" dirty="0" smtClean="0"/>
              <a:t> reports that the number of </a:t>
            </a:r>
            <a:r>
              <a:rPr lang="en-US" altLang="ko-KR" baseline="0" dirty="0" err="1" smtClean="0"/>
              <a:t>middleboxes</a:t>
            </a:r>
            <a:r>
              <a:rPr lang="en-US" altLang="ko-KR" baseline="0" dirty="0" smtClean="0"/>
              <a:t> are reaching to number of routers. </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3</a:t>
            </a:fld>
            <a:endParaRPr lang="ko-KR" altLang="en-US"/>
          </a:p>
        </p:txBody>
      </p:sp>
    </p:spTree>
    <p:extLst>
      <p:ext uri="{BB962C8B-B14F-4D97-AF65-F5344CB8AC3E}">
        <p14:creationId xmlns:p14="http://schemas.microsoft.com/office/powerpoint/2010/main" val="1560497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I found some discussion</a:t>
            </a:r>
            <a:r>
              <a:rPr lang="en-US" altLang="ko-KR" baseline="0" dirty="0" smtClean="0"/>
              <a:t> point on comb paper.</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First on is the missing concept about the “reusable modules” in design section. Sharing overlapped module is the one of the main concept of this paper, but I cannot found about how to find and locate </a:t>
            </a:r>
            <a:r>
              <a:rPr lang="en-US" altLang="ko-KR" baseline="0" dirty="0" err="1" smtClean="0"/>
              <a:t>ueusable</a:t>
            </a:r>
            <a:r>
              <a:rPr lang="en-US" altLang="ko-KR" baseline="0" dirty="0" smtClean="0"/>
              <a:t> modules inside of </a:t>
            </a:r>
            <a:r>
              <a:rPr lang="en-US" altLang="ko-KR" baseline="0" dirty="0" err="1" smtClean="0"/>
              <a:t>hyperapp</a:t>
            </a:r>
            <a:r>
              <a:rPr lang="en-US" altLang="ko-KR" baseline="0" dirty="0" smtClean="0"/>
              <a:t>. </a:t>
            </a:r>
            <a:r>
              <a:rPr lang="en-US" altLang="ko-KR" baseline="0" dirty="0" err="1" smtClean="0"/>
              <a:t>Hyperapp</a:t>
            </a:r>
            <a:r>
              <a:rPr lang="en-US" altLang="ko-KR" baseline="0" dirty="0" smtClean="0"/>
              <a:t> only identifying application sequence and resource footprint. Well, and this concept is re shown in implementation and evaluation, but it shows an opportunity of reusable modules. There are no solid implementation about this.</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And in this paper, there is no</a:t>
            </a:r>
            <a:r>
              <a:rPr lang="en-US" altLang="ko-KR" baseline="0" dirty="0" smtClean="0"/>
              <a:t> </a:t>
            </a:r>
            <a:r>
              <a:rPr lang="en-US" altLang="ko-KR" baseline="0" dirty="0" err="1" smtClean="0"/>
              <a:t>explanantion</a:t>
            </a:r>
            <a:r>
              <a:rPr lang="en-US" altLang="ko-KR" baseline="0" dirty="0" smtClean="0"/>
              <a:t> about how to classify traffic which </a:t>
            </a:r>
            <a:r>
              <a:rPr lang="en-US" altLang="ko-KR" baseline="0" dirty="0" err="1" smtClean="0"/>
              <a:t>ahas</a:t>
            </a:r>
            <a:r>
              <a:rPr lang="en-US" altLang="ko-KR" baseline="0" dirty="0" smtClean="0"/>
              <a:t> already processed from other </a:t>
            </a:r>
            <a:r>
              <a:rPr lang="en-US" altLang="ko-KR" baseline="0" dirty="0" err="1" smtClean="0"/>
              <a:t>middlebox</a:t>
            </a:r>
            <a:r>
              <a:rPr lang="en-US" altLang="ko-KR" baseline="0" dirty="0" smtClean="0"/>
              <a:t> when spatial load distribution. Well, I assume that it can be handled with fine-grained classification using 5 tuple, but I think there are possibility about synchronization problem.</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Also, on the </a:t>
            </a:r>
            <a:r>
              <a:rPr lang="en-US" altLang="ko-KR" baseline="0" dirty="0" err="1" smtClean="0"/>
              <a:t>calculationg</a:t>
            </a:r>
            <a:r>
              <a:rPr lang="en-US" altLang="ko-KR" baseline="0" dirty="0" smtClean="0"/>
              <a:t> </a:t>
            </a:r>
            <a:r>
              <a:rPr lang="en-US" altLang="ko-KR" baseline="0" dirty="0" err="1" smtClean="0"/>
              <a:t>hyperapp</a:t>
            </a:r>
            <a:r>
              <a:rPr lang="en-US" altLang="ko-KR" baseline="0" dirty="0" smtClean="0"/>
              <a:t> resource footprint, they mentions about its processing time is </a:t>
            </a:r>
            <a:r>
              <a:rPr lang="en-US" altLang="ko-KR" baseline="0" dirty="0" err="1" smtClean="0"/>
              <a:t>resonable</a:t>
            </a:r>
            <a:r>
              <a:rPr lang="en-US" altLang="ko-KR" baseline="0" dirty="0" smtClean="0"/>
              <a:t> </a:t>
            </a:r>
            <a:r>
              <a:rPr lang="en-US" altLang="ko-KR" baseline="0" dirty="0" err="1" smtClean="0"/>
              <a:t>becouse</a:t>
            </a:r>
            <a:r>
              <a:rPr lang="en-US" altLang="ko-KR" baseline="0" dirty="0" smtClean="0"/>
              <a:t> there are under 10 network </a:t>
            </a:r>
            <a:r>
              <a:rPr lang="en-US" altLang="ko-KR" baseline="0" dirty="0" err="1" smtClean="0"/>
              <a:t>middlebox</a:t>
            </a:r>
            <a:r>
              <a:rPr lang="en-US" altLang="ko-KR" baseline="0" dirty="0" smtClean="0"/>
              <a:t> applications exist. But I cannot agree this point. </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Finally I want to suggest about reducing the overhead of context switching. As you know, the main overhead about hyper-app- per core is the context switching, but I think it can reduce context switching overhead. </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dirty="0" smtClean="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err="1" smtClean="0"/>
              <a:t>Hyperapp</a:t>
            </a:r>
            <a:r>
              <a:rPr lang="en-US" altLang="ko-KR" dirty="0" smtClean="0"/>
              <a:t> </a:t>
            </a:r>
            <a:r>
              <a:rPr lang="ko-KR" altLang="en-US" dirty="0" smtClean="0"/>
              <a:t>코어 지정 또는 </a:t>
            </a:r>
            <a:r>
              <a:rPr lang="ko-KR" altLang="en-US" dirty="0" err="1" smtClean="0"/>
              <a:t>미들박스</a:t>
            </a:r>
            <a:r>
              <a:rPr lang="ko-KR" altLang="en-US" dirty="0" smtClean="0"/>
              <a:t> 어사인하는 </a:t>
            </a:r>
            <a:r>
              <a:rPr lang="ko-KR" altLang="en-US" dirty="0" err="1" smtClean="0"/>
              <a:t>빈도같은거</a:t>
            </a:r>
            <a:r>
              <a:rPr lang="en-US" altLang="ko-KR" dirty="0" smtClean="0"/>
              <a:t>? </a:t>
            </a:r>
            <a:r>
              <a:rPr lang="ko-KR" altLang="en-US" dirty="0" smtClean="0"/>
              <a:t>안정하나</a:t>
            </a:r>
            <a:r>
              <a:rPr lang="en-US" altLang="ko-KR" dirty="0" smtClean="0"/>
              <a:t>?</a:t>
            </a:r>
          </a:p>
          <a:p>
            <a:endParaRPr lang="en-US" altLang="ko-KR" dirty="0" smtClean="0"/>
          </a:p>
          <a:p>
            <a:r>
              <a:rPr lang="ko-KR" altLang="en-US" dirty="0" smtClean="0"/>
              <a:t>전체적으로 좀 </a:t>
            </a:r>
            <a:r>
              <a:rPr lang="ko-KR" altLang="en-US" dirty="0" err="1" smtClean="0"/>
              <a:t>임플리멘테이션이</a:t>
            </a:r>
            <a:r>
              <a:rPr lang="ko-KR" altLang="en-US" dirty="0" smtClean="0"/>
              <a:t> 빈약하다</a:t>
            </a:r>
            <a:r>
              <a:rPr lang="en-US" altLang="ko-KR" dirty="0" smtClean="0"/>
              <a:t>. </a:t>
            </a:r>
            <a:r>
              <a:rPr lang="en-US" altLang="ko-KR" dirty="0" err="1" smtClean="0"/>
              <a:t>Hyperapp</a:t>
            </a:r>
            <a:r>
              <a:rPr lang="ko-KR" altLang="en-US" baseline="0" dirty="0" smtClean="0"/>
              <a:t> </a:t>
            </a:r>
            <a:r>
              <a:rPr lang="ko-KR" altLang="en-US" baseline="0" dirty="0" err="1" smtClean="0"/>
              <a:t>코어벌</a:t>
            </a:r>
            <a:r>
              <a:rPr lang="ko-KR" altLang="en-US" baseline="0" dirty="0" smtClean="0"/>
              <a:t> 지정이나 </a:t>
            </a:r>
            <a:r>
              <a:rPr lang="ko-KR" altLang="en-US" baseline="0" dirty="0" err="1" smtClean="0"/>
              <a:t>이런건</a:t>
            </a:r>
            <a:r>
              <a:rPr lang="ko-KR" altLang="en-US" baseline="0" dirty="0" smtClean="0"/>
              <a:t> 잘 </a:t>
            </a:r>
            <a:r>
              <a:rPr lang="ko-KR" altLang="en-US" baseline="0" dirty="0" err="1" smtClean="0"/>
              <a:t>안되어있는듯</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30</a:t>
            </a:fld>
            <a:endParaRPr lang="ko-KR" altLang="en-US"/>
          </a:p>
        </p:txBody>
      </p:sp>
    </p:spTree>
    <p:extLst>
      <p:ext uri="{BB962C8B-B14F-4D97-AF65-F5344CB8AC3E}">
        <p14:creationId xmlns:p14="http://schemas.microsoft.com/office/powerpoint/2010/main" val="3478783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However</a:t>
            </a:r>
            <a:r>
              <a:rPr lang="en-US" altLang="ko-KR" baseline="0" dirty="0" smtClean="0"/>
              <a:t> there are some problems on </a:t>
            </a:r>
            <a:r>
              <a:rPr lang="en-US" altLang="ko-KR" baseline="0" dirty="0" err="1" smtClean="0"/>
              <a:t>middlebox</a:t>
            </a:r>
            <a:r>
              <a:rPr lang="en-US" altLang="ko-KR" baseline="0" dirty="0" smtClean="0"/>
              <a:t> era. </a:t>
            </a:r>
          </a:p>
          <a:p>
            <a:r>
              <a:rPr lang="en-US" altLang="ko-KR" baseline="0" dirty="0" smtClean="0"/>
              <a:t>Because deploying </a:t>
            </a:r>
            <a:r>
              <a:rPr lang="en-US" altLang="ko-KR" baseline="0" dirty="0" err="1" smtClean="0"/>
              <a:t>middleboxes</a:t>
            </a:r>
            <a:r>
              <a:rPr lang="en-US" altLang="ko-KR" baseline="0" dirty="0" smtClean="0"/>
              <a:t> are </a:t>
            </a:r>
            <a:r>
              <a:rPr lang="en-US" altLang="ko-KR" baseline="0" dirty="0" err="1" smtClean="0"/>
              <a:t>exponentialy</a:t>
            </a:r>
            <a:r>
              <a:rPr lang="en-US" altLang="ko-KR" baseline="0" dirty="0" smtClean="0"/>
              <a:t> growth, it deployed uncoordinated manner.</a:t>
            </a:r>
          </a:p>
          <a:p>
            <a:r>
              <a:rPr lang="en-US" altLang="ko-KR" baseline="0" dirty="0" smtClean="0"/>
              <a:t>There are lots of </a:t>
            </a:r>
            <a:r>
              <a:rPr lang="en-US" altLang="ko-KR" baseline="0" dirty="0" err="1" smtClean="0"/>
              <a:t>middleboxes</a:t>
            </a:r>
            <a:r>
              <a:rPr lang="en-US" altLang="ko-KR" baseline="0" dirty="0" smtClean="0"/>
              <a:t> which owned independent venders, and its </a:t>
            </a:r>
            <a:r>
              <a:rPr lang="en-US" altLang="ko-KR" baseline="0" dirty="0" err="1" smtClean="0"/>
              <a:t>middlebox</a:t>
            </a:r>
            <a:r>
              <a:rPr lang="en-US" altLang="ko-KR" baseline="0" dirty="0" smtClean="0"/>
              <a:t> is expensive and shows closed system.</a:t>
            </a:r>
          </a:p>
          <a:p>
            <a:endParaRPr lang="en-US" altLang="ko-KR" baseline="0" dirty="0" smtClean="0"/>
          </a:p>
          <a:p>
            <a:r>
              <a:rPr lang="en-US" altLang="ko-KR" baseline="0" dirty="0" smtClean="0"/>
              <a:t>These situations brings </a:t>
            </a:r>
            <a:r>
              <a:rPr lang="en-US" altLang="ko-KR" baseline="0" dirty="0" err="1" smtClean="0"/>
              <a:t>hugh</a:t>
            </a:r>
            <a:r>
              <a:rPr lang="en-US" altLang="ko-KR" baseline="0" dirty="0" smtClean="0"/>
              <a:t> problem on management and efficiency manner. </a:t>
            </a:r>
          </a:p>
          <a:p>
            <a:r>
              <a:rPr lang="en-US" altLang="ko-KR" baseline="0" dirty="0" smtClean="0"/>
              <a:t>[click]</a:t>
            </a:r>
          </a:p>
          <a:p>
            <a:r>
              <a:rPr lang="en-US" altLang="ko-KR" baseline="0" dirty="0" smtClean="0"/>
              <a:t>First, each </a:t>
            </a:r>
            <a:r>
              <a:rPr lang="en-US" altLang="ko-KR" baseline="0" dirty="0" err="1" smtClean="0"/>
              <a:t>middleboxes</a:t>
            </a:r>
            <a:r>
              <a:rPr lang="en-US" altLang="ko-KR" baseline="0" dirty="0" smtClean="0"/>
              <a:t> are specialized, we need to deploy additional boxes physically on network to add functionality. And it increases capital expenditures. This expenditures </a:t>
            </a:r>
            <a:r>
              <a:rPr lang="en-US" altLang="ko-KR" baseline="0" dirty="0" err="1" smtClean="0"/>
              <a:t>extreamly</a:t>
            </a:r>
            <a:r>
              <a:rPr lang="en-US" altLang="ko-KR" baseline="0" dirty="0" smtClean="0"/>
              <a:t> increases when there are many nodes to </a:t>
            </a:r>
            <a:r>
              <a:rPr lang="en-US" altLang="ko-KR" baseline="0" dirty="0" err="1" smtClean="0"/>
              <a:t>upgred</a:t>
            </a:r>
            <a:r>
              <a:rPr lang="en-US" altLang="ko-KR" baseline="0" dirty="0" smtClean="0"/>
              <a:t>.</a:t>
            </a:r>
          </a:p>
          <a:p>
            <a:r>
              <a:rPr lang="en-US" altLang="ko-KR" baseline="0" dirty="0" smtClean="0"/>
              <a:t>And second, because each type of </a:t>
            </a:r>
            <a:r>
              <a:rPr lang="en-US" altLang="ko-KR" baseline="0" dirty="0" err="1" smtClean="0"/>
              <a:t>middleboxes</a:t>
            </a:r>
            <a:r>
              <a:rPr lang="en-US" altLang="ko-KR" baseline="0" dirty="0" smtClean="0"/>
              <a:t> has no unified interfaces, managing various type of </a:t>
            </a:r>
            <a:r>
              <a:rPr lang="en-US" altLang="ko-KR" baseline="0" dirty="0" err="1" smtClean="0"/>
              <a:t>middleboxes</a:t>
            </a:r>
            <a:r>
              <a:rPr lang="en-US" altLang="ko-KR" baseline="0" dirty="0" smtClean="0"/>
              <a:t> on global view become very hard. It also increases operational expenditures.</a:t>
            </a:r>
          </a:p>
          <a:p>
            <a:endParaRPr lang="en-US" altLang="ko-KR" dirty="0" smtClean="0"/>
          </a:p>
          <a:p>
            <a:endParaRPr lang="en-US" altLang="ko-KR" dirty="0" smtClean="0"/>
          </a:p>
          <a:p>
            <a:r>
              <a:rPr lang="en-US" altLang="ko-KR" dirty="0" smtClean="0"/>
              <a:t>Expensive</a:t>
            </a:r>
            <a:r>
              <a:rPr lang="en-US" altLang="ko-KR" baseline="0" dirty="0" smtClean="0"/>
              <a:t> and closed </a:t>
            </a:r>
            <a:r>
              <a:rPr lang="en-US" altLang="ko-KR" baseline="0" dirty="0" err="1" smtClean="0"/>
              <a:t>stystem</a:t>
            </a:r>
            <a:endParaRPr lang="en-US" altLang="ko-KR" dirty="0" smtClean="0"/>
          </a:p>
          <a:p>
            <a:r>
              <a:rPr lang="en-US" altLang="ko-KR" dirty="0" smtClean="0"/>
              <a:t>Difficult to expand  &amp; manage</a:t>
            </a:r>
          </a:p>
          <a:p>
            <a:endParaRPr lang="en-US" altLang="ko-KR" dirty="0" smtClean="0"/>
          </a:p>
          <a:p>
            <a:r>
              <a:rPr lang="en-US" altLang="ko-KR" dirty="0" smtClean="0"/>
              <a:t>Capital expenditures</a:t>
            </a:r>
          </a:p>
          <a:p>
            <a:r>
              <a:rPr lang="en-US" altLang="ko-KR" dirty="0" smtClean="0"/>
              <a:t>Operational expenditures</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4</a:t>
            </a:fld>
            <a:endParaRPr lang="ko-KR" altLang="en-US"/>
          </a:p>
        </p:txBody>
      </p:sp>
    </p:spTree>
    <p:extLst>
      <p:ext uri="{BB962C8B-B14F-4D97-AF65-F5344CB8AC3E}">
        <p14:creationId xmlns:p14="http://schemas.microsoft.com/office/powerpoint/2010/main" val="1249373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So, in this</a:t>
            </a:r>
            <a:r>
              <a:rPr lang="en-US" altLang="ko-KR" baseline="0" dirty="0" smtClean="0"/>
              <a:t> paper, authors want to solve these problems with consolidating </a:t>
            </a:r>
            <a:r>
              <a:rPr lang="en-US" altLang="ko-KR" baseline="0" dirty="0" err="1" smtClean="0"/>
              <a:t>middleboxes</a:t>
            </a:r>
            <a:r>
              <a:rPr lang="en-US" altLang="ko-KR" baseline="0" dirty="0" smtClean="0"/>
              <a:t> with software-centric </a:t>
            </a:r>
            <a:r>
              <a:rPr lang="en-US" altLang="ko-KR" baseline="0" dirty="0" err="1" smtClean="0"/>
              <a:t>implementions</a:t>
            </a:r>
            <a:r>
              <a:rPr lang="en-US" altLang="ko-KR" baseline="0" dirty="0" smtClean="0"/>
              <a:t>.</a:t>
            </a:r>
          </a:p>
          <a:p>
            <a:r>
              <a:rPr lang="en-US" altLang="ko-KR" baseline="0" dirty="0" smtClean="0"/>
              <a:t>This consolidated </a:t>
            </a:r>
            <a:r>
              <a:rPr lang="en-US" altLang="ko-KR" baseline="0" dirty="0" err="1" smtClean="0"/>
              <a:t>middleboxes</a:t>
            </a:r>
            <a:r>
              <a:rPr lang="en-US" altLang="ko-KR" baseline="0" dirty="0" smtClean="0"/>
              <a:t>, called Comb consolidated into two levels, is platform level and network level.</a:t>
            </a:r>
          </a:p>
          <a:p>
            <a:r>
              <a:rPr lang="en-US" altLang="ko-KR" baseline="0" dirty="0" smtClean="0"/>
              <a:t>The main goal of platform level is decuples the hardware and software to allow multiplexing the </a:t>
            </a:r>
            <a:r>
              <a:rPr lang="en-US" altLang="ko-KR" baseline="0" dirty="0" err="1" smtClean="0"/>
              <a:t>middlebox</a:t>
            </a:r>
            <a:r>
              <a:rPr lang="en-US" altLang="ko-KR" baseline="0" dirty="0" smtClean="0"/>
              <a:t> applications, and enhance reusability between common functionality of </a:t>
            </a:r>
            <a:r>
              <a:rPr lang="en-US" altLang="ko-KR" baseline="0" dirty="0" err="1" smtClean="0"/>
              <a:t>middleboxes</a:t>
            </a:r>
            <a:r>
              <a:rPr lang="en-US" altLang="ko-KR" baseline="0" dirty="0" smtClean="0"/>
              <a:t> apps such as packet parser.</a:t>
            </a:r>
          </a:p>
          <a:p>
            <a:r>
              <a:rPr lang="en-US" altLang="ko-KR" baseline="0" dirty="0" smtClean="0"/>
              <a:t>And in network level, Comb want to distribute </a:t>
            </a:r>
            <a:r>
              <a:rPr lang="en-US" altLang="ko-KR" baseline="0" dirty="0" err="1" smtClean="0"/>
              <a:t>middleboxes</a:t>
            </a:r>
            <a:r>
              <a:rPr lang="en-US" altLang="ko-KR" baseline="0" dirty="0" smtClean="0"/>
              <a:t>’ load.</a:t>
            </a:r>
          </a:p>
          <a:p>
            <a:endParaRPr lang="en-US" altLang="ko-KR" baseline="0" dirty="0" smtClean="0"/>
          </a:p>
          <a:p>
            <a:r>
              <a:rPr lang="en-US" altLang="ko-KR" baseline="0" dirty="0" smtClean="0"/>
              <a:t>I’ll talk about the platform level first.</a:t>
            </a:r>
            <a:endParaRPr lang="en-US" altLang="ko-KR" dirty="0" smtClean="0"/>
          </a:p>
          <a:p>
            <a:endParaRPr lang="en-US" altLang="ko-KR" dirty="0" smtClean="0"/>
          </a:p>
          <a:p>
            <a:r>
              <a:rPr lang="en-US" altLang="ko-KR" dirty="0" smtClean="0"/>
              <a:t>Shared hardware</a:t>
            </a:r>
          </a:p>
          <a:p>
            <a:r>
              <a:rPr lang="en-US" altLang="ko-KR" dirty="0" smtClean="0"/>
              <a:t>Controlled by network-wide controller</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5</a:t>
            </a:fld>
            <a:endParaRPr lang="ko-KR" altLang="en-US"/>
          </a:p>
        </p:txBody>
      </p:sp>
    </p:spTree>
    <p:extLst>
      <p:ext uri="{BB962C8B-B14F-4D97-AF65-F5344CB8AC3E}">
        <p14:creationId xmlns:p14="http://schemas.microsoft.com/office/powerpoint/2010/main" val="28534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As I mentioned</a:t>
            </a:r>
            <a:r>
              <a:rPr lang="en-US" altLang="ko-KR" baseline="0" dirty="0" smtClean="0"/>
              <a:t> before, the main idea of platform level consolidation is decoupling hardware and software. </a:t>
            </a:r>
          </a:p>
          <a:p>
            <a:r>
              <a:rPr lang="en-US" altLang="ko-KR" baseline="0" dirty="0" smtClean="0"/>
              <a:t>In normal </a:t>
            </a:r>
            <a:r>
              <a:rPr lang="en-US" altLang="ko-KR" baseline="0" dirty="0" err="1" smtClean="0"/>
              <a:t>middleboxes</a:t>
            </a:r>
            <a:r>
              <a:rPr lang="en-US" altLang="ko-KR" baseline="0" dirty="0" smtClean="0"/>
              <a:t>, one physical nodes only have one </a:t>
            </a:r>
            <a:r>
              <a:rPr lang="en-US" altLang="ko-KR" baseline="0" dirty="0" err="1" smtClean="0"/>
              <a:t>middlebox</a:t>
            </a:r>
            <a:r>
              <a:rPr lang="en-US" altLang="ko-KR" baseline="0" dirty="0" smtClean="0"/>
              <a:t> functionality. And comb want to increase </a:t>
            </a:r>
            <a:r>
              <a:rPr lang="en-US" altLang="ko-KR" baseline="0" dirty="0" err="1" smtClean="0"/>
              <a:t>flexability</a:t>
            </a:r>
            <a:r>
              <a:rPr lang="en-US" altLang="ko-KR" baseline="0" dirty="0" smtClean="0"/>
              <a:t> on </a:t>
            </a:r>
            <a:r>
              <a:rPr lang="en-US" altLang="ko-KR" baseline="0" dirty="0" err="1" smtClean="0"/>
              <a:t>middleboxes</a:t>
            </a:r>
            <a:r>
              <a:rPr lang="en-US" altLang="ko-KR" baseline="0" dirty="0" smtClean="0"/>
              <a:t> to allow run multiple </a:t>
            </a:r>
            <a:r>
              <a:rPr lang="en-US" altLang="ko-KR" baseline="0" dirty="0" err="1" smtClean="0"/>
              <a:t>middlebox</a:t>
            </a:r>
            <a:r>
              <a:rPr lang="en-US" altLang="ko-KR" baseline="0" dirty="0" smtClean="0"/>
              <a:t> applications into single nodes. </a:t>
            </a:r>
          </a:p>
          <a:p>
            <a:r>
              <a:rPr lang="en-US" altLang="ko-KR" baseline="0" dirty="0" smtClean="0"/>
              <a:t>With this, to add new functionality on existing node, venders just install new application into comb </a:t>
            </a:r>
            <a:r>
              <a:rPr lang="en-US" altLang="ko-KR" baseline="0" dirty="0" err="1" smtClean="0"/>
              <a:t>middleboxes</a:t>
            </a:r>
            <a:r>
              <a:rPr lang="en-US" altLang="ko-KR" baseline="0" dirty="0" smtClean="0"/>
              <a:t> rather than deploying new hardware. So it reduces capex and also enables extensibility.</a:t>
            </a:r>
          </a:p>
          <a:p>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6</a:t>
            </a:fld>
            <a:endParaRPr lang="ko-KR" altLang="en-US"/>
          </a:p>
        </p:txBody>
      </p:sp>
    </p:spTree>
    <p:extLst>
      <p:ext uri="{BB962C8B-B14F-4D97-AF65-F5344CB8AC3E}">
        <p14:creationId xmlns:p14="http://schemas.microsoft.com/office/powerpoint/2010/main" val="7946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smtClean="0"/>
              <a:t>Also,</a:t>
            </a:r>
            <a:r>
              <a:rPr lang="en-US" altLang="ko-KR" sz="1200" baseline="0" dirty="0" smtClean="0"/>
              <a:t> multiplexing on </a:t>
            </a:r>
            <a:r>
              <a:rPr lang="en-US" altLang="ko-KR" sz="1200" baseline="0" dirty="0" err="1" smtClean="0"/>
              <a:t>CoMb</a:t>
            </a:r>
            <a:r>
              <a:rPr lang="en-US" altLang="ko-KR" sz="1200" baseline="0" dirty="0" smtClean="0"/>
              <a:t> reduces capex on different point view. </a:t>
            </a:r>
          </a:p>
          <a:p>
            <a:r>
              <a:rPr lang="en-US" altLang="ko-KR" sz="1200" baseline="0" dirty="0" smtClean="0"/>
              <a:t>This graph shows a time series of the utilization of four </a:t>
            </a:r>
            <a:r>
              <a:rPr lang="en-US" altLang="ko-KR" sz="1200" baseline="0" dirty="0" err="1" smtClean="0"/>
              <a:t>middleboxes</a:t>
            </a:r>
            <a:r>
              <a:rPr lang="en-US" altLang="ko-KR" sz="1200" baseline="0" dirty="0" smtClean="0"/>
              <a:t> at an enterprise site, each normalized by its maximum observed value.</a:t>
            </a:r>
          </a:p>
          <a:p>
            <a:endParaRPr lang="en-US" altLang="ko-KR" sz="1200" baseline="0" dirty="0" smtClean="0"/>
          </a:p>
          <a:p>
            <a:r>
              <a:rPr lang="en-US" altLang="ko-KR" sz="1200" baseline="0" dirty="0" smtClean="0"/>
              <a:t>Based on graph, we can see </a:t>
            </a:r>
            <a:r>
              <a:rPr lang="en-US" altLang="ko-KR" sz="1200" baseline="0" dirty="0" err="1" smtClean="0"/>
              <a:t>middleboxe</a:t>
            </a:r>
            <a:r>
              <a:rPr lang="en-US" altLang="ko-KR" sz="1200" baseline="0" dirty="0" smtClean="0"/>
              <a:t> utilization peak at different times for each application.  So we can show that we get benefits of multiplexing.</a:t>
            </a:r>
          </a:p>
          <a:p>
            <a:r>
              <a:rPr lang="en-US" altLang="ko-KR" sz="1200" baseline="0" dirty="0" smtClean="0"/>
              <a:t>From the paper, we can reduce 26% of total resources using application multiplexing.</a:t>
            </a:r>
          </a:p>
          <a:p>
            <a:endParaRPr lang="en-US" altLang="ko-KR" sz="1200" dirty="0" smtClean="0"/>
          </a:p>
          <a:p>
            <a:endParaRPr lang="en-US" altLang="ko-KR" sz="1200" dirty="0" smtClean="0"/>
          </a:p>
          <a:p>
            <a:r>
              <a:rPr lang="en-US" altLang="ko-KR" sz="1200" dirty="0" smtClean="0"/>
              <a:t>Multiplexing benefit = </a:t>
            </a:r>
            <a:r>
              <a:rPr lang="en-US" altLang="ko-KR" sz="1200" dirty="0" err="1" smtClean="0"/>
              <a:t>Sum_of_MaxUtilizations</a:t>
            </a:r>
            <a:r>
              <a:rPr lang="en-US" altLang="ko-KR" sz="1200" dirty="0" smtClean="0"/>
              <a:t>/ </a:t>
            </a:r>
            <a:r>
              <a:rPr lang="en-US" altLang="ko-KR" sz="1200" dirty="0" err="1" smtClean="0"/>
              <a:t>Max_of_TotalUtilization</a:t>
            </a:r>
            <a:r>
              <a:rPr lang="en-US" altLang="ko-KR" sz="1200" dirty="0" smtClean="0"/>
              <a:t> </a:t>
            </a:r>
          </a:p>
          <a:p>
            <a:endParaRPr lang="en-US" altLang="ko-KR" dirty="0" smtClean="0"/>
          </a:p>
          <a:p>
            <a:r>
              <a:rPr lang="en-US" altLang="ko-KR" dirty="0" smtClean="0"/>
              <a:t>Reduces Cap Ex</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7</a:t>
            </a:fld>
            <a:endParaRPr lang="ko-KR" altLang="en-US"/>
          </a:p>
        </p:txBody>
      </p:sp>
    </p:spTree>
    <p:extLst>
      <p:ext uri="{BB962C8B-B14F-4D97-AF65-F5344CB8AC3E}">
        <p14:creationId xmlns:p14="http://schemas.microsoft.com/office/powerpoint/2010/main" val="1895696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t>Second</a:t>
            </a:r>
            <a:r>
              <a:rPr lang="en-US" altLang="ko-KR" sz="1200" baseline="0" dirty="0" smtClean="0"/>
              <a:t> way to earn capex benefit is reusing software elements.</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aseline="0" dirty="0" smtClean="0"/>
              <a:t>Each </a:t>
            </a:r>
            <a:r>
              <a:rPr lang="en-US" altLang="ko-KR" sz="1200" baseline="0" dirty="0" err="1" smtClean="0"/>
              <a:t>middelbox</a:t>
            </a:r>
            <a:r>
              <a:rPr lang="en-US" altLang="ko-KR" sz="1200" baseline="0" dirty="0" smtClean="0"/>
              <a:t> typically needs low-level modules for packet capture, parsing headers, parsing </a:t>
            </a:r>
            <a:r>
              <a:rPr lang="en-US" altLang="ko-KR" sz="1200" baseline="0" dirty="0" err="1" smtClean="0"/>
              <a:t>applicaton</a:t>
            </a:r>
            <a:r>
              <a:rPr lang="en-US" altLang="ko-KR" sz="1200" baseline="0" dirty="0" smtClean="0"/>
              <a:t>-layer protocol and so on. So if the same traffic is processed by many applications, each application has to </a:t>
            </a:r>
            <a:r>
              <a:rPr lang="en-US" altLang="ko-KR" sz="1200" baseline="0" dirty="0" err="1" smtClean="0"/>
              <a:t>repeate</a:t>
            </a:r>
            <a:r>
              <a:rPr lang="en-US" altLang="ko-KR" sz="1200" baseline="0" dirty="0" smtClean="0"/>
              <a:t> these common </a:t>
            </a:r>
            <a:r>
              <a:rPr lang="en-US" altLang="ko-KR" sz="1200" baseline="0" dirty="0" err="1" smtClean="0"/>
              <a:t>acctions</a:t>
            </a:r>
            <a:r>
              <a:rPr lang="en-US" altLang="ko-KR" sz="1200" baseline="0" dirty="0" smtClean="0"/>
              <a:t> for every packet.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aseline="0" dirty="0" smtClean="0"/>
              <a:t>In comb, they suggest the reusing software elements that share low-level modules each other if applications are located same node. Based on their research, there are 30 to 80 % of functions are overlap across applications.</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smtClean="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t>Contribution of reusable modules: </a:t>
            </a:r>
            <a:r>
              <a:rPr lang="en-US" altLang="ko-KR" sz="1200" dirty="0" smtClean="0">
                <a:sym typeface="Wingdings"/>
              </a:rPr>
              <a:t> 30 – 80 %</a:t>
            </a:r>
            <a:endParaRPr lang="en-US" altLang="ko-KR" sz="1200" dirty="0" smtClean="0"/>
          </a:p>
          <a:p>
            <a:endParaRPr lang="en-US" altLang="ko-KR" dirty="0" smtClean="0"/>
          </a:p>
          <a:p>
            <a:r>
              <a:rPr lang="en-US" altLang="ko-KR" dirty="0" smtClean="0"/>
              <a:t>Each appliance</a:t>
            </a:r>
            <a:r>
              <a:rPr lang="en-US" altLang="ko-KR" baseline="0" dirty="0" smtClean="0"/>
              <a:t> has to repeat these common actions for every packet</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8</a:t>
            </a:fld>
            <a:endParaRPr lang="ko-KR" altLang="en-US"/>
          </a:p>
        </p:txBody>
      </p:sp>
    </p:spTree>
    <p:extLst>
      <p:ext uri="{BB962C8B-B14F-4D97-AF65-F5344CB8AC3E}">
        <p14:creationId xmlns:p14="http://schemas.microsoft.com/office/powerpoint/2010/main" val="148562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Until</a:t>
            </a:r>
            <a:r>
              <a:rPr lang="en-US" altLang="ko-KR" baseline="0" dirty="0" smtClean="0"/>
              <a:t> now, we talk about the benefit on platform side, and </a:t>
            </a:r>
            <a:r>
              <a:rPr lang="en-US" altLang="ko-KR" dirty="0" smtClean="0"/>
              <a:t>Let’s move on to load distribution in network-wide controller</a:t>
            </a:r>
            <a:endParaRPr lang="ko-KR" altLang="en-US" dirty="0"/>
          </a:p>
        </p:txBody>
      </p:sp>
      <p:sp>
        <p:nvSpPr>
          <p:cNvPr id="4" name="슬라이드 번호 개체 틀 3"/>
          <p:cNvSpPr>
            <a:spLocks noGrp="1"/>
          </p:cNvSpPr>
          <p:nvPr>
            <p:ph type="sldNum" sz="quarter" idx="10"/>
          </p:nvPr>
        </p:nvSpPr>
        <p:spPr/>
        <p:txBody>
          <a:bodyPr/>
          <a:lstStyle/>
          <a:p>
            <a:fld id="{56C938FF-B13F-4ECD-9689-8B8132BC5D88}" type="slidenum">
              <a:rPr lang="ko-KR" altLang="en-US" smtClean="0"/>
              <a:t>9</a:t>
            </a:fld>
            <a:endParaRPr lang="ko-KR" altLang="en-US"/>
          </a:p>
        </p:txBody>
      </p:sp>
    </p:spTree>
    <p:extLst>
      <p:ext uri="{BB962C8B-B14F-4D97-AF65-F5344CB8AC3E}">
        <p14:creationId xmlns:p14="http://schemas.microsoft.com/office/powerpoint/2010/main" val="70965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en-US" dirty="0"/>
          </a:p>
        </p:txBody>
      </p:sp>
      <p:sp>
        <p:nvSpPr>
          <p:cNvPr id="4" name="Date Placeholder 3"/>
          <p:cNvSpPr>
            <a:spLocks noGrp="1"/>
          </p:cNvSpPr>
          <p:nvPr>
            <p:ph type="dt" sz="half" idx="10"/>
          </p:nvPr>
        </p:nvSpPr>
        <p:spPr/>
        <p:txBody>
          <a:bodyPr/>
          <a:lstStyle/>
          <a:p>
            <a:fld id="{BDF0F75A-1297-4BF6-AE20-5BF42471B677}" type="datetime1">
              <a:rPr lang="ko-KR" altLang="en-US" smtClean="0"/>
              <a:t>14. 11. 5.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1C0008F-700A-467B-A83A-DBBE1F11281A}" type="slidenum">
              <a:rPr lang="ko-KR" altLang="en-US" smtClean="0"/>
              <a:t>‹#›</a:t>
            </a:fld>
            <a:endParaRPr lang="ko-KR" altLang="en-US"/>
          </a:p>
        </p:txBody>
      </p:sp>
    </p:spTree>
    <p:extLst>
      <p:ext uri="{BB962C8B-B14F-4D97-AF65-F5344CB8AC3E}">
        <p14:creationId xmlns:p14="http://schemas.microsoft.com/office/powerpoint/2010/main" val="16712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44B159B3-1547-458F-8E0E-4EF1FA89B3FA}" type="datetime1">
              <a:rPr lang="ko-KR" altLang="en-US" smtClean="0"/>
              <a:t>14. 11. 5.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1C0008F-700A-467B-A83A-DBBE1F11281A}" type="slidenum">
              <a:rPr lang="ko-KR" altLang="en-US" smtClean="0"/>
              <a:t>‹#›</a:t>
            </a:fld>
            <a:endParaRPr lang="ko-KR" altLang="en-US"/>
          </a:p>
        </p:txBody>
      </p:sp>
    </p:spTree>
    <p:extLst>
      <p:ext uri="{BB962C8B-B14F-4D97-AF65-F5344CB8AC3E}">
        <p14:creationId xmlns:p14="http://schemas.microsoft.com/office/powerpoint/2010/main" val="59631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0F316989-D8A0-4C02-AA15-0E7196B1A815}" type="datetime1">
              <a:rPr lang="ko-KR" altLang="en-US" smtClean="0"/>
              <a:t>14. 11. 5.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1C0008F-700A-467B-A83A-DBBE1F11281A}" type="slidenum">
              <a:rPr lang="ko-KR" altLang="en-US" smtClean="0"/>
              <a:t>‹#›</a:t>
            </a:fld>
            <a:endParaRPr lang="ko-KR" altLang="en-US"/>
          </a:p>
        </p:txBody>
      </p:sp>
    </p:spTree>
    <p:extLst>
      <p:ext uri="{BB962C8B-B14F-4D97-AF65-F5344CB8AC3E}">
        <p14:creationId xmlns:p14="http://schemas.microsoft.com/office/powerpoint/2010/main" val="337301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B8BE7065-9585-4105-A2BD-477A11364C7E}" type="datetime1">
              <a:rPr lang="ko-KR" altLang="en-US" smtClean="0"/>
              <a:t>14. 11. 5.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1C0008F-700A-467B-A83A-DBBE1F11281A}" type="slidenum">
              <a:rPr lang="ko-KR" altLang="en-US" smtClean="0"/>
              <a:t>‹#›</a:t>
            </a:fld>
            <a:endParaRPr lang="ko-KR" altLang="en-US"/>
          </a:p>
        </p:txBody>
      </p:sp>
    </p:spTree>
    <p:extLst>
      <p:ext uri="{BB962C8B-B14F-4D97-AF65-F5344CB8AC3E}">
        <p14:creationId xmlns:p14="http://schemas.microsoft.com/office/powerpoint/2010/main" val="254179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7A5C7894-1718-4E6A-9791-F8D0615AFDC9}" type="datetime1">
              <a:rPr lang="ko-KR" altLang="en-US" smtClean="0"/>
              <a:t>14. 11. 5.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1C0008F-700A-467B-A83A-DBBE1F11281A}" type="slidenum">
              <a:rPr lang="ko-KR" altLang="en-US" smtClean="0"/>
              <a:t>‹#›</a:t>
            </a:fld>
            <a:endParaRPr lang="ko-KR" altLang="en-US"/>
          </a:p>
        </p:txBody>
      </p:sp>
    </p:spTree>
    <p:extLst>
      <p:ext uri="{BB962C8B-B14F-4D97-AF65-F5344CB8AC3E}">
        <p14:creationId xmlns:p14="http://schemas.microsoft.com/office/powerpoint/2010/main" val="57600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6282F35A-7692-4E56-BBEC-E7B0519E5E98}" type="datetime1">
              <a:rPr lang="ko-KR" altLang="en-US" smtClean="0"/>
              <a:t>14. 11. 5.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1C0008F-700A-467B-A83A-DBBE1F11281A}" type="slidenum">
              <a:rPr lang="ko-KR" altLang="en-US" smtClean="0"/>
              <a:t>‹#›</a:t>
            </a:fld>
            <a:endParaRPr lang="ko-KR" altLang="en-US"/>
          </a:p>
        </p:txBody>
      </p:sp>
    </p:spTree>
    <p:extLst>
      <p:ext uri="{BB962C8B-B14F-4D97-AF65-F5344CB8AC3E}">
        <p14:creationId xmlns:p14="http://schemas.microsoft.com/office/powerpoint/2010/main" val="60278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629842" y="2505075"/>
            <a:ext cx="3868340"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8643CCAD-F70C-457E-AF44-9FDDA97095F4}" type="datetime1">
              <a:rPr lang="ko-KR" altLang="en-US" smtClean="0"/>
              <a:t>14. 11. 5.</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91C0008F-700A-467B-A83A-DBBE1F11281A}" type="slidenum">
              <a:rPr lang="ko-KR" altLang="en-US" smtClean="0"/>
              <a:t>‹#›</a:t>
            </a:fld>
            <a:endParaRPr lang="ko-KR" altLang="en-US"/>
          </a:p>
        </p:txBody>
      </p:sp>
    </p:spTree>
    <p:extLst>
      <p:ext uri="{BB962C8B-B14F-4D97-AF65-F5344CB8AC3E}">
        <p14:creationId xmlns:p14="http://schemas.microsoft.com/office/powerpoint/2010/main" val="98104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FCCF7448-3DBE-444A-9FBA-3CC018AF26BE}" type="datetime1">
              <a:rPr lang="ko-KR" altLang="en-US" smtClean="0"/>
              <a:t>14. 11. 5.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91C0008F-700A-467B-A83A-DBBE1F11281A}" type="slidenum">
              <a:rPr lang="ko-KR" altLang="en-US" smtClean="0"/>
              <a:t>‹#›</a:t>
            </a:fld>
            <a:endParaRPr lang="ko-KR" altLang="en-US"/>
          </a:p>
        </p:txBody>
      </p:sp>
    </p:spTree>
    <p:extLst>
      <p:ext uri="{BB962C8B-B14F-4D97-AF65-F5344CB8AC3E}">
        <p14:creationId xmlns:p14="http://schemas.microsoft.com/office/powerpoint/2010/main" val="282717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62227-BA30-45E4-BBA6-5FE32B173E89}" type="datetime1">
              <a:rPr lang="ko-KR" altLang="en-US" smtClean="0"/>
              <a:t>14. 11. 5.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91C0008F-700A-467B-A83A-DBBE1F11281A}" type="slidenum">
              <a:rPr lang="ko-KR" altLang="en-US" smtClean="0"/>
              <a:t>‹#›</a:t>
            </a:fld>
            <a:endParaRPr lang="ko-KR" altLang="en-US"/>
          </a:p>
        </p:txBody>
      </p:sp>
    </p:spTree>
    <p:extLst>
      <p:ext uri="{BB962C8B-B14F-4D97-AF65-F5344CB8AC3E}">
        <p14:creationId xmlns:p14="http://schemas.microsoft.com/office/powerpoint/2010/main" val="106866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smtClean="0"/>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F56C85AA-29D2-4D00-BF78-1877EC469A3C}" type="datetime1">
              <a:rPr lang="ko-KR" altLang="en-US" smtClean="0"/>
              <a:t>14. 11. 5.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1C0008F-700A-467B-A83A-DBBE1F11281A}" type="slidenum">
              <a:rPr lang="ko-KR" altLang="en-US" smtClean="0"/>
              <a:t>‹#›</a:t>
            </a:fld>
            <a:endParaRPr lang="ko-KR" altLang="en-US"/>
          </a:p>
        </p:txBody>
      </p:sp>
    </p:spTree>
    <p:extLst>
      <p:ext uri="{BB962C8B-B14F-4D97-AF65-F5344CB8AC3E}">
        <p14:creationId xmlns:p14="http://schemas.microsoft.com/office/powerpoint/2010/main" val="4176537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smtClean="0"/>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8A2FA296-CF7E-4F35-B994-CAC2BC156529}" type="datetime1">
              <a:rPr lang="ko-KR" altLang="en-US" smtClean="0"/>
              <a:t>14. 11. 5.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1C0008F-700A-467B-A83A-DBBE1F11281A}" type="slidenum">
              <a:rPr lang="ko-KR" altLang="en-US" smtClean="0"/>
              <a:t>‹#›</a:t>
            </a:fld>
            <a:endParaRPr lang="ko-KR" altLang="en-US"/>
          </a:p>
        </p:txBody>
      </p:sp>
    </p:spTree>
    <p:extLst>
      <p:ext uri="{BB962C8B-B14F-4D97-AF65-F5344CB8AC3E}">
        <p14:creationId xmlns:p14="http://schemas.microsoft.com/office/powerpoint/2010/main" val="21777842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77DA5-06B1-4C88-B999-EB8A64E4BB29}" type="datetime1">
              <a:rPr lang="ko-KR" altLang="en-US" smtClean="0"/>
              <a:t>14. 11. 5.</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0008F-700A-467B-A83A-DBBE1F11281A}" type="slidenum">
              <a:rPr lang="ko-KR" altLang="en-US" smtClean="0"/>
              <a:t>‹#›</a:t>
            </a:fld>
            <a:endParaRPr lang="ko-KR" altLang="en-US"/>
          </a:p>
        </p:txBody>
      </p:sp>
    </p:spTree>
    <p:extLst>
      <p:ext uri="{BB962C8B-B14F-4D97-AF65-F5344CB8AC3E}">
        <p14:creationId xmlns:p14="http://schemas.microsoft.com/office/powerpoint/2010/main" val="3959556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4.w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wmf"/><Relationship Id="rId13"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emf"/><Relationship Id="rId5" Type="http://schemas.openxmlformats.org/officeDocument/2006/relationships/image" Target="../media/image14.wmf"/><Relationship Id="rId6" Type="http://schemas.openxmlformats.org/officeDocument/2006/relationships/image" Target="../media/image13.wmf"/><Relationship Id="rId7" Type="http://schemas.openxmlformats.org/officeDocument/2006/relationships/image" Target="../media/image17.emf"/><Relationship Id="rId8" Type="http://schemas.openxmlformats.org/officeDocument/2006/relationships/image" Target="../media/image18.emf"/><Relationship Id="rId9" Type="http://schemas.openxmlformats.org/officeDocument/2006/relationships/image" Target="../media/image19.wmf"/><Relationship Id="rId10"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4.wmf"/><Relationship Id="rId5" Type="http://schemas.openxmlformats.org/officeDocument/2006/relationships/image" Target="../media/image13.wmf"/><Relationship Id="rId6" Type="http://schemas.openxmlformats.org/officeDocument/2006/relationships/image" Target="../media/image17.emf"/><Relationship Id="rId7" Type="http://schemas.openxmlformats.org/officeDocument/2006/relationships/image" Target="../media/image18.emf"/><Relationship Id="rId8" Type="http://schemas.openxmlformats.org/officeDocument/2006/relationships/image" Target="../media/image19.wmf"/><Relationship Id="rId9"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4.wmf"/><Relationship Id="rId5" Type="http://schemas.openxmlformats.org/officeDocument/2006/relationships/image" Target="../media/image17.emf"/><Relationship Id="rId6" Type="http://schemas.openxmlformats.org/officeDocument/2006/relationships/image" Target="../media/image18.emf"/><Relationship Id="rId7" Type="http://schemas.openxmlformats.org/officeDocument/2006/relationships/image" Target="../media/image19.wmf"/><Relationship Id="rId8"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emf"/><Relationship Id="rId5" Type="http://schemas.openxmlformats.org/officeDocument/2006/relationships/image" Target="../media/image14.wmf"/><Relationship Id="rId6" Type="http://schemas.openxmlformats.org/officeDocument/2006/relationships/image" Target="../media/image13.wmf"/><Relationship Id="rId7" Type="http://schemas.openxmlformats.org/officeDocument/2006/relationships/image" Target="../media/image17.emf"/><Relationship Id="rId8" Type="http://schemas.openxmlformats.org/officeDocument/2006/relationships/image" Target="../media/image18.emf"/><Relationship Id="rId9" Type="http://schemas.openxmlformats.org/officeDocument/2006/relationships/image" Target="../media/image19.wmf"/><Relationship Id="rId10"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435993" y="1164921"/>
            <a:ext cx="7895550" cy="1944210"/>
          </a:xfrm>
        </p:spPr>
        <p:txBody>
          <a:bodyPr>
            <a:normAutofit/>
          </a:bodyPr>
          <a:lstStyle/>
          <a:p>
            <a:r>
              <a:rPr lang="en-US" altLang="ko-KR" sz="4400" b="1" dirty="0" smtClean="0"/>
              <a:t>Design and Implementation of a Consolidated </a:t>
            </a:r>
            <a:r>
              <a:rPr lang="en-US" altLang="ko-KR" sz="4400" b="1" dirty="0" err="1" smtClean="0"/>
              <a:t>Middlebox</a:t>
            </a:r>
            <a:r>
              <a:rPr lang="en-US" altLang="ko-KR" sz="4400" b="1" dirty="0" smtClean="0"/>
              <a:t> Architecture (</a:t>
            </a:r>
            <a:r>
              <a:rPr lang="en-US" altLang="ko-KR" sz="4400" b="1" dirty="0" err="1" smtClean="0"/>
              <a:t>CoMb</a:t>
            </a:r>
            <a:r>
              <a:rPr lang="en-US" altLang="ko-KR" sz="4400" b="1" dirty="0" smtClean="0"/>
              <a:t>)</a:t>
            </a:r>
            <a:endParaRPr lang="ko-KR" altLang="en-US" sz="4400" b="1" dirty="0"/>
          </a:p>
        </p:txBody>
      </p:sp>
      <p:sp>
        <p:nvSpPr>
          <p:cNvPr id="3" name="부제목 2"/>
          <p:cNvSpPr>
            <a:spLocks noGrp="1"/>
          </p:cNvSpPr>
          <p:nvPr>
            <p:ph type="subTitle" idx="1"/>
          </p:nvPr>
        </p:nvSpPr>
        <p:spPr>
          <a:xfrm>
            <a:off x="966767" y="3602038"/>
            <a:ext cx="7034233" cy="1655762"/>
          </a:xfrm>
        </p:spPr>
        <p:txBody>
          <a:bodyPr>
            <a:normAutofit fontScale="92500" lnSpcReduction="20000"/>
          </a:bodyPr>
          <a:lstStyle/>
          <a:p>
            <a:r>
              <a:rPr lang="en-US" altLang="ko-KR" dirty="0" smtClean="0">
                <a:solidFill>
                  <a:schemeClr val="bg1">
                    <a:lumMod val="50000"/>
                  </a:schemeClr>
                </a:solidFill>
              </a:rPr>
              <a:t>Vyas </a:t>
            </a:r>
            <a:r>
              <a:rPr lang="en-US" altLang="ko-KR" dirty="0" err="1" smtClean="0">
                <a:solidFill>
                  <a:schemeClr val="bg1">
                    <a:lumMod val="50000"/>
                  </a:schemeClr>
                </a:solidFill>
              </a:rPr>
              <a:t>Sekar</a:t>
            </a:r>
            <a:r>
              <a:rPr lang="en-US" altLang="ko-KR" dirty="0" smtClean="0">
                <a:solidFill>
                  <a:schemeClr val="bg1">
                    <a:lumMod val="50000"/>
                  </a:schemeClr>
                </a:solidFill>
              </a:rPr>
              <a:t>, Norbert </a:t>
            </a:r>
            <a:r>
              <a:rPr lang="en-US" altLang="ko-KR" dirty="0" err="1" smtClean="0">
                <a:solidFill>
                  <a:schemeClr val="bg1">
                    <a:lumMod val="50000"/>
                  </a:schemeClr>
                </a:solidFill>
              </a:rPr>
              <a:t>Egi</a:t>
            </a:r>
            <a:r>
              <a:rPr lang="en-US" altLang="ko-KR" dirty="0" smtClean="0">
                <a:solidFill>
                  <a:schemeClr val="bg1">
                    <a:lumMod val="50000"/>
                  </a:schemeClr>
                </a:solidFill>
              </a:rPr>
              <a:t>, Sylvia </a:t>
            </a:r>
            <a:r>
              <a:rPr lang="en-US" altLang="ko-KR" dirty="0" err="1" smtClean="0">
                <a:solidFill>
                  <a:schemeClr val="bg1">
                    <a:lumMod val="50000"/>
                  </a:schemeClr>
                </a:solidFill>
              </a:rPr>
              <a:t>Ratnasamy</a:t>
            </a:r>
            <a:r>
              <a:rPr lang="en-US" altLang="ko-KR" dirty="0" smtClean="0">
                <a:solidFill>
                  <a:schemeClr val="bg1">
                    <a:lumMod val="50000"/>
                  </a:schemeClr>
                </a:solidFill>
              </a:rPr>
              <a:t> Michael K. Reiter, </a:t>
            </a:r>
            <a:r>
              <a:rPr lang="en-US" altLang="ko-KR" dirty="0" err="1" smtClean="0">
                <a:solidFill>
                  <a:schemeClr val="bg1">
                    <a:lumMod val="50000"/>
                  </a:schemeClr>
                </a:solidFill>
              </a:rPr>
              <a:t>Guangyu</a:t>
            </a:r>
            <a:r>
              <a:rPr lang="en-US" altLang="ko-KR" dirty="0" smtClean="0">
                <a:solidFill>
                  <a:schemeClr val="bg1">
                    <a:lumMod val="50000"/>
                  </a:schemeClr>
                </a:solidFill>
              </a:rPr>
              <a:t> Shi</a:t>
            </a:r>
          </a:p>
          <a:p>
            <a:r>
              <a:rPr lang="en-US" altLang="ko-KR" dirty="0" smtClean="0">
                <a:solidFill>
                  <a:schemeClr val="bg1">
                    <a:lumMod val="50000"/>
                  </a:schemeClr>
                </a:solidFill>
              </a:rPr>
              <a:t>Intel Labs, UC Berkeley, UNC </a:t>
            </a:r>
            <a:r>
              <a:rPr lang="en-US" altLang="ko-KR" dirty="0" err="1" smtClean="0">
                <a:solidFill>
                  <a:schemeClr val="bg1">
                    <a:lumMod val="50000"/>
                  </a:schemeClr>
                </a:solidFill>
              </a:rPr>
              <a:t>Capel</a:t>
            </a:r>
            <a:r>
              <a:rPr lang="en-US" altLang="ko-KR" dirty="0" smtClean="0">
                <a:solidFill>
                  <a:schemeClr val="bg1">
                    <a:lumMod val="50000"/>
                  </a:schemeClr>
                </a:solidFill>
              </a:rPr>
              <a:t> Hill, Huawei</a:t>
            </a:r>
          </a:p>
          <a:p>
            <a:endParaRPr lang="en-US" altLang="ko-KR" dirty="0">
              <a:solidFill>
                <a:schemeClr val="bg1">
                  <a:lumMod val="50000"/>
                </a:schemeClr>
              </a:solidFill>
            </a:endParaRPr>
          </a:p>
          <a:p>
            <a:r>
              <a:rPr lang="en-US" altLang="ko-KR" dirty="0" smtClean="0"/>
              <a:t>Presenter: </a:t>
            </a:r>
            <a:r>
              <a:rPr lang="en-US" altLang="ko-KR" dirty="0" err="1" smtClean="0"/>
              <a:t>Giyoung</a:t>
            </a:r>
            <a:r>
              <a:rPr lang="en-US" altLang="ko-KR" dirty="0" smtClean="0"/>
              <a:t> Nam</a:t>
            </a:r>
            <a:endParaRPr lang="ko-KR" altLang="en-US" dirty="0"/>
          </a:p>
        </p:txBody>
      </p:sp>
      <p:sp>
        <p:nvSpPr>
          <p:cNvPr id="4" name="TextBox 3"/>
          <p:cNvSpPr txBox="1"/>
          <p:nvPr/>
        </p:nvSpPr>
        <p:spPr>
          <a:xfrm>
            <a:off x="812457" y="5955957"/>
            <a:ext cx="7519086" cy="369332"/>
          </a:xfrm>
          <a:prstGeom prst="rect">
            <a:avLst/>
          </a:prstGeom>
          <a:noFill/>
        </p:spPr>
        <p:txBody>
          <a:bodyPr wrap="square" rtlCol="0">
            <a:spAutoFit/>
          </a:bodyPr>
          <a:lstStyle/>
          <a:p>
            <a:pPr algn="ctr"/>
            <a:r>
              <a:rPr lang="en-US" altLang="ko-KR" dirty="0" smtClean="0"/>
              <a:t>Some slides are brought from the author’s presentation</a:t>
            </a:r>
            <a:endParaRPr lang="ko-KR" altLang="en-US" dirty="0"/>
          </a:p>
        </p:txBody>
      </p:sp>
      <p:sp>
        <p:nvSpPr>
          <p:cNvPr id="5" name="TextBox 4"/>
          <p:cNvSpPr txBox="1"/>
          <p:nvPr/>
        </p:nvSpPr>
        <p:spPr>
          <a:xfrm>
            <a:off x="135924" y="0"/>
            <a:ext cx="5152768" cy="369332"/>
          </a:xfrm>
          <a:prstGeom prst="rect">
            <a:avLst/>
          </a:prstGeom>
          <a:noFill/>
        </p:spPr>
        <p:txBody>
          <a:bodyPr wrap="square" rtlCol="0">
            <a:spAutoFit/>
          </a:bodyPr>
          <a:lstStyle/>
          <a:p>
            <a:r>
              <a:rPr lang="en-US" altLang="ko-KR" b="1" dirty="0" smtClean="0"/>
              <a:t>EE807 – Software-defined Networked Computing</a:t>
            </a:r>
            <a:endParaRPr lang="ko-KR" altLang="en-US" b="1" dirty="0"/>
          </a:p>
        </p:txBody>
      </p:sp>
    </p:spTree>
    <p:extLst>
      <p:ext uri="{BB962C8B-B14F-4D97-AF65-F5344CB8AC3E}">
        <p14:creationId xmlns:p14="http://schemas.microsoft.com/office/powerpoint/2010/main" val="18341948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887477"/>
          </a:xfrm>
        </p:spPr>
        <p:txBody>
          <a:bodyPr/>
          <a:lstStyle/>
          <a:p>
            <a:r>
              <a:rPr lang="en-US" altLang="ko-KR" dirty="0" smtClean="0"/>
              <a:t>Spatial Distribution</a:t>
            </a:r>
            <a:endParaRPr lang="ko-KR" altLang="en-US" dirty="0"/>
          </a:p>
        </p:txBody>
      </p:sp>
      <p:sp>
        <p:nvSpPr>
          <p:cNvPr id="3" name="내용 개체 틀 2"/>
          <p:cNvSpPr>
            <a:spLocks noGrp="1"/>
          </p:cNvSpPr>
          <p:nvPr>
            <p:ph idx="1"/>
          </p:nvPr>
        </p:nvSpPr>
        <p:spPr>
          <a:xfrm>
            <a:off x="628650" y="1252603"/>
            <a:ext cx="8185986" cy="4924360"/>
          </a:xfrm>
        </p:spPr>
        <p:txBody>
          <a:bodyPr/>
          <a:lstStyle/>
          <a:p>
            <a:r>
              <a:rPr lang="en-US" altLang="ko-KR" dirty="0" smtClean="0"/>
              <a:t>Management consolidation enables flexible resource allocation</a:t>
            </a:r>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10</a:t>
            </a:fld>
            <a:endParaRPr lang="ko-KR" altLang="en-US"/>
          </a:p>
        </p:txBody>
      </p:sp>
      <p:pic>
        <p:nvPicPr>
          <p:cNvPr id="5" name="Picture 230" descr="UCS5108BladeServerChassis"/>
          <p:cNvPicPr>
            <a:picLocks noChangeAspect="1" noChangeArrowheads="1"/>
          </p:cNvPicPr>
          <p:nvPr/>
        </p:nvPicPr>
        <p:blipFill>
          <a:blip r:embed="rId3" cstate="print"/>
          <a:srcRect/>
          <a:stretch>
            <a:fillRect/>
          </a:stretch>
        </p:blipFill>
        <p:spPr bwMode="auto">
          <a:xfrm>
            <a:off x="1508688" y="4477619"/>
            <a:ext cx="844574" cy="303195"/>
          </a:xfrm>
          <a:prstGeom prst="rect">
            <a:avLst/>
          </a:prstGeom>
          <a:noFill/>
        </p:spPr>
      </p:pic>
      <p:sp>
        <p:nvSpPr>
          <p:cNvPr id="6" name="TextBox 5"/>
          <p:cNvSpPr txBox="1"/>
          <p:nvPr/>
        </p:nvSpPr>
        <p:spPr>
          <a:xfrm>
            <a:off x="1661310" y="4755136"/>
            <a:ext cx="539330" cy="461665"/>
          </a:xfrm>
          <a:prstGeom prst="rect">
            <a:avLst/>
          </a:prstGeom>
          <a:noFill/>
        </p:spPr>
        <p:txBody>
          <a:bodyPr wrap="none" rtlCol="0">
            <a:spAutoFit/>
          </a:bodyPr>
          <a:lstStyle/>
          <a:p>
            <a:r>
              <a:rPr lang="en-US" sz="2400" dirty="0" smtClean="0"/>
              <a:t>N1</a:t>
            </a:r>
            <a:endParaRPr lang="en-US" sz="2400" dirty="0"/>
          </a:p>
        </p:txBody>
      </p:sp>
      <p:sp>
        <p:nvSpPr>
          <p:cNvPr id="7" name="TextBox 6"/>
          <p:cNvSpPr txBox="1"/>
          <p:nvPr/>
        </p:nvSpPr>
        <p:spPr>
          <a:xfrm>
            <a:off x="6753143" y="4833256"/>
            <a:ext cx="539330" cy="461665"/>
          </a:xfrm>
          <a:prstGeom prst="rect">
            <a:avLst/>
          </a:prstGeom>
          <a:noFill/>
        </p:spPr>
        <p:txBody>
          <a:bodyPr wrap="none" rtlCol="0">
            <a:spAutoFit/>
          </a:bodyPr>
          <a:lstStyle/>
          <a:p>
            <a:r>
              <a:rPr lang="en-US" sz="2400" dirty="0" smtClean="0"/>
              <a:t>N3</a:t>
            </a:r>
            <a:endParaRPr lang="en-US" sz="2400" dirty="0"/>
          </a:p>
        </p:txBody>
      </p:sp>
      <p:sp>
        <p:nvSpPr>
          <p:cNvPr id="8" name="TextBox 7"/>
          <p:cNvSpPr txBox="1"/>
          <p:nvPr/>
        </p:nvSpPr>
        <p:spPr>
          <a:xfrm>
            <a:off x="4198072" y="2949923"/>
            <a:ext cx="539330" cy="461665"/>
          </a:xfrm>
          <a:prstGeom prst="rect">
            <a:avLst/>
          </a:prstGeom>
          <a:noFill/>
        </p:spPr>
        <p:txBody>
          <a:bodyPr wrap="none" rtlCol="0">
            <a:spAutoFit/>
          </a:bodyPr>
          <a:lstStyle/>
          <a:p>
            <a:r>
              <a:rPr lang="en-US" sz="2400" dirty="0" smtClean="0"/>
              <a:t>N2</a:t>
            </a:r>
            <a:endParaRPr lang="en-US" sz="2400" dirty="0"/>
          </a:p>
        </p:txBody>
      </p:sp>
      <p:sp>
        <p:nvSpPr>
          <p:cNvPr id="9" name="Freeform 43"/>
          <p:cNvSpPr/>
          <p:nvPr/>
        </p:nvSpPr>
        <p:spPr>
          <a:xfrm flipV="1">
            <a:off x="2334953" y="3505820"/>
            <a:ext cx="4265568" cy="1105404"/>
          </a:xfrm>
          <a:custGeom>
            <a:avLst/>
            <a:gdLst>
              <a:gd name="connsiteX0" fmla="*/ 0 w 4436533"/>
              <a:gd name="connsiteY0" fmla="*/ 0 h 1049890"/>
              <a:gd name="connsiteX1" fmla="*/ 2201333 w 4436533"/>
              <a:gd name="connsiteY1" fmla="*/ 1049867 h 1049890"/>
              <a:gd name="connsiteX2" fmla="*/ 4436533 w 4436533"/>
              <a:gd name="connsiteY2" fmla="*/ 33867 h 1049890"/>
            </a:gdLst>
            <a:ahLst/>
            <a:cxnLst>
              <a:cxn ang="0">
                <a:pos x="connsiteX0" y="connsiteY0"/>
              </a:cxn>
              <a:cxn ang="0">
                <a:pos x="connsiteX1" y="connsiteY1"/>
              </a:cxn>
              <a:cxn ang="0">
                <a:pos x="connsiteX2" y="connsiteY2"/>
              </a:cxn>
            </a:cxnLst>
            <a:rect l="l" t="t" r="r" b="b"/>
            <a:pathLst>
              <a:path w="4436533" h="1049890">
                <a:moveTo>
                  <a:pt x="0" y="0"/>
                </a:moveTo>
                <a:cubicBezTo>
                  <a:pt x="730955" y="522111"/>
                  <a:pt x="1461911" y="1044223"/>
                  <a:pt x="2201333" y="1049867"/>
                </a:cubicBezTo>
                <a:cubicBezTo>
                  <a:pt x="2940755" y="1055511"/>
                  <a:pt x="4436533" y="33867"/>
                  <a:pt x="4436533" y="33867"/>
                </a:cubicBezTo>
              </a:path>
            </a:pathLst>
          </a:custGeom>
          <a:ln>
            <a:solidFill>
              <a:schemeClr val="tx1">
                <a:lumMod val="95000"/>
                <a:lumOff val="5000"/>
              </a:schemeClr>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7071535" y="3278949"/>
            <a:ext cx="1680396" cy="400110"/>
          </a:xfrm>
          <a:prstGeom prst="rect">
            <a:avLst/>
          </a:prstGeom>
          <a:noFill/>
        </p:spPr>
        <p:txBody>
          <a:bodyPr wrap="none" rtlCol="0">
            <a:spAutoFit/>
          </a:bodyPr>
          <a:lstStyle/>
          <a:p>
            <a:r>
              <a:rPr lang="en-US" sz="2000" dirty="0" smtClean="0"/>
              <a:t>Path: N1</a:t>
            </a:r>
            <a:r>
              <a:rPr lang="en-US" sz="2000" dirty="0" smtClean="0">
                <a:sym typeface="Wingdings"/>
              </a:rPr>
              <a:t> N3</a:t>
            </a:r>
            <a:endParaRPr lang="en-US" sz="2000" dirty="0"/>
          </a:p>
        </p:txBody>
      </p:sp>
      <p:pic>
        <p:nvPicPr>
          <p:cNvPr id="11" name="Picture 230" descr="UCS5108BladeServerChassis"/>
          <p:cNvPicPr>
            <a:picLocks noChangeAspect="1" noChangeArrowheads="1"/>
          </p:cNvPicPr>
          <p:nvPr/>
        </p:nvPicPr>
        <p:blipFill>
          <a:blip r:embed="rId3" cstate="print"/>
          <a:srcRect/>
          <a:stretch>
            <a:fillRect/>
          </a:stretch>
        </p:blipFill>
        <p:spPr bwMode="auto">
          <a:xfrm>
            <a:off x="6600521" y="4583339"/>
            <a:ext cx="844574" cy="303195"/>
          </a:xfrm>
          <a:prstGeom prst="rect">
            <a:avLst/>
          </a:prstGeom>
          <a:noFill/>
        </p:spPr>
      </p:pic>
      <p:pic>
        <p:nvPicPr>
          <p:cNvPr id="12" name="Picture 230" descr="UCS5108BladeServerChassis"/>
          <p:cNvPicPr>
            <a:picLocks noChangeAspect="1" noChangeArrowheads="1"/>
          </p:cNvPicPr>
          <p:nvPr/>
        </p:nvPicPr>
        <p:blipFill>
          <a:blip r:embed="rId3" cstate="print"/>
          <a:srcRect/>
          <a:stretch>
            <a:fillRect/>
          </a:stretch>
        </p:blipFill>
        <p:spPr bwMode="auto">
          <a:xfrm>
            <a:off x="4045450" y="3411588"/>
            <a:ext cx="844574" cy="303195"/>
          </a:xfrm>
          <a:prstGeom prst="rect">
            <a:avLst/>
          </a:prstGeom>
          <a:noFill/>
        </p:spPr>
      </p:pic>
      <p:grpSp>
        <p:nvGrpSpPr>
          <p:cNvPr id="15" name="Group 5"/>
          <p:cNvGrpSpPr/>
          <p:nvPr/>
        </p:nvGrpSpPr>
        <p:grpSpPr>
          <a:xfrm rot="5400000">
            <a:off x="3706505" y="5148116"/>
            <a:ext cx="873743" cy="2057693"/>
            <a:chOff x="388833" y="3014237"/>
            <a:chExt cx="2035397" cy="2942961"/>
          </a:xfrm>
        </p:grpSpPr>
        <p:sp>
          <p:nvSpPr>
            <p:cNvPr id="16" name="Rounded Rectangle 6"/>
            <p:cNvSpPr/>
            <p:nvPr/>
          </p:nvSpPr>
          <p:spPr>
            <a:xfrm rot="16200000">
              <a:off x="-49969" y="3482998"/>
              <a:ext cx="2913002" cy="2035397"/>
            </a:xfrm>
            <a:prstGeom prst="roundRect">
              <a:avLst/>
            </a:prstGeom>
            <a:noFill/>
            <a:ln w="25400">
              <a:solidFill>
                <a:srgbClr val="00009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TextBox 16"/>
            <p:cNvSpPr txBox="1"/>
            <p:nvPr/>
          </p:nvSpPr>
          <p:spPr>
            <a:xfrm rot="16200000">
              <a:off x="-76702" y="3517807"/>
              <a:ext cx="2942959" cy="1935820"/>
            </a:xfrm>
            <a:prstGeom prst="rect">
              <a:avLst/>
            </a:prstGeom>
            <a:noFill/>
          </p:spPr>
          <p:txBody>
            <a:bodyPr wrap="square" rtlCol="0">
              <a:spAutoFit/>
            </a:bodyPr>
            <a:lstStyle/>
            <a:p>
              <a:pPr algn="ctr"/>
              <a:r>
                <a:rPr lang="en-US" sz="2400" dirty="0" smtClean="0"/>
                <a:t>Network-wide  </a:t>
              </a:r>
            </a:p>
            <a:p>
              <a:pPr algn="ctr"/>
              <a:r>
                <a:rPr lang="en-US" sz="2400" dirty="0" smtClean="0"/>
                <a:t>Controller</a:t>
              </a:r>
            </a:p>
          </p:txBody>
        </p:sp>
      </p:grpSp>
      <p:pic>
        <p:nvPicPr>
          <p:cNvPr id="20" name="Picture 11" descr="IOSfirewall"/>
          <p:cNvPicPr>
            <a:picLocks noChangeAspect="1" noChangeArrowheads="1"/>
          </p:cNvPicPr>
          <p:nvPr/>
        </p:nvPicPr>
        <p:blipFill>
          <a:blip r:embed="rId4" cstate="print"/>
          <a:srcRect/>
          <a:stretch>
            <a:fillRect/>
          </a:stretch>
        </p:blipFill>
        <p:spPr bwMode="auto">
          <a:xfrm>
            <a:off x="1581332" y="3963637"/>
            <a:ext cx="699286" cy="551504"/>
          </a:xfrm>
          <a:prstGeom prst="rect">
            <a:avLst/>
          </a:prstGeom>
          <a:noFill/>
        </p:spPr>
      </p:pic>
      <p:sp>
        <p:nvSpPr>
          <p:cNvPr id="23" name="TextBox 22"/>
          <p:cNvSpPr txBox="1"/>
          <p:nvPr/>
        </p:nvSpPr>
        <p:spPr>
          <a:xfrm>
            <a:off x="6435092" y="2921695"/>
            <a:ext cx="2533544" cy="400110"/>
          </a:xfrm>
          <a:prstGeom prst="rect">
            <a:avLst/>
          </a:prstGeom>
          <a:noFill/>
        </p:spPr>
        <p:txBody>
          <a:bodyPr wrap="square" rtlCol="0">
            <a:spAutoFit/>
          </a:bodyPr>
          <a:lstStyle/>
          <a:p>
            <a:r>
              <a:rPr lang="en-US" altLang="ko-KR" sz="2000" dirty="0" smtClean="0"/>
              <a:t>‘s Capacity: 100 unit</a:t>
            </a:r>
            <a:endParaRPr lang="ko-KR" altLang="en-US" sz="2000" dirty="0"/>
          </a:p>
        </p:txBody>
      </p:sp>
      <p:grpSp>
        <p:nvGrpSpPr>
          <p:cNvPr id="27" name="그룹 26"/>
          <p:cNvGrpSpPr/>
          <p:nvPr/>
        </p:nvGrpSpPr>
        <p:grpSpPr>
          <a:xfrm>
            <a:off x="284380" y="4616117"/>
            <a:ext cx="1603060" cy="646331"/>
            <a:chOff x="284380" y="4616117"/>
            <a:chExt cx="1603060" cy="646331"/>
          </a:xfrm>
        </p:grpSpPr>
        <p:cxnSp>
          <p:nvCxnSpPr>
            <p:cNvPr id="25" name="직선 화살표 연결선 24"/>
            <p:cNvCxnSpPr>
              <a:endCxn id="5" idx="1"/>
            </p:cNvCxnSpPr>
            <p:nvPr/>
          </p:nvCxnSpPr>
          <p:spPr>
            <a:xfrm flipV="1">
              <a:off x="726510" y="4629217"/>
              <a:ext cx="782178" cy="587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9358662">
              <a:off x="284380" y="4616117"/>
              <a:ext cx="1603060" cy="646331"/>
            </a:xfrm>
            <a:prstGeom prst="rect">
              <a:avLst/>
            </a:prstGeom>
            <a:noFill/>
          </p:spPr>
          <p:txBody>
            <a:bodyPr wrap="square" rtlCol="0">
              <a:spAutoFit/>
            </a:bodyPr>
            <a:lstStyle/>
            <a:p>
              <a:r>
                <a:rPr lang="en-US" altLang="ko-KR" dirty="0" smtClean="0"/>
                <a:t>Incoming 150 unit</a:t>
              </a:r>
              <a:endParaRPr lang="ko-KR" altLang="en-US" dirty="0"/>
            </a:p>
          </p:txBody>
        </p:sp>
      </p:grpSp>
      <p:sp>
        <p:nvSpPr>
          <p:cNvPr id="28" name="TextBox 27"/>
          <p:cNvSpPr txBox="1"/>
          <p:nvPr/>
        </p:nvSpPr>
        <p:spPr>
          <a:xfrm>
            <a:off x="1045045" y="3423181"/>
            <a:ext cx="1637788" cy="523220"/>
          </a:xfrm>
          <a:prstGeom prst="rect">
            <a:avLst/>
          </a:prstGeom>
          <a:noFill/>
        </p:spPr>
        <p:txBody>
          <a:bodyPr wrap="none" rtlCol="0">
            <a:spAutoFit/>
          </a:bodyPr>
          <a:lstStyle/>
          <a:p>
            <a:r>
              <a:rPr lang="en-US" sz="2800" dirty="0" smtClean="0">
                <a:solidFill>
                  <a:srgbClr val="FF0000"/>
                </a:solidFill>
              </a:rPr>
              <a:t>Overload!</a:t>
            </a:r>
            <a:endParaRPr lang="en-US" sz="2800" dirty="0">
              <a:solidFill>
                <a:srgbClr val="FF0000"/>
              </a:solidFill>
            </a:endParaRPr>
          </a:p>
        </p:txBody>
      </p:sp>
      <p:grpSp>
        <p:nvGrpSpPr>
          <p:cNvPr id="39" name="그룹 38"/>
          <p:cNvGrpSpPr/>
          <p:nvPr/>
        </p:nvGrpSpPr>
        <p:grpSpPr>
          <a:xfrm>
            <a:off x="2280618" y="3714783"/>
            <a:ext cx="5069755" cy="2025308"/>
            <a:chOff x="2280618" y="3714783"/>
            <a:chExt cx="5069755" cy="2025308"/>
          </a:xfrm>
        </p:grpSpPr>
        <p:pic>
          <p:nvPicPr>
            <p:cNvPr id="29" name="Picture 11" descr="IOSfirewall"/>
            <p:cNvPicPr>
              <a:picLocks noChangeAspect="1" noChangeArrowheads="1"/>
            </p:cNvPicPr>
            <p:nvPr/>
          </p:nvPicPr>
          <p:blipFill>
            <a:blip r:embed="rId4" cstate="print"/>
            <a:srcRect/>
            <a:stretch>
              <a:fillRect/>
            </a:stretch>
          </p:blipFill>
          <p:spPr bwMode="auto">
            <a:xfrm>
              <a:off x="4143377" y="3714783"/>
              <a:ext cx="699286" cy="551504"/>
            </a:xfrm>
            <a:prstGeom prst="rect">
              <a:avLst/>
            </a:prstGeom>
            <a:noFill/>
          </p:spPr>
        </p:pic>
        <p:pic>
          <p:nvPicPr>
            <p:cNvPr id="30" name="Picture 11" descr="IOSfirewall"/>
            <p:cNvPicPr>
              <a:picLocks noChangeAspect="1" noChangeArrowheads="1"/>
            </p:cNvPicPr>
            <p:nvPr/>
          </p:nvPicPr>
          <p:blipFill>
            <a:blip r:embed="rId4" cstate="print"/>
            <a:srcRect/>
            <a:stretch>
              <a:fillRect/>
            </a:stretch>
          </p:blipFill>
          <p:spPr bwMode="auto">
            <a:xfrm>
              <a:off x="6651087" y="4013090"/>
              <a:ext cx="699286" cy="551504"/>
            </a:xfrm>
            <a:prstGeom prst="rect">
              <a:avLst/>
            </a:prstGeom>
            <a:noFill/>
          </p:spPr>
        </p:pic>
        <p:grpSp>
          <p:nvGrpSpPr>
            <p:cNvPr id="37" name="그룹 36"/>
            <p:cNvGrpSpPr/>
            <p:nvPr/>
          </p:nvGrpSpPr>
          <p:grpSpPr>
            <a:xfrm>
              <a:off x="2280618" y="4239389"/>
              <a:ext cx="4370469" cy="1500702"/>
              <a:chOff x="2280618" y="4239389"/>
              <a:chExt cx="4370469" cy="1500702"/>
            </a:xfrm>
          </p:grpSpPr>
          <p:cxnSp>
            <p:nvCxnSpPr>
              <p:cNvPr id="32" name="직선 화살표 연결선 31"/>
              <p:cNvCxnSpPr>
                <a:stCxn id="16" idx="0"/>
                <a:endCxn id="20" idx="3"/>
              </p:cNvCxnSpPr>
              <p:nvPr/>
            </p:nvCxnSpPr>
            <p:spPr>
              <a:xfrm flipH="1" flipV="1">
                <a:off x="2280618" y="4239389"/>
                <a:ext cx="1852285" cy="150070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p:cNvCxnSpPr>
                <a:stCxn id="16" idx="0"/>
                <a:endCxn id="29" idx="2"/>
              </p:cNvCxnSpPr>
              <p:nvPr/>
            </p:nvCxnSpPr>
            <p:spPr>
              <a:xfrm flipV="1">
                <a:off x="4132903" y="4266287"/>
                <a:ext cx="360117" cy="1473804"/>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a:stCxn id="16" idx="0"/>
                <a:endCxn id="30" idx="1"/>
              </p:cNvCxnSpPr>
              <p:nvPr/>
            </p:nvCxnSpPr>
            <p:spPr>
              <a:xfrm flipV="1">
                <a:off x="4132903" y="4288842"/>
                <a:ext cx="2518184" cy="1451249"/>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8" name="TextBox 37"/>
          <p:cNvSpPr txBox="1"/>
          <p:nvPr/>
        </p:nvSpPr>
        <p:spPr>
          <a:xfrm>
            <a:off x="4829022" y="5163545"/>
            <a:ext cx="2478692" cy="523220"/>
          </a:xfrm>
          <a:prstGeom prst="rect">
            <a:avLst/>
          </a:prstGeom>
          <a:noFill/>
        </p:spPr>
        <p:txBody>
          <a:bodyPr wrap="none" rtlCol="0">
            <a:spAutoFit/>
          </a:bodyPr>
          <a:lstStyle/>
          <a:p>
            <a:r>
              <a:rPr lang="en-US" sz="2800" dirty="0" smtClean="0">
                <a:solidFill>
                  <a:srgbClr val="FF0000"/>
                </a:solidFill>
              </a:rPr>
              <a:t>Distribute loads</a:t>
            </a:r>
            <a:endParaRPr lang="en-US" sz="2800" dirty="0">
              <a:solidFill>
                <a:srgbClr val="FF0000"/>
              </a:solidFill>
            </a:endParaRPr>
          </a:p>
        </p:txBody>
      </p:sp>
      <p:pic>
        <p:nvPicPr>
          <p:cNvPr id="33" name="Picture 11" descr="IOSfirewall"/>
          <p:cNvPicPr>
            <a:picLocks noChangeAspect="1" noChangeArrowheads="1"/>
          </p:cNvPicPr>
          <p:nvPr/>
        </p:nvPicPr>
        <p:blipFill>
          <a:blip r:embed="rId4" cstate="print"/>
          <a:srcRect/>
          <a:stretch>
            <a:fillRect/>
          </a:stretch>
        </p:blipFill>
        <p:spPr bwMode="auto">
          <a:xfrm>
            <a:off x="5760057" y="2912997"/>
            <a:ext cx="699286" cy="551504"/>
          </a:xfrm>
          <a:prstGeom prst="rect">
            <a:avLst/>
          </a:prstGeom>
          <a:noFill/>
        </p:spPr>
      </p:pic>
    </p:spTree>
    <p:extLst>
      <p:ext uri="{BB962C8B-B14F-4D97-AF65-F5344CB8AC3E}">
        <p14:creationId xmlns:p14="http://schemas.microsoft.com/office/powerpoint/2010/main" val="2918672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912529"/>
          </a:xfrm>
        </p:spPr>
        <p:txBody>
          <a:bodyPr/>
          <a:lstStyle/>
          <a:p>
            <a:r>
              <a:rPr lang="en-US" altLang="ko-KR" dirty="0" smtClean="0"/>
              <a:t>Outline</a:t>
            </a:r>
            <a:endParaRPr lang="ko-KR" altLang="en-US" dirty="0"/>
          </a:p>
        </p:txBody>
      </p:sp>
      <p:sp>
        <p:nvSpPr>
          <p:cNvPr id="3" name="내용 개체 틀 2"/>
          <p:cNvSpPr>
            <a:spLocks noGrp="1"/>
          </p:cNvSpPr>
          <p:nvPr>
            <p:ph idx="1"/>
          </p:nvPr>
        </p:nvSpPr>
        <p:spPr>
          <a:xfrm>
            <a:off x="628650" y="1478071"/>
            <a:ext cx="7886700" cy="4698892"/>
          </a:xfrm>
        </p:spPr>
        <p:txBody>
          <a:bodyPr/>
          <a:lstStyle/>
          <a:p>
            <a:r>
              <a:rPr lang="en-US" altLang="ko-KR" dirty="0" smtClean="0">
                <a:solidFill>
                  <a:schemeClr val="bg2">
                    <a:lumMod val="75000"/>
                  </a:schemeClr>
                </a:solidFill>
              </a:rPr>
              <a:t>Motivation</a:t>
            </a:r>
          </a:p>
          <a:p>
            <a:r>
              <a:rPr lang="en-US" altLang="ko-KR" dirty="0" smtClean="0">
                <a:solidFill>
                  <a:schemeClr val="bg2">
                    <a:lumMod val="75000"/>
                  </a:schemeClr>
                </a:solidFill>
              </a:rPr>
              <a:t>Overview of </a:t>
            </a:r>
            <a:r>
              <a:rPr lang="en-US" altLang="ko-KR" dirty="0" err="1" smtClean="0">
                <a:solidFill>
                  <a:schemeClr val="bg2">
                    <a:lumMod val="75000"/>
                  </a:schemeClr>
                </a:solidFill>
              </a:rPr>
              <a:t>CoMb</a:t>
            </a:r>
            <a:endParaRPr lang="en-US" altLang="ko-KR" dirty="0" smtClean="0">
              <a:solidFill>
                <a:schemeClr val="bg2">
                  <a:lumMod val="75000"/>
                </a:schemeClr>
              </a:solidFill>
            </a:endParaRPr>
          </a:p>
          <a:p>
            <a:r>
              <a:rPr lang="en-US" altLang="ko-KR" dirty="0" smtClean="0"/>
              <a:t>Design</a:t>
            </a:r>
          </a:p>
          <a:p>
            <a:pPr lvl="1"/>
            <a:r>
              <a:rPr lang="en-US" altLang="ko-KR" dirty="0" smtClean="0"/>
              <a:t>Management layer</a:t>
            </a:r>
          </a:p>
          <a:p>
            <a:pPr lvl="1"/>
            <a:r>
              <a:rPr lang="en-US" altLang="ko-KR" dirty="0" smtClean="0"/>
              <a:t>Platform layer</a:t>
            </a:r>
          </a:p>
          <a:p>
            <a:r>
              <a:rPr lang="en-US" altLang="ko-KR" dirty="0" smtClean="0">
                <a:solidFill>
                  <a:schemeClr val="bg2">
                    <a:lumMod val="75000"/>
                  </a:schemeClr>
                </a:solidFill>
              </a:rPr>
              <a:t>Evaluation &amp; Conclusion</a:t>
            </a:r>
          </a:p>
          <a:p>
            <a:r>
              <a:rPr lang="en-US" altLang="ko-KR" dirty="0" err="1" smtClean="0">
                <a:solidFill>
                  <a:schemeClr val="bg2">
                    <a:lumMod val="75000"/>
                  </a:schemeClr>
                </a:solidFill>
              </a:rPr>
              <a:t>xOMB</a:t>
            </a:r>
            <a:endParaRPr lang="en-US" altLang="ko-KR" dirty="0" smtClean="0">
              <a:solidFill>
                <a:schemeClr val="bg2">
                  <a:lumMod val="75000"/>
                </a:schemeClr>
              </a:solidFill>
            </a:endParaRPr>
          </a:p>
          <a:p>
            <a:r>
              <a:rPr lang="en-US" altLang="ko-KR" dirty="0" smtClean="0">
                <a:solidFill>
                  <a:schemeClr val="bg2">
                    <a:lumMod val="75000"/>
                  </a:schemeClr>
                </a:solidFill>
              </a:rPr>
              <a:t>Discussion</a:t>
            </a:r>
            <a:endParaRPr lang="ko-KR" altLang="en-US" dirty="0">
              <a:solidFill>
                <a:schemeClr val="bg2">
                  <a:lumMod val="75000"/>
                </a:schemeClr>
              </a:solidFill>
            </a:endParaRPr>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11</a:t>
            </a:fld>
            <a:endParaRPr lang="ko-KR" altLang="en-US"/>
          </a:p>
        </p:txBody>
      </p:sp>
    </p:spTree>
    <p:extLst>
      <p:ext uri="{BB962C8B-B14F-4D97-AF65-F5344CB8AC3E}">
        <p14:creationId xmlns:p14="http://schemas.microsoft.com/office/powerpoint/2010/main" val="42462690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799971"/>
          </a:xfrm>
        </p:spPr>
        <p:txBody>
          <a:bodyPr/>
          <a:lstStyle/>
          <a:p>
            <a:r>
              <a:rPr lang="en-US" altLang="ko-KR" dirty="0" err="1" smtClean="0"/>
              <a:t>CoMb</a:t>
            </a:r>
            <a:r>
              <a:rPr lang="en-US" altLang="ko-KR" dirty="0" smtClean="0"/>
              <a:t> Management Layer</a:t>
            </a:r>
            <a:endParaRPr lang="ko-KR" altLang="en-US" dirty="0"/>
          </a:p>
        </p:txBody>
      </p:sp>
      <p:sp>
        <p:nvSpPr>
          <p:cNvPr id="3" name="내용 개체 틀 2"/>
          <p:cNvSpPr>
            <a:spLocks noGrp="1"/>
          </p:cNvSpPr>
          <p:nvPr>
            <p:ph idx="1"/>
          </p:nvPr>
        </p:nvSpPr>
        <p:spPr>
          <a:xfrm>
            <a:off x="628650" y="1165097"/>
            <a:ext cx="7886700" cy="5011866"/>
          </a:xfrm>
        </p:spPr>
        <p:txBody>
          <a:bodyPr/>
          <a:lstStyle/>
          <a:p>
            <a:r>
              <a:rPr lang="en-US" altLang="ko-KR" dirty="0" smtClean="0"/>
              <a:t>Goal: balance load across network, exploit multiplexing, reuse, distribution</a:t>
            </a:r>
          </a:p>
          <a:p>
            <a:r>
              <a:rPr lang="en-US" altLang="ko-KR" dirty="0" smtClean="0"/>
              <a:t>Require three inputs</a:t>
            </a:r>
          </a:p>
          <a:p>
            <a:pPr lvl="1"/>
            <a:r>
              <a:rPr lang="en-US" altLang="ko-KR" dirty="0" err="1" smtClean="0"/>
              <a:t>AppSpec</a:t>
            </a:r>
            <a:r>
              <a:rPr lang="en-US" altLang="ko-KR" dirty="0" smtClean="0"/>
              <a:t>: Policy constraints for </a:t>
            </a:r>
            <a:r>
              <a:rPr lang="en-US" altLang="ko-KR" dirty="0" err="1" smtClean="0"/>
              <a:t>middlebox</a:t>
            </a:r>
            <a:r>
              <a:rPr lang="en-US" altLang="ko-KR" dirty="0" smtClean="0"/>
              <a:t> application</a:t>
            </a:r>
          </a:p>
          <a:p>
            <a:pPr lvl="1"/>
            <a:r>
              <a:rPr lang="en-US" altLang="ko-KR" dirty="0" err="1" smtClean="0"/>
              <a:t>NetworkSpec</a:t>
            </a:r>
            <a:r>
              <a:rPr lang="en-US" altLang="ko-KR" dirty="0" smtClean="0"/>
              <a:t>: Routing path, </a:t>
            </a:r>
            <a:r>
              <a:rPr lang="en-US" altLang="ko-KR" dirty="0" err="1" smtClean="0"/>
              <a:t>middleboxes</a:t>
            </a:r>
            <a:r>
              <a:rPr lang="en-US" altLang="ko-KR" dirty="0" smtClean="0"/>
              <a:t>’ location, traffic classification information</a:t>
            </a:r>
          </a:p>
          <a:p>
            <a:pPr lvl="1"/>
            <a:r>
              <a:rPr lang="en-US" altLang="ko-KR" dirty="0" err="1" smtClean="0"/>
              <a:t>BoxSpec</a:t>
            </a:r>
            <a:r>
              <a:rPr lang="en-US" altLang="ko-KR" dirty="0" smtClean="0"/>
              <a:t>: Resource requirements for each application</a:t>
            </a:r>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12</a:t>
            </a:fld>
            <a:endParaRPr lang="ko-KR" altLang="en-US"/>
          </a:p>
        </p:txBody>
      </p:sp>
      <p:grpSp>
        <p:nvGrpSpPr>
          <p:cNvPr id="5" name="Group 5"/>
          <p:cNvGrpSpPr/>
          <p:nvPr/>
        </p:nvGrpSpPr>
        <p:grpSpPr>
          <a:xfrm rot="5400000">
            <a:off x="4200054" y="5148116"/>
            <a:ext cx="873743" cy="2057693"/>
            <a:chOff x="388833" y="3014237"/>
            <a:chExt cx="2035397" cy="2942961"/>
          </a:xfrm>
        </p:grpSpPr>
        <p:sp>
          <p:nvSpPr>
            <p:cNvPr id="6" name="Rounded Rectangle 6"/>
            <p:cNvSpPr/>
            <p:nvPr/>
          </p:nvSpPr>
          <p:spPr>
            <a:xfrm rot="16200000">
              <a:off x="-49969" y="3482998"/>
              <a:ext cx="2913002" cy="2035397"/>
            </a:xfrm>
            <a:prstGeom prst="roundRect">
              <a:avLst/>
            </a:prstGeom>
            <a:noFill/>
            <a:ln w="25400">
              <a:solidFill>
                <a:srgbClr val="00009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TextBox 6"/>
            <p:cNvSpPr txBox="1"/>
            <p:nvPr/>
          </p:nvSpPr>
          <p:spPr>
            <a:xfrm rot="16200000">
              <a:off x="-76702" y="3517807"/>
              <a:ext cx="2942959" cy="1935820"/>
            </a:xfrm>
            <a:prstGeom prst="rect">
              <a:avLst/>
            </a:prstGeom>
            <a:noFill/>
          </p:spPr>
          <p:txBody>
            <a:bodyPr wrap="square" rtlCol="0">
              <a:spAutoFit/>
            </a:bodyPr>
            <a:lstStyle/>
            <a:p>
              <a:pPr algn="ctr"/>
              <a:r>
                <a:rPr lang="en-US" sz="2400" dirty="0" smtClean="0"/>
                <a:t>Network-wide  </a:t>
              </a:r>
            </a:p>
            <a:p>
              <a:pPr algn="ctr"/>
              <a:r>
                <a:rPr lang="en-US" sz="2400" dirty="0" smtClean="0"/>
                <a:t>Controller</a:t>
              </a:r>
            </a:p>
          </p:txBody>
        </p:sp>
      </p:grpSp>
      <p:grpSp>
        <p:nvGrpSpPr>
          <p:cNvPr id="53" name="Group 3"/>
          <p:cNvGrpSpPr/>
          <p:nvPr/>
        </p:nvGrpSpPr>
        <p:grpSpPr>
          <a:xfrm>
            <a:off x="1168204" y="4430543"/>
            <a:ext cx="6814911" cy="1310932"/>
            <a:chOff x="888073" y="2127939"/>
            <a:chExt cx="6814911" cy="1310932"/>
          </a:xfrm>
        </p:grpSpPr>
        <p:cxnSp>
          <p:nvCxnSpPr>
            <p:cNvPr id="54" name="Straight Arrow Connector 79"/>
            <p:cNvCxnSpPr/>
            <p:nvPr/>
          </p:nvCxnSpPr>
          <p:spPr>
            <a:xfrm>
              <a:off x="4441663" y="2951327"/>
              <a:ext cx="0" cy="487544"/>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888073" y="2151407"/>
              <a:ext cx="1725289" cy="892552"/>
            </a:xfrm>
            <a:prstGeom prst="rect">
              <a:avLst/>
            </a:prstGeom>
            <a:solidFill>
              <a:schemeClr val="accent3">
                <a:lumMod val="60000"/>
                <a:lumOff val="40000"/>
              </a:schemeClr>
            </a:solidFill>
          </p:spPr>
          <p:txBody>
            <a:bodyPr wrap="none" rtlCol="0">
              <a:spAutoFit/>
            </a:bodyPr>
            <a:lstStyle/>
            <a:p>
              <a:r>
                <a:rPr lang="en-US" sz="2600" dirty="0" smtClean="0"/>
                <a:t>Policy </a:t>
              </a:r>
            </a:p>
            <a:p>
              <a:r>
                <a:rPr lang="en-US" sz="2600" dirty="0" smtClean="0"/>
                <a:t>Constraints</a:t>
              </a:r>
            </a:p>
          </p:txBody>
        </p:sp>
        <p:cxnSp>
          <p:nvCxnSpPr>
            <p:cNvPr id="56" name="Straight Arrow Connector 78"/>
            <p:cNvCxnSpPr/>
            <p:nvPr/>
          </p:nvCxnSpPr>
          <p:spPr>
            <a:xfrm>
              <a:off x="2056041" y="3158819"/>
              <a:ext cx="1289164" cy="280052"/>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3543625" y="2127939"/>
              <a:ext cx="2090135" cy="892552"/>
            </a:xfrm>
            <a:prstGeom prst="rect">
              <a:avLst/>
            </a:prstGeom>
            <a:solidFill>
              <a:schemeClr val="accent3">
                <a:lumMod val="60000"/>
                <a:lumOff val="40000"/>
              </a:schemeClr>
            </a:solidFill>
          </p:spPr>
          <p:txBody>
            <a:bodyPr wrap="none" rtlCol="0">
              <a:spAutoFit/>
            </a:bodyPr>
            <a:lstStyle/>
            <a:p>
              <a:r>
                <a:rPr lang="en-US" sz="2600" dirty="0" smtClean="0"/>
                <a:t>Resource</a:t>
              </a:r>
            </a:p>
            <a:p>
              <a:r>
                <a:rPr lang="en-US" sz="2600" dirty="0" smtClean="0"/>
                <a:t>Requirements</a:t>
              </a:r>
            </a:p>
          </p:txBody>
        </p:sp>
        <p:cxnSp>
          <p:nvCxnSpPr>
            <p:cNvPr id="58" name="Straight Arrow Connector 80"/>
            <p:cNvCxnSpPr/>
            <p:nvPr/>
          </p:nvCxnSpPr>
          <p:spPr>
            <a:xfrm flipH="1">
              <a:off x="5202756" y="3043959"/>
              <a:ext cx="1161343" cy="394912"/>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6388289" y="2151407"/>
              <a:ext cx="1314695" cy="892552"/>
            </a:xfrm>
            <a:prstGeom prst="rect">
              <a:avLst/>
            </a:prstGeom>
            <a:solidFill>
              <a:schemeClr val="accent3">
                <a:lumMod val="60000"/>
                <a:lumOff val="40000"/>
              </a:schemeClr>
            </a:solidFill>
          </p:spPr>
          <p:txBody>
            <a:bodyPr wrap="none" rtlCol="0">
              <a:spAutoFit/>
            </a:bodyPr>
            <a:lstStyle/>
            <a:p>
              <a:r>
                <a:rPr lang="en-US" sz="2600" dirty="0" smtClean="0"/>
                <a:t>Routing,  </a:t>
              </a:r>
            </a:p>
            <a:p>
              <a:r>
                <a:rPr lang="en-US" sz="2600" dirty="0" smtClean="0"/>
                <a:t>Traffic</a:t>
              </a:r>
            </a:p>
          </p:txBody>
        </p:sp>
      </p:grpSp>
    </p:spTree>
    <p:extLst>
      <p:ext uri="{BB962C8B-B14F-4D97-AF65-F5344CB8AC3E}">
        <p14:creationId xmlns:p14="http://schemas.microsoft.com/office/powerpoint/2010/main" val="2016520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874951"/>
          </a:xfrm>
        </p:spPr>
        <p:txBody>
          <a:bodyPr>
            <a:normAutofit fontScale="90000"/>
          </a:bodyPr>
          <a:lstStyle/>
          <a:p>
            <a:r>
              <a:rPr lang="en-US" altLang="ko-KR" dirty="0" smtClean="0"/>
              <a:t>Constrains of Management Layer</a:t>
            </a:r>
            <a:endParaRPr lang="ko-KR" altLang="en-US" dirty="0"/>
          </a:p>
        </p:txBody>
      </p:sp>
      <p:sp>
        <p:nvSpPr>
          <p:cNvPr id="3" name="내용 개체 틀 2"/>
          <p:cNvSpPr>
            <a:spLocks noGrp="1"/>
          </p:cNvSpPr>
          <p:nvPr>
            <p:ph idx="1"/>
          </p:nvPr>
        </p:nvSpPr>
        <p:spPr>
          <a:xfrm>
            <a:off x="628650" y="1390389"/>
            <a:ext cx="7886700" cy="4786574"/>
          </a:xfrm>
        </p:spPr>
        <p:txBody>
          <a:bodyPr/>
          <a:lstStyle/>
          <a:p>
            <a:r>
              <a:rPr lang="en-US" altLang="ko-KR" dirty="0" smtClean="0"/>
              <a:t>Processing coverage</a:t>
            </a:r>
          </a:p>
          <a:p>
            <a:pPr lvl="1"/>
            <a:r>
              <a:rPr lang="en-US" altLang="ko-KR" dirty="0" smtClean="0"/>
              <a:t>Each </a:t>
            </a:r>
            <a:r>
              <a:rPr lang="en-US" altLang="ko-KR" dirty="0" err="1" smtClean="0"/>
              <a:t>middlebox</a:t>
            </a:r>
            <a:r>
              <a:rPr lang="en-US" altLang="ko-KR" dirty="0" smtClean="0"/>
              <a:t> application should define interested sessions</a:t>
            </a:r>
          </a:p>
          <a:p>
            <a:r>
              <a:rPr lang="en-US" altLang="ko-KR" dirty="0" smtClean="0"/>
              <a:t>Policy dependences</a:t>
            </a:r>
          </a:p>
          <a:p>
            <a:pPr lvl="1"/>
            <a:r>
              <a:rPr lang="en-US" altLang="ko-KR" dirty="0" smtClean="0"/>
              <a:t>Respect the policy ordering constraints across </a:t>
            </a:r>
            <a:r>
              <a:rPr lang="en-US" altLang="ko-KR" dirty="0" err="1" smtClean="0"/>
              <a:t>middlebox</a:t>
            </a:r>
            <a:r>
              <a:rPr lang="en-US" altLang="ko-KR" dirty="0" smtClean="0"/>
              <a:t> applications</a:t>
            </a:r>
          </a:p>
          <a:p>
            <a:r>
              <a:rPr lang="en-US" altLang="ko-KR" dirty="0" smtClean="0"/>
              <a:t>Reuse dependences</a:t>
            </a:r>
          </a:p>
          <a:p>
            <a:pPr lvl="1"/>
            <a:r>
              <a:rPr lang="en-US" altLang="ko-KR" dirty="0" smtClean="0"/>
              <a:t>Model the potential for reusing common actions</a:t>
            </a:r>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13</a:t>
            </a:fld>
            <a:endParaRPr lang="ko-KR" altLang="en-US" dirty="0"/>
          </a:p>
        </p:txBody>
      </p:sp>
    </p:spTree>
    <p:extLst>
      <p:ext uri="{BB962C8B-B14F-4D97-AF65-F5344CB8AC3E}">
        <p14:creationId xmlns:p14="http://schemas.microsoft.com/office/powerpoint/2010/main" val="30767096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912529"/>
          </a:xfrm>
        </p:spPr>
        <p:txBody>
          <a:bodyPr>
            <a:normAutofit fontScale="90000"/>
          </a:bodyPr>
          <a:lstStyle/>
          <a:p>
            <a:r>
              <a:rPr lang="en-US" altLang="ko-KR" dirty="0"/>
              <a:t>Constrains of Management Layer</a:t>
            </a:r>
            <a:endParaRPr lang="ko-KR" altLang="en-US" dirty="0"/>
          </a:p>
        </p:txBody>
      </p:sp>
      <p:sp>
        <p:nvSpPr>
          <p:cNvPr id="3" name="내용 개체 틀 2"/>
          <p:cNvSpPr>
            <a:spLocks noGrp="1"/>
          </p:cNvSpPr>
          <p:nvPr>
            <p:ph idx="1"/>
          </p:nvPr>
        </p:nvSpPr>
        <p:spPr>
          <a:xfrm>
            <a:off x="641176" y="1390389"/>
            <a:ext cx="7886700" cy="4786574"/>
          </a:xfrm>
        </p:spPr>
        <p:txBody>
          <a:bodyPr/>
          <a:lstStyle/>
          <a:p>
            <a:r>
              <a:rPr lang="en-US" altLang="ko-KR" dirty="0"/>
              <a:t>All applications pertaining to a given session run on the same </a:t>
            </a:r>
            <a:r>
              <a:rPr lang="en-US" altLang="ko-KR" dirty="0" smtClean="0"/>
              <a:t>node for a practical reason</a:t>
            </a:r>
            <a:endParaRPr lang="en-US" altLang="ko-KR"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14</a:t>
            </a:fld>
            <a:endParaRPr lang="ko-KR" altLang="en-US"/>
          </a:p>
        </p:txBody>
      </p:sp>
      <p:grpSp>
        <p:nvGrpSpPr>
          <p:cNvPr id="5" name="Group 4"/>
          <p:cNvGrpSpPr/>
          <p:nvPr/>
        </p:nvGrpSpPr>
        <p:grpSpPr>
          <a:xfrm>
            <a:off x="1789346" y="3437877"/>
            <a:ext cx="795866" cy="461665"/>
            <a:chOff x="999067" y="2061402"/>
            <a:chExt cx="795866" cy="461665"/>
          </a:xfrm>
        </p:grpSpPr>
        <p:sp>
          <p:nvSpPr>
            <p:cNvPr id="6" name="Rectangle 5"/>
            <p:cNvSpPr/>
            <p:nvPr/>
          </p:nvSpPr>
          <p:spPr>
            <a:xfrm>
              <a:off x="999067" y="2099733"/>
              <a:ext cx="795866" cy="4233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Box 6"/>
            <p:cNvSpPr txBox="1"/>
            <p:nvPr/>
          </p:nvSpPr>
          <p:spPr>
            <a:xfrm>
              <a:off x="1112590" y="2061402"/>
              <a:ext cx="591829" cy="461665"/>
            </a:xfrm>
            <a:prstGeom prst="rect">
              <a:avLst/>
            </a:prstGeom>
            <a:noFill/>
          </p:spPr>
          <p:txBody>
            <a:bodyPr wrap="none" rtlCol="0">
              <a:spAutoFit/>
            </a:bodyPr>
            <a:lstStyle/>
            <a:p>
              <a:r>
                <a:rPr lang="en-US" sz="2400" dirty="0" smtClean="0"/>
                <a:t>IDS</a:t>
              </a:r>
              <a:endParaRPr lang="en-US" sz="2400" dirty="0"/>
            </a:p>
          </p:txBody>
        </p:sp>
      </p:grpSp>
      <p:grpSp>
        <p:nvGrpSpPr>
          <p:cNvPr id="8" name="Group 7"/>
          <p:cNvGrpSpPr/>
          <p:nvPr/>
        </p:nvGrpSpPr>
        <p:grpSpPr>
          <a:xfrm>
            <a:off x="2805345" y="3437877"/>
            <a:ext cx="874214" cy="461665"/>
            <a:chOff x="999067" y="2066667"/>
            <a:chExt cx="874214" cy="461665"/>
          </a:xfrm>
        </p:grpSpPr>
        <p:sp>
          <p:nvSpPr>
            <p:cNvPr id="9" name="Rectangle 8"/>
            <p:cNvSpPr/>
            <p:nvPr/>
          </p:nvSpPr>
          <p:spPr>
            <a:xfrm>
              <a:off x="999067" y="2099733"/>
              <a:ext cx="795866" cy="4233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extBox 9"/>
            <p:cNvSpPr txBox="1"/>
            <p:nvPr/>
          </p:nvSpPr>
          <p:spPr>
            <a:xfrm>
              <a:off x="999067" y="2066667"/>
              <a:ext cx="874214" cy="461665"/>
            </a:xfrm>
            <a:prstGeom prst="rect">
              <a:avLst/>
            </a:prstGeom>
            <a:noFill/>
          </p:spPr>
          <p:txBody>
            <a:bodyPr wrap="none" rtlCol="0">
              <a:spAutoFit/>
            </a:bodyPr>
            <a:lstStyle/>
            <a:p>
              <a:r>
                <a:rPr lang="en-US" sz="2400" dirty="0" smtClean="0"/>
                <a:t>Proxy</a:t>
              </a:r>
              <a:endParaRPr lang="en-US" sz="2400" dirty="0"/>
            </a:p>
          </p:txBody>
        </p:sp>
      </p:grpSp>
      <p:grpSp>
        <p:nvGrpSpPr>
          <p:cNvPr id="11" name="Group 10"/>
          <p:cNvGrpSpPr/>
          <p:nvPr/>
        </p:nvGrpSpPr>
        <p:grpSpPr>
          <a:xfrm>
            <a:off x="2006787" y="4318410"/>
            <a:ext cx="1498600" cy="461665"/>
            <a:chOff x="999067" y="2099733"/>
            <a:chExt cx="940528" cy="461665"/>
          </a:xfrm>
        </p:grpSpPr>
        <p:sp>
          <p:nvSpPr>
            <p:cNvPr id="12" name="Rectangle 11"/>
            <p:cNvSpPr/>
            <p:nvPr/>
          </p:nvSpPr>
          <p:spPr>
            <a:xfrm>
              <a:off x="999067" y="2099733"/>
              <a:ext cx="795866" cy="4233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007460" y="2099733"/>
              <a:ext cx="932135" cy="461665"/>
            </a:xfrm>
            <a:prstGeom prst="rect">
              <a:avLst/>
            </a:prstGeom>
            <a:noFill/>
          </p:spPr>
          <p:txBody>
            <a:bodyPr wrap="none" rtlCol="0">
              <a:spAutoFit/>
            </a:bodyPr>
            <a:lstStyle/>
            <a:p>
              <a:r>
                <a:rPr lang="en-US" sz="2400" dirty="0" smtClean="0"/>
                <a:t>common</a:t>
              </a:r>
              <a:endParaRPr lang="en-US" sz="2400" dirty="0"/>
            </a:p>
          </p:txBody>
        </p:sp>
      </p:grpSp>
      <p:cxnSp>
        <p:nvCxnSpPr>
          <p:cNvPr id="14" name="Straight Arrow Connector 13"/>
          <p:cNvCxnSpPr/>
          <p:nvPr/>
        </p:nvCxnSpPr>
        <p:spPr>
          <a:xfrm flipV="1">
            <a:off x="2640838" y="4741744"/>
            <a:ext cx="0" cy="681798"/>
          </a:xfrm>
          <a:prstGeom prst="straightConnector1">
            <a:avLst/>
          </a:prstGeom>
          <a:ln>
            <a:solidFill>
              <a:srgbClr val="000000"/>
            </a:solidFill>
            <a:headEnd type="none"/>
            <a:tailEnd type="arrow"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2200571" y="3899542"/>
            <a:ext cx="440267" cy="418868"/>
          </a:xfrm>
          <a:prstGeom prst="straightConnector1">
            <a:avLst/>
          </a:prstGeom>
          <a:ln>
            <a:solidFill>
              <a:srgbClr val="000000"/>
            </a:solidFill>
            <a:headEnd type="none"/>
            <a:tailEnd type="arrow"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640838" y="3894277"/>
            <a:ext cx="520107" cy="418868"/>
          </a:xfrm>
          <a:prstGeom prst="straightConnector1">
            <a:avLst/>
          </a:prstGeom>
          <a:ln>
            <a:solidFill>
              <a:srgbClr val="000000"/>
            </a:solidFill>
            <a:headEnd type="none"/>
            <a:tailEnd type="arrow"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1018880" y="3687875"/>
            <a:ext cx="770466" cy="1086935"/>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601211" y="3654809"/>
            <a:ext cx="598444" cy="1125266"/>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274888" y="4535342"/>
            <a:ext cx="598444" cy="244733"/>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1442213" y="4535342"/>
            <a:ext cx="537274" cy="244733"/>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938795" y="6021349"/>
            <a:ext cx="850551" cy="0"/>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849409" y="5648465"/>
            <a:ext cx="1490612" cy="707886"/>
          </a:xfrm>
          <a:prstGeom prst="rect">
            <a:avLst/>
          </a:prstGeom>
          <a:noFill/>
        </p:spPr>
        <p:txBody>
          <a:bodyPr wrap="none" rtlCol="0">
            <a:spAutoFit/>
          </a:bodyPr>
          <a:lstStyle/>
          <a:p>
            <a:r>
              <a:rPr lang="en-US" sz="2000" dirty="0" smtClean="0"/>
              <a:t>Footprint on</a:t>
            </a:r>
          </a:p>
          <a:p>
            <a:r>
              <a:rPr lang="en-US" sz="2000" dirty="0" smtClean="0"/>
              <a:t>resource</a:t>
            </a:r>
            <a:endParaRPr lang="en-US" sz="2000" dirty="0"/>
          </a:p>
        </p:txBody>
      </p:sp>
      <p:sp>
        <p:nvSpPr>
          <p:cNvPr id="23" name="TextBox 22"/>
          <p:cNvSpPr txBox="1"/>
          <p:nvPr/>
        </p:nvSpPr>
        <p:spPr>
          <a:xfrm>
            <a:off x="1789346" y="2645211"/>
            <a:ext cx="835385" cy="830997"/>
          </a:xfrm>
          <a:prstGeom prst="rect">
            <a:avLst/>
          </a:prstGeom>
          <a:noFill/>
        </p:spPr>
        <p:txBody>
          <a:bodyPr wrap="none" rtlCol="0">
            <a:spAutoFit/>
          </a:bodyPr>
          <a:lstStyle/>
          <a:p>
            <a:r>
              <a:rPr lang="en-US" sz="2400" dirty="0" smtClean="0"/>
              <a:t>HTTP</a:t>
            </a:r>
          </a:p>
          <a:p>
            <a:r>
              <a:rPr lang="en-US" sz="2400" dirty="0" smtClean="0"/>
              <a:t>UDP</a:t>
            </a:r>
            <a:endParaRPr lang="en-US" sz="2400" dirty="0"/>
          </a:p>
        </p:txBody>
      </p:sp>
      <p:sp>
        <p:nvSpPr>
          <p:cNvPr id="24" name="TextBox 23"/>
          <p:cNvSpPr txBox="1"/>
          <p:nvPr/>
        </p:nvSpPr>
        <p:spPr>
          <a:xfrm>
            <a:off x="2805345" y="2645211"/>
            <a:ext cx="835385" cy="830997"/>
          </a:xfrm>
          <a:prstGeom prst="rect">
            <a:avLst/>
          </a:prstGeom>
          <a:noFill/>
        </p:spPr>
        <p:txBody>
          <a:bodyPr wrap="none" rtlCol="0">
            <a:spAutoFit/>
          </a:bodyPr>
          <a:lstStyle/>
          <a:p>
            <a:r>
              <a:rPr lang="en-US" sz="2400" dirty="0" smtClean="0"/>
              <a:t>HTTP</a:t>
            </a:r>
          </a:p>
          <a:p>
            <a:r>
              <a:rPr lang="en-US" sz="2400" dirty="0" smtClean="0"/>
              <a:t>NFS</a:t>
            </a:r>
            <a:endParaRPr lang="en-US" sz="2400" dirty="0"/>
          </a:p>
        </p:txBody>
      </p:sp>
      <p:sp>
        <p:nvSpPr>
          <p:cNvPr id="25" name="TextBox 24"/>
          <p:cNvSpPr txBox="1"/>
          <p:nvPr/>
        </p:nvSpPr>
        <p:spPr>
          <a:xfrm>
            <a:off x="1101555" y="3663444"/>
            <a:ext cx="340658" cy="461665"/>
          </a:xfrm>
          <a:prstGeom prst="rect">
            <a:avLst/>
          </a:prstGeom>
          <a:noFill/>
        </p:spPr>
        <p:txBody>
          <a:bodyPr wrap="none" rtlCol="0">
            <a:spAutoFit/>
          </a:bodyPr>
          <a:lstStyle/>
          <a:p>
            <a:r>
              <a:rPr lang="en-US" sz="2400" dirty="0" smtClean="0"/>
              <a:t>2</a:t>
            </a:r>
            <a:endParaRPr lang="en-US" sz="2400" dirty="0"/>
          </a:p>
        </p:txBody>
      </p:sp>
      <p:sp>
        <p:nvSpPr>
          <p:cNvPr id="26" name="TextBox 25"/>
          <p:cNvSpPr txBox="1"/>
          <p:nvPr/>
        </p:nvSpPr>
        <p:spPr>
          <a:xfrm>
            <a:off x="3882274" y="3694109"/>
            <a:ext cx="340658" cy="461665"/>
          </a:xfrm>
          <a:prstGeom prst="rect">
            <a:avLst/>
          </a:prstGeom>
          <a:noFill/>
        </p:spPr>
        <p:txBody>
          <a:bodyPr wrap="none" rtlCol="0">
            <a:spAutoFit/>
          </a:bodyPr>
          <a:lstStyle/>
          <a:p>
            <a:r>
              <a:rPr lang="en-US" sz="2400" dirty="0"/>
              <a:t>3</a:t>
            </a:r>
          </a:p>
        </p:txBody>
      </p:sp>
      <p:sp>
        <p:nvSpPr>
          <p:cNvPr id="27" name="TextBox 26"/>
          <p:cNvSpPr txBox="1"/>
          <p:nvPr/>
        </p:nvSpPr>
        <p:spPr>
          <a:xfrm>
            <a:off x="3402792" y="4141873"/>
            <a:ext cx="340658" cy="461665"/>
          </a:xfrm>
          <a:prstGeom prst="rect">
            <a:avLst/>
          </a:prstGeom>
          <a:noFill/>
        </p:spPr>
        <p:txBody>
          <a:bodyPr wrap="none" rtlCol="0">
            <a:spAutoFit/>
          </a:bodyPr>
          <a:lstStyle/>
          <a:p>
            <a:r>
              <a:rPr lang="en-US" sz="2400" dirty="0" smtClean="0"/>
              <a:t>1</a:t>
            </a:r>
            <a:endParaRPr lang="en-US" sz="2400" dirty="0"/>
          </a:p>
        </p:txBody>
      </p:sp>
      <p:sp>
        <p:nvSpPr>
          <p:cNvPr id="28" name="TextBox 27"/>
          <p:cNvSpPr txBox="1"/>
          <p:nvPr/>
        </p:nvSpPr>
        <p:spPr>
          <a:xfrm>
            <a:off x="1560515" y="4141873"/>
            <a:ext cx="340658" cy="461665"/>
          </a:xfrm>
          <a:prstGeom prst="rect">
            <a:avLst/>
          </a:prstGeom>
          <a:noFill/>
        </p:spPr>
        <p:txBody>
          <a:bodyPr wrap="none" rtlCol="0">
            <a:spAutoFit/>
          </a:bodyPr>
          <a:lstStyle/>
          <a:p>
            <a:r>
              <a:rPr lang="en-US" sz="2400" dirty="0" smtClean="0"/>
              <a:t>1</a:t>
            </a:r>
            <a:endParaRPr lang="en-US" sz="2400" dirty="0"/>
          </a:p>
        </p:txBody>
      </p:sp>
      <p:sp>
        <p:nvSpPr>
          <p:cNvPr id="29" name="Can 53"/>
          <p:cNvSpPr/>
          <p:nvPr/>
        </p:nvSpPr>
        <p:spPr>
          <a:xfrm>
            <a:off x="3442415" y="4780075"/>
            <a:ext cx="1253067" cy="510402"/>
          </a:xfrm>
          <a:prstGeom prst="can">
            <a:avLst>
              <a:gd name="adj" fmla="val 26316"/>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Memory</a:t>
            </a:r>
            <a:endParaRPr lang="en-US" sz="2000" dirty="0"/>
          </a:p>
        </p:txBody>
      </p:sp>
      <p:sp>
        <p:nvSpPr>
          <p:cNvPr id="30" name="Can 61"/>
          <p:cNvSpPr/>
          <p:nvPr/>
        </p:nvSpPr>
        <p:spPr>
          <a:xfrm>
            <a:off x="641176" y="4814111"/>
            <a:ext cx="1253067" cy="476366"/>
          </a:xfrm>
          <a:prstGeom prst="can">
            <a:avLst>
              <a:gd name="adj" fmla="val 26316"/>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CPU	</a:t>
            </a:r>
            <a:endParaRPr lang="en-US" sz="2000" dirty="0"/>
          </a:p>
        </p:txBody>
      </p:sp>
      <p:sp>
        <p:nvSpPr>
          <p:cNvPr id="31" name="Rectangle 65"/>
          <p:cNvSpPr/>
          <p:nvPr/>
        </p:nvSpPr>
        <p:spPr>
          <a:xfrm>
            <a:off x="2280637" y="5406319"/>
            <a:ext cx="677108" cy="28237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HTTP</a:t>
            </a:r>
            <a:endParaRPr lang="en-US" dirty="0"/>
          </a:p>
        </p:txBody>
      </p:sp>
      <p:sp>
        <p:nvSpPr>
          <p:cNvPr id="34" name="직사각형 33"/>
          <p:cNvSpPr/>
          <p:nvPr/>
        </p:nvSpPr>
        <p:spPr>
          <a:xfrm>
            <a:off x="1789346" y="2707005"/>
            <a:ext cx="1811865" cy="3493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TextBox 34"/>
          <p:cNvSpPr txBox="1"/>
          <p:nvPr/>
        </p:nvSpPr>
        <p:spPr>
          <a:xfrm>
            <a:off x="4973806" y="2707005"/>
            <a:ext cx="3774203" cy="1200329"/>
          </a:xfrm>
          <a:prstGeom prst="rect">
            <a:avLst/>
          </a:prstGeom>
          <a:noFill/>
          <a:ln>
            <a:solidFill>
              <a:srgbClr val="92D050"/>
            </a:solidFill>
          </a:ln>
        </p:spPr>
        <p:txBody>
          <a:bodyPr wrap="square" rtlCol="0">
            <a:spAutoFit/>
          </a:bodyPr>
          <a:lstStyle/>
          <a:p>
            <a:r>
              <a:rPr lang="en-US" altLang="ko-KR" sz="2400" dirty="0" smtClean="0"/>
              <a:t>For HTTP session, IDS and Proxy must locate on a </a:t>
            </a:r>
            <a:r>
              <a:rPr lang="en-US" altLang="ko-KR" sz="2400" dirty="0" smtClean="0">
                <a:solidFill>
                  <a:srgbClr val="FF0000"/>
                </a:solidFill>
              </a:rPr>
              <a:t>same </a:t>
            </a:r>
            <a:br>
              <a:rPr lang="en-US" altLang="ko-KR" sz="2400" dirty="0" smtClean="0">
                <a:solidFill>
                  <a:srgbClr val="FF0000"/>
                </a:solidFill>
              </a:rPr>
            </a:br>
            <a:r>
              <a:rPr lang="en-US" altLang="ko-KR" sz="2400" dirty="0" smtClean="0">
                <a:solidFill>
                  <a:srgbClr val="FF0000"/>
                </a:solidFill>
              </a:rPr>
              <a:t>node</a:t>
            </a:r>
            <a:endParaRPr lang="ko-KR" altLang="en-US" sz="2400" dirty="0">
              <a:solidFill>
                <a:srgbClr val="FF0000"/>
              </a:solidFill>
            </a:endParaRPr>
          </a:p>
        </p:txBody>
      </p:sp>
      <p:sp>
        <p:nvSpPr>
          <p:cNvPr id="36" name="TextBox 35"/>
          <p:cNvSpPr txBox="1"/>
          <p:nvPr/>
        </p:nvSpPr>
        <p:spPr>
          <a:xfrm>
            <a:off x="4995521" y="4696997"/>
            <a:ext cx="3780268" cy="1200329"/>
          </a:xfrm>
          <a:prstGeom prst="rect">
            <a:avLst/>
          </a:prstGeom>
          <a:noFill/>
          <a:ln>
            <a:solidFill>
              <a:srgbClr val="92D050"/>
            </a:solidFill>
          </a:ln>
        </p:spPr>
        <p:txBody>
          <a:bodyPr wrap="square" rtlCol="0">
            <a:spAutoFit/>
          </a:bodyPr>
          <a:lstStyle/>
          <a:p>
            <a:r>
              <a:rPr lang="en-US" altLang="ko-KR" sz="2400" dirty="0" smtClean="0"/>
              <a:t>Need to Identify the exact sequence of applications for each session: </a:t>
            </a:r>
            <a:r>
              <a:rPr lang="en-US" altLang="ko-KR" sz="2400" dirty="0" err="1" smtClean="0">
                <a:solidFill>
                  <a:srgbClr val="FF0000"/>
                </a:solidFill>
              </a:rPr>
              <a:t>HyperApp</a:t>
            </a:r>
            <a:endParaRPr lang="ko-KR" altLang="en-US" sz="2400" dirty="0">
              <a:solidFill>
                <a:srgbClr val="FF0000"/>
              </a:solidFill>
            </a:endParaRPr>
          </a:p>
        </p:txBody>
      </p:sp>
      <p:sp>
        <p:nvSpPr>
          <p:cNvPr id="37" name="아래쪽 화살표 36"/>
          <p:cNvSpPr/>
          <p:nvPr/>
        </p:nvSpPr>
        <p:spPr>
          <a:xfrm>
            <a:off x="6566545" y="4065862"/>
            <a:ext cx="588724" cy="499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699908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66667E-6 3.7037E-6 C -0.00399 -0.05695 -0.00781 -0.11389 -0.02083 -0.16111 C -0.03386 -0.20857 -0.09028 -0.26158 -0.07813 -0.28334 C -0.06597 -0.30486 0.03038 -0.29005 0.05208 -0.29144 " pathEditMode="relative" rAng="0" ptsTypes="AAAA">
                                      <p:cBhvr>
                                        <p:cTn id="10" dur="2000" fill="hold"/>
                                        <p:tgtEl>
                                          <p:spTgt spid="31"/>
                                        </p:tgtEl>
                                        <p:attrNameLst>
                                          <p:attrName>ppt_x</p:attrName>
                                          <p:attrName>ppt_y</p:attrName>
                                        </p:attrNameLst>
                                      </p:cBhvr>
                                      <p:rCtr x="-1389" y="-14769"/>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3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874951"/>
          </a:xfrm>
        </p:spPr>
        <p:txBody>
          <a:bodyPr>
            <a:normAutofit fontScale="90000"/>
          </a:bodyPr>
          <a:lstStyle/>
          <a:p>
            <a:r>
              <a:rPr lang="en-US" altLang="ko-KR" dirty="0" smtClean="0"/>
              <a:t>Capturing Reuse with </a:t>
            </a:r>
            <a:r>
              <a:rPr lang="en-US" altLang="ko-KR" dirty="0" err="1" smtClean="0"/>
              <a:t>HyperApps</a:t>
            </a:r>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15</a:t>
            </a:fld>
            <a:endParaRPr lang="ko-KR" altLang="en-US"/>
          </a:p>
        </p:txBody>
      </p:sp>
      <p:grpSp>
        <p:nvGrpSpPr>
          <p:cNvPr id="6" name="Group 4"/>
          <p:cNvGrpSpPr/>
          <p:nvPr/>
        </p:nvGrpSpPr>
        <p:grpSpPr>
          <a:xfrm>
            <a:off x="1148170" y="3437877"/>
            <a:ext cx="795866" cy="461665"/>
            <a:chOff x="999067" y="2061402"/>
            <a:chExt cx="795866" cy="461665"/>
          </a:xfrm>
        </p:grpSpPr>
        <p:sp>
          <p:nvSpPr>
            <p:cNvPr id="7" name="Rectangle 5"/>
            <p:cNvSpPr/>
            <p:nvPr/>
          </p:nvSpPr>
          <p:spPr>
            <a:xfrm>
              <a:off x="999067" y="2099733"/>
              <a:ext cx="795866" cy="4233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Box 7"/>
            <p:cNvSpPr txBox="1"/>
            <p:nvPr/>
          </p:nvSpPr>
          <p:spPr>
            <a:xfrm>
              <a:off x="1112590" y="2061402"/>
              <a:ext cx="591829" cy="461665"/>
            </a:xfrm>
            <a:prstGeom prst="rect">
              <a:avLst/>
            </a:prstGeom>
            <a:noFill/>
          </p:spPr>
          <p:txBody>
            <a:bodyPr wrap="none" rtlCol="0">
              <a:spAutoFit/>
            </a:bodyPr>
            <a:lstStyle/>
            <a:p>
              <a:r>
                <a:rPr lang="en-US" sz="2400" dirty="0" smtClean="0"/>
                <a:t>IDS</a:t>
              </a:r>
              <a:endParaRPr lang="en-US" sz="2400" dirty="0"/>
            </a:p>
          </p:txBody>
        </p:sp>
      </p:grpSp>
      <p:grpSp>
        <p:nvGrpSpPr>
          <p:cNvPr id="9" name="Group 7"/>
          <p:cNvGrpSpPr/>
          <p:nvPr/>
        </p:nvGrpSpPr>
        <p:grpSpPr>
          <a:xfrm>
            <a:off x="2164169" y="3437877"/>
            <a:ext cx="874214" cy="461665"/>
            <a:chOff x="999067" y="2066667"/>
            <a:chExt cx="874214" cy="461665"/>
          </a:xfrm>
        </p:grpSpPr>
        <p:sp>
          <p:nvSpPr>
            <p:cNvPr id="10" name="Rectangle 8"/>
            <p:cNvSpPr/>
            <p:nvPr/>
          </p:nvSpPr>
          <p:spPr>
            <a:xfrm>
              <a:off x="999067" y="2099733"/>
              <a:ext cx="795866" cy="4233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extBox 10"/>
            <p:cNvSpPr txBox="1"/>
            <p:nvPr/>
          </p:nvSpPr>
          <p:spPr>
            <a:xfrm>
              <a:off x="999067" y="2066667"/>
              <a:ext cx="874214" cy="461665"/>
            </a:xfrm>
            <a:prstGeom prst="rect">
              <a:avLst/>
            </a:prstGeom>
            <a:noFill/>
          </p:spPr>
          <p:txBody>
            <a:bodyPr wrap="none" rtlCol="0">
              <a:spAutoFit/>
            </a:bodyPr>
            <a:lstStyle/>
            <a:p>
              <a:r>
                <a:rPr lang="en-US" sz="2400" dirty="0" smtClean="0"/>
                <a:t>Proxy</a:t>
              </a:r>
              <a:endParaRPr lang="en-US" sz="2400" dirty="0"/>
            </a:p>
          </p:txBody>
        </p:sp>
      </p:grpSp>
      <p:grpSp>
        <p:nvGrpSpPr>
          <p:cNvPr id="12" name="Group 10"/>
          <p:cNvGrpSpPr/>
          <p:nvPr/>
        </p:nvGrpSpPr>
        <p:grpSpPr>
          <a:xfrm>
            <a:off x="1365611" y="4318410"/>
            <a:ext cx="1498600" cy="461665"/>
            <a:chOff x="999067" y="2099733"/>
            <a:chExt cx="940528" cy="461665"/>
          </a:xfrm>
        </p:grpSpPr>
        <p:sp>
          <p:nvSpPr>
            <p:cNvPr id="13" name="Rectangle 11"/>
            <p:cNvSpPr/>
            <p:nvPr/>
          </p:nvSpPr>
          <p:spPr>
            <a:xfrm>
              <a:off x="999067" y="2099733"/>
              <a:ext cx="795866" cy="4233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007460" y="2099733"/>
              <a:ext cx="932135" cy="461665"/>
            </a:xfrm>
            <a:prstGeom prst="rect">
              <a:avLst/>
            </a:prstGeom>
            <a:noFill/>
          </p:spPr>
          <p:txBody>
            <a:bodyPr wrap="none" rtlCol="0">
              <a:spAutoFit/>
            </a:bodyPr>
            <a:lstStyle/>
            <a:p>
              <a:r>
                <a:rPr lang="en-US" sz="2400" dirty="0" smtClean="0"/>
                <a:t>common</a:t>
              </a:r>
              <a:endParaRPr lang="en-US" sz="2400" dirty="0"/>
            </a:p>
          </p:txBody>
        </p:sp>
      </p:grpSp>
      <p:cxnSp>
        <p:nvCxnSpPr>
          <p:cNvPr id="15" name="Straight Arrow Connector 13"/>
          <p:cNvCxnSpPr/>
          <p:nvPr/>
        </p:nvCxnSpPr>
        <p:spPr>
          <a:xfrm flipV="1">
            <a:off x="1999662" y="4741744"/>
            <a:ext cx="0" cy="681798"/>
          </a:xfrm>
          <a:prstGeom prst="straightConnector1">
            <a:avLst/>
          </a:prstGeom>
          <a:ln>
            <a:solidFill>
              <a:srgbClr val="000000"/>
            </a:solidFill>
            <a:headEnd type="none"/>
            <a:tailEnd type="arrow"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4"/>
          <p:cNvCxnSpPr/>
          <p:nvPr/>
        </p:nvCxnSpPr>
        <p:spPr>
          <a:xfrm flipH="1" flipV="1">
            <a:off x="1559395" y="3899542"/>
            <a:ext cx="440267" cy="418868"/>
          </a:xfrm>
          <a:prstGeom prst="straightConnector1">
            <a:avLst/>
          </a:prstGeom>
          <a:ln>
            <a:solidFill>
              <a:srgbClr val="000000"/>
            </a:solidFill>
            <a:headEnd type="none"/>
            <a:tailEnd type="arrow"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5"/>
          <p:cNvCxnSpPr/>
          <p:nvPr/>
        </p:nvCxnSpPr>
        <p:spPr>
          <a:xfrm flipV="1">
            <a:off x="1999662" y="3894277"/>
            <a:ext cx="520107" cy="418868"/>
          </a:xfrm>
          <a:prstGeom prst="straightConnector1">
            <a:avLst/>
          </a:prstGeom>
          <a:ln>
            <a:solidFill>
              <a:srgbClr val="000000"/>
            </a:solidFill>
            <a:headEnd type="none"/>
            <a:tailEnd type="arrow"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6"/>
          <p:cNvCxnSpPr/>
          <p:nvPr/>
        </p:nvCxnSpPr>
        <p:spPr>
          <a:xfrm flipH="1">
            <a:off x="377704" y="3687875"/>
            <a:ext cx="770466" cy="1086935"/>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7"/>
          <p:cNvCxnSpPr/>
          <p:nvPr/>
        </p:nvCxnSpPr>
        <p:spPr>
          <a:xfrm>
            <a:off x="2960035" y="3654809"/>
            <a:ext cx="598444" cy="1125266"/>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8"/>
          <p:cNvCxnSpPr/>
          <p:nvPr/>
        </p:nvCxnSpPr>
        <p:spPr>
          <a:xfrm>
            <a:off x="2633712" y="4535342"/>
            <a:ext cx="598444" cy="244733"/>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19"/>
          <p:cNvCxnSpPr/>
          <p:nvPr/>
        </p:nvCxnSpPr>
        <p:spPr>
          <a:xfrm flipH="1">
            <a:off x="801037" y="4535342"/>
            <a:ext cx="537274" cy="244733"/>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0"/>
          <p:cNvCxnSpPr/>
          <p:nvPr/>
        </p:nvCxnSpPr>
        <p:spPr>
          <a:xfrm>
            <a:off x="297619" y="6021349"/>
            <a:ext cx="850551" cy="0"/>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208233" y="5648465"/>
            <a:ext cx="1490612" cy="707886"/>
          </a:xfrm>
          <a:prstGeom prst="rect">
            <a:avLst/>
          </a:prstGeom>
          <a:noFill/>
        </p:spPr>
        <p:txBody>
          <a:bodyPr wrap="none" rtlCol="0">
            <a:spAutoFit/>
          </a:bodyPr>
          <a:lstStyle/>
          <a:p>
            <a:r>
              <a:rPr lang="en-US" sz="2000" dirty="0" smtClean="0"/>
              <a:t>Footprint on</a:t>
            </a:r>
          </a:p>
          <a:p>
            <a:r>
              <a:rPr lang="en-US" sz="2000" dirty="0" smtClean="0"/>
              <a:t>resource</a:t>
            </a:r>
            <a:endParaRPr lang="en-US" sz="2000" dirty="0"/>
          </a:p>
        </p:txBody>
      </p:sp>
      <p:sp>
        <p:nvSpPr>
          <p:cNvPr id="24" name="TextBox 23"/>
          <p:cNvSpPr txBox="1"/>
          <p:nvPr/>
        </p:nvSpPr>
        <p:spPr>
          <a:xfrm>
            <a:off x="1148170" y="2645211"/>
            <a:ext cx="835385" cy="830997"/>
          </a:xfrm>
          <a:prstGeom prst="rect">
            <a:avLst/>
          </a:prstGeom>
          <a:noFill/>
        </p:spPr>
        <p:txBody>
          <a:bodyPr wrap="none" rtlCol="0">
            <a:spAutoFit/>
          </a:bodyPr>
          <a:lstStyle/>
          <a:p>
            <a:r>
              <a:rPr lang="en-US" sz="2400" dirty="0" smtClean="0"/>
              <a:t>HTTP</a:t>
            </a:r>
          </a:p>
          <a:p>
            <a:r>
              <a:rPr lang="en-US" sz="2400" dirty="0" smtClean="0"/>
              <a:t>UDP</a:t>
            </a:r>
            <a:endParaRPr lang="en-US" sz="2400" dirty="0"/>
          </a:p>
        </p:txBody>
      </p:sp>
      <p:sp>
        <p:nvSpPr>
          <p:cNvPr id="25" name="TextBox 24"/>
          <p:cNvSpPr txBox="1"/>
          <p:nvPr/>
        </p:nvSpPr>
        <p:spPr>
          <a:xfrm>
            <a:off x="2164169" y="2645211"/>
            <a:ext cx="835385" cy="830997"/>
          </a:xfrm>
          <a:prstGeom prst="rect">
            <a:avLst/>
          </a:prstGeom>
          <a:noFill/>
        </p:spPr>
        <p:txBody>
          <a:bodyPr wrap="none" rtlCol="0">
            <a:spAutoFit/>
          </a:bodyPr>
          <a:lstStyle/>
          <a:p>
            <a:r>
              <a:rPr lang="en-US" sz="2400" dirty="0" smtClean="0"/>
              <a:t>HTTP</a:t>
            </a:r>
          </a:p>
          <a:p>
            <a:r>
              <a:rPr lang="en-US" sz="2400" dirty="0" smtClean="0"/>
              <a:t>NFS</a:t>
            </a:r>
            <a:endParaRPr lang="en-US" sz="2400" dirty="0"/>
          </a:p>
        </p:txBody>
      </p:sp>
      <p:sp>
        <p:nvSpPr>
          <p:cNvPr id="26" name="TextBox 25"/>
          <p:cNvSpPr txBox="1"/>
          <p:nvPr/>
        </p:nvSpPr>
        <p:spPr>
          <a:xfrm>
            <a:off x="460379" y="3663444"/>
            <a:ext cx="340658" cy="461665"/>
          </a:xfrm>
          <a:prstGeom prst="rect">
            <a:avLst/>
          </a:prstGeom>
          <a:noFill/>
        </p:spPr>
        <p:txBody>
          <a:bodyPr wrap="none" rtlCol="0">
            <a:spAutoFit/>
          </a:bodyPr>
          <a:lstStyle/>
          <a:p>
            <a:r>
              <a:rPr lang="en-US" sz="2400" dirty="0" smtClean="0"/>
              <a:t>2</a:t>
            </a:r>
            <a:endParaRPr lang="en-US" sz="2400" dirty="0"/>
          </a:p>
        </p:txBody>
      </p:sp>
      <p:sp>
        <p:nvSpPr>
          <p:cNvPr id="27" name="TextBox 26"/>
          <p:cNvSpPr txBox="1"/>
          <p:nvPr/>
        </p:nvSpPr>
        <p:spPr>
          <a:xfrm>
            <a:off x="3241098" y="3694109"/>
            <a:ext cx="340658" cy="461665"/>
          </a:xfrm>
          <a:prstGeom prst="rect">
            <a:avLst/>
          </a:prstGeom>
          <a:noFill/>
        </p:spPr>
        <p:txBody>
          <a:bodyPr wrap="none" rtlCol="0">
            <a:spAutoFit/>
          </a:bodyPr>
          <a:lstStyle/>
          <a:p>
            <a:r>
              <a:rPr lang="en-US" sz="2400" dirty="0"/>
              <a:t>3</a:t>
            </a:r>
          </a:p>
        </p:txBody>
      </p:sp>
      <p:sp>
        <p:nvSpPr>
          <p:cNvPr id="28" name="TextBox 27"/>
          <p:cNvSpPr txBox="1"/>
          <p:nvPr/>
        </p:nvSpPr>
        <p:spPr>
          <a:xfrm>
            <a:off x="2761616" y="4141873"/>
            <a:ext cx="340658" cy="461665"/>
          </a:xfrm>
          <a:prstGeom prst="rect">
            <a:avLst/>
          </a:prstGeom>
          <a:noFill/>
        </p:spPr>
        <p:txBody>
          <a:bodyPr wrap="none" rtlCol="0">
            <a:spAutoFit/>
          </a:bodyPr>
          <a:lstStyle/>
          <a:p>
            <a:r>
              <a:rPr lang="en-US" sz="2400" dirty="0" smtClean="0"/>
              <a:t>1</a:t>
            </a:r>
            <a:endParaRPr lang="en-US" sz="2400" dirty="0"/>
          </a:p>
        </p:txBody>
      </p:sp>
      <p:sp>
        <p:nvSpPr>
          <p:cNvPr id="29" name="TextBox 28"/>
          <p:cNvSpPr txBox="1"/>
          <p:nvPr/>
        </p:nvSpPr>
        <p:spPr>
          <a:xfrm>
            <a:off x="919339" y="4141873"/>
            <a:ext cx="340658" cy="461665"/>
          </a:xfrm>
          <a:prstGeom prst="rect">
            <a:avLst/>
          </a:prstGeom>
          <a:noFill/>
        </p:spPr>
        <p:txBody>
          <a:bodyPr wrap="none" rtlCol="0">
            <a:spAutoFit/>
          </a:bodyPr>
          <a:lstStyle/>
          <a:p>
            <a:r>
              <a:rPr lang="en-US" sz="2400" dirty="0" smtClean="0"/>
              <a:t>1</a:t>
            </a:r>
            <a:endParaRPr lang="en-US" sz="2400" dirty="0"/>
          </a:p>
        </p:txBody>
      </p:sp>
      <p:sp>
        <p:nvSpPr>
          <p:cNvPr id="30" name="Can 53"/>
          <p:cNvSpPr/>
          <p:nvPr/>
        </p:nvSpPr>
        <p:spPr>
          <a:xfrm>
            <a:off x="2801239" y="4780075"/>
            <a:ext cx="1253067" cy="510402"/>
          </a:xfrm>
          <a:prstGeom prst="can">
            <a:avLst>
              <a:gd name="adj" fmla="val 26316"/>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Memory</a:t>
            </a:r>
            <a:endParaRPr lang="en-US" sz="2000" dirty="0"/>
          </a:p>
        </p:txBody>
      </p:sp>
      <p:grpSp>
        <p:nvGrpSpPr>
          <p:cNvPr id="31" name="Group 10"/>
          <p:cNvGrpSpPr/>
          <p:nvPr/>
        </p:nvGrpSpPr>
        <p:grpSpPr>
          <a:xfrm>
            <a:off x="4810027" y="2283891"/>
            <a:ext cx="4184947" cy="1253787"/>
            <a:chOff x="4846966" y="1525772"/>
            <a:chExt cx="4184947" cy="1253787"/>
          </a:xfrm>
        </p:grpSpPr>
        <p:sp>
          <p:nvSpPr>
            <p:cNvPr id="32" name="Can 30"/>
            <p:cNvSpPr/>
            <p:nvPr/>
          </p:nvSpPr>
          <p:spPr>
            <a:xfrm>
              <a:off x="4970605" y="2303193"/>
              <a:ext cx="1253067" cy="476366"/>
            </a:xfrm>
            <a:prstGeom prst="can">
              <a:avLst>
                <a:gd name="adj" fmla="val 26316"/>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CPU</a:t>
              </a:r>
              <a:endParaRPr lang="en-US" sz="2000" dirty="0"/>
            </a:p>
          </p:txBody>
        </p:sp>
        <p:grpSp>
          <p:nvGrpSpPr>
            <p:cNvPr id="33" name="Group 32"/>
            <p:cNvGrpSpPr/>
            <p:nvPr/>
          </p:nvGrpSpPr>
          <p:grpSpPr>
            <a:xfrm>
              <a:off x="4846966" y="1525772"/>
              <a:ext cx="4085366" cy="461665"/>
              <a:chOff x="837649" y="2099733"/>
              <a:chExt cx="1073787" cy="461665"/>
            </a:xfrm>
          </p:grpSpPr>
          <p:sp>
            <p:nvSpPr>
              <p:cNvPr id="39" name="Rectangle 33"/>
              <p:cNvSpPr/>
              <p:nvPr/>
            </p:nvSpPr>
            <p:spPr>
              <a:xfrm>
                <a:off x="878139" y="2099733"/>
                <a:ext cx="1033297" cy="4233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837649" y="2099733"/>
                <a:ext cx="1033297" cy="461665"/>
              </a:xfrm>
              <a:prstGeom prst="rect">
                <a:avLst/>
              </a:prstGeom>
              <a:noFill/>
            </p:spPr>
            <p:txBody>
              <a:bodyPr wrap="square" rtlCol="0">
                <a:spAutoFit/>
              </a:bodyPr>
              <a:lstStyle/>
              <a:p>
                <a:pPr algn="ctr"/>
                <a:r>
                  <a:rPr lang="en-US" sz="2400" dirty="0" smtClean="0"/>
                  <a:t>HTTP = IDS &amp; Proxy</a:t>
                </a:r>
                <a:endParaRPr lang="en-US" sz="2400" dirty="0"/>
              </a:p>
            </p:txBody>
          </p:sp>
        </p:grpSp>
        <p:cxnSp>
          <p:nvCxnSpPr>
            <p:cNvPr id="34" name="Straight Arrow Connector 41"/>
            <p:cNvCxnSpPr/>
            <p:nvPr/>
          </p:nvCxnSpPr>
          <p:spPr>
            <a:xfrm flipH="1">
              <a:off x="6223672" y="1948561"/>
              <a:ext cx="829735" cy="354631"/>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152692" y="2100866"/>
              <a:ext cx="340658" cy="461665"/>
            </a:xfrm>
            <a:prstGeom prst="rect">
              <a:avLst/>
            </a:prstGeom>
            <a:noFill/>
          </p:spPr>
          <p:txBody>
            <a:bodyPr wrap="none" rtlCol="0">
              <a:spAutoFit/>
            </a:bodyPr>
            <a:lstStyle/>
            <a:p>
              <a:r>
                <a:rPr lang="en-US" sz="2400" dirty="0"/>
                <a:t>4</a:t>
              </a:r>
            </a:p>
          </p:txBody>
        </p:sp>
        <p:sp>
          <p:nvSpPr>
            <p:cNvPr id="36" name="TextBox 35"/>
            <p:cNvSpPr txBox="1"/>
            <p:nvPr/>
          </p:nvSpPr>
          <p:spPr>
            <a:xfrm>
              <a:off x="6391075" y="2100866"/>
              <a:ext cx="340658" cy="461665"/>
            </a:xfrm>
            <a:prstGeom prst="rect">
              <a:avLst/>
            </a:prstGeom>
            <a:noFill/>
          </p:spPr>
          <p:txBody>
            <a:bodyPr wrap="none" rtlCol="0">
              <a:spAutoFit/>
            </a:bodyPr>
            <a:lstStyle/>
            <a:p>
              <a:r>
                <a:rPr lang="en-US" sz="2400" dirty="0" smtClean="0"/>
                <a:t>3</a:t>
              </a:r>
              <a:endParaRPr lang="en-US" sz="2400" dirty="0"/>
            </a:p>
          </p:txBody>
        </p:sp>
        <p:cxnSp>
          <p:nvCxnSpPr>
            <p:cNvPr id="37" name="Straight Arrow Connector 44"/>
            <p:cNvCxnSpPr/>
            <p:nvPr/>
          </p:nvCxnSpPr>
          <p:spPr>
            <a:xfrm>
              <a:off x="7053405" y="1948561"/>
              <a:ext cx="688880" cy="354631"/>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sp>
          <p:nvSpPr>
            <p:cNvPr id="38" name="Can 31"/>
            <p:cNvSpPr/>
            <p:nvPr/>
          </p:nvSpPr>
          <p:spPr>
            <a:xfrm>
              <a:off x="7778846" y="2263892"/>
              <a:ext cx="1253067" cy="510402"/>
            </a:xfrm>
            <a:prstGeom prst="can">
              <a:avLst>
                <a:gd name="adj" fmla="val 26316"/>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Memory</a:t>
              </a:r>
              <a:endParaRPr lang="en-US" sz="2000" dirty="0"/>
            </a:p>
          </p:txBody>
        </p:sp>
      </p:grpSp>
      <p:grpSp>
        <p:nvGrpSpPr>
          <p:cNvPr id="41" name="Group 22"/>
          <p:cNvGrpSpPr/>
          <p:nvPr/>
        </p:nvGrpSpPr>
        <p:grpSpPr>
          <a:xfrm>
            <a:off x="4939489" y="3613355"/>
            <a:ext cx="4073220" cy="2725296"/>
            <a:chOff x="4976428" y="2855236"/>
            <a:chExt cx="4073220" cy="2725296"/>
          </a:xfrm>
        </p:grpSpPr>
        <p:grpSp>
          <p:nvGrpSpPr>
            <p:cNvPr id="42" name="Group 35"/>
            <p:cNvGrpSpPr/>
            <p:nvPr/>
          </p:nvGrpSpPr>
          <p:grpSpPr>
            <a:xfrm>
              <a:off x="5276399" y="2855236"/>
              <a:ext cx="3188093" cy="461665"/>
              <a:chOff x="956983" y="2052935"/>
              <a:chExt cx="837950" cy="461665"/>
            </a:xfrm>
          </p:grpSpPr>
          <p:sp>
            <p:nvSpPr>
              <p:cNvPr id="58" name="Rectangle 36"/>
              <p:cNvSpPr/>
              <p:nvPr/>
            </p:nvSpPr>
            <p:spPr>
              <a:xfrm>
                <a:off x="999067" y="2091266"/>
                <a:ext cx="795866" cy="4233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956983" y="2052935"/>
                <a:ext cx="837950" cy="461665"/>
              </a:xfrm>
              <a:prstGeom prst="rect">
                <a:avLst/>
              </a:prstGeom>
              <a:noFill/>
            </p:spPr>
            <p:txBody>
              <a:bodyPr wrap="square" rtlCol="0">
                <a:spAutoFit/>
              </a:bodyPr>
              <a:lstStyle/>
              <a:p>
                <a:pPr algn="ctr"/>
                <a:r>
                  <a:rPr lang="en-US" sz="2400" dirty="0" smtClean="0"/>
                  <a:t>UDP = IDS</a:t>
                </a:r>
                <a:endParaRPr lang="en-US" sz="2400" dirty="0"/>
              </a:p>
            </p:txBody>
          </p:sp>
        </p:grpSp>
        <p:grpSp>
          <p:nvGrpSpPr>
            <p:cNvPr id="43" name="Group 38"/>
            <p:cNvGrpSpPr/>
            <p:nvPr/>
          </p:nvGrpSpPr>
          <p:grpSpPr>
            <a:xfrm>
              <a:off x="5448426" y="4374915"/>
              <a:ext cx="3220025" cy="461665"/>
              <a:chOff x="999067" y="2099733"/>
              <a:chExt cx="846343" cy="461665"/>
            </a:xfrm>
          </p:grpSpPr>
          <p:sp>
            <p:nvSpPr>
              <p:cNvPr id="56" name="Rectangle 39"/>
              <p:cNvSpPr/>
              <p:nvPr/>
            </p:nvSpPr>
            <p:spPr>
              <a:xfrm>
                <a:off x="999067" y="2099733"/>
                <a:ext cx="795866" cy="4233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1007460" y="2099733"/>
                <a:ext cx="837950" cy="461665"/>
              </a:xfrm>
              <a:prstGeom prst="rect">
                <a:avLst/>
              </a:prstGeom>
              <a:noFill/>
            </p:spPr>
            <p:txBody>
              <a:bodyPr wrap="square" rtlCol="0">
                <a:spAutoFit/>
              </a:bodyPr>
              <a:lstStyle/>
              <a:p>
                <a:pPr algn="ctr"/>
                <a:r>
                  <a:rPr lang="en-US" sz="2400" dirty="0" smtClean="0"/>
                  <a:t>NFS = Proxy</a:t>
                </a:r>
                <a:endParaRPr lang="en-US" sz="2400" dirty="0"/>
              </a:p>
            </p:txBody>
          </p:sp>
        </p:grpSp>
        <p:sp>
          <p:nvSpPr>
            <p:cNvPr id="44" name="TextBox 43"/>
            <p:cNvSpPr txBox="1"/>
            <p:nvPr/>
          </p:nvSpPr>
          <p:spPr>
            <a:xfrm>
              <a:off x="7208994" y="3464032"/>
              <a:ext cx="340658" cy="461665"/>
            </a:xfrm>
            <a:prstGeom prst="rect">
              <a:avLst/>
            </a:prstGeom>
            <a:noFill/>
          </p:spPr>
          <p:txBody>
            <a:bodyPr wrap="none" rtlCol="0">
              <a:spAutoFit/>
            </a:bodyPr>
            <a:lstStyle/>
            <a:p>
              <a:r>
                <a:rPr lang="en-US" sz="2400" dirty="0" smtClean="0"/>
                <a:t>1</a:t>
              </a:r>
              <a:endParaRPr lang="en-US" sz="2400" dirty="0"/>
            </a:p>
          </p:txBody>
        </p:sp>
        <p:sp>
          <p:nvSpPr>
            <p:cNvPr id="45" name="TextBox 44"/>
            <p:cNvSpPr txBox="1"/>
            <p:nvPr/>
          </p:nvSpPr>
          <p:spPr>
            <a:xfrm>
              <a:off x="6447377" y="3464032"/>
              <a:ext cx="340658" cy="461665"/>
            </a:xfrm>
            <a:prstGeom prst="rect">
              <a:avLst/>
            </a:prstGeom>
            <a:noFill/>
          </p:spPr>
          <p:txBody>
            <a:bodyPr wrap="none" rtlCol="0">
              <a:spAutoFit/>
            </a:bodyPr>
            <a:lstStyle/>
            <a:p>
              <a:r>
                <a:rPr lang="en-US" sz="2400" dirty="0" smtClean="0"/>
                <a:t>3</a:t>
              </a:r>
              <a:endParaRPr lang="en-US" sz="2400" dirty="0"/>
            </a:p>
          </p:txBody>
        </p:sp>
        <p:cxnSp>
          <p:nvCxnSpPr>
            <p:cNvPr id="46" name="Straight Arrow Connector 47"/>
            <p:cNvCxnSpPr/>
            <p:nvPr/>
          </p:nvCxnSpPr>
          <p:spPr>
            <a:xfrm>
              <a:off x="7109707" y="3311727"/>
              <a:ext cx="688880" cy="423367"/>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cxnSp>
          <p:nvCxnSpPr>
            <p:cNvPr id="47" name="Straight Arrow Connector 48"/>
            <p:cNvCxnSpPr>
              <a:stCxn id="58" idx="2"/>
            </p:cNvCxnSpPr>
            <p:nvPr/>
          </p:nvCxnSpPr>
          <p:spPr>
            <a:xfrm flipH="1">
              <a:off x="6229495" y="3316901"/>
              <a:ext cx="721008" cy="418193"/>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124051" y="4890346"/>
              <a:ext cx="340658" cy="461665"/>
            </a:xfrm>
            <a:prstGeom prst="rect">
              <a:avLst/>
            </a:prstGeom>
            <a:noFill/>
          </p:spPr>
          <p:txBody>
            <a:bodyPr wrap="none" rtlCol="0">
              <a:spAutoFit/>
            </a:bodyPr>
            <a:lstStyle/>
            <a:p>
              <a:r>
                <a:rPr lang="en-US" sz="2400" dirty="0"/>
                <a:t>4</a:t>
              </a:r>
            </a:p>
          </p:txBody>
        </p:sp>
        <p:sp>
          <p:nvSpPr>
            <p:cNvPr id="49" name="TextBox 48"/>
            <p:cNvSpPr txBox="1"/>
            <p:nvPr/>
          </p:nvSpPr>
          <p:spPr>
            <a:xfrm>
              <a:off x="6447377" y="4930575"/>
              <a:ext cx="340658" cy="461665"/>
            </a:xfrm>
            <a:prstGeom prst="rect">
              <a:avLst/>
            </a:prstGeom>
            <a:noFill/>
          </p:spPr>
          <p:txBody>
            <a:bodyPr wrap="none" rtlCol="0">
              <a:spAutoFit/>
            </a:bodyPr>
            <a:lstStyle/>
            <a:p>
              <a:r>
                <a:rPr lang="en-US" sz="2400" dirty="0"/>
                <a:t>1</a:t>
              </a:r>
            </a:p>
          </p:txBody>
        </p:sp>
        <p:cxnSp>
          <p:nvCxnSpPr>
            <p:cNvPr id="50" name="Straight Arrow Connector 51"/>
            <p:cNvCxnSpPr>
              <a:stCxn id="57" idx="2"/>
            </p:cNvCxnSpPr>
            <p:nvPr/>
          </p:nvCxnSpPr>
          <p:spPr>
            <a:xfrm>
              <a:off x="7074405" y="4836580"/>
              <a:ext cx="639239" cy="324828"/>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2"/>
            <p:cNvCxnSpPr>
              <a:stCxn id="57" idx="2"/>
            </p:cNvCxnSpPr>
            <p:nvPr/>
          </p:nvCxnSpPr>
          <p:spPr>
            <a:xfrm flipH="1">
              <a:off x="6244100" y="4836580"/>
              <a:ext cx="830305" cy="324828"/>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sp>
          <p:nvSpPr>
            <p:cNvPr id="52" name="Can 54"/>
            <p:cNvSpPr/>
            <p:nvPr/>
          </p:nvSpPr>
          <p:spPr>
            <a:xfrm>
              <a:off x="4976428" y="3729366"/>
              <a:ext cx="1253067" cy="476366"/>
            </a:xfrm>
            <a:prstGeom prst="can">
              <a:avLst>
                <a:gd name="adj" fmla="val 26316"/>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CPU</a:t>
              </a:r>
              <a:endParaRPr lang="en-US" sz="2000" dirty="0"/>
            </a:p>
          </p:txBody>
        </p:sp>
        <p:sp>
          <p:nvSpPr>
            <p:cNvPr id="53" name="Can 56"/>
            <p:cNvSpPr/>
            <p:nvPr/>
          </p:nvSpPr>
          <p:spPr>
            <a:xfrm>
              <a:off x="4988340" y="5104166"/>
              <a:ext cx="1253067" cy="476366"/>
            </a:xfrm>
            <a:prstGeom prst="can">
              <a:avLst>
                <a:gd name="adj" fmla="val 26316"/>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CPU</a:t>
              </a:r>
              <a:endParaRPr lang="en-US" sz="2000" dirty="0"/>
            </a:p>
          </p:txBody>
        </p:sp>
        <p:sp>
          <p:nvSpPr>
            <p:cNvPr id="54" name="Can 55"/>
            <p:cNvSpPr/>
            <p:nvPr/>
          </p:nvSpPr>
          <p:spPr>
            <a:xfrm>
              <a:off x="7784669" y="3690065"/>
              <a:ext cx="1253067" cy="510402"/>
            </a:xfrm>
            <a:prstGeom prst="can">
              <a:avLst>
                <a:gd name="adj" fmla="val 26316"/>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Memory</a:t>
              </a:r>
              <a:endParaRPr lang="en-US" sz="2000" dirty="0"/>
            </a:p>
          </p:txBody>
        </p:sp>
        <p:sp>
          <p:nvSpPr>
            <p:cNvPr id="55" name="Can 57"/>
            <p:cNvSpPr/>
            <p:nvPr/>
          </p:nvSpPr>
          <p:spPr>
            <a:xfrm>
              <a:off x="7796581" y="5064865"/>
              <a:ext cx="1253067" cy="510402"/>
            </a:xfrm>
            <a:prstGeom prst="can">
              <a:avLst>
                <a:gd name="adj" fmla="val 26316"/>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Memory</a:t>
              </a:r>
              <a:endParaRPr lang="en-US" sz="2000" dirty="0"/>
            </a:p>
          </p:txBody>
        </p:sp>
      </p:grpSp>
      <p:sp>
        <p:nvSpPr>
          <p:cNvPr id="60" name="Can 61"/>
          <p:cNvSpPr/>
          <p:nvPr/>
        </p:nvSpPr>
        <p:spPr>
          <a:xfrm>
            <a:off x="0" y="4814111"/>
            <a:ext cx="1253067" cy="476366"/>
          </a:xfrm>
          <a:prstGeom prst="can">
            <a:avLst>
              <a:gd name="adj" fmla="val 26316"/>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CPU	</a:t>
            </a:r>
            <a:endParaRPr lang="en-US" sz="2000" dirty="0"/>
          </a:p>
        </p:txBody>
      </p:sp>
      <p:sp>
        <p:nvSpPr>
          <p:cNvPr id="61" name="TextBox 60"/>
          <p:cNvSpPr txBox="1"/>
          <p:nvPr/>
        </p:nvSpPr>
        <p:spPr>
          <a:xfrm>
            <a:off x="3524545" y="1659723"/>
            <a:ext cx="5216798" cy="461665"/>
          </a:xfrm>
          <a:prstGeom prst="rect">
            <a:avLst/>
          </a:prstGeom>
          <a:noFill/>
        </p:spPr>
        <p:txBody>
          <a:bodyPr wrap="square" rtlCol="0">
            <a:spAutoFit/>
          </a:bodyPr>
          <a:lstStyle/>
          <a:p>
            <a:r>
              <a:rPr lang="en-US" sz="2400" b="1" i="1" dirty="0" err="1" smtClean="0"/>
              <a:t>HyperApp</a:t>
            </a:r>
            <a:r>
              <a:rPr lang="en-US" sz="2400" b="1" i="1" dirty="0" smtClean="0"/>
              <a:t>:  </a:t>
            </a:r>
            <a:r>
              <a:rPr lang="en-US" sz="2400" dirty="0" smtClean="0"/>
              <a:t>find the </a:t>
            </a:r>
            <a:r>
              <a:rPr lang="en-US" sz="2400" i="1" dirty="0" smtClean="0"/>
              <a:t>union </a:t>
            </a:r>
            <a:r>
              <a:rPr lang="en-US" sz="2400" dirty="0" smtClean="0"/>
              <a:t>of apps to run</a:t>
            </a:r>
            <a:endParaRPr lang="en-US" sz="2400" dirty="0"/>
          </a:p>
        </p:txBody>
      </p:sp>
      <p:sp>
        <p:nvSpPr>
          <p:cNvPr id="62" name="Rectangle 65"/>
          <p:cNvSpPr/>
          <p:nvPr/>
        </p:nvSpPr>
        <p:spPr>
          <a:xfrm>
            <a:off x="1639461" y="5406319"/>
            <a:ext cx="677108" cy="28237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HTTP</a:t>
            </a:r>
            <a:endParaRPr lang="en-US" dirty="0"/>
          </a:p>
        </p:txBody>
      </p:sp>
      <p:sp>
        <p:nvSpPr>
          <p:cNvPr id="63" name="TextBox 62"/>
          <p:cNvSpPr txBox="1"/>
          <p:nvPr/>
        </p:nvSpPr>
        <p:spPr>
          <a:xfrm>
            <a:off x="948196" y="1670499"/>
            <a:ext cx="2011839" cy="1015663"/>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u="sng" dirty="0" smtClean="0"/>
              <a:t>HTTP</a:t>
            </a:r>
            <a:r>
              <a:rPr lang="en-US" sz="2000" dirty="0" smtClean="0"/>
              <a:t>:</a:t>
            </a:r>
          </a:p>
          <a:p>
            <a:r>
              <a:rPr lang="en-US" sz="2000" dirty="0" smtClean="0"/>
              <a:t>1+2 unit of CPU</a:t>
            </a:r>
          </a:p>
          <a:p>
            <a:r>
              <a:rPr lang="en-US" sz="2000" dirty="0" smtClean="0"/>
              <a:t>1+3 units of </a:t>
            </a:r>
            <a:r>
              <a:rPr lang="en-US" sz="2000" dirty="0" err="1" smtClean="0"/>
              <a:t>mem</a:t>
            </a:r>
            <a:endParaRPr lang="en-US" sz="2000" dirty="0"/>
          </a:p>
        </p:txBody>
      </p:sp>
    </p:spTree>
    <p:extLst>
      <p:ext uri="{BB962C8B-B14F-4D97-AF65-F5344CB8AC3E}">
        <p14:creationId xmlns:p14="http://schemas.microsoft.com/office/powerpoint/2010/main" val="5457833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975159"/>
          </a:xfrm>
        </p:spPr>
        <p:txBody>
          <a:bodyPr/>
          <a:lstStyle/>
          <a:p>
            <a:r>
              <a:rPr lang="en-US" altLang="ko-KR" dirty="0" smtClean="0"/>
              <a:t>Network-wide Optimization</a:t>
            </a:r>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16</a:t>
            </a:fld>
            <a:endParaRPr lang="ko-KR" altLang="en-US"/>
          </a:p>
        </p:txBody>
      </p:sp>
      <p:sp>
        <p:nvSpPr>
          <p:cNvPr id="5" name="TextBox 4"/>
          <p:cNvSpPr txBox="1"/>
          <p:nvPr/>
        </p:nvSpPr>
        <p:spPr>
          <a:xfrm>
            <a:off x="457200" y="1412557"/>
            <a:ext cx="5188577" cy="492443"/>
          </a:xfrm>
          <a:prstGeom prst="rect">
            <a:avLst/>
          </a:prstGeom>
          <a:noFill/>
        </p:spPr>
        <p:txBody>
          <a:bodyPr wrap="none" rtlCol="0">
            <a:spAutoFit/>
          </a:bodyPr>
          <a:lstStyle/>
          <a:p>
            <a:r>
              <a:rPr lang="en-US" sz="2600" i="1" dirty="0" smtClean="0"/>
              <a:t>Minimize Maximum Load, Subject to</a:t>
            </a:r>
            <a:endParaRPr lang="en-US" sz="2600" i="1" dirty="0"/>
          </a:p>
        </p:txBody>
      </p:sp>
      <p:sp>
        <p:nvSpPr>
          <p:cNvPr id="6" name="TextBox 5"/>
          <p:cNvSpPr txBox="1"/>
          <p:nvPr/>
        </p:nvSpPr>
        <p:spPr>
          <a:xfrm>
            <a:off x="584789" y="2003048"/>
            <a:ext cx="6158156" cy="892552"/>
          </a:xfrm>
          <a:prstGeom prst="rect">
            <a:avLst/>
          </a:prstGeom>
          <a:noFill/>
        </p:spPr>
        <p:txBody>
          <a:bodyPr wrap="none" rtlCol="0">
            <a:spAutoFit/>
          </a:bodyPr>
          <a:lstStyle/>
          <a:p>
            <a:r>
              <a:rPr lang="en-US" sz="2600" dirty="0" smtClean="0"/>
              <a:t>Processing coverage for each class of traffic</a:t>
            </a:r>
          </a:p>
          <a:p>
            <a:r>
              <a:rPr lang="en-US" sz="2600" dirty="0" smtClean="0">
                <a:sym typeface="Wingdings"/>
              </a:rPr>
              <a:t> Fraction of processed traffic adds up to 1</a:t>
            </a:r>
            <a:endParaRPr lang="en-US" sz="2600" dirty="0"/>
          </a:p>
        </p:txBody>
      </p:sp>
      <p:sp>
        <p:nvSpPr>
          <p:cNvPr id="7" name="TextBox 6"/>
          <p:cNvSpPr txBox="1"/>
          <p:nvPr/>
        </p:nvSpPr>
        <p:spPr>
          <a:xfrm>
            <a:off x="584789" y="3053092"/>
            <a:ext cx="6641512" cy="892552"/>
          </a:xfrm>
          <a:prstGeom prst="rect">
            <a:avLst/>
          </a:prstGeom>
          <a:noFill/>
        </p:spPr>
        <p:txBody>
          <a:bodyPr wrap="none" rtlCol="0">
            <a:spAutoFit/>
          </a:bodyPr>
          <a:lstStyle/>
          <a:p>
            <a:r>
              <a:rPr lang="en-US" sz="2600" dirty="0" smtClean="0"/>
              <a:t> Load on each node </a:t>
            </a:r>
          </a:p>
          <a:p>
            <a:r>
              <a:rPr lang="en-US" sz="2600" dirty="0" smtClean="0">
                <a:sym typeface="Wingdings"/>
              </a:rPr>
              <a:t> </a:t>
            </a:r>
            <a:r>
              <a:rPr lang="en-US" sz="2600" dirty="0">
                <a:sym typeface="Wingdings"/>
              </a:rPr>
              <a:t>S</a:t>
            </a:r>
            <a:r>
              <a:rPr lang="en-US" sz="2600" dirty="0" smtClean="0"/>
              <a:t>um over </a:t>
            </a:r>
            <a:r>
              <a:rPr lang="en-US" sz="2600" dirty="0" err="1" smtClean="0"/>
              <a:t>HyperApp</a:t>
            </a:r>
            <a:r>
              <a:rPr lang="en-US" sz="2600" dirty="0" smtClean="0"/>
              <a:t> responsibilities per-path</a:t>
            </a:r>
            <a:endParaRPr lang="en-US" sz="2600" dirty="0"/>
          </a:p>
        </p:txBody>
      </p:sp>
      <p:cxnSp>
        <p:nvCxnSpPr>
          <p:cNvPr id="9" name="Straight Arrow Connector 4"/>
          <p:cNvCxnSpPr/>
          <p:nvPr/>
        </p:nvCxnSpPr>
        <p:spPr>
          <a:xfrm flipV="1">
            <a:off x="2823372" y="5819149"/>
            <a:ext cx="5928222" cy="13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95928" y="5214971"/>
            <a:ext cx="1526279" cy="954107"/>
          </a:xfrm>
          <a:prstGeom prst="rect">
            <a:avLst/>
          </a:prstGeom>
          <a:noFill/>
        </p:spPr>
        <p:txBody>
          <a:bodyPr wrap="none" rtlCol="0">
            <a:spAutoFit/>
          </a:bodyPr>
          <a:lstStyle/>
          <a:p>
            <a:r>
              <a:rPr lang="en-US" sz="2800" dirty="0" smtClean="0">
                <a:solidFill>
                  <a:srgbClr val="800000"/>
                </a:solidFill>
              </a:rPr>
              <a:t>HTTP</a:t>
            </a:r>
          </a:p>
          <a:p>
            <a:r>
              <a:rPr lang="en-US" sz="2800" dirty="0" smtClean="0">
                <a:solidFill>
                  <a:srgbClr val="800000"/>
                </a:solidFill>
              </a:rPr>
              <a:t>N1 </a:t>
            </a:r>
            <a:r>
              <a:rPr lang="en-US" sz="2800" dirty="0" smtClean="0">
                <a:solidFill>
                  <a:srgbClr val="800000"/>
                </a:solidFill>
                <a:sym typeface="Wingdings"/>
              </a:rPr>
              <a:t> N3</a:t>
            </a:r>
            <a:endParaRPr lang="en-US" sz="2800" dirty="0" smtClean="0">
              <a:solidFill>
                <a:srgbClr val="800000"/>
              </a:solidFill>
            </a:endParaRPr>
          </a:p>
        </p:txBody>
      </p:sp>
      <p:sp>
        <p:nvSpPr>
          <p:cNvPr id="11" name="TextBox 10"/>
          <p:cNvSpPr txBox="1"/>
          <p:nvPr/>
        </p:nvSpPr>
        <p:spPr>
          <a:xfrm>
            <a:off x="2129976" y="6436627"/>
            <a:ext cx="598441" cy="523220"/>
          </a:xfrm>
          <a:prstGeom prst="rect">
            <a:avLst/>
          </a:prstGeom>
          <a:noFill/>
        </p:spPr>
        <p:txBody>
          <a:bodyPr wrap="none" rtlCol="0">
            <a:spAutoFit/>
          </a:bodyPr>
          <a:lstStyle/>
          <a:p>
            <a:r>
              <a:rPr lang="en-US" sz="2800" dirty="0" smtClean="0"/>
              <a:t>N1 </a:t>
            </a:r>
            <a:endParaRPr lang="en-US" sz="2800" dirty="0"/>
          </a:p>
        </p:txBody>
      </p:sp>
      <p:sp>
        <p:nvSpPr>
          <p:cNvPr id="12" name="TextBox 11"/>
          <p:cNvSpPr txBox="1"/>
          <p:nvPr/>
        </p:nvSpPr>
        <p:spPr>
          <a:xfrm>
            <a:off x="4846528" y="6459866"/>
            <a:ext cx="598441" cy="523220"/>
          </a:xfrm>
          <a:prstGeom prst="rect">
            <a:avLst/>
          </a:prstGeom>
          <a:noFill/>
        </p:spPr>
        <p:txBody>
          <a:bodyPr wrap="none" rtlCol="0">
            <a:spAutoFit/>
          </a:bodyPr>
          <a:lstStyle/>
          <a:p>
            <a:r>
              <a:rPr lang="en-US" sz="2800" dirty="0" smtClean="0"/>
              <a:t>N2 </a:t>
            </a:r>
            <a:endParaRPr lang="en-US" sz="2800" dirty="0"/>
          </a:p>
        </p:txBody>
      </p:sp>
      <p:sp>
        <p:nvSpPr>
          <p:cNvPr id="13" name="TextBox 12"/>
          <p:cNvSpPr txBox="1"/>
          <p:nvPr/>
        </p:nvSpPr>
        <p:spPr>
          <a:xfrm>
            <a:off x="7561599" y="6431846"/>
            <a:ext cx="598441" cy="523220"/>
          </a:xfrm>
          <a:prstGeom prst="rect">
            <a:avLst/>
          </a:prstGeom>
          <a:noFill/>
        </p:spPr>
        <p:txBody>
          <a:bodyPr wrap="none" rtlCol="0">
            <a:spAutoFit/>
          </a:bodyPr>
          <a:lstStyle/>
          <a:p>
            <a:r>
              <a:rPr lang="en-US" sz="2800" dirty="0" smtClean="0"/>
              <a:t>N3 </a:t>
            </a:r>
            <a:endParaRPr lang="en-US" sz="2800" dirty="0"/>
          </a:p>
        </p:txBody>
      </p:sp>
      <p:pic>
        <p:nvPicPr>
          <p:cNvPr id="14" name="Picture 230" descr="UCS5108BladeServerChassis"/>
          <p:cNvPicPr>
            <a:picLocks noChangeAspect="1" noChangeArrowheads="1"/>
          </p:cNvPicPr>
          <p:nvPr/>
        </p:nvPicPr>
        <p:blipFill>
          <a:blip r:embed="rId3" cstate="print"/>
          <a:srcRect/>
          <a:stretch>
            <a:fillRect/>
          </a:stretch>
        </p:blipFill>
        <p:spPr bwMode="auto">
          <a:xfrm>
            <a:off x="1906141" y="5681217"/>
            <a:ext cx="1074317" cy="303195"/>
          </a:xfrm>
          <a:prstGeom prst="rect">
            <a:avLst/>
          </a:prstGeom>
          <a:noFill/>
        </p:spPr>
      </p:pic>
      <p:pic>
        <p:nvPicPr>
          <p:cNvPr id="15" name="Picture 230" descr="UCS5108BladeServerChassis"/>
          <p:cNvPicPr>
            <a:picLocks noChangeAspect="1" noChangeArrowheads="1"/>
          </p:cNvPicPr>
          <p:nvPr/>
        </p:nvPicPr>
        <p:blipFill>
          <a:blip r:embed="rId3" cstate="print"/>
          <a:srcRect/>
          <a:stretch>
            <a:fillRect/>
          </a:stretch>
        </p:blipFill>
        <p:spPr bwMode="auto">
          <a:xfrm>
            <a:off x="4563897" y="5681217"/>
            <a:ext cx="1074317" cy="303195"/>
          </a:xfrm>
          <a:prstGeom prst="rect">
            <a:avLst/>
          </a:prstGeom>
          <a:noFill/>
        </p:spPr>
      </p:pic>
      <p:pic>
        <p:nvPicPr>
          <p:cNvPr id="16" name="Picture 230" descr="UCS5108BladeServerChassis"/>
          <p:cNvPicPr>
            <a:picLocks noChangeAspect="1" noChangeArrowheads="1"/>
          </p:cNvPicPr>
          <p:nvPr/>
        </p:nvPicPr>
        <p:blipFill>
          <a:blip r:embed="rId3" cstate="print"/>
          <a:srcRect/>
          <a:stretch>
            <a:fillRect/>
          </a:stretch>
        </p:blipFill>
        <p:spPr bwMode="auto">
          <a:xfrm>
            <a:off x="7234740" y="5681217"/>
            <a:ext cx="1074317" cy="303195"/>
          </a:xfrm>
          <a:prstGeom prst="rect">
            <a:avLst/>
          </a:prstGeom>
          <a:noFill/>
        </p:spPr>
      </p:pic>
      <p:sp>
        <p:nvSpPr>
          <p:cNvPr id="17" name="TextBox 16"/>
          <p:cNvSpPr txBox="1"/>
          <p:nvPr/>
        </p:nvSpPr>
        <p:spPr>
          <a:xfrm>
            <a:off x="1689262" y="4671985"/>
            <a:ext cx="1826141" cy="954107"/>
          </a:xfrm>
          <a:prstGeom prst="rect">
            <a:avLst/>
          </a:prstGeom>
          <a:noFill/>
        </p:spPr>
        <p:txBody>
          <a:bodyPr wrap="none" rtlCol="0">
            <a:spAutoFit/>
          </a:bodyPr>
          <a:lstStyle/>
          <a:p>
            <a:r>
              <a:rPr lang="en-US" sz="2800" dirty="0" smtClean="0">
                <a:solidFill>
                  <a:srgbClr val="800000"/>
                </a:solidFill>
              </a:rPr>
              <a:t>IDS &lt; Proxy</a:t>
            </a:r>
          </a:p>
          <a:p>
            <a:r>
              <a:rPr lang="en-US" sz="2800" dirty="0" smtClean="0">
                <a:solidFill>
                  <a:srgbClr val="800000"/>
                </a:solidFill>
              </a:rPr>
              <a:t>0.4</a:t>
            </a:r>
            <a:endParaRPr lang="en-US" sz="2800" dirty="0">
              <a:solidFill>
                <a:srgbClr val="800000"/>
              </a:solidFill>
            </a:endParaRPr>
          </a:p>
        </p:txBody>
      </p:sp>
      <p:sp>
        <p:nvSpPr>
          <p:cNvPr id="18" name="TextBox 17"/>
          <p:cNvSpPr txBox="1"/>
          <p:nvPr/>
        </p:nvSpPr>
        <p:spPr>
          <a:xfrm>
            <a:off x="4232679" y="4764715"/>
            <a:ext cx="1826141" cy="954107"/>
          </a:xfrm>
          <a:prstGeom prst="rect">
            <a:avLst/>
          </a:prstGeom>
          <a:noFill/>
        </p:spPr>
        <p:txBody>
          <a:bodyPr wrap="none" rtlCol="0">
            <a:spAutoFit/>
          </a:bodyPr>
          <a:lstStyle/>
          <a:p>
            <a:r>
              <a:rPr lang="en-US" sz="2800" dirty="0" smtClean="0">
                <a:solidFill>
                  <a:srgbClr val="800000"/>
                </a:solidFill>
              </a:rPr>
              <a:t>IDS &lt; Proxy</a:t>
            </a:r>
          </a:p>
          <a:p>
            <a:r>
              <a:rPr lang="en-US" sz="2800" dirty="0" smtClean="0">
                <a:solidFill>
                  <a:srgbClr val="800000"/>
                </a:solidFill>
              </a:rPr>
              <a:t>0.3</a:t>
            </a:r>
          </a:p>
        </p:txBody>
      </p:sp>
      <p:sp>
        <p:nvSpPr>
          <p:cNvPr id="19" name="TextBox 18"/>
          <p:cNvSpPr txBox="1"/>
          <p:nvPr/>
        </p:nvSpPr>
        <p:spPr>
          <a:xfrm>
            <a:off x="6988706" y="4814878"/>
            <a:ext cx="1826141" cy="954107"/>
          </a:xfrm>
          <a:prstGeom prst="rect">
            <a:avLst/>
          </a:prstGeom>
          <a:noFill/>
        </p:spPr>
        <p:txBody>
          <a:bodyPr wrap="none" rtlCol="0">
            <a:spAutoFit/>
          </a:bodyPr>
          <a:lstStyle/>
          <a:p>
            <a:r>
              <a:rPr lang="en-US" sz="2800" dirty="0" smtClean="0">
                <a:solidFill>
                  <a:srgbClr val="800000"/>
                </a:solidFill>
              </a:rPr>
              <a:t>IDS &lt; Proxy</a:t>
            </a:r>
          </a:p>
          <a:p>
            <a:r>
              <a:rPr lang="en-US" sz="2800" dirty="0" smtClean="0">
                <a:solidFill>
                  <a:srgbClr val="800000"/>
                </a:solidFill>
              </a:rPr>
              <a:t>0.3</a:t>
            </a:r>
          </a:p>
        </p:txBody>
      </p:sp>
      <p:grpSp>
        <p:nvGrpSpPr>
          <p:cNvPr id="20" name="Group 10"/>
          <p:cNvGrpSpPr/>
          <p:nvPr/>
        </p:nvGrpSpPr>
        <p:grpSpPr>
          <a:xfrm>
            <a:off x="6281905" y="3985034"/>
            <a:ext cx="2801915" cy="956277"/>
            <a:chOff x="4846966" y="1525772"/>
            <a:chExt cx="4184947" cy="1253787"/>
          </a:xfrm>
        </p:grpSpPr>
        <p:sp>
          <p:nvSpPr>
            <p:cNvPr id="21" name="Can 30"/>
            <p:cNvSpPr/>
            <p:nvPr/>
          </p:nvSpPr>
          <p:spPr>
            <a:xfrm>
              <a:off x="4970605" y="2303193"/>
              <a:ext cx="1253067" cy="476366"/>
            </a:xfrm>
            <a:prstGeom prst="can">
              <a:avLst>
                <a:gd name="adj" fmla="val 26316"/>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CPU</a:t>
              </a:r>
              <a:endParaRPr lang="en-US" sz="1400" dirty="0"/>
            </a:p>
          </p:txBody>
        </p:sp>
        <p:grpSp>
          <p:nvGrpSpPr>
            <p:cNvPr id="22" name="Group 32"/>
            <p:cNvGrpSpPr/>
            <p:nvPr/>
          </p:nvGrpSpPr>
          <p:grpSpPr>
            <a:xfrm>
              <a:off x="4846966" y="1525772"/>
              <a:ext cx="4085366" cy="423334"/>
              <a:chOff x="837649" y="2099733"/>
              <a:chExt cx="1073787" cy="423334"/>
            </a:xfrm>
          </p:grpSpPr>
          <p:sp>
            <p:nvSpPr>
              <p:cNvPr id="28" name="Rectangle 33"/>
              <p:cNvSpPr/>
              <p:nvPr/>
            </p:nvSpPr>
            <p:spPr>
              <a:xfrm>
                <a:off x="878139" y="2099733"/>
                <a:ext cx="1033297" cy="4233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9" name="TextBox 28"/>
              <p:cNvSpPr txBox="1"/>
              <p:nvPr/>
            </p:nvSpPr>
            <p:spPr>
              <a:xfrm>
                <a:off x="837649" y="2099733"/>
                <a:ext cx="1033297" cy="398334"/>
              </a:xfrm>
              <a:prstGeom prst="rect">
                <a:avLst/>
              </a:prstGeom>
              <a:noFill/>
            </p:spPr>
            <p:txBody>
              <a:bodyPr wrap="square" rtlCol="0">
                <a:spAutoFit/>
              </a:bodyPr>
              <a:lstStyle/>
              <a:p>
                <a:pPr algn="ctr"/>
                <a:r>
                  <a:rPr lang="en-US" sz="1600" dirty="0" smtClean="0"/>
                  <a:t>HTTP = IDS &amp; Proxy</a:t>
                </a:r>
                <a:endParaRPr lang="en-US" sz="1600" dirty="0"/>
              </a:p>
            </p:txBody>
          </p:sp>
        </p:grpSp>
        <p:cxnSp>
          <p:nvCxnSpPr>
            <p:cNvPr id="23" name="Straight Arrow Connector 41"/>
            <p:cNvCxnSpPr/>
            <p:nvPr/>
          </p:nvCxnSpPr>
          <p:spPr>
            <a:xfrm flipH="1">
              <a:off x="6223672" y="1948561"/>
              <a:ext cx="829735" cy="354631"/>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152692" y="2100866"/>
              <a:ext cx="374065" cy="398334"/>
            </a:xfrm>
            <a:prstGeom prst="rect">
              <a:avLst/>
            </a:prstGeom>
            <a:noFill/>
          </p:spPr>
          <p:txBody>
            <a:bodyPr wrap="none" rtlCol="0">
              <a:spAutoFit/>
            </a:bodyPr>
            <a:lstStyle/>
            <a:p>
              <a:r>
                <a:rPr lang="en-US" sz="1600" dirty="0"/>
                <a:t>4</a:t>
              </a:r>
            </a:p>
          </p:txBody>
        </p:sp>
        <p:sp>
          <p:nvSpPr>
            <p:cNvPr id="25" name="TextBox 24"/>
            <p:cNvSpPr txBox="1"/>
            <p:nvPr/>
          </p:nvSpPr>
          <p:spPr>
            <a:xfrm>
              <a:off x="6391074" y="2100866"/>
              <a:ext cx="374065" cy="398334"/>
            </a:xfrm>
            <a:prstGeom prst="rect">
              <a:avLst/>
            </a:prstGeom>
            <a:noFill/>
          </p:spPr>
          <p:txBody>
            <a:bodyPr wrap="none" rtlCol="0">
              <a:spAutoFit/>
            </a:bodyPr>
            <a:lstStyle/>
            <a:p>
              <a:r>
                <a:rPr lang="en-US" sz="1600" dirty="0" smtClean="0"/>
                <a:t>3</a:t>
              </a:r>
              <a:endParaRPr lang="en-US" sz="1600" dirty="0"/>
            </a:p>
          </p:txBody>
        </p:sp>
        <p:cxnSp>
          <p:nvCxnSpPr>
            <p:cNvPr id="26" name="Straight Arrow Connector 44"/>
            <p:cNvCxnSpPr/>
            <p:nvPr/>
          </p:nvCxnSpPr>
          <p:spPr>
            <a:xfrm>
              <a:off x="7053405" y="1948561"/>
              <a:ext cx="688880" cy="354631"/>
            </a:xfrm>
            <a:prstGeom prst="straightConnector1">
              <a:avLst/>
            </a:prstGeom>
            <a:ln>
              <a:solidFill>
                <a:schemeClr val="accent1">
                  <a:lumMod val="75000"/>
                </a:schemeClr>
              </a:solidFill>
              <a:prstDash val="sysDash"/>
              <a:tailEnd type="arrow" w="lg" len="lg"/>
            </a:ln>
          </p:spPr>
          <p:style>
            <a:lnRef idx="2">
              <a:schemeClr val="accent1"/>
            </a:lnRef>
            <a:fillRef idx="0">
              <a:schemeClr val="accent1"/>
            </a:fillRef>
            <a:effectRef idx="1">
              <a:schemeClr val="accent1"/>
            </a:effectRef>
            <a:fontRef idx="minor">
              <a:schemeClr val="tx1"/>
            </a:fontRef>
          </p:style>
        </p:cxnSp>
        <p:sp>
          <p:nvSpPr>
            <p:cNvPr id="27" name="Can 31"/>
            <p:cNvSpPr/>
            <p:nvPr/>
          </p:nvSpPr>
          <p:spPr>
            <a:xfrm>
              <a:off x="7778846" y="2263892"/>
              <a:ext cx="1253067" cy="510402"/>
            </a:xfrm>
            <a:prstGeom prst="can">
              <a:avLst>
                <a:gd name="adj" fmla="val 26316"/>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Memory</a:t>
              </a:r>
              <a:endParaRPr lang="en-US" sz="1400" dirty="0"/>
            </a:p>
          </p:txBody>
        </p:sp>
      </p:grpSp>
      <p:sp>
        <p:nvSpPr>
          <p:cNvPr id="3" name="TextBox 2"/>
          <p:cNvSpPr txBox="1"/>
          <p:nvPr/>
        </p:nvSpPr>
        <p:spPr>
          <a:xfrm>
            <a:off x="1689262" y="5984412"/>
            <a:ext cx="7327886" cy="369332"/>
          </a:xfrm>
          <a:prstGeom prst="rect">
            <a:avLst/>
          </a:prstGeom>
          <a:noFill/>
        </p:spPr>
        <p:txBody>
          <a:bodyPr wrap="square" rtlCol="0">
            <a:spAutoFit/>
          </a:bodyPr>
          <a:lstStyle/>
          <a:p>
            <a:r>
              <a:rPr lang="en-US" altLang="ko-KR" dirty="0" smtClean="0"/>
              <a:t>1.2 CPU, 1.6 Mem                0.9 CPU, 1.2 Mem                     0.9 CPU, 1.2 Mem</a:t>
            </a:r>
            <a:endParaRPr lang="ko-KR" altLang="en-US" dirty="0"/>
          </a:p>
        </p:txBody>
      </p:sp>
      <p:pic>
        <p:nvPicPr>
          <p:cNvPr id="30" name="Picture 230" descr="UCS5108BladeServerChassis"/>
          <p:cNvPicPr>
            <a:picLocks noChangeAspect="1" noChangeArrowheads="1"/>
          </p:cNvPicPr>
          <p:nvPr/>
        </p:nvPicPr>
        <p:blipFill>
          <a:blip r:embed="rId3" cstate="print"/>
          <a:srcRect/>
          <a:stretch>
            <a:fillRect/>
          </a:stretch>
        </p:blipFill>
        <p:spPr bwMode="auto">
          <a:xfrm>
            <a:off x="4226569" y="4161071"/>
            <a:ext cx="1074317" cy="303195"/>
          </a:xfrm>
          <a:prstGeom prst="rect">
            <a:avLst/>
          </a:prstGeom>
          <a:noFill/>
        </p:spPr>
      </p:pic>
      <p:sp>
        <p:nvSpPr>
          <p:cNvPr id="8" name="TextBox 7"/>
          <p:cNvSpPr txBox="1"/>
          <p:nvPr/>
        </p:nvSpPr>
        <p:spPr>
          <a:xfrm>
            <a:off x="5316181" y="3975278"/>
            <a:ext cx="1012232" cy="646331"/>
          </a:xfrm>
          <a:prstGeom prst="rect">
            <a:avLst/>
          </a:prstGeom>
          <a:noFill/>
        </p:spPr>
        <p:txBody>
          <a:bodyPr wrap="square" rtlCol="0">
            <a:spAutoFit/>
          </a:bodyPr>
          <a:lstStyle/>
          <a:p>
            <a:r>
              <a:rPr lang="en-US" altLang="ko-KR" dirty="0" smtClean="0"/>
              <a:t>10 CPU</a:t>
            </a:r>
          </a:p>
          <a:p>
            <a:r>
              <a:rPr lang="en-US" altLang="ko-KR" dirty="0" smtClean="0"/>
              <a:t>10 Mem</a:t>
            </a:r>
            <a:endParaRPr lang="ko-KR" altLang="en-US" dirty="0"/>
          </a:p>
        </p:txBody>
      </p:sp>
      <p:sp>
        <p:nvSpPr>
          <p:cNvPr id="31" name="TextBox 30"/>
          <p:cNvSpPr txBox="1"/>
          <p:nvPr/>
        </p:nvSpPr>
        <p:spPr>
          <a:xfrm>
            <a:off x="1129196" y="6215829"/>
            <a:ext cx="7883991" cy="369332"/>
          </a:xfrm>
          <a:prstGeom prst="rect">
            <a:avLst/>
          </a:prstGeom>
          <a:noFill/>
        </p:spPr>
        <p:txBody>
          <a:bodyPr wrap="square" rtlCol="0">
            <a:spAutoFit/>
          </a:bodyPr>
          <a:lstStyle/>
          <a:p>
            <a:r>
              <a:rPr lang="en-US" altLang="ko-KR" dirty="0" smtClean="0">
                <a:solidFill>
                  <a:srgbClr val="FF0000"/>
                </a:solidFill>
              </a:rPr>
              <a:t>load = 12% CPU, 16% Mem           9% CPU, 12% Mem                   9% CPU, 12% Mem</a:t>
            </a:r>
            <a:endParaRPr lang="ko-KR" altLang="en-US" dirty="0">
              <a:solidFill>
                <a:srgbClr val="FF0000"/>
              </a:solidFill>
            </a:endParaRPr>
          </a:p>
        </p:txBody>
      </p:sp>
      <p:sp>
        <p:nvSpPr>
          <p:cNvPr id="32" name="TextBox 31"/>
          <p:cNvSpPr txBox="1"/>
          <p:nvPr/>
        </p:nvSpPr>
        <p:spPr>
          <a:xfrm>
            <a:off x="3465245" y="5648148"/>
            <a:ext cx="3361006" cy="369332"/>
          </a:xfrm>
          <a:prstGeom prst="rect">
            <a:avLst/>
          </a:prstGeom>
          <a:solidFill>
            <a:schemeClr val="bg1"/>
          </a:solidFill>
          <a:ln w="28575">
            <a:solidFill>
              <a:srgbClr val="FF0000"/>
            </a:solidFill>
          </a:ln>
        </p:spPr>
        <p:txBody>
          <a:bodyPr wrap="square" rtlCol="0">
            <a:spAutoFit/>
          </a:bodyPr>
          <a:lstStyle/>
          <a:p>
            <a:r>
              <a:rPr lang="en-US" altLang="ko-KR" dirty="0" smtClean="0"/>
              <a:t>Max{Load} = 12% CPU, 16% Mem</a:t>
            </a:r>
            <a:endParaRPr lang="ko-KR" altLang="en-US" dirty="0"/>
          </a:p>
        </p:txBody>
      </p:sp>
    </p:spTree>
    <p:extLst>
      <p:ext uri="{BB962C8B-B14F-4D97-AF65-F5344CB8AC3E}">
        <p14:creationId xmlns:p14="http://schemas.microsoft.com/office/powerpoint/2010/main" val="1786162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7" grpId="0"/>
      <p:bldP spid="18" grpId="0"/>
      <p:bldP spid="19" grpId="0"/>
      <p:bldP spid="3" grpId="0"/>
      <p:bldP spid="8" grpId="0"/>
      <p:bldP spid="31" grpId="0"/>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09926" y="281044"/>
            <a:ext cx="7886700" cy="987685"/>
          </a:xfrm>
        </p:spPr>
        <p:txBody>
          <a:bodyPr/>
          <a:lstStyle/>
          <a:p>
            <a:r>
              <a:rPr lang="en-US" altLang="ko-KR" dirty="0" err="1" smtClean="0"/>
              <a:t>CoMb</a:t>
            </a:r>
            <a:r>
              <a:rPr lang="en-US" altLang="ko-KR" dirty="0" smtClean="0"/>
              <a:t> Platform Layer</a:t>
            </a:r>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17</a:t>
            </a:fld>
            <a:endParaRPr lang="ko-KR" altLang="en-US"/>
          </a:p>
        </p:txBody>
      </p:sp>
      <p:cxnSp>
        <p:nvCxnSpPr>
          <p:cNvPr id="5" name="Straight Connector 4"/>
          <p:cNvCxnSpPr/>
          <p:nvPr/>
        </p:nvCxnSpPr>
        <p:spPr>
          <a:xfrm flipH="1">
            <a:off x="0" y="3527547"/>
            <a:ext cx="9144000" cy="25109"/>
          </a:xfrm>
          <a:prstGeom prst="line">
            <a:avLst/>
          </a:prstGeom>
          <a:ln>
            <a:solidFill>
              <a:srgbClr val="4F81BD"/>
            </a:solidFill>
            <a:prstDash val="das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954866" y="5081954"/>
            <a:ext cx="698378"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smtClean="0"/>
              <a:t>NIC</a:t>
            </a:r>
            <a:endParaRPr lang="en-US" sz="2800" dirty="0"/>
          </a:p>
        </p:txBody>
      </p:sp>
      <p:sp>
        <p:nvSpPr>
          <p:cNvPr id="7" name="TextBox 6"/>
          <p:cNvSpPr txBox="1"/>
          <p:nvPr/>
        </p:nvSpPr>
        <p:spPr>
          <a:xfrm>
            <a:off x="2959349" y="3794462"/>
            <a:ext cx="2648262" cy="461665"/>
          </a:xfrm>
          <a:prstGeom prst="rect">
            <a:avLst/>
          </a:prstGeom>
          <a:solidFill>
            <a:schemeClr val="accent3">
              <a:lumMod val="60000"/>
              <a:lumOff val="40000"/>
            </a:schemeClr>
          </a:solidFill>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t>Policy Shim (</a:t>
            </a:r>
            <a:r>
              <a:rPr lang="en-US" sz="2400" dirty="0" err="1" smtClean="0"/>
              <a:t>Pshim</a:t>
            </a:r>
            <a:r>
              <a:rPr lang="en-US" sz="2400" dirty="0" smtClean="0"/>
              <a:t>)</a:t>
            </a:r>
            <a:endParaRPr lang="en-US" sz="2400" dirty="0"/>
          </a:p>
        </p:txBody>
      </p:sp>
      <p:cxnSp>
        <p:nvCxnSpPr>
          <p:cNvPr id="8" name="Straight Arrow Connector 13"/>
          <p:cNvCxnSpPr/>
          <p:nvPr/>
        </p:nvCxnSpPr>
        <p:spPr>
          <a:xfrm rot="16200000" flipV="1">
            <a:off x="3182516" y="4328423"/>
            <a:ext cx="825827" cy="681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14"/>
          <p:cNvCxnSpPr/>
          <p:nvPr/>
        </p:nvCxnSpPr>
        <p:spPr>
          <a:xfrm rot="5400000" flipH="1" flipV="1">
            <a:off x="4280627" y="4477566"/>
            <a:ext cx="825827" cy="3829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15"/>
          <p:cNvCxnSpPr/>
          <p:nvPr/>
        </p:nvCxnSpPr>
        <p:spPr>
          <a:xfrm rot="5400000" flipH="1" flipV="1">
            <a:off x="4534757" y="4374615"/>
            <a:ext cx="825827" cy="5888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6"/>
          <p:cNvCxnSpPr/>
          <p:nvPr/>
        </p:nvCxnSpPr>
        <p:spPr>
          <a:xfrm rot="16200000" flipV="1">
            <a:off x="3515055" y="4455395"/>
            <a:ext cx="825827" cy="427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7"/>
          <p:cNvSpPr/>
          <p:nvPr/>
        </p:nvSpPr>
        <p:spPr>
          <a:xfrm>
            <a:off x="2705987" y="2564854"/>
            <a:ext cx="872921" cy="6096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C</a:t>
            </a:r>
            <a:r>
              <a:rPr lang="en-US" sz="2200" dirty="0" smtClean="0">
                <a:solidFill>
                  <a:schemeClr val="tx1"/>
                </a:solidFill>
              </a:rPr>
              <a:t>ore1</a:t>
            </a:r>
            <a:endParaRPr lang="en-US" sz="2200" dirty="0">
              <a:solidFill>
                <a:schemeClr val="tx1"/>
              </a:solidFill>
            </a:endParaRPr>
          </a:p>
        </p:txBody>
      </p:sp>
      <p:sp>
        <p:nvSpPr>
          <p:cNvPr id="13" name="Rectangle 18"/>
          <p:cNvSpPr/>
          <p:nvPr/>
        </p:nvSpPr>
        <p:spPr>
          <a:xfrm>
            <a:off x="5134084" y="2587162"/>
            <a:ext cx="982384" cy="6096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tx1"/>
                </a:solidFill>
              </a:rPr>
              <a:t>Core4</a:t>
            </a:r>
            <a:endParaRPr lang="en-US" sz="2200" dirty="0"/>
          </a:p>
        </p:txBody>
      </p:sp>
      <p:sp>
        <p:nvSpPr>
          <p:cNvPr id="14" name="TextBox 13"/>
          <p:cNvSpPr txBox="1"/>
          <p:nvPr/>
        </p:nvSpPr>
        <p:spPr>
          <a:xfrm>
            <a:off x="2862970" y="1549138"/>
            <a:ext cx="558955" cy="430887"/>
          </a:xfrm>
          <a:prstGeom prst="rect">
            <a:avLst/>
          </a:prstGeom>
          <a:noFill/>
          <a:ln>
            <a:solidFill>
              <a:srgbClr val="660066"/>
            </a:solidFill>
          </a:ln>
        </p:spPr>
        <p:txBody>
          <a:bodyPr wrap="none" rtlCol="0">
            <a:spAutoFit/>
          </a:bodyPr>
          <a:lstStyle/>
          <a:p>
            <a:r>
              <a:rPr lang="en-US" sz="2200" dirty="0" smtClean="0"/>
              <a:t>IDS</a:t>
            </a:r>
            <a:endParaRPr lang="en-US" sz="2200" dirty="0"/>
          </a:p>
        </p:txBody>
      </p:sp>
      <p:sp>
        <p:nvSpPr>
          <p:cNvPr id="15" name="TextBox 14"/>
          <p:cNvSpPr txBox="1"/>
          <p:nvPr/>
        </p:nvSpPr>
        <p:spPr>
          <a:xfrm>
            <a:off x="4141614" y="2587162"/>
            <a:ext cx="344039" cy="369332"/>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4141614" y="1610693"/>
            <a:ext cx="344039" cy="369332"/>
          </a:xfrm>
          <a:prstGeom prst="rect">
            <a:avLst/>
          </a:prstGeom>
          <a:noFill/>
        </p:spPr>
        <p:txBody>
          <a:bodyPr wrap="none" rtlCol="0">
            <a:spAutoFit/>
          </a:bodyPr>
          <a:lstStyle/>
          <a:p>
            <a:r>
              <a:rPr lang="en-US" dirty="0" smtClean="0"/>
              <a:t>…</a:t>
            </a:r>
            <a:endParaRPr lang="en-US" dirty="0"/>
          </a:p>
        </p:txBody>
      </p:sp>
      <p:cxnSp>
        <p:nvCxnSpPr>
          <p:cNvPr id="17" name="Straight Arrow Connector 23"/>
          <p:cNvCxnSpPr/>
          <p:nvPr/>
        </p:nvCxnSpPr>
        <p:spPr>
          <a:xfrm flipH="1" flipV="1">
            <a:off x="3254812" y="3240128"/>
            <a:ext cx="459510" cy="5201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24"/>
          <p:cNvCxnSpPr/>
          <p:nvPr/>
        </p:nvCxnSpPr>
        <p:spPr>
          <a:xfrm flipV="1">
            <a:off x="5134084" y="3196762"/>
            <a:ext cx="512955" cy="597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25"/>
          <p:cNvCxnSpPr>
            <a:stCxn id="14" idx="2"/>
            <a:endCxn id="12" idx="0"/>
          </p:cNvCxnSpPr>
          <p:nvPr/>
        </p:nvCxnSpPr>
        <p:spPr>
          <a:xfrm>
            <a:off x="3142448" y="1980025"/>
            <a:ext cx="0" cy="5848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139967" y="1549138"/>
            <a:ext cx="827445" cy="430887"/>
          </a:xfrm>
          <a:prstGeom prst="rect">
            <a:avLst/>
          </a:prstGeom>
          <a:noFill/>
          <a:ln>
            <a:solidFill>
              <a:srgbClr val="660066"/>
            </a:solidFill>
          </a:ln>
        </p:spPr>
        <p:txBody>
          <a:bodyPr wrap="none" rtlCol="0">
            <a:spAutoFit/>
          </a:bodyPr>
          <a:lstStyle/>
          <a:p>
            <a:r>
              <a:rPr lang="en-US" sz="2200" dirty="0" smtClean="0"/>
              <a:t>Proxy</a:t>
            </a:r>
            <a:endParaRPr lang="en-US" sz="2200" dirty="0"/>
          </a:p>
        </p:txBody>
      </p:sp>
      <p:cxnSp>
        <p:nvCxnSpPr>
          <p:cNvPr id="21" name="Straight Arrow Connector 30"/>
          <p:cNvCxnSpPr>
            <a:stCxn id="20" idx="2"/>
          </p:cNvCxnSpPr>
          <p:nvPr/>
        </p:nvCxnSpPr>
        <p:spPr>
          <a:xfrm flipH="1">
            <a:off x="5532872" y="1980025"/>
            <a:ext cx="20818" cy="6071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502065" y="5589962"/>
            <a:ext cx="902811" cy="430887"/>
          </a:xfrm>
          <a:prstGeom prst="rect">
            <a:avLst/>
          </a:prstGeom>
          <a:noFill/>
        </p:spPr>
        <p:txBody>
          <a:bodyPr wrap="none" rtlCol="0">
            <a:spAutoFit/>
          </a:bodyPr>
          <a:lstStyle/>
          <a:p>
            <a:r>
              <a:rPr lang="en-US" sz="2200" dirty="0" smtClean="0"/>
              <a:t>Traffic</a:t>
            </a:r>
            <a:endParaRPr lang="en-US" sz="2200" dirty="0"/>
          </a:p>
        </p:txBody>
      </p:sp>
      <p:cxnSp>
        <p:nvCxnSpPr>
          <p:cNvPr id="23" name="Straight Arrow Connector 33"/>
          <p:cNvCxnSpPr/>
          <p:nvPr/>
        </p:nvCxnSpPr>
        <p:spPr>
          <a:xfrm flipH="1" flipV="1">
            <a:off x="4289455" y="5589958"/>
            <a:ext cx="2358" cy="4626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32037" y="1486312"/>
            <a:ext cx="1976873" cy="523220"/>
          </a:xfrm>
          <a:prstGeom prst="rect">
            <a:avLst/>
          </a:prstGeom>
          <a:noFill/>
        </p:spPr>
        <p:txBody>
          <a:bodyPr wrap="none" rtlCol="0">
            <a:spAutoFit/>
          </a:bodyPr>
          <a:lstStyle/>
          <a:p>
            <a:r>
              <a:rPr lang="en-US" sz="2800" dirty="0" smtClean="0"/>
              <a:t>Applications</a:t>
            </a:r>
          </a:p>
        </p:txBody>
      </p:sp>
      <p:sp>
        <p:nvSpPr>
          <p:cNvPr id="25" name="TextBox 24"/>
          <p:cNvSpPr txBox="1"/>
          <p:nvPr/>
        </p:nvSpPr>
        <p:spPr>
          <a:xfrm>
            <a:off x="532037" y="3527547"/>
            <a:ext cx="2363648" cy="523220"/>
          </a:xfrm>
          <a:prstGeom prst="rect">
            <a:avLst/>
          </a:prstGeom>
          <a:noFill/>
        </p:spPr>
        <p:txBody>
          <a:bodyPr wrap="none" rtlCol="0">
            <a:spAutoFit/>
          </a:bodyPr>
          <a:lstStyle/>
          <a:p>
            <a:r>
              <a:rPr lang="en-US" sz="2800" dirty="0" smtClean="0"/>
              <a:t>Policy Enforcer</a:t>
            </a:r>
          </a:p>
        </p:txBody>
      </p:sp>
      <p:cxnSp>
        <p:nvCxnSpPr>
          <p:cNvPr id="26" name="Straight Connector 41"/>
          <p:cNvCxnSpPr/>
          <p:nvPr/>
        </p:nvCxnSpPr>
        <p:spPr>
          <a:xfrm flipH="1">
            <a:off x="0" y="4808388"/>
            <a:ext cx="9144000" cy="0"/>
          </a:xfrm>
          <a:prstGeom prst="line">
            <a:avLst/>
          </a:prstGeom>
          <a:ln>
            <a:solidFill>
              <a:srgbClr val="4F81BD"/>
            </a:solidFill>
            <a:prstDash val="dash"/>
          </a:ln>
        </p:spPr>
        <p:style>
          <a:lnRef idx="2">
            <a:schemeClr val="accent1"/>
          </a:lnRef>
          <a:fillRef idx="0">
            <a:schemeClr val="accent1"/>
          </a:fillRef>
          <a:effectRef idx="1">
            <a:schemeClr val="accent1"/>
          </a:effectRef>
          <a:fontRef idx="minor">
            <a:schemeClr val="tx1"/>
          </a:fontRef>
        </p:style>
      </p:cxnSp>
      <p:sp>
        <p:nvSpPr>
          <p:cNvPr id="27" name="Rectangle 8"/>
          <p:cNvSpPr/>
          <p:nvPr/>
        </p:nvSpPr>
        <p:spPr>
          <a:xfrm>
            <a:off x="4116816" y="6092420"/>
            <a:ext cx="436460" cy="396875"/>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375077" y="5328351"/>
            <a:ext cx="2280104" cy="954107"/>
          </a:xfrm>
          <a:prstGeom prst="rect">
            <a:avLst/>
          </a:prstGeom>
          <a:noFill/>
        </p:spPr>
        <p:txBody>
          <a:bodyPr wrap="none" rtlCol="0">
            <a:spAutoFit/>
          </a:bodyPr>
          <a:lstStyle/>
          <a:p>
            <a:r>
              <a:rPr lang="en-US" sz="2800" i="1" dirty="0" smtClean="0"/>
              <a:t>Classification: </a:t>
            </a:r>
          </a:p>
          <a:p>
            <a:r>
              <a:rPr lang="en-US" sz="2800" dirty="0" smtClean="0"/>
              <a:t>HTTP</a:t>
            </a:r>
          </a:p>
        </p:txBody>
      </p:sp>
      <p:sp>
        <p:nvSpPr>
          <p:cNvPr id="29" name="TextBox 28"/>
          <p:cNvSpPr txBox="1"/>
          <p:nvPr/>
        </p:nvSpPr>
        <p:spPr>
          <a:xfrm>
            <a:off x="682769" y="4121086"/>
            <a:ext cx="1930236" cy="523220"/>
          </a:xfrm>
          <a:prstGeom prst="rect">
            <a:avLst/>
          </a:prstGeom>
          <a:noFill/>
        </p:spPr>
        <p:txBody>
          <a:bodyPr wrap="none" rtlCol="0">
            <a:spAutoFit/>
          </a:bodyPr>
          <a:lstStyle/>
          <a:p>
            <a:r>
              <a:rPr lang="en-US" sz="2800" dirty="0" smtClean="0"/>
              <a:t>IDS -&gt; Proxy</a:t>
            </a:r>
          </a:p>
        </p:txBody>
      </p:sp>
      <p:sp>
        <p:nvSpPr>
          <p:cNvPr id="30" name="TextBox 29"/>
          <p:cNvSpPr txBox="1"/>
          <p:nvPr/>
        </p:nvSpPr>
        <p:spPr>
          <a:xfrm>
            <a:off x="6443111" y="1528710"/>
            <a:ext cx="1926297" cy="1292662"/>
          </a:xfrm>
          <a:prstGeom prst="rect">
            <a:avLst/>
          </a:prstGeom>
          <a:noFill/>
        </p:spPr>
        <p:txBody>
          <a:bodyPr wrap="none" rtlCol="0">
            <a:spAutoFit/>
          </a:bodyPr>
          <a:lstStyle/>
          <a:p>
            <a:r>
              <a:rPr lang="en-US" sz="2600" dirty="0" smtClean="0">
                <a:solidFill>
                  <a:srgbClr val="FF0000"/>
                </a:solidFill>
              </a:rPr>
              <a:t>Performance</a:t>
            </a:r>
          </a:p>
          <a:p>
            <a:r>
              <a:rPr lang="en-US" sz="2600" dirty="0" smtClean="0">
                <a:solidFill>
                  <a:srgbClr val="FF0000"/>
                </a:solidFill>
              </a:rPr>
              <a:t>Parallelize</a:t>
            </a:r>
          </a:p>
          <a:p>
            <a:r>
              <a:rPr lang="en-US" sz="2600" dirty="0" smtClean="0">
                <a:solidFill>
                  <a:srgbClr val="FF0000"/>
                </a:solidFill>
              </a:rPr>
              <a:t>Isolation</a:t>
            </a:r>
          </a:p>
        </p:txBody>
      </p:sp>
      <p:sp>
        <p:nvSpPr>
          <p:cNvPr id="31" name="TextBox 30"/>
          <p:cNvSpPr txBox="1"/>
          <p:nvPr/>
        </p:nvSpPr>
        <p:spPr>
          <a:xfrm>
            <a:off x="6457950" y="3699094"/>
            <a:ext cx="1760931" cy="892552"/>
          </a:xfrm>
          <a:prstGeom prst="rect">
            <a:avLst/>
          </a:prstGeom>
          <a:noFill/>
        </p:spPr>
        <p:txBody>
          <a:bodyPr wrap="none" rtlCol="0">
            <a:spAutoFit/>
          </a:bodyPr>
          <a:lstStyle/>
          <a:p>
            <a:r>
              <a:rPr lang="en-US" sz="2600" dirty="0" smtClean="0">
                <a:solidFill>
                  <a:srgbClr val="FF0000"/>
                </a:solidFill>
              </a:rPr>
              <a:t>Lightweight</a:t>
            </a:r>
          </a:p>
          <a:p>
            <a:r>
              <a:rPr lang="en-US" sz="2600" dirty="0" smtClean="0">
                <a:solidFill>
                  <a:srgbClr val="FF0000"/>
                </a:solidFill>
              </a:rPr>
              <a:t>Parallelize</a:t>
            </a:r>
          </a:p>
        </p:txBody>
      </p:sp>
      <p:sp>
        <p:nvSpPr>
          <p:cNvPr id="32" name="TextBox 31"/>
          <p:cNvSpPr txBox="1"/>
          <p:nvPr/>
        </p:nvSpPr>
        <p:spPr>
          <a:xfrm>
            <a:off x="6443111" y="5298090"/>
            <a:ext cx="2532168" cy="492443"/>
          </a:xfrm>
          <a:prstGeom prst="rect">
            <a:avLst/>
          </a:prstGeom>
          <a:noFill/>
        </p:spPr>
        <p:txBody>
          <a:bodyPr wrap="none" rtlCol="0">
            <a:spAutoFit/>
          </a:bodyPr>
          <a:lstStyle/>
          <a:p>
            <a:r>
              <a:rPr lang="en-US" sz="2600" dirty="0" smtClean="0">
                <a:solidFill>
                  <a:srgbClr val="FF0000"/>
                </a:solidFill>
              </a:rPr>
              <a:t>Fast classification</a:t>
            </a:r>
          </a:p>
        </p:txBody>
      </p:sp>
      <p:sp>
        <p:nvSpPr>
          <p:cNvPr id="33" name="Rounded Rectangle 34"/>
          <p:cNvSpPr/>
          <p:nvPr/>
        </p:nvSpPr>
        <p:spPr>
          <a:xfrm>
            <a:off x="290185" y="1219867"/>
            <a:ext cx="8526182" cy="205808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091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01215 -0.02315 C -0.02656 -0.11852 -0.0408 -0.21366 -0.06597 -0.32176 C -0.09115 -0.42986 -0.16615 -0.67083 -0.1632 -0.6713 C -0.16024 -0.67176 -0.08195 -0.38588 -0.04861 -0.32407 C -0.01528 -0.26227 0.0066 -0.24259 0.03646 -0.30092 C 0.06632 -0.35926 0.12812 -0.67315 0.13021 -0.67361 C 0.13229 -0.67407 0.07031 -0.41551 0.04861 -0.30324 C 0.02691 -0.19097 0.01337 -0.0956 1.66667E-6 -1.11111E-6 " pathEditMode="relative" rAng="0" ptsTypes="AAAAAAAA">
                                      <p:cBhvr>
                                        <p:cTn id="18" dur="3000" fill="hold"/>
                                        <p:tgtEl>
                                          <p:spTgt spid="27"/>
                                        </p:tgtEl>
                                        <p:attrNameLst>
                                          <p:attrName>ppt_x</p:attrName>
                                          <p:attrName>ppt_y</p:attrName>
                                        </p:attrNameLst>
                                      </p:cBhvr>
                                      <p:rCtr x="-451" y="-31389"/>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9" grpId="0"/>
      <p:bldP spid="30" grpId="0"/>
      <p:bldP spid="31" grpId="0"/>
      <p:bldP spid="32" grpId="0"/>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7"/>
            <a:ext cx="7886700" cy="696380"/>
          </a:xfrm>
        </p:spPr>
        <p:txBody>
          <a:bodyPr>
            <a:normAutofit fontScale="90000"/>
          </a:bodyPr>
          <a:lstStyle/>
          <a:p>
            <a:r>
              <a:rPr lang="en-US" altLang="ko-KR" dirty="0" smtClean="0"/>
              <a:t>Parallelizing Application Instances</a:t>
            </a:r>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18</a:t>
            </a:fld>
            <a:endParaRPr lang="ko-KR" altLang="en-US"/>
          </a:p>
        </p:txBody>
      </p:sp>
      <p:sp>
        <p:nvSpPr>
          <p:cNvPr id="5" name="Freeform 4"/>
          <p:cNvSpPr/>
          <p:nvPr/>
        </p:nvSpPr>
        <p:spPr>
          <a:xfrm>
            <a:off x="2364848" y="2244256"/>
            <a:ext cx="1060568" cy="1634090"/>
          </a:xfrm>
          <a:custGeom>
            <a:avLst/>
            <a:gdLst>
              <a:gd name="connsiteX0" fmla="*/ 0 w 1845733"/>
              <a:gd name="connsiteY0" fmla="*/ 50800 h 2252271"/>
              <a:gd name="connsiteX1" fmla="*/ 406400 w 1845733"/>
              <a:gd name="connsiteY1" fmla="*/ 1862666 h 2252271"/>
              <a:gd name="connsiteX2" fmla="*/ 1490133 w 1845733"/>
              <a:gd name="connsiteY2" fmla="*/ 2099733 h 2252271"/>
              <a:gd name="connsiteX3" fmla="*/ 1845733 w 1845733"/>
              <a:gd name="connsiteY3" fmla="*/ 0 h 2252271"/>
            </a:gdLst>
            <a:ahLst/>
            <a:cxnLst>
              <a:cxn ang="0">
                <a:pos x="connsiteX0" y="connsiteY0"/>
              </a:cxn>
              <a:cxn ang="0">
                <a:pos x="connsiteX1" y="connsiteY1"/>
              </a:cxn>
              <a:cxn ang="0">
                <a:pos x="connsiteX2" y="connsiteY2"/>
              </a:cxn>
              <a:cxn ang="0">
                <a:pos x="connsiteX3" y="connsiteY3"/>
              </a:cxn>
            </a:cxnLst>
            <a:rect l="l" t="t" r="r" b="b"/>
            <a:pathLst>
              <a:path w="1845733" h="2252271">
                <a:moveTo>
                  <a:pt x="0" y="50800"/>
                </a:moveTo>
                <a:cubicBezTo>
                  <a:pt x="79022" y="785988"/>
                  <a:pt x="158045" y="1521177"/>
                  <a:pt x="406400" y="1862666"/>
                </a:cubicBezTo>
                <a:cubicBezTo>
                  <a:pt x="654755" y="2204155"/>
                  <a:pt x="1250244" y="2410177"/>
                  <a:pt x="1490133" y="2099733"/>
                </a:cubicBezTo>
                <a:cubicBezTo>
                  <a:pt x="1730022" y="1789289"/>
                  <a:pt x="1845733" y="0"/>
                  <a:pt x="1845733" y="0"/>
                </a:cubicBezTo>
              </a:path>
            </a:pathLst>
          </a:custGeom>
          <a:ln>
            <a:prstDash val="dash"/>
            <a:headEnd type="none"/>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Arrow Connector 5"/>
          <p:cNvCxnSpPr>
            <a:endCxn id="12" idx="2"/>
          </p:cNvCxnSpPr>
          <p:nvPr/>
        </p:nvCxnSpPr>
        <p:spPr>
          <a:xfrm flipH="1" flipV="1">
            <a:off x="2005430" y="2237417"/>
            <a:ext cx="359420" cy="1678810"/>
          </a:xfrm>
          <a:prstGeom prst="straightConnector1">
            <a:avLst/>
          </a:prstGeom>
          <a:ln>
            <a:prstDash val="dash"/>
            <a:tailEnd type="arrow" w="lg" len="lg"/>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3425418" y="2237417"/>
            <a:ext cx="445013" cy="1723480"/>
          </a:xfrm>
          <a:prstGeom prst="straightConnector1">
            <a:avLst/>
          </a:prstGeom>
          <a:ln>
            <a:prstDash val="dash"/>
            <a:tailEnd type="arrow" w="lg" len="lg"/>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487224" y="2237417"/>
            <a:ext cx="257353" cy="1634090"/>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1738742" y="2237417"/>
            <a:ext cx="174025" cy="1678810"/>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10" name="Freeform 12"/>
          <p:cNvSpPr/>
          <p:nvPr/>
        </p:nvSpPr>
        <p:spPr>
          <a:xfrm>
            <a:off x="738665" y="2237417"/>
            <a:ext cx="979956" cy="1672021"/>
          </a:xfrm>
          <a:custGeom>
            <a:avLst/>
            <a:gdLst>
              <a:gd name="connsiteX0" fmla="*/ 0 w 1845733"/>
              <a:gd name="connsiteY0" fmla="*/ 50800 h 2252271"/>
              <a:gd name="connsiteX1" fmla="*/ 406400 w 1845733"/>
              <a:gd name="connsiteY1" fmla="*/ 1862666 h 2252271"/>
              <a:gd name="connsiteX2" fmla="*/ 1490133 w 1845733"/>
              <a:gd name="connsiteY2" fmla="*/ 2099733 h 2252271"/>
              <a:gd name="connsiteX3" fmla="*/ 1845733 w 1845733"/>
              <a:gd name="connsiteY3" fmla="*/ 0 h 2252271"/>
            </a:gdLst>
            <a:ahLst/>
            <a:cxnLst>
              <a:cxn ang="0">
                <a:pos x="connsiteX0" y="connsiteY0"/>
              </a:cxn>
              <a:cxn ang="0">
                <a:pos x="connsiteX1" y="connsiteY1"/>
              </a:cxn>
              <a:cxn ang="0">
                <a:pos x="connsiteX2" y="connsiteY2"/>
              </a:cxn>
              <a:cxn ang="0">
                <a:pos x="connsiteX3" y="connsiteY3"/>
              </a:cxn>
            </a:cxnLst>
            <a:rect l="l" t="t" r="r" b="b"/>
            <a:pathLst>
              <a:path w="1845733" h="2252271">
                <a:moveTo>
                  <a:pt x="0" y="50800"/>
                </a:moveTo>
                <a:cubicBezTo>
                  <a:pt x="79022" y="785988"/>
                  <a:pt x="158045" y="1521177"/>
                  <a:pt x="406400" y="1862666"/>
                </a:cubicBezTo>
                <a:cubicBezTo>
                  <a:pt x="654755" y="2204155"/>
                  <a:pt x="1250244" y="2410177"/>
                  <a:pt x="1490133" y="2099733"/>
                </a:cubicBezTo>
                <a:cubicBezTo>
                  <a:pt x="1730022" y="1789289"/>
                  <a:pt x="1845733" y="0"/>
                  <a:pt x="1845733" y="0"/>
                </a:cubicBezTo>
              </a:path>
            </a:pathLst>
          </a:custGeom>
          <a:ln>
            <a:headEnd type="none"/>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358547" y="1766209"/>
            <a:ext cx="718838" cy="481950"/>
          </a:xfrm>
          <a:prstGeom prst="rect">
            <a:avLst/>
          </a:prstGeom>
          <a:noFill/>
          <a:ln>
            <a:solidFill>
              <a:srgbClr val="660066"/>
            </a:solidFill>
          </a:ln>
        </p:spPr>
        <p:txBody>
          <a:bodyPr wrap="none" rtlCol="0">
            <a:spAutoFit/>
          </a:bodyPr>
          <a:lstStyle/>
          <a:p>
            <a:r>
              <a:rPr lang="en-US" sz="2200" dirty="0"/>
              <a:t>M</a:t>
            </a:r>
            <a:r>
              <a:rPr lang="en-US" sz="2200" dirty="0" smtClean="0"/>
              <a:t>1</a:t>
            </a:r>
            <a:endParaRPr lang="en-US" sz="2200" dirty="0"/>
          </a:p>
        </p:txBody>
      </p:sp>
      <p:sp>
        <p:nvSpPr>
          <p:cNvPr id="12" name="TextBox 11"/>
          <p:cNvSpPr txBox="1"/>
          <p:nvPr/>
        </p:nvSpPr>
        <p:spPr>
          <a:xfrm>
            <a:off x="1646011" y="1755466"/>
            <a:ext cx="718838" cy="481950"/>
          </a:xfrm>
          <a:prstGeom prst="rect">
            <a:avLst/>
          </a:prstGeom>
          <a:noFill/>
          <a:ln>
            <a:solidFill>
              <a:srgbClr val="660066"/>
            </a:solidFill>
          </a:ln>
        </p:spPr>
        <p:txBody>
          <a:bodyPr wrap="none" rtlCol="0">
            <a:spAutoFit/>
          </a:bodyPr>
          <a:lstStyle/>
          <a:p>
            <a:r>
              <a:rPr lang="en-US" sz="2200" dirty="0" smtClean="0"/>
              <a:t>M2</a:t>
            </a:r>
            <a:endParaRPr lang="en-US" sz="2200" dirty="0"/>
          </a:p>
        </p:txBody>
      </p:sp>
      <p:sp>
        <p:nvSpPr>
          <p:cNvPr id="13" name="TextBox 12"/>
          <p:cNvSpPr txBox="1"/>
          <p:nvPr/>
        </p:nvSpPr>
        <p:spPr>
          <a:xfrm>
            <a:off x="224787" y="3909437"/>
            <a:ext cx="1513955" cy="461665"/>
          </a:xfrm>
          <a:prstGeom prst="rect">
            <a:avLst/>
          </a:prstGeom>
          <a:solidFill>
            <a:schemeClr val="accent3">
              <a:lumMod val="60000"/>
              <a:lumOff val="40000"/>
            </a:schemeClr>
          </a:solidFill>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err="1" smtClean="0"/>
              <a:t>PShim</a:t>
            </a:r>
            <a:endParaRPr lang="en-US" sz="2400" dirty="0"/>
          </a:p>
        </p:txBody>
      </p:sp>
      <p:sp>
        <p:nvSpPr>
          <p:cNvPr id="14" name="TextBox 13"/>
          <p:cNvSpPr txBox="1"/>
          <p:nvPr/>
        </p:nvSpPr>
        <p:spPr>
          <a:xfrm>
            <a:off x="744082" y="1170690"/>
            <a:ext cx="2337231" cy="516376"/>
          </a:xfrm>
          <a:prstGeom prst="rect">
            <a:avLst/>
          </a:prstGeom>
          <a:noFill/>
        </p:spPr>
        <p:txBody>
          <a:bodyPr wrap="none" rtlCol="0">
            <a:spAutoFit/>
          </a:bodyPr>
          <a:lstStyle/>
          <a:p>
            <a:r>
              <a:rPr lang="en-US" sz="2400" dirty="0" smtClean="0"/>
              <a:t>App-per-core </a:t>
            </a:r>
            <a:endParaRPr lang="en-US" sz="2400" dirty="0"/>
          </a:p>
        </p:txBody>
      </p:sp>
      <p:sp>
        <p:nvSpPr>
          <p:cNvPr id="15" name="Rectangle 30"/>
          <p:cNvSpPr/>
          <p:nvPr/>
        </p:nvSpPr>
        <p:spPr>
          <a:xfrm>
            <a:off x="2749683" y="2630863"/>
            <a:ext cx="1120748" cy="68184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tx1"/>
                </a:solidFill>
              </a:rPr>
              <a:t>Core3</a:t>
            </a:r>
            <a:endParaRPr lang="en-US" sz="2200" dirty="0"/>
          </a:p>
        </p:txBody>
      </p:sp>
      <p:sp>
        <p:nvSpPr>
          <p:cNvPr id="16" name="TextBox 15"/>
          <p:cNvSpPr txBox="1"/>
          <p:nvPr/>
        </p:nvSpPr>
        <p:spPr>
          <a:xfrm>
            <a:off x="3151593" y="1755466"/>
            <a:ext cx="718838" cy="481950"/>
          </a:xfrm>
          <a:prstGeom prst="rect">
            <a:avLst/>
          </a:prstGeom>
          <a:noFill/>
          <a:ln>
            <a:solidFill>
              <a:srgbClr val="660066"/>
            </a:solidFill>
          </a:ln>
        </p:spPr>
        <p:txBody>
          <a:bodyPr wrap="none" rtlCol="0">
            <a:spAutoFit/>
          </a:bodyPr>
          <a:lstStyle/>
          <a:p>
            <a:r>
              <a:rPr lang="en-US" sz="2200" dirty="0" smtClean="0"/>
              <a:t>M3</a:t>
            </a:r>
            <a:endParaRPr lang="en-US" sz="2200" dirty="0"/>
          </a:p>
        </p:txBody>
      </p:sp>
      <p:sp>
        <p:nvSpPr>
          <p:cNvPr id="17" name="TextBox 16"/>
          <p:cNvSpPr txBox="1"/>
          <p:nvPr/>
        </p:nvSpPr>
        <p:spPr>
          <a:xfrm>
            <a:off x="2203154" y="3916227"/>
            <a:ext cx="1483698" cy="461665"/>
          </a:xfrm>
          <a:prstGeom prst="rect">
            <a:avLst/>
          </a:prstGeom>
          <a:solidFill>
            <a:schemeClr val="accent3">
              <a:lumMod val="60000"/>
              <a:lumOff val="40000"/>
            </a:schemeClr>
          </a:solidFill>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err="1" smtClean="0"/>
              <a:t>PShim</a:t>
            </a:r>
            <a:endParaRPr lang="en-US" sz="2400" dirty="0"/>
          </a:p>
        </p:txBody>
      </p:sp>
      <p:sp>
        <p:nvSpPr>
          <p:cNvPr id="18" name="Rectangle 37"/>
          <p:cNvSpPr/>
          <p:nvPr/>
        </p:nvSpPr>
        <p:spPr>
          <a:xfrm>
            <a:off x="219763" y="2630863"/>
            <a:ext cx="1120748" cy="68184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tx1"/>
                </a:solidFill>
              </a:rPr>
              <a:t>Core1</a:t>
            </a:r>
            <a:endParaRPr lang="en-US" sz="2200" dirty="0"/>
          </a:p>
        </p:txBody>
      </p:sp>
      <p:sp>
        <p:nvSpPr>
          <p:cNvPr id="19" name="Rectangle 38"/>
          <p:cNvSpPr/>
          <p:nvPr/>
        </p:nvSpPr>
        <p:spPr>
          <a:xfrm>
            <a:off x="1445056" y="2630863"/>
            <a:ext cx="1120748" cy="68184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tx1"/>
                </a:solidFill>
              </a:rPr>
              <a:t>Core2</a:t>
            </a:r>
            <a:endParaRPr lang="en-US" sz="2200" dirty="0"/>
          </a:p>
        </p:txBody>
      </p:sp>
      <p:grpSp>
        <p:nvGrpSpPr>
          <p:cNvPr id="20" name="Group 48"/>
          <p:cNvGrpSpPr/>
          <p:nvPr/>
        </p:nvGrpSpPr>
        <p:grpSpPr>
          <a:xfrm>
            <a:off x="4623609" y="1170690"/>
            <a:ext cx="3668682" cy="3145455"/>
            <a:chOff x="4594358" y="1241544"/>
            <a:chExt cx="3668682" cy="3145455"/>
          </a:xfrm>
        </p:grpSpPr>
        <p:sp>
          <p:nvSpPr>
            <p:cNvPr id="21" name="TextBox 20"/>
            <p:cNvSpPr txBox="1"/>
            <p:nvPr/>
          </p:nvSpPr>
          <p:spPr>
            <a:xfrm>
              <a:off x="4974038" y="1241544"/>
              <a:ext cx="3289002" cy="516376"/>
            </a:xfrm>
            <a:prstGeom prst="rect">
              <a:avLst/>
            </a:prstGeom>
            <a:noFill/>
          </p:spPr>
          <p:txBody>
            <a:bodyPr wrap="none" rtlCol="0">
              <a:spAutoFit/>
            </a:bodyPr>
            <a:lstStyle/>
            <a:p>
              <a:r>
                <a:rPr lang="en-US" sz="2400" dirty="0" err="1" smtClean="0"/>
                <a:t>HyperApp</a:t>
              </a:r>
              <a:r>
                <a:rPr lang="en-US" sz="2400" dirty="0" smtClean="0"/>
                <a:t>-per-core </a:t>
              </a:r>
              <a:endParaRPr lang="en-US" sz="2400" dirty="0"/>
            </a:p>
          </p:txBody>
        </p:sp>
        <p:grpSp>
          <p:nvGrpSpPr>
            <p:cNvPr id="22" name="Group 26"/>
            <p:cNvGrpSpPr/>
            <p:nvPr/>
          </p:nvGrpSpPr>
          <p:grpSpPr>
            <a:xfrm>
              <a:off x="6337719" y="1757920"/>
              <a:ext cx="1626286" cy="481950"/>
              <a:chOff x="371042" y="846667"/>
              <a:chExt cx="1287008" cy="430887"/>
            </a:xfrm>
          </p:grpSpPr>
          <p:sp>
            <p:nvSpPr>
              <p:cNvPr id="36" name="TextBox 35"/>
              <p:cNvSpPr txBox="1"/>
              <p:nvPr/>
            </p:nvSpPr>
            <p:spPr>
              <a:xfrm>
                <a:off x="371042" y="846667"/>
                <a:ext cx="568873" cy="430887"/>
              </a:xfrm>
              <a:prstGeom prst="rect">
                <a:avLst/>
              </a:prstGeom>
              <a:noFill/>
              <a:ln>
                <a:solidFill>
                  <a:srgbClr val="660066"/>
                </a:solidFill>
              </a:ln>
            </p:spPr>
            <p:txBody>
              <a:bodyPr wrap="none" rtlCol="0">
                <a:spAutoFit/>
              </a:bodyPr>
              <a:lstStyle/>
              <a:p>
                <a:r>
                  <a:rPr lang="en-US" sz="2200" dirty="0" smtClean="0"/>
                  <a:t>M2</a:t>
                </a:r>
                <a:endParaRPr lang="en-US" sz="2200" dirty="0"/>
              </a:p>
            </p:txBody>
          </p:sp>
          <p:sp>
            <p:nvSpPr>
              <p:cNvPr id="37" name="TextBox 36"/>
              <p:cNvSpPr txBox="1"/>
              <p:nvPr/>
            </p:nvSpPr>
            <p:spPr>
              <a:xfrm>
                <a:off x="1089177" y="846667"/>
                <a:ext cx="568873" cy="430887"/>
              </a:xfrm>
              <a:prstGeom prst="rect">
                <a:avLst/>
              </a:prstGeom>
              <a:noFill/>
              <a:ln>
                <a:solidFill>
                  <a:srgbClr val="660066"/>
                </a:solidFill>
              </a:ln>
            </p:spPr>
            <p:txBody>
              <a:bodyPr wrap="none" rtlCol="0">
                <a:spAutoFit/>
              </a:bodyPr>
              <a:lstStyle/>
              <a:p>
                <a:r>
                  <a:rPr lang="en-US" sz="2200" dirty="0" smtClean="0"/>
                  <a:t>M3</a:t>
                </a:r>
                <a:endParaRPr lang="en-US" sz="2200" dirty="0"/>
              </a:p>
            </p:txBody>
          </p:sp>
        </p:grpSp>
        <p:sp>
          <p:nvSpPr>
            <p:cNvPr id="23" name="TextBox 22"/>
            <p:cNvSpPr txBox="1"/>
            <p:nvPr/>
          </p:nvSpPr>
          <p:spPr>
            <a:xfrm>
              <a:off x="6769680" y="3905051"/>
              <a:ext cx="963275" cy="461665"/>
            </a:xfrm>
            <a:prstGeom prst="rect">
              <a:avLst/>
            </a:prstGeom>
            <a:solidFill>
              <a:schemeClr val="accent3">
                <a:lumMod val="60000"/>
                <a:lumOff val="40000"/>
              </a:schemeClr>
            </a:solidFill>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err="1" smtClean="0"/>
                <a:t>PShim</a:t>
              </a:r>
              <a:endParaRPr lang="en-US" sz="2400" dirty="0"/>
            </a:p>
          </p:txBody>
        </p:sp>
        <p:cxnSp>
          <p:nvCxnSpPr>
            <p:cNvPr id="24" name="Straight Arrow Connector 9"/>
            <p:cNvCxnSpPr/>
            <p:nvPr/>
          </p:nvCxnSpPr>
          <p:spPr>
            <a:xfrm flipH="1" flipV="1">
              <a:off x="4830725" y="2260154"/>
              <a:ext cx="257353" cy="1665180"/>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10"/>
            <p:cNvCxnSpPr/>
            <p:nvPr/>
          </p:nvCxnSpPr>
          <p:spPr>
            <a:xfrm flipH="1">
              <a:off x="5687200" y="2260154"/>
              <a:ext cx="174025" cy="1906106"/>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26" name="Freeform 11"/>
            <p:cNvSpPr/>
            <p:nvPr/>
          </p:nvSpPr>
          <p:spPr>
            <a:xfrm>
              <a:off x="5088079" y="2253314"/>
              <a:ext cx="599121" cy="1640930"/>
            </a:xfrm>
            <a:custGeom>
              <a:avLst/>
              <a:gdLst>
                <a:gd name="connsiteX0" fmla="*/ 0 w 474133"/>
                <a:gd name="connsiteY0" fmla="*/ 0 h 1642533"/>
                <a:gd name="connsiteX1" fmla="*/ 203200 w 474133"/>
                <a:gd name="connsiteY1" fmla="*/ 1642533 h 1642533"/>
                <a:gd name="connsiteX2" fmla="*/ 474133 w 474133"/>
                <a:gd name="connsiteY2" fmla="*/ 0 h 1642533"/>
              </a:gdLst>
              <a:ahLst/>
              <a:cxnLst>
                <a:cxn ang="0">
                  <a:pos x="connsiteX0" y="connsiteY0"/>
                </a:cxn>
                <a:cxn ang="0">
                  <a:pos x="connsiteX1" y="connsiteY1"/>
                </a:cxn>
                <a:cxn ang="0">
                  <a:pos x="connsiteX2" y="connsiteY2"/>
                </a:cxn>
              </a:cxnLst>
              <a:rect l="l" t="t" r="r" b="b"/>
              <a:pathLst>
                <a:path w="474133" h="1642533">
                  <a:moveTo>
                    <a:pt x="0" y="0"/>
                  </a:moveTo>
                  <a:cubicBezTo>
                    <a:pt x="62089" y="821266"/>
                    <a:pt x="124178" y="1642533"/>
                    <a:pt x="203200" y="1642533"/>
                  </a:cubicBezTo>
                  <a:cubicBezTo>
                    <a:pt x="282222" y="1642533"/>
                    <a:pt x="474133" y="0"/>
                    <a:pt x="474133" y="0"/>
                  </a:cubicBezTo>
                </a:path>
              </a:pathLst>
            </a:custGeom>
            <a:ln>
              <a:headEnd type="none"/>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7" name="Group 16"/>
            <p:cNvGrpSpPr/>
            <p:nvPr/>
          </p:nvGrpSpPr>
          <p:grpSpPr>
            <a:xfrm>
              <a:off x="4594358" y="1778203"/>
              <a:ext cx="1626286" cy="481950"/>
              <a:chOff x="371042" y="846667"/>
              <a:chExt cx="1287008" cy="430887"/>
            </a:xfrm>
          </p:grpSpPr>
          <p:sp>
            <p:nvSpPr>
              <p:cNvPr id="34" name="TextBox 33"/>
              <p:cNvSpPr txBox="1"/>
              <p:nvPr/>
            </p:nvSpPr>
            <p:spPr>
              <a:xfrm>
                <a:off x="371042" y="846667"/>
                <a:ext cx="568873" cy="430887"/>
              </a:xfrm>
              <a:prstGeom prst="rect">
                <a:avLst/>
              </a:prstGeom>
              <a:noFill/>
              <a:ln>
                <a:solidFill>
                  <a:srgbClr val="660066"/>
                </a:solidFill>
              </a:ln>
            </p:spPr>
            <p:txBody>
              <a:bodyPr wrap="none" rtlCol="0">
                <a:spAutoFit/>
              </a:bodyPr>
              <a:lstStyle/>
              <a:p>
                <a:r>
                  <a:rPr lang="en-US" sz="2200" dirty="0"/>
                  <a:t>M</a:t>
                </a:r>
                <a:r>
                  <a:rPr lang="en-US" sz="2200" dirty="0" smtClean="0"/>
                  <a:t>1</a:t>
                </a:r>
                <a:endParaRPr lang="en-US" sz="2200" dirty="0"/>
              </a:p>
            </p:txBody>
          </p:sp>
          <p:sp>
            <p:nvSpPr>
              <p:cNvPr id="35" name="TextBox 34"/>
              <p:cNvSpPr txBox="1"/>
              <p:nvPr/>
            </p:nvSpPr>
            <p:spPr>
              <a:xfrm>
                <a:off x="1089177" y="846667"/>
                <a:ext cx="568873" cy="430887"/>
              </a:xfrm>
              <a:prstGeom prst="rect">
                <a:avLst/>
              </a:prstGeom>
              <a:noFill/>
              <a:ln>
                <a:solidFill>
                  <a:srgbClr val="660066"/>
                </a:solidFill>
              </a:ln>
            </p:spPr>
            <p:txBody>
              <a:bodyPr wrap="none" rtlCol="0">
                <a:spAutoFit/>
              </a:bodyPr>
              <a:lstStyle/>
              <a:p>
                <a:r>
                  <a:rPr lang="en-US" sz="2200" dirty="0" smtClean="0"/>
                  <a:t>M2</a:t>
                </a:r>
                <a:endParaRPr lang="en-US" sz="2200" dirty="0"/>
              </a:p>
            </p:txBody>
          </p:sp>
        </p:grpSp>
        <p:sp>
          <p:nvSpPr>
            <p:cNvPr id="28" name="TextBox 27"/>
            <p:cNvSpPr txBox="1"/>
            <p:nvPr/>
          </p:nvSpPr>
          <p:spPr>
            <a:xfrm>
              <a:off x="5026319" y="3925334"/>
              <a:ext cx="963275" cy="461665"/>
            </a:xfrm>
            <a:prstGeom prst="rect">
              <a:avLst/>
            </a:prstGeom>
            <a:solidFill>
              <a:schemeClr val="accent3">
                <a:lumMod val="60000"/>
                <a:lumOff val="40000"/>
              </a:schemeClr>
            </a:solidFill>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err="1" smtClean="0"/>
                <a:t>PShim</a:t>
              </a:r>
              <a:endParaRPr lang="en-US" sz="2400" dirty="0"/>
            </a:p>
          </p:txBody>
        </p:sp>
        <p:cxnSp>
          <p:nvCxnSpPr>
            <p:cNvPr id="29" name="Straight Arrow Connector 23"/>
            <p:cNvCxnSpPr/>
            <p:nvPr/>
          </p:nvCxnSpPr>
          <p:spPr>
            <a:xfrm flipH="1" flipV="1">
              <a:off x="6574086" y="2233031"/>
              <a:ext cx="257353" cy="1672020"/>
            </a:xfrm>
            <a:prstGeom prst="straightConnector1">
              <a:avLst/>
            </a:prstGeom>
            <a:ln>
              <a:prstDash val="dash"/>
              <a:tailEnd type="arrow"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4"/>
            <p:cNvCxnSpPr/>
            <p:nvPr/>
          </p:nvCxnSpPr>
          <p:spPr>
            <a:xfrm flipH="1">
              <a:off x="7441037" y="2239871"/>
              <a:ext cx="163550" cy="1654373"/>
            </a:xfrm>
            <a:prstGeom prst="straightConnector1">
              <a:avLst/>
            </a:prstGeom>
            <a:ln>
              <a:prstDash val="dash"/>
              <a:tailEnd type="arrow" w="lg" len="lg"/>
            </a:ln>
          </p:spPr>
          <p:style>
            <a:lnRef idx="2">
              <a:schemeClr val="accent1"/>
            </a:lnRef>
            <a:fillRef idx="0">
              <a:schemeClr val="accent1"/>
            </a:fillRef>
            <a:effectRef idx="1">
              <a:schemeClr val="accent1"/>
            </a:effectRef>
            <a:fontRef idx="minor">
              <a:schemeClr val="tx1"/>
            </a:fontRef>
          </p:style>
        </p:cxnSp>
        <p:sp>
          <p:nvSpPr>
            <p:cNvPr id="31" name="Freeform 25"/>
            <p:cNvSpPr/>
            <p:nvPr/>
          </p:nvSpPr>
          <p:spPr>
            <a:xfrm>
              <a:off x="6831439" y="2239871"/>
              <a:ext cx="599123" cy="1634090"/>
            </a:xfrm>
            <a:custGeom>
              <a:avLst/>
              <a:gdLst>
                <a:gd name="connsiteX0" fmla="*/ 0 w 474133"/>
                <a:gd name="connsiteY0" fmla="*/ 0 h 1642533"/>
                <a:gd name="connsiteX1" fmla="*/ 203200 w 474133"/>
                <a:gd name="connsiteY1" fmla="*/ 1642533 h 1642533"/>
                <a:gd name="connsiteX2" fmla="*/ 474133 w 474133"/>
                <a:gd name="connsiteY2" fmla="*/ 0 h 1642533"/>
              </a:gdLst>
              <a:ahLst/>
              <a:cxnLst>
                <a:cxn ang="0">
                  <a:pos x="connsiteX0" y="connsiteY0"/>
                </a:cxn>
                <a:cxn ang="0">
                  <a:pos x="connsiteX1" y="connsiteY1"/>
                </a:cxn>
                <a:cxn ang="0">
                  <a:pos x="connsiteX2" y="connsiteY2"/>
                </a:cxn>
              </a:cxnLst>
              <a:rect l="l" t="t" r="r" b="b"/>
              <a:pathLst>
                <a:path w="474133" h="1642533">
                  <a:moveTo>
                    <a:pt x="0" y="0"/>
                  </a:moveTo>
                  <a:cubicBezTo>
                    <a:pt x="62089" y="821266"/>
                    <a:pt x="124178" y="1642533"/>
                    <a:pt x="203200" y="1642533"/>
                  </a:cubicBezTo>
                  <a:cubicBezTo>
                    <a:pt x="282222" y="1642533"/>
                    <a:pt x="474133" y="0"/>
                    <a:pt x="474133" y="0"/>
                  </a:cubicBezTo>
                </a:path>
              </a:pathLst>
            </a:custGeom>
            <a:ln>
              <a:prstDash val="dash"/>
              <a:headEnd type="none"/>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Rectangle 39"/>
            <p:cNvSpPr/>
            <p:nvPr/>
          </p:nvSpPr>
          <p:spPr>
            <a:xfrm>
              <a:off x="4790452" y="2649320"/>
              <a:ext cx="1120748" cy="68184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tx1"/>
                  </a:solidFill>
                </a:rPr>
                <a:t>Core1</a:t>
              </a:r>
              <a:endParaRPr lang="en-US" sz="2200" dirty="0"/>
            </a:p>
          </p:txBody>
        </p:sp>
        <p:sp>
          <p:nvSpPr>
            <p:cNvPr id="33" name="Rectangle 40"/>
            <p:cNvSpPr/>
            <p:nvPr/>
          </p:nvSpPr>
          <p:spPr>
            <a:xfrm>
              <a:off x="6571803" y="2646760"/>
              <a:ext cx="1120748" cy="68184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tx1"/>
                  </a:solidFill>
                </a:rPr>
                <a:t>Core2</a:t>
              </a:r>
              <a:endParaRPr lang="en-US" sz="2200" dirty="0"/>
            </a:p>
          </p:txBody>
        </p:sp>
      </p:grpSp>
      <p:grpSp>
        <p:nvGrpSpPr>
          <p:cNvPr id="38" name="Group 47"/>
          <p:cNvGrpSpPr/>
          <p:nvPr/>
        </p:nvGrpSpPr>
        <p:grpSpPr>
          <a:xfrm>
            <a:off x="211209" y="4377892"/>
            <a:ext cx="8181205" cy="1446550"/>
            <a:chOff x="181958" y="4984871"/>
            <a:chExt cx="8181205" cy="1446550"/>
          </a:xfrm>
        </p:grpSpPr>
        <p:sp>
          <p:nvSpPr>
            <p:cNvPr id="39" name="TextBox 38"/>
            <p:cNvSpPr txBox="1"/>
            <p:nvPr/>
          </p:nvSpPr>
          <p:spPr>
            <a:xfrm>
              <a:off x="181958" y="5102433"/>
              <a:ext cx="3312253" cy="769441"/>
            </a:xfrm>
            <a:prstGeom prst="rect">
              <a:avLst/>
            </a:prstGeom>
            <a:noFill/>
          </p:spPr>
          <p:txBody>
            <a:bodyPr wrap="none" rtlCol="0">
              <a:spAutoFit/>
            </a:bodyPr>
            <a:lstStyle/>
            <a:p>
              <a:pPr>
                <a:buFontTx/>
                <a:buChar char="-"/>
              </a:pPr>
              <a:r>
                <a:rPr lang="en-US" sz="2200" dirty="0" smtClean="0"/>
                <a:t> Inter-core communication</a:t>
              </a:r>
            </a:p>
            <a:p>
              <a:r>
                <a:rPr lang="en-US" sz="2200" dirty="0" smtClean="0"/>
                <a:t>+ No in-core context switch</a:t>
              </a:r>
              <a:endParaRPr lang="en-US" sz="2200" dirty="0"/>
            </a:p>
          </p:txBody>
        </p:sp>
        <p:sp>
          <p:nvSpPr>
            <p:cNvPr id="40" name="TextBox 39"/>
            <p:cNvSpPr txBox="1"/>
            <p:nvPr/>
          </p:nvSpPr>
          <p:spPr>
            <a:xfrm>
              <a:off x="4872304" y="4984871"/>
              <a:ext cx="3490859" cy="1446550"/>
            </a:xfrm>
            <a:prstGeom prst="rect">
              <a:avLst/>
            </a:prstGeom>
            <a:noFill/>
          </p:spPr>
          <p:txBody>
            <a:bodyPr wrap="none" rtlCol="0">
              <a:spAutoFit/>
            </a:bodyPr>
            <a:lstStyle/>
            <a:p>
              <a:r>
                <a:rPr lang="en-US" sz="2200" dirty="0" smtClean="0"/>
                <a:t>+ Keeps structures core-local</a:t>
              </a:r>
            </a:p>
            <a:p>
              <a:r>
                <a:rPr lang="en-US" sz="2200" dirty="0" smtClean="0"/>
                <a:t>+ Better for reuse</a:t>
              </a:r>
            </a:p>
            <a:p>
              <a:r>
                <a:rPr lang="en-US" sz="2200" dirty="0" smtClean="0"/>
                <a:t>- But incurs context-switch</a:t>
              </a:r>
            </a:p>
            <a:p>
              <a:r>
                <a:rPr lang="en-US" sz="2200" dirty="0" smtClean="0"/>
                <a:t>- Need replicas</a:t>
              </a:r>
              <a:endParaRPr lang="en-US" sz="2200" dirty="0"/>
            </a:p>
          </p:txBody>
        </p:sp>
      </p:grpSp>
      <p:sp>
        <p:nvSpPr>
          <p:cNvPr id="41" name="직사각형 40"/>
          <p:cNvSpPr/>
          <p:nvPr/>
        </p:nvSpPr>
        <p:spPr>
          <a:xfrm>
            <a:off x="4409162" y="1170690"/>
            <a:ext cx="4106188" cy="47541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70738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7"/>
            <a:ext cx="7886700" cy="774962"/>
          </a:xfrm>
        </p:spPr>
        <p:txBody>
          <a:bodyPr>
            <a:normAutofit/>
          </a:bodyPr>
          <a:lstStyle/>
          <a:p>
            <a:r>
              <a:rPr lang="en-US" altLang="ko-KR" dirty="0" err="1" smtClean="0"/>
              <a:t>CoMb</a:t>
            </a:r>
            <a:r>
              <a:rPr lang="en-US" altLang="ko-KR" dirty="0" smtClean="0"/>
              <a:t> Platform Design</a:t>
            </a:r>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19</a:t>
            </a:fld>
            <a:endParaRPr lang="ko-KR" altLang="en-US"/>
          </a:p>
        </p:txBody>
      </p:sp>
      <p:cxnSp>
        <p:nvCxnSpPr>
          <p:cNvPr id="5" name="Straight Arrow Connector 4"/>
          <p:cNvCxnSpPr/>
          <p:nvPr/>
        </p:nvCxnSpPr>
        <p:spPr>
          <a:xfrm flipV="1">
            <a:off x="6642688" y="3538611"/>
            <a:ext cx="0" cy="1493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7867319" y="3567060"/>
            <a:ext cx="0" cy="1493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492154" y="3570790"/>
            <a:ext cx="0" cy="1493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186299" y="3570790"/>
            <a:ext cx="0" cy="1493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982156" y="3587593"/>
            <a:ext cx="0" cy="1493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43612" y="2707614"/>
            <a:ext cx="937877" cy="83099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dirty="0" smtClean="0"/>
              <a:t>Hyper</a:t>
            </a:r>
          </a:p>
          <a:p>
            <a:r>
              <a:rPr lang="en-US" sz="2400" dirty="0" smtClean="0"/>
              <a:t>App1</a:t>
            </a:r>
            <a:endParaRPr lang="en-US" sz="2400" dirty="0"/>
          </a:p>
        </p:txBody>
      </p:sp>
      <p:sp>
        <p:nvSpPr>
          <p:cNvPr id="11" name="TextBox 10"/>
          <p:cNvSpPr txBox="1"/>
          <p:nvPr/>
        </p:nvSpPr>
        <p:spPr>
          <a:xfrm>
            <a:off x="1716828" y="2707614"/>
            <a:ext cx="937877" cy="83099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dirty="0" smtClean="0"/>
              <a:t>Hyper</a:t>
            </a:r>
          </a:p>
          <a:p>
            <a:r>
              <a:rPr lang="en-US" sz="2400" dirty="0" smtClean="0"/>
              <a:t>App2</a:t>
            </a:r>
            <a:endParaRPr lang="en-US" sz="2400" dirty="0"/>
          </a:p>
        </p:txBody>
      </p:sp>
      <p:sp>
        <p:nvSpPr>
          <p:cNvPr id="12" name="TextBox 11"/>
          <p:cNvSpPr txBox="1"/>
          <p:nvPr/>
        </p:nvSpPr>
        <p:spPr>
          <a:xfrm>
            <a:off x="6169594" y="2707614"/>
            <a:ext cx="937877" cy="83099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dirty="0" smtClean="0"/>
              <a:t>Hyper</a:t>
            </a:r>
          </a:p>
          <a:p>
            <a:r>
              <a:rPr lang="en-US" sz="2400" dirty="0" smtClean="0"/>
              <a:t>App4</a:t>
            </a:r>
            <a:endParaRPr lang="en-US" sz="2400" dirty="0"/>
          </a:p>
        </p:txBody>
      </p:sp>
      <p:sp>
        <p:nvSpPr>
          <p:cNvPr id="13" name="TextBox 12"/>
          <p:cNvSpPr txBox="1"/>
          <p:nvPr/>
        </p:nvSpPr>
        <p:spPr>
          <a:xfrm>
            <a:off x="7456920" y="2707614"/>
            <a:ext cx="937877" cy="83099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dirty="0" smtClean="0"/>
              <a:t>Hyper</a:t>
            </a:r>
          </a:p>
          <a:p>
            <a:r>
              <a:rPr lang="en-US" sz="2400" dirty="0" smtClean="0"/>
              <a:t>App3</a:t>
            </a:r>
            <a:endParaRPr lang="en-US" sz="2400" dirty="0"/>
          </a:p>
        </p:txBody>
      </p:sp>
      <p:sp>
        <p:nvSpPr>
          <p:cNvPr id="14" name="TextBox 13"/>
          <p:cNvSpPr txBox="1"/>
          <p:nvPr/>
        </p:nvSpPr>
        <p:spPr>
          <a:xfrm>
            <a:off x="4010493" y="2756596"/>
            <a:ext cx="937877" cy="83099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dirty="0" smtClean="0"/>
              <a:t>Hyper</a:t>
            </a:r>
          </a:p>
          <a:p>
            <a:r>
              <a:rPr lang="en-US" sz="2400" dirty="0" smtClean="0"/>
              <a:t>App3</a:t>
            </a:r>
            <a:endParaRPr lang="en-US" sz="2400" dirty="0"/>
          </a:p>
        </p:txBody>
      </p:sp>
      <p:sp>
        <p:nvSpPr>
          <p:cNvPr id="15" name="TextBox 14"/>
          <p:cNvSpPr txBox="1"/>
          <p:nvPr/>
        </p:nvSpPr>
        <p:spPr>
          <a:xfrm>
            <a:off x="572175" y="3852169"/>
            <a:ext cx="963275" cy="461665"/>
          </a:xfrm>
          <a:prstGeom prst="rect">
            <a:avLst/>
          </a:prstGeom>
          <a:solidFill>
            <a:schemeClr val="accent3">
              <a:lumMod val="60000"/>
              <a:lumOff val="40000"/>
            </a:schemeClr>
          </a:solidFill>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err="1" smtClean="0"/>
              <a:t>PShim</a:t>
            </a:r>
            <a:endParaRPr lang="en-US" sz="2400" dirty="0"/>
          </a:p>
        </p:txBody>
      </p:sp>
      <p:sp>
        <p:nvSpPr>
          <p:cNvPr id="16" name="TextBox 15"/>
          <p:cNvSpPr txBox="1"/>
          <p:nvPr/>
        </p:nvSpPr>
        <p:spPr>
          <a:xfrm>
            <a:off x="1716828" y="3855899"/>
            <a:ext cx="963275" cy="461665"/>
          </a:xfrm>
          <a:prstGeom prst="rect">
            <a:avLst/>
          </a:prstGeom>
          <a:solidFill>
            <a:schemeClr val="accent3">
              <a:lumMod val="60000"/>
              <a:lumOff val="40000"/>
            </a:schemeClr>
          </a:solidFill>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err="1" smtClean="0"/>
              <a:t>PShim</a:t>
            </a:r>
            <a:endParaRPr lang="en-US" sz="2400" dirty="0"/>
          </a:p>
        </p:txBody>
      </p:sp>
      <p:sp>
        <p:nvSpPr>
          <p:cNvPr id="17" name="TextBox 16"/>
          <p:cNvSpPr txBox="1"/>
          <p:nvPr/>
        </p:nvSpPr>
        <p:spPr>
          <a:xfrm>
            <a:off x="7487125" y="3855899"/>
            <a:ext cx="963275" cy="461665"/>
          </a:xfrm>
          <a:prstGeom prst="rect">
            <a:avLst/>
          </a:prstGeom>
          <a:solidFill>
            <a:schemeClr val="accent3">
              <a:lumMod val="60000"/>
              <a:lumOff val="40000"/>
            </a:schemeClr>
          </a:solidFill>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err="1" smtClean="0"/>
              <a:t>PShim</a:t>
            </a:r>
            <a:endParaRPr lang="en-US" sz="2400" dirty="0"/>
          </a:p>
        </p:txBody>
      </p:sp>
      <p:sp>
        <p:nvSpPr>
          <p:cNvPr id="18" name="TextBox 17"/>
          <p:cNvSpPr txBox="1"/>
          <p:nvPr/>
        </p:nvSpPr>
        <p:spPr>
          <a:xfrm>
            <a:off x="4023700" y="3887783"/>
            <a:ext cx="963275" cy="461665"/>
          </a:xfrm>
          <a:prstGeom prst="rect">
            <a:avLst/>
          </a:prstGeom>
          <a:solidFill>
            <a:schemeClr val="accent3">
              <a:lumMod val="60000"/>
              <a:lumOff val="40000"/>
            </a:schemeClr>
          </a:solidFill>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err="1" smtClean="0"/>
              <a:t>PShim</a:t>
            </a:r>
            <a:endParaRPr lang="en-US" sz="2400" dirty="0"/>
          </a:p>
        </p:txBody>
      </p:sp>
      <p:sp>
        <p:nvSpPr>
          <p:cNvPr id="19" name="TextBox 18"/>
          <p:cNvSpPr txBox="1"/>
          <p:nvPr/>
        </p:nvSpPr>
        <p:spPr>
          <a:xfrm>
            <a:off x="6280710" y="3855899"/>
            <a:ext cx="963275" cy="461665"/>
          </a:xfrm>
          <a:prstGeom prst="rect">
            <a:avLst/>
          </a:prstGeom>
          <a:solidFill>
            <a:schemeClr val="accent3">
              <a:lumMod val="60000"/>
              <a:lumOff val="40000"/>
            </a:schemeClr>
          </a:solidFill>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err="1" smtClean="0"/>
              <a:t>PShim</a:t>
            </a:r>
            <a:endParaRPr lang="en-US" sz="2400" dirty="0"/>
          </a:p>
        </p:txBody>
      </p:sp>
      <p:grpSp>
        <p:nvGrpSpPr>
          <p:cNvPr id="20" name="Group 19"/>
          <p:cNvGrpSpPr/>
          <p:nvPr/>
        </p:nvGrpSpPr>
        <p:grpSpPr>
          <a:xfrm>
            <a:off x="3774018" y="2325709"/>
            <a:ext cx="1287009" cy="430887"/>
            <a:chOff x="371042" y="846667"/>
            <a:chExt cx="1287009" cy="430887"/>
          </a:xfrm>
        </p:grpSpPr>
        <p:sp>
          <p:nvSpPr>
            <p:cNvPr id="21" name="TextBox 20"/>
            <p:cNvSpPr txBox="1"/>
            <p:nvPr/>
          </p:nvSpPr>
          <p:spPr>
            <a:xfrm>
              <a:off x="371042" y="846667"/>
              <a:ext cx="568873" cy="430887"/>
            </a:xfrm>
            <a:prstGeom prst="rect">
              <a:avLst/>
            </a:prstGeom>
            <a:noFill/>
            <a:ln>
              <a:solidFill>
                <a:srgbClr val="660066"/>
              </a:solidFill>
            </a:ln>
          </p:spPr>
          <p:txBody>
            <a:bodyPr wrap="none" rtlCol="0">
              <a:spAutoFit/>
            </a:bodyPr>
            <a:lstStyle/>
            <a:p>
              <a:r>
                <a:rPr lang="en-US" sz="2200" dirty="0"/>
                <a:t>M</a:t>
              </a:r>
              <a:r>
                <a:rPr lang="en-US" sz="2200" dirty="0" smtClean="0"/>
                <a:t>1</a:t>
              </a:r>
              <a:endParaRPr lang="en-US" sz="2200" dirty="0"/>
            </a:p>
          </p:txBody>
        </p:sp>
        <p:sp>
          <p:nvSpPr>
            <p:cNvPr id="22" name="TextBox 21"/>
            <p:cNvSpPr txBox="1"/>
            <p:nvPr/>
          </p:nvSpPr>
          <p:spPr>
            <a:xfrm>
              <a:off x="1089178" y="846667"/>
              <a:ext cx="568873" cy="430887"/>
            </a:xfrm>
            <a:prstGeom prst="rect">
              <a:avLst/>
            </a:prstGeom>
            <a:noFill/>
            <a:ln>
              <a:solidFill>
                <a:srgbClr val="660066"/>
              </a:solidFill>
            </a:ln>
          </p:spPr>
          <p:txBody>
            <a:bodyPr wrap="none" rtlCol="0">
              <a:spAutoFit/>
            </a:bodyPr>
            <a:lstStyle/>
            <a:p>
              <a:r>
                <a:rPr lang="en-US" sz="2200" dirty="0"/>
                <a:t>M</a:t>
              </a:r>
              <a:r>
                <a:rPr lang="en-US" sz="2200" dirty="0" smtClean="0"/>
                <a:t>4</a:t>
              </a:r>
              <a:endParaRPr lang="en-US" sz="2200" dirty="0"/>
            </a:p>
          </p:txBody>
        </p:sp>
        <p:cxnSp>
          <p:nvCxnSpPr>
            <p:cNvPr id="23" name="Straight Arrow Connector 22"/>
            <p:cNvCxnSpPr>
              <a:stCxn id="21" idx="3"/>
              <a:endCxn id="22" idx="1"/>
            </p:cNvCxnSpPr>
            <p:nvPr/>
          </p:nvCxnSpPr>
          <p:spPr>
            <a:xfrm>
              <a:off x="939915" y="1062111"/>
              <a:ext cx="1492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7376257" y="2266636"/>
            <a:ext cx="1287009" cy="430887"/>
            <a:chOff x="371042" y="846667"/>
            <a:chExt cx="1287009" cy="430887"/>
          </a:xfrm>
        </p:grpSpPr>
        <p:sp>
          <p:nvSpPr>
            <p:cNvPr id="25" name="TextBox 24"/>
            <p:cNvSpPr txBox="1"/>
            <p:nvPr/>
          </p:nvSpPr>
          <p:spPr>
            <a:xfrm>
              <a:off x="371042" y="846667"/>
              <a:ext cx="568873" cy="430887"/>
            </a:xfrm>
            <a:prstGeom prst="rect">
              <a:avLst/>
            </a:prstGeom>
            <a:noFill/>
            <a:ln>
              <a:solidFill>
                <a:srgbClr val="660066"/>
              </a:solidFill>
            </a:ln>
          </p:spPr>
          <p:txBody>
            <a:bodyPr wrap="none" rtlCol="0">
              <a:spAutoFit/>
            </a:bodyPr>
            <a:lstStyle/>
            <a:p>
              <a:r>
                <a:rPr lang="en-US" sz="2200" dirty="0" smtClean="0"/>
                <a:t>M1</a:t>
              </a:r>
              <a:endParaRPr lang="en-US" sz="2200" dirty="0"/>
            </a:p>
          </p:txBody>
        </p:sp>
        <p:sp>
          <p:nvSpPr>
            <p:cNvPr id="26" name="TextBox 25"/>
            <p:cNvSpPr txBox="1"/>
            <p:nvPr/>
          </p:nvSpPr>
          <p:spPr>
            <a:xfrm>
              <a:off x="1089178" y="846667"/>
              <a:ext cx="568873" cy="430887"/>
            </a:xfrm>
            <a:prstGeom prst="rect">
              <a:avLst/>
            </a:prstGeom>
            <a:noFill/>
            <a:ln>
              <a:solidFill>
                <a:srgbClr val="660066"/>
              </a:solidFill>
            </a:ln>
          </p:spPr>
          <p:txBody>
            <a:bodyPr wrap="none" rtlCol="0">
              <a:spAutoFit/>
            </a:bodyPr>
            <a:lstStyle/>
            <a:p>
              <a:r>
                <a:rPr lang="en-US" sz="2200" dirty="0" smtClean="0"/>
                <a:t>M4</a:t>
              </a:r>
              <a:endParaRPr lang="en-US" sz="2200" dirty="0"/>
            </a:p>
          </p:txBody>
        </p:sp>
        <p:cxnSp>
          <p:nvCxnSpPr>
            <p:cNvPr id="27" name="Straight Arrow Connector 26"/>
            <p:cNvCxnSpPr>
              <a:stCxn id="25" idx="3"/>
              <a:endCxn id="26" idx="1"/>
            </p:cNvCxnSpPr>
            <p:nvPr/>
          </p:nvCxnSpPr>
          <p:spPr>
            <a:xfrm>
              <a:off x="939915" y="1062111"/>
              <a:ext cx="1492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1468163" y="2277796"/>
            <a:ext cx="1287009" cy="430887"/>
            <a:chOff x="371042" y="846667"/>
            <a:chExt cx="1287009" cy="430887"/>
          </a:xfrm>
        </p:grpSpPr>
        <p:sp>
          <p:nvSpPr>
            <p:cNvPr id="29" name="TextBox 28"/>
            <p:cNvSpPr txBox="1"/>
            <p:nvPr/>
          </p:nvSpPr>
          <p:spPr>
            <a:xfrm>
              <a:off x="371042" y="846667"/>
              <a:ext cx="568873" cy="430887"/>
            </a:xfrm>
            <a:prstGeom prst="rect">
              <a:avLst/>
            </a:prstGeom>
            <a:noFill/>
            <a:ln>
              <a:solidFill>
                <a:srgbClr val="660066"/>
              </a:solidFill>
            </a:ln>
          </p:spPr>
          <p:txBody>
            <a:bodyPr wrap="none" rtlCol="0">
              <a:spAutoFit/>
            </a:bodyPr>
            <a:lstStyle/>
            <a:p>
              <a:r>
                <a:rPr lang="en-US" sz="2200" dirty="0"/>
                <a:t>M</a:t>
              </a:r>
              <a:r>
                <a:rPr lang="en-US" sz="2200" dirty="0" smtClean="0"/>
                <a:t>2</a:t>
              </a:r>
              <a:endParaRPr lang="en-US" sz="2200" dirty="0"/>
            </a:p>
          </p:txBody>
        </p:sp>
        <p:sp>
          <p:nvSpPr>
            <p:cNvPr id="30" name="TextBox 29"/>
            <p:cNvSpPr txBox="1"/>
            <p:nvPr/>
          </p:nvSpPr>
          <p:spPr>
            <a:xfrm>
              <a:off x="1089178" y="846667"/>
              <a:ext cx="568873" cy="430887"/>
            </a:xfrm>
            <a:prstGeom prst="rect">
              <a:avLst/>
            </a:prstGeom>
            <a:noFill/>
            <a:ln>
              <a:solidFill>
                <a:srgbClr val="660066"/>
              </a:solidFill>
            </a:ln>
          </p:spPr>
          <p:txBody>
            <a:bodyPr wrap="none" rtlCol="0">
              <a:spAutoFit/>
            </a:bodyPr>
            <a:lstStyle/>
            <a:p>
              <a:r>
                <a:rPr lang="en-US" sz="2200" dirty="0"/>
                <a:t>M</a:t>
              </a:r>
              <a:r>
                <a:rPr lang="en-US" sz="2200" dirty="0" smtClean="0"/>
                <a:t>3</a:t>
              </a:r>
              <a:endParaRPr lang="en-US" sz="2200" dirty="0"/>
            </a:p>
          </p:txBody>
        </p:sp>
        <p:cxnSp>
          <p:nvCxnSpPr>
            <p:cNvPr id="31" name="Straight Arrow Connector 30"/>
            <p:cNvCxnSpPr>
              <a:stCxn id="29" idx="3"/>
              <a:endCxn id="30" idx="1"/>
            </p:cNvCxnSpPr>
            <p:nvPr/>
          </p:nvCxnSpPr>
          <p:spPr>
            <a:xfrm>
              <a:off x="939915" y="1062111"/>
              <a:ext cx="1492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2" name="TextBox 31"/>
          <p:cNvSpPr txBox="1"/>
          <p:nvPr/>
        </p:nvSpPr>
        <p:spPr>
          <a:xfrm>
            <a:off x="814345" y="5361202"/>
            <a:ext cx="487233" cy="400110"/>
          </a:xfrm>
          <a:prstGeom prst="rect">
            <a:avLst/>
          </a:prstGeom>
          <a:noFill/>
        </p:spPr>
        <p:txBody>
          <a:bodyPr wrap="none" rtlCol="0">
            <a:spAutoFit/>
          </a:bodyPr>
          <a:lstStyle/>
          <a:p>
            <a:r>
              <a:rPr lang="en-US" sz="2000" dirty="0" smtClean="0"/>
              <a:t>Q1</a:t>
            </a:r>
            <a:endParaRPr lang="en-US" sz="2000" dirty="0"/>
          </a:p>
        </p:txBody>
      </p:sp>
      <p:sp>
        <p:nvSpPr>
          <p:cNvPr id="33" name="TextBox 32"/>
          <p:cNvSpPr txBox="1"/>
          <p:nvPr/>
        </p:nvSpPr>
        <p:spPr>
          <a:xfrm>
            <a:off x="4304063" y="5393086"/>
            <a:ext cx="487233" cy="400110"/>
          </a:xfrm>
          <a:prstGeom prst="rect">
            <a:avLst/>
          </a:prstGeom>
          <a:noFill/>
        </p:spPr>
        <p:txBody>
          <a:bodyPr wrap="none" rtlCol="0">
            <a:spAutoFit/>
          </a:bodyPr>
          <a:lstStyle/>
          <a:p>
            <a:r>
              <a:rPr lang="en-US" sz="2000" dirty="0" smtClean="0"/>
              <a:t>Q3</a:t>
            </a:r>
            <a:endParaRPr lang="en-US" sz="2000" dirty="0"/>
          </a:p>
        </p:txBody>
      </p:sp>
      <p:sp>
        <p:nvSpPr>
          <p:cNvPr id="34" name="TextBox 33"/>
          <p:cNvSpPr txBox="1"/>
          <p:nvPr/>
        </p:nvSpPr>
        <p:spPr>
          <a:xfrm>
            <a:off x="1966089" y="5361202"/>
            <a:ext cx="487233" cy="400110"/>
          </a:xfrm>
          <a:prstGeom prst="rect">
            <a:avLst/>
          </a:prstGeom>
          <a:noFill/>
        </p:spPr>
        <p:txBody>
          <a:bodyPr wrap="none" rtlCol="0">
            <a:spAutoFit/>
          </a:bodyPr>
          <a:lstStyle/>
          <a:p>
            <a:r>
              <a:rPr lang="en-US" sz="2000" dirty="0" smtClean="0"/>
              <a:t>Q2</a:t>
            </a:r>
            <a:endParaRPr lang="en-US" sz="2000" dirty="0"/>
          </a:p>
        </p:txBody>
      </p:sp>
      <p:sp>
        <p:nvSpPr>
          <p:cNvPr id="35" name="TextBox 34"/>
          <p:cNvSpPr txBox="1"/>
          <p:nvPr/>
        </p:nvSpPr>
        <p:spPr>
          <a:xfrm>
            <a:off x="6416673" y="5361202"/>
            <a:ext cx="487233" cy="400110"/>
          </a:xfrm>
          <a:prstGeom prst="rect">
            <a:avLst/>
          </a:prstGeom>
          <a:noFill/>
        </p:spPr>
        <p:txBody>
          <a:bodyPr wrap="none" rtlCol="0">
            <a:spAutoFit/>
          </a:bodyPr>
          <a:lstStyle/>
          <a:p>
            <a:r>
              <a:rPr lang="en-US" sz="2000" dirty="0" smtClean="0"/>
              <a:t>Q4</a:t>
            </a:r>
            <a:endParaRPr lang="en-US" sz="2000" dirty="0"/>
          </a:p>
        </p:txBody>
      </p:sp>
      <p:sp>
        <p:nvSpPr>
          <p:cNvPr id="36" name="TextBox 35"/>
          <p:cNvSpPr txBox="1"/>
          <p:nvPr/>
        </p:nvSpPr>
        <p:spPr>
          <a:xfrm>
            <a:off x="7578422" y="5361202"/>
            <a:ext cx="487233" cy="400110"/>
          </a:xfrm>
          <a:prstGeom prst="rect">
            <a:avLst/>
          </a:prstGeom>
          <a:noFill/>
        </p:spPr>
        <p:txBody>
          <a:bodyPr wrap="none" rtlCol="0">
            <a:spAutoFit/>
          </a:bodyPr>
          <a:lstStyle/>
          <a:p>
            <a:r>
              <a:rPr lang="en-US" sz="2000" dirty="0" smtClean="0"/>
              <a:t>Q5</a:t>
            </a:r>
            <a:endParaRPr lang="en-US" sz="2000" dirty="0"/>
          </a:p>
        </p:txBody>
      </p:sp>
      <p:sp>
        <p:nvSpPr>
          <p:cNvPr id="37" name="TextBox 36"/>
          <p:cNvSpPr txBox="1"/>
          <p:nvPr/>
        </p:nvSpPr>
        <p:spPr>
          <a:xfrm>
            <a:off x="588853" y="2266636"/>
            <a:ext cx="568873" cy="430887"/>
          </a:xfrm>
          <a:prstGeom prst="rect">
            <a:avLst/>
          </a:prstGeom>
          <a:noFill/>
          <a:ln>
            <a:solidFill>
              <a:srgbClr val="660066"/>
            </a:solidFill>
          </a:ln>
        </p:spPr>
        <p:txBody>
          <a:bodyPr wrap="none" rtlCol="0">
            <a:spAutoFit/>
          </a:bodyPr>
          <a:lstStyle/>
          <a:p>
            <a:r>
              <a:rPr lang="en-US" sz="2200" dirty="0"/>
              <a:t>M</a:t>
            </a:r>
            <a:r>
              <a:rPr lang="en-US" sz="2200" dirty="0" smtClean="0"/>
              <a:t>1</a:t>
            </a:r>
            <a:endParaRPr lang="en-US" sz="2200" dirty="0"/>
          </a:p>
        </p:txBody>
      </p:sp>
      <p:sp>
        <p:nvSpPr>
          <p:cNvPr id="38" name="TextBox 37"/>
          <p:cNvSpPr txBox="1"/>
          <p:nvPr/>
        </p:nvSpPr>
        <p:spPr>
          <a:xfrm>
            <a:off x="6318341" y="2266636"/>
            <a:ext cx="568873" cy="430887"/>
          </a:xfrm>
          <a:prstGeom prst="rect">
            <a:avLst/>
          </a:prstGeom>
          <a:noFill/>
          <a:ln>
            <a:solidFill>
              <a:srgbClr val="660066"/>
            </a:solidFill>
          </a:ln>
        </p:spPr>
        <p:txBody>
          <a:bodyPr wrap="none" rtlCol="0">
            <a:spAutoFit/>
          </a:bodyPr>
          <a:lstStyle/>
          <a:p>
            <a:r>
              <a:rPr lang="en-US" sz="2200" dirty="0" smtClean="0"/>
              <a:t>M</a:t>
            </a:r>
            <a:r>
              <a:rPr lang="en-US" sz="2200" dirty="0"/>
              <a:t>5</a:t>
            </a:r>
          </a:p>
        </p:txBody>
      </p:sp>
      <p:sp>
        <p:nvSpPr>
          <p:cNvPr id="39" name="Freeform 38"/>
          <p:cNvSpPr/>
          <p:nvPr/>
        </p:nvSpPr>
        <p:spPr>
          <a:xfrm>
            <a:off x="4332310" y="5113024"/>
            <a:ext cx="458986" cy="711200"/>
          </a:xfrm>
          <a:custGeom>
            <a:avLst/>
            <a:gdLst>
              <a:gd name="connsiteX0" fmla="*/ 0 w 237066"/>
              <a:gd name="connsiteY0" fmla="*/ 897466 h 897466"/>
              <a:gd name="connsiteX1" fmla="*/ 0 w 237066"/>
              <a:gd name="connsiteY1" fmla="*/ 897466 h 897466"/>
              <a:gd name="connsiteX2" fmla="*/ 0 w 237066"/>
              <a:gd name="connsiteY2" fmla="*/ 0 h 897466"/>
              <a:gd name="connsiteX3" fmla="*/ 237066 w 237066"/>
              <a:gd name="connsiteY3" fmla="*/ 0 h 897466"/>
              <a:gd name="connsiteX4" fmla="*/ 237066 w 237066"/>
              <a:gd name="connsiteY4" fmla="*/ 880533 h 89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66" h="897466">
                <a:moveTo>
                  <a:pt x="0" y="897466"/>
                </a:moveTo>
                <a:lnTo>
                  <a:pt x="0" y="897466"/>
                </a:lnTo>
                <a:lnTo>
                  <a:pt x="0" y="0"/>
                </a:lnTo>
                <a:lnTo>
                  <a:pt x="237066" y="0"/>
                </a:lnTo>
                <a:lnTo>
                  <a:pt x="237066" y="8805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1994336" y="5081140"/>
            <a:ext cx="458986" cy="711200"/>
          </a:xfrm>
          <a:custGeom>
            <a:avLst/>
            <a:gdLst>
              <a:gd name="connsiteX0" fmla="*/ 0 w 237066"/>
              <a:gd name="connsiteY0" fmla="*/ 897466 h 897466"/>
              <a:gd name="connsiteX1" fmla="*/ 0 w 237066"/>
              <a:gd name="connsiteY1" fmla="*/ 897466 h 897466"/>
              <a:gd name="connsiteX2" fmla="*/ 0 w 237066"/>
              <a:gd name="connsiteY2" fmla="*/ 0 h 897466"/>
              <a:gd name="connsiteX3" fmla="*/ 237066 w 237066"/>
              <a:gd name="connsiteY3" fmla="*/ 0 h 897466"/>
              <a:gd name="connsiteX4" fmla="*/ 237066 w 237066"/>
              <a:gd name="connsiteY4" fmla="*/ 880533 h 89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66" h="897466">
                <a:moveTo>
                  <a:pt x="0" y="897466"/>
                </a:moveTo>
                <a:lnTo>
                  <a:pt x="0" y="897466"/>
                </a:lnTo>
                <a:lnTo>
                  <a:pt x="0" y="0"/>
                </a:lnTo>
                <a:lnTo>
                  <a:pt x="237066" y="0"/>
                </a:lnTo>
                <a:lnTo>
                  <a:pt x="237066" y="8805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7590761" y="5081140"/>
            <a:ext cx="458986" cy="711200"/>
          </a:xfrm>
          <a:custGeom>
            <a:avLst/>
            <a:gdLst>
              <a:gd name="connsiteX0" fmla="*/ 0 w 237066"/>
              <a:gd name="connsiteY0" fmla="*/ 897466 h 897466"/>
              <a:gd name="connsiteX1" fmla="*/ 0 w 237066"/>
              <a:gd name="connsiteY1" fmla="*/ 897466 h 897466"/>
              <a:gd name="connsiteX2" fmla="*/ 0 w 237066"/>
              <a:gd name="connsiteY2" fmla="*/ 0 h 897466"/>
              <a:gd name="connsiteX3" fmla="*/ 237066 w 237066"/>
              <a:gd name="connsiteY3" fmla="*/ 0 h 897466"/>
              <a:gd name="connsiteX4" fmla="*/ 237066 w 237066"/>
              <a:gd name="connsiteY4" fmla="*/ 880533 h 89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66" h="897466">
                <a:moveTo>
                  <a:pt x="0" y="897466"/>
                </a:moveTo>
                <a:lnTo>
                  <a:pt x="0" y="897466"/>
                </a:lnTo>
                <a:lnTo>
                  <a:pt x="0" y="0"/>
                </a:lnTo>
                <a:lnTo>
                  <a:pt x="237066" y="0"/>
                </a:lnTo>
                <a:lnTo>
                  <a:pt x="237066" y="8805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6446825" y="5081140"/>
            <a:ext cx="458986" cy="711200"/>
          </a:xfrm>
          <a:custGeom>
            <a:avLst/>
            <a:gdLst>
              <a:gd name="connsiteX0" fmla="*/ 0 w 237066"/>
              <a:gd name="connsiteY0" fmla="*/ 897466 h 897466"/>
              <a:gd name="connsiteX1" fmla="*/ 0 w 237066"/>
              <a:gd name="connsiteY1" fmla="*/ 897466 h 897466"/>
              <a:gd name="connsiteX2" fmla="*/ 0 w 237066"/>
              <a:gd name="connsiteY2" fmla="*/ 0 h 897466"/>
              <a:gd name="connsiteX3" fmla="*/ 237066 w 237066"/>
              <a:gd name="connsiteY3" fmla="*/ 0 h 897466"/>
              <a:gd name="connsiteX4" fmla="*/ 237066 w 237066"/>
              <a:gd name="connsiteY4" fmla="*/ 880533 h 89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66" h="897466">
                <a:moveTo>
                  <a:pt x="0" y="897466"/>
                </a:moveTo>
                <a:lnTo>
                  <a:pt x="0" y="897466"/>
                </a:lnTo>
                <a:lnTo>
                  <a:pt x="0" y="0"/>
                </a:lnTo>
                <a:lnTo>
                  <a:pt x="237066" y="0"/>
                </a:lnTo>
                <a:lnTo>
                  <a:pt x="237066" y="8805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814345" y="5081140"/>
            <a:ext cx="458986" cy="711200"/>
          </a:xfrm>
          <a:custGeom>
            <a:avLst/>
            <a:gdLst>
              <a:gd name="connsiteX0" fmla="*/ 0 w 237066"/>
              <a:gd name="connsiteY0" fmla="*/ 897466 h 897466"/>
              <a:gd name="connsiteX1" fmla="*/ 0 w 237066"/>
              <a:gd name="connsiteY1" fmla="*/ 897466 h 897466"/>
              <a:gd name="connsiteX2" fmla="*/ 0 w 237066"/>
              <a:gd name="connsiteY2" fmla="*/ 0 h 897466"/>
              <a:gd name="connsiteX3" fmla="*/ 237066 w 237066"/>
              <a:gd name="connsiteY3" fmla="*/ 0 h 897466"/>
              <a:gd name="connsiteX4" fmla="*/ 237066 w 237066"/>
              <a:gd name="connsiteY4" fmla="*/ 880533 h 89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66" h="897466">
                <a:moveTo>
                  <a:pt x="0" y="897466"/>
                </a:moveTo>
                <a:lnTo>
                  <a:pt x="0" y="897466"/>
                </a:lnTo>
                <a:lnTo>
                  <a:pt x="0" y="0"/>
                </a:lnTo>
                <a:lnTo>
                  <a:pt x="237066" y="0"/>
                </a:lnTo>
                <a:lnTo>
                  <a:pt x="237066" y="8805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Rectangle 43"/>
          <p:cNvSpPr/>
          <p:nvPr/>
        </p:nvSpPr>
        <p:spPr>
          <a:xfrm>
            <a:off x="221456" y="1770382"/>
            <a:ext cx="2655192" cy="2817381"/>
          </a:xfrm>
          <a:prstGeom prst="rect">
            <a:avLst/>
          </a:prstGeom>
          <a:noFill/>
          <a:ln w="38100" cmpd="sng">
            <a:solidFill>
              <a:schemeClr val="tx2">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endParaRPr>
          </a:p>
        </p:txBody>
      </p:sp>
      <p:sp>
        <p:nvSpPr>
          <p:cNvPr id="45" name="TextBox 44"/>
          <p:cNvSpPr txBox="1"/>
          <p:nvPr/>
        </p:nvSpPr>
        <p:spPr>
          <a:xfrm>
            <a:off x="982156" y="1770383"/>
            <a:ext cx="997088" cy="461665"/>
          </a:xfrm>
          <a:prstGeom prst="rect">
            <a:avLst/>
          </a:prstGeom>
          <a:noFill/>
        </p:spPr>
        <p:txBody>
          <a:bodyPr wrap="none" rtlCol="0">
            <a:spAutoFit/>
          </a:bodyPr>
          <a:lstStyle/>
          <a:p>
            <a:r>
              <a:rPr lang="en-US" sz="2400" dirty="0" smtClean="0"/>
              <a:t>Core 1</a:t>
            </a:r>
            <a:endParaRPr lang="en-US" sz="2400" dirty="0"/>
          </a:p>
        </p:txBody>
      </p:sp>
      <p:sp>
        <p:nvSpPr>
          <p:cNvPr id="46" name="Rectangle 45"/>
          <p:cNvSpPr/>
          <p:nvPr/>
        </p:nvSpPr>
        <p:spPr>
          <a:xfrm>
            <a:off x="6048661" y="1770382"/>
            <a:ext cx="2655192" cy="2817382"/>
          </a:xfrm>
          <a:prstGeom prst="rect">
            <a:avLst/>
          </a:prstGeom>
          <a:noFill/>
          <a:ln w="38100" cmpd="sng">
            <a:solidFill>
              <a:schemeClr val="tx2">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endParaRPr>
          </a:p>
        </p:txBody>
      </p:sp>
      <p:sp>
        <p:nvSpPr>
          <p:cNvPr id="47" name="TextBox 46"/>
          <p:cNvSpPr txBox="1"/>
          <p:nvPr/>
        </p:nvSpPr>
        <p:spPr>
          <a:xfrm>
            <a:off x="6870231" y="1770382"/>
            <a:ext cx="997088" cy="461665"/>
          </a:xfrm>
          <a:prstGeom prst="rect">
            <a:avLst/>
          </a:prstGeom>
          <a:noFill/>
        </p:spPr>
        <p:txBody>
          <a:bodyPr wrap="none" rtlCol="0">
            <a:spAutoFit/>
          </a:bodyPr>
          <a:lstStyle/>
          <a:p>
            <a:r>
              <a:rPr lang="en-US" sz="2400" dirty="0" smtClean="0"/>
              <a:t>Core 3</a:t>
            </a:r>
            <a:endParaRPr lang="en-US" sz="2400" dirty="0"/>
          </a:p>
        </p:txBody>
      </p:sp>
      <p:sp>
        <p:nvSpPr>
          <p:cNvPr id="48" name="Rectangle 47"/>
          <p:cNvSpPr/>
          <p:nvPr/>
        </p:nvSpPr>
        <p:spPr>
          <a:xfrm>
            <a:off x="3120922" y="1770384"/>
            <a:ext cx="2707504" cy="2817380"/>
          </a:xfrm>
          <a:prstGeom prst="rect">
            <a:avLst/>
          </a:prstGeom>
          <a:noFill/>
          <a:ln w="38100" cmpd="sng">
            <a:solidFill>
              <a:schemeClr val="tx2">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endParaRPr>
          </a:p>
        </p:txBody>
      </p:sp>
      <p:sp>
        <p:nvSpPr>
          <p:cNvPr id="49" name="TextBox 48"/>
          <p:cNvSpPr txBox="1"/>
          <p:nvPr/>
        </p:nvSpPr>
        <p:spPr>
          <a:xfrm>
            <a:off x="4011746" y="1770382"/>
            <a:ext cx="997088" cy="461665"/>
          </a:xfrm>
          <a:prstGeom prst="rect">
            <a:avLst/>
          </a:prstGeom>
          <a:noFill/>
        </p:spPr>
        <p:txBody>
          <a:bodyPr wrap="none" rtlCol="0">
            <a:spAutoFit/>
          </a:bodyPr>
          <a:lstStyle/>
          <a:p>
            <a:r>
              <a:rPr lang="en-US" sz="2400" dirty="0" smtClean="0"/>
              <a:t>Core 2</a:t>
            </a:r>
            <a:endParaRPr lang="en-US" sz="2400" dirty="0"/>
          </a:p>
        </p:txBody>
      </p:sp>
      <p:cxnSp>
        <p:nvCxnSpPr>
          <p:cNvPr id="50" name="Straight Connector 49"/>
          <p:cNvCxnSpPr/>
          <p:nvPr/>
        </p:nvCxnSpPr>
        <p:spPr>
          <a:xfrm flipH="1">
            <a:off x="221456" y="4774029"/>
            <a:ext cx="8450400"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120922" y="5824224"/>
            <a:ext cx="2707503" cy="461665"/>
          </a:xfrm>
          <a:prstGeom prst="rect">
            <a:avLst/>
          </a:prstGeom>
          <a:noFill/>
        </p:spPr>
        <p:txBody>
          <a:bodyPr wrap="square" rtlCol="0">
            <a:spAutoFit/>
          </a:bodyPr>
          <a:lstStyle/>
          <a:p>
            <a:pPr algn="ctr"/>
            <a:r>
              <a:rPr lang="en-US" sz="2400" dirty="0" smtClean="0"/>
              <a:t>NIC hardware</a:t>
            </a:r>
            <a:endParaRPr lang="en-US" sz="2400" dirty="0"/>
          </a:p>
        </p:txBody>
      </p:sp>
      <p:cxnSp>
        <p:nvCxnSpPr>
          <p:cNvPr id="52" name="Straight Arrow Connector 52"/>
          <p:cNvCxnSpPr/>
          <p:nvPr/>
        </p:nvCxnSpPr>
        <p:spPr>
          <a:xfrm flipV="1">
            <a:off x="2141736" y="6029020"/>
            <a:ext cx="1398389" cy="222715"/>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845553" y="6285889"/>
            <a:ext cx="4073914" cy="492443"/>
          </a:xfrm>
          <a:prstGeom prst="rect">
            <a:avLst/>
          </a:prstGeom>
          <a:noFill/>
          <a:ln>
            <a:solidFill>
              <a:srgbClr val="0000FF"/>
            </a:solidFill>
          </a:ln>
        </p:spPr>
        <p:txBody>
          <a:bodyPr wrap="none" rtlCol="0">
            <a:spAutoFit/>
          </a:bodyPr>
          <a:lstStyle/>
          <a:p>
            <a:r>
              <a:rPr lang="en-US" sz="2600" dirty="0" smtClean="0">
                <a:solidFill>
                  <a:srgbClr val="0000FF"/>
                </a:solidFill>
              </a:rPr>
              <a:t>Contention-free network I/O</a:t>
            </a:r>
            <a:endParaRPr lang="en-US" sz="2600" dirty="0">
              <a:solidFill>
                <a:srgbClr val="0000FF"/>
              </a:solidFill>
            </a:endParaRPr>
          </a:p>
        </p:txBody>
      </p:sp>
      <p:cxnSp>
        <p:nvCxnSpPr>
          <p:cNvPr id="54" name="Straight Arrow Connector 54"/>
          <p:cNvCxnSpPr>
            <a:stCxn id="55" idx="1"/>
          </p:cNvCxnSpPr>
          <p:nvPr/>
        </p:nvCxnSpPr>
        <p:spPr>
          <a:xfrm flipH="1">
            <a:off x="1411726" y="1411142"/>
            <a:ext cx="674873" cy="546153"/>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086599" y="1164920"/>
            <a:ext cx="3071036" cy="492443"/>
          </a:xfrm>
          <a:prstGeom prst="rect">
            <a:avLst/>
          </a:prstGeom>
          <a:noFill/>
          <a:ln>
            <a:solidFill>
              <a:srgbClr val="0000FF"/>
            </a:solidFill>
          </a:ln>
        </p:spPr>
        <p:txBody>
          <a:bodyPr wrap="none" rtlCol="0">
            <a:spAutoFit/>
          </a:bodyPr>
          <a:lstStyle/>
          <a:p>
            <a:r>
              <a:rPr lang="en-US" sz="2600" dirty="0" smtClean="0">
                <a:solidFill>
                  <a:srgbClr val="0000FF"/>
                </a:solidFill>
              </a:rPr>
              <a:t>Core-local processing </a:t>
            </a:r>
            <a:endParaRPr lang="en-US" sz="2600" dirty="0">
              <a:solidFill>
                <a:srgbClr val="0000FF"/>
              </a:solidFill>
            </a:endParaRPr>
          </a:p>
        </p:txBody>
      </p:sp>
      <p:cxnSp>
        <p:nvCxnSpPr>
          <p:cNvPr id="56" name="Straight Arrow Connector 66"/>
          <p:cNvCxnSpPr/>
          <p:nvPr/>
        </p:nvCxnSpPr>
        <p:spPr>
          <a:xfrm rot="16200000" flipV="1">
            <a:off x="4668100" y="4470281"/>
            <a:ext cx="1503759" cy="1257365"/>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5600632" y="5850843"/>
            <a:ext cx="2677210" cy="492443"/>
          </a:xfrm>
          <a:prstGeom prst="rect">
            <a:avLst/>
          </a:prstGeom>
          <a:noFill/>
          <a:ln>
            <a:solidFill>
              <a:srgbClr val="0000FF"/>
            </a:solidFill>
          </a:ln>
        </p:spPr>
        <p:txBody>
          <a:bodyPr wrap="none" rtlCol="0">
            <a:spAutoFit/>
          </a:bodyPr>
          <a:lstStyle/>
          <a:p>
            <a:r>
              <a:rPr lang="en-US" sz="2600" dirty="0" smtClean="0">
                <a:solidFill>
                  <a:srgbClr val="0000FF"/>
                </a:solidFill>
              </a:rPr>
              <a:t>Parallel, core-local </a:t>
            </a:r>
          </a:p>
        </p:txBody>
      </p:sp>
      <p:sp>
        <p:nvSpPr>
          <p:cNvPr id="58" name="TextBox 57"/>
          <p:cNvSpPr txBox="1"/>
          <p:nvPr/>
        </p:nvSpPr>
        <p:spPr>
          <a:xfrm>
            <a:off x="5972692" y="1164920"/>
            <a:ext cx="2883484" cy="492443"/>
          </a:xfrm>
          <a:prstGeom prst="rect">
            <a:avLst/>
          </a:prstGeom>
          <a:noFill/>
          <a:ln>
            <a:solidFill>
              <a:srgbClr val="0000FF"/>
            </a:solidFill>
          </a:ln>
        </p:spPr>
        <p:txBody>
          <a:bodyPr wrap="none" rtlCol="0">
            <a:spAutoFit/>
          </a:bodyPr>
          <a:lstStyle/>
          <a:p>
            <a:r>
              <a:rPr lang="en-US" sz="2600" dirty="0" smtClean="0">
                <a:solidFill>
                  <a:srgbClr val="0000FF"/>
                </a:solidFill>
              </a:rPr>
              <a:t>Workload balancing</a:t>
            </a:r>
          </a:p>
        </p:txBody>
      </p:sp>
      <p:cxnSp>
        <p:nvCxnSpPr>
          <p:cNvPr id="59" name="Straight Arrow Connector 57"/>
          <p:cNvCxnSpPr/>
          <p:nvPr/>
        </p:nvCxnSpPr>
        <p:spPr>
          <a:xfrm flipH="1">
            <a:off x="4948370" y="1657363"/>
            <a:ext cx="1369971" cy="1363784"/>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7867319" y="1657363"/>
            <a:ext cx="227074" cy="1040160"/>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4009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7"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884687"/>
          </a:xfrm>
        </p:spPr>
        <p:txBody>
          <a:bodyPr/>
          <a:lstStyle/>
          <a:p>
            <a:r>
              <a:rPr lang="en-US" altLang="ko-KR" dirty="0" smtClean="0"/>
              <a:t>Need for Network Evolution</a:t>
            </a:r>
            <a:endParaRPr lang="ko-KR" altLang="en-US" dirty="0"/>
          </a:p>
        </p:txBody>
      </p:sp>
      <p:pic>
        <p:nvPicPr>
          <p:cNvPr id="5" name="Picture 8"/>
          <p:cNvPicPr>
            <a:picLocks noChangeAspect="1"/>
          </p:cNvPicPr>
          <p:nvPr/>
        </p:nvPicPr>
        <p:blipFill>
          <a:blip r:embed="rId3" cstate="print"/>
          <a:stretch>
            <a:fillRect/>
          </a:stretch>
        </p:blipFill>
        <p:spPr>
          <a:xfrm>
            <a:off x="3839920" y="6097244"/>
            <a:ext cx="562025" cy="749366"/>
          </a:xfrm>
          <a:prstGeom prst="rect">
            <a:avLst/>
          </a:prstGeom>
        </p:spPr>
      </p:pic>
      <p:pic>
        <p:nvPicPr>
          <p:cNvPr id="6" name="Picture 9"/>
          <p:cNvPicPr>
            <a:picLocks noChangeAspect="1"/>
          </p:cNvPicPr>
          <p:nvPr/>
        </p:nvPicPr>
        <p:blipFill>
          <a:blip r:embed="rId4" cstate="print"/>
          <a:stretch>
            <a:fillRect/>
          </a:stretch>
        </p:blipFill>
        <p:spPr>
          <a:xfrm>
            <a:off x="4461685" y="5931985"/>
            <a:ext cx="716576" cy="914625"/>
          </a:xfrm>
          <a:prstGeom prst="rect">
            <a:avLst/>
          </a:prstGeom>
        </p:spPr>
      </p:pic>
      <p:pic>
        <p:nvPicPr>
          <p:cNvPr id="7" name="Picture 10"/>
          <p:cNvPicPr>
            <a:picLocks noChangeAspect="1"/>
          </p:cNvPicPr>
          <p:nvPr/>
        </p:nvPicPr>
        <p:blipFill>
          <a:blip r:embed="rId5" cstate="print"/>
          <a:stretch>
            <a:fillRect/>
          </a:stretch>
        </p:blipFill>
        <p:spPr>
          <a:xfrm>
            <a:off x="5287797" y="5937680"/>
            <a:ext cx="643198" cy="920320"/>
          </a:xfrm>
          <a:prstGeom prst="rect">
            <a:avLst/>
          </a:prstGeom>
        </p:spPr>
      </p:pic>
      <p:sp>
        <p:nvSpPr>
          <p:cNvPr id="8" name="TextBox 7"/>
          <p:cNvSpPr txBox="1"/>
          <p:nvPr/>
        </p:nvSpPr>
        <p:spPr>
          <a:xfrm>
            <a:off x="3954787" y="5414460"/>
            <a:ext cx="2258593" cy="523220"/>
          </a:xfrm>
          <a:prstGeom prst="rect">
            <a:avLst/>
          </a:prstGeom>
          <a:noFill/>
        </p:spPr>
        <p:txBody>
          <a:bodyPr wrap="square" rtlCol="0">
            <a:spAutoFit/>
          </a:bodyPr>
          <a:lstStyle/>
          <a:p>
            <a:r>
              <a:rPr lang="en-US" sz="2800" dirty="0" smtClean="0"/>
              <a:t>New devices</a:t>
            </a:r>
            <a:endParaRPr lang="en-US" sz="2800" dirty="0"/>
          </a:p>
        </p:txBody>
      </p:sp>
      <p:grpSp>
        <p:nvGrpSpPr>
          <p:cNvPr id="9" name="Group 31"/>
          <p:cNvGrpSpPr/>
          <p:nvPr/>
        </p:nvGrpSpPr>
        <p:grpSpPr>
          <a:xfrm>
            <a:off x="2851486" y="1452565"/>
            <a:ext cx="3785837" cy="1199252"/>
            <a:chOff x="2328304" y="421931"/>
            <a:chExt cx="3785837" cy="1199252"/>
          </a:xfrm>
        </p:grpSpPr>
        <p:sp>
          <p:nvSpPr>
            <p:cNvPr id="10" name="TextBox 9"/>
            <p:cNvSpPr txBox="1"/>
            <p:nvPr/>
          </p:nvSpPr>
          <p:spPr>
            <a:xfrm>
              <a:off x="2514658" y="421931"/>
              <a:ext cx="3599483" cy="523220"/>
            </a:xfrm>
            <a:prstGeom prst="rect">
              <a:avLst/>
            </a:prstGeom>
            <a:noFill/>
          </p:spPr>
          <p:txBody>
            <a:bodyPr wrap="square" rtlCol="0">
              <a:spAutoFit/>
            </a:bodyPr>
            <a:lstStyle/>
            <a:p>
              <a:pPr algn="ctr"/>
              <a:r>
                <a:rPr lang="en-US" sz="2800" dirty="0" smtClean="0"/>
                <a:t>New applications</a:t>
              </a:r>
            </a:p>
          </p:txBody>
        </p:sp>
        <p:pic>
          <p:nvPicPr>
            <p:cNvPr id="11" name="Picture 15"/>
            <p:cNvPicPr>
              <a:picLocks noChangeAspect="1"/>
            </p:cNvPicPr>
            <p:nvPr/>
          </p:nvPicPr>
          <p:blipFill>
            <a:blip r:embed="rId6"/>
            <a:stretch>
              <a:fillRect/>
            </a:stretch>
          </p:blipFill>
          <p:spPr>
            <a:xfrm>
              <a:off x="2328304" y="945151"/>
              <a:ext cx="612367" cy="612367"/>
            </a:xfrm>
            <a:prstGeom prst="rect">
              <a:avLst/>
            </a:prstGeom>
          </p:spPr>
        </p:pic>
        <p:pic>
          <p:nvPicPr>
            <p:cNvPr id="12" name="Picture 19"/>
            <p:cNvPicPr>
              <a:picLocks noChangeAspect="1"/>
            </p:cNvPicPr>
            <p:nvPr/>
          </p:nvPicPr>
          <p:blipFill>
            <a:blip r:embed="rId7"/>
            <a:stretch>
              <a:fillRect/>
            </a:stretch>
          </p:blipFill>
          <p:spPr>
            <a:xfrm>
              <a:off x="3067661" y="977030"/>
              <a:ext cx="548608" cy="548608"/>
            </a:xfrm>
            <a:prstGeom prst="rect">
              <a:avLst/>
            </a:prstGeom>
          </p:spPr>
        </p:pic>
        <p:pic>
          <p:nvPicPr>
            <p:cNvPr id="13" name="Picture 24"/>
            <p:cNvPicPr>
              <a:picLocks noChangeAspect="1"/>
            </p:cNvPicPr>
            <p:nvPr/>
          </p:nvPicPr>
          <p:blipFill>
            <a:blip r:embed="rId8"/>
            <a:stretch>
              <a:fillRect/>
            </a:stretch>
          </p:blipFill>
          <p:spPr>
            <a:xfrm>
              <a:off x="3687520" y="881485"/>
              <a:ext cx="1313217" cy="739698"/>
            </a:xfrm>
            <a:prstGeom prst="rect">
              <a:avLst/>
            </a:prstGeom>
          </p:spPr>
        </p:pic>
        <p:pic>
          <p:nvPicPr>
            <p:cNvPr id="14" name="Picture 25"/>
            <p:cNvPicPr>
              <a:picLocks noChangeAspect="1"/>
            </p:cNvPicPr>
            <p:nvPr/>
          </p:nvPicPr>
          <p:blipFill>
            <a:blip r:embed="rId9"/>
            <a:stretch>
              <a:fillRect/>
            </a:stretch>
          </p:blipFill>
          <p:spPr>
            <a:xfrm>
              <a:off x="5035801" y="978160"/>
              <a:ext cx="729986" cy="546349"/>
            </a:xfrm>
            <a:prstGeom prst="rect">
              <a:avLst/>
            </a:prstGeom>
          </p:spPr>
        </p:pic>
      </p:grpSp>
      <p:grpSp>
        <p:nvGrpSpPr>
          <p:cNvPr id="15" name="Group 32"/>
          <p:cNvGrpSpPr/>
          <p:nvPr/>
        </p:nvGrpSpPr>
        <p:grpSpPr>
          <a:xfrm>
            <a:off x="210219" y="2624488"/>
            <a:ext cx="8933781" cy="3704374"/>
            <a:chOff x="57819" y="2192653"/>
            <a:chExt cx="8933781" cy="3704374"/>
          </a:xfrm>
        </p:grpSpPr>
        <p:sp>
          <p:nvSpPr>
            <p:cNvPr id="16" name="TextBox 15"/>
            <p:cNvSpPr txBox="1"/>
            <p:nvPr/>
          </p:nvSpPr>
          <p:spPr>
            <a:xfrm>
              <a:off x="250599" y="2192653"/>
              <a:ext cx="1553893" cy="954107"/>
            </a:xfrm>
            <a:prstGeom prst="rect">
              <a:avLst/>
            </a:prstGeom>
            <a:noFill/>
          </p:spPr>
          <p:txBody>
            <a:bodyPr wrap="square" rtlCol="0">
              <a:spAutoFit/>
            </a:bodyPr>
            <a:lstStyle/>
            <a:p>
              <a:pPr algn="ctr"/>
              <a:r>
                <a:rPr lang="en-US" sz="2800" dirty="0" smtClean="0"/>
                <a:t>Evolving </a:t>
              </a:r>
            </a:p>
            <a:p>
              <a:pPr algn="ctr"/>
              <a:r>
                <a:rPr lang="en-US" sz="2800" dirty="0" smtClean="0"/>
                <a:t>threats</a:t>
              </a:r>
            </a:p>
          </p:txBody>
        </p:sp>
        <p:sp>
          <p:nvSpPr>
            <p:cNvPr id="17" name="TextBox 16"/>
            <p:cNvSpPr txBox="1"/>
            <p:nvPr/>
          </p:nvSpPr>
          <p:spPr>
            <a:xfrm>
              <a:off x="6986471" y="2669706"/>
              <a:ext cx="2005129" cy="954107"/>
            </a:xfrm>
            <a:prstGeom prst="rect">
              <a:avLst/>
            </a:prstGeom>
            <a:noFill/>
          </p:spPr>
          <p:txBody>
            <a:bodyPr wrap="square" rtlCol="0">
              <a:spAutoFit/>
            </a:bodyPr>
            <a:lstStyle/>
            <a:p>
              <a:pPr algn="ctr"/>
              <a:r>
                <a:rPr lang="en-US" sz="2800" dirty="0" smtClean="0"/>
                <a:t>Policy </a:t>
              </a:r>
            </a:p>
            <a:p>
              <a:pPr algn="ctr"/>
              <a:r>
                <a:rPr lang="en-US" sz="2800" dirty="0" smtClean="0"/>
                <a:t>constraints</a:t>
              </a:r>
            </a:p>
          </p:txBody>
        </p:sp>
        <p:pic>
          <p:nvPicPr>
            <p:cNvPr id="18" name="Picture 28"/>
            <p:cNvPicPr>
              <a:picLocks noChangeAspect="1"/>
            </p:cNvPicPr>
            <p:nvPr/>
          </p:nvPicPr>
          <p:blipFill>
            <a:blip r:embed="rId10"/>
            <a:stretch>
              <a:fillRect/>
            </a:stretch>
          </p:blipFill>
          <p:spPr>
            <a:xfrm>
              <a:off x="7416020" y="3623814"/>
              <a:ext cx="1194580" cy="392390"/>
            </a:xfrm>
            <a:prstGeom prst="rect">
              <a:avLst/>
            </a:prstGeom>
          </p:spPr>
        </p:pic>
        <p:pic>
          <p:nvPicPr>
            <p:cNvPr id="19" name="Picture 29"/>
            <p:cNvPicPr>
              <a:picLocks noChangeAspect="1"/>
            </p:cNvPicPr>
            <p:nvPr/>
          </p:nvPicPr>
          <p:blipFill>
            <a:blip r:embed="rId11"/>
            <a:stretch>
              <a:fillRect/>
            </a:stretch>
          </p:blipFill>
          <p:spPr>
            <a:xfrm>
              <a:off x="57819" y="3146760"/>
              <a:ext cx="2882852" cy="2750267"/>
            </a:xfrm>
            <a:prstGeom prst="rect">
              <a:avLst/>
            </a:prstGeom>
          </p:spPr>
        </p:pic>
      </p:grpSp>
      <p:sp>
        <p:nvSpPr>
          <p:cNvPr id="20" name="Cloud 5"/>
          <p:cNvSpPr/>
          <p:nvPr/>
        </p:nvSpPr>
        <p:spPr>
          <a:xfrm rot="169972">
            <a:off x="2617216" y="2649183"/>
            <a:ext cx="4672552" cy="2838237"/>
          </a:xfrm>
          <a:prstGeom prst="cloud">
            <a:avLst/>
          </a:prstGeom>
          <a:solidFill>
            <a:schemeClr val="accent1">
              <a:lumMod val="40000"/>
              <a:lumOff val="6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p:txBody>
      </p:sp>
      <p:sp>
        <p:nvSpPr>
          <p:cNvPr id="21" name="TextBox 20"/>
          <p:cNvSpPr txBox="1"/>
          <p:nvPr/>
        </p:nvSpPr>
        <p:spPr>
          <a:xfrm>
            <a:off x="3887657" y="3363151"/>
            <a:ext cx="2438293" cy="1077218"/>
          </a:xfrm>
          <a:prstGeom prst="rect">
            <a:avLst/>
          </a:prstGeom>
          <a:noFill/>
        </p:spPr>
        <p:txBody>
          <a:bodyPr wrap="square" rtlCol="0">
            <a:spAutoFit/>
          </a:bodyPr>
          <a:lstStyle/>
          <a:p>
            <a:pPr algn="ctr"/>
            <a:r>
              <a:rPr lang="en-US" sz="3200" i="1" dirty="0" smtClean="0"/>
              <a:t>Performance, Security</a:t>
            </a:r>
          </a:p>
        </p:txBody>
      </p:sp>
      <p:pic>
        <p:nvPicPr>
          <p:cNvPr id="22" name="Picture 21"/>
          <p:cNvPicPr>
            <a:picLocks noChangeArrowheads="1"/>
          </p:cNvPicPr>
          <p:nvPr/>
        </p:nvPicPr>
        <p:blipFill>
          <a:blip r:embed="rId12" cstate="print"/>
          <a:srcRect/>
          <a:stretch>
            <a:fillRect/>
          </a:stretch>
        </p:blipFill>
        <p:spPr bwMode="auto">
          <a:xfrm>
            <a:off x="3278240" y="2891100"/>
            <a:ext cx="667375" cy="420882"/>
          </a:xfrm>
          <a:prstGeom prst="rect">
            <a:avLst/>
          </a:prstGeom>
          <a:noFill/>
          <a:ln w="9525">
            <a:noFill/>
            <a:miter lim="800000"/>
            <a:headEnd/>
            <a:tailEnd/>
          </a:ln>
          <a:effectLst/>
        </p:spPr>
      </p:pic>
      <p:pic>
        <p:nvPicPr>
          <p:cNvPr id="23" name="Picture 27"/>
          <p:cNvPicPr>
            <a:picLocks noChangeArrowheads="1"/>
          </p:cNvPicPr>
          <p:nvPr/>
        </p:nvPicPr>
        <p:blipFill>
          <a:blip r:embed="rId12" cstate="print"/>
          <a:srcRect/>
          <a:stretch>
            <a:fillRect/>
          </a:stretch>
        </p:blipFill>
        <p:spPr bwMode="auto">
          <a:xfrm>
            <a:off x="6236630" y="2942269"/>
            <a:ext cx="667375" cy="420882"/>
          </a:xfrm>
          <a:prstGeom prst="rect">
            <a:avLst/>
          </a:prstGeom>
          <a:noFill/>
          <a:ln w="9525">
            <a:noFill/>
            <a:miter lim="800000"/>
            <a:headEnd/>
            <a:tailEnd/>
          </a:ln>
          <a:effectLst/>
        </p:spPr>
      </p:pic>
      <p:pic>
        <p:nvPicPr>
          <p:cNvPr id="24" name="Picture 33"/>
          <p:cNvPicPr>
            <a:picLocks noChangeArrowheads="1"/>
          </p:cNvPicPr>
          <p:nvPr/>
        </p:nvPicPr>
        <p:blipFill>
          <a:blip r:embed="rId12" cstate="print"/>
          <a:srcRect/>
          <a:stretch>
            <a:fillRect/>
          </a:stretch>
        </p:blipFill>
        <p:spPr bwMode="auto">
          <a:xfrm>
            <a:off x="3183099" y="4748146"/>
            <a:ext cx="667375" cy="420882"/>
          </a:xfrm>
          <a:prstGeom prst="rect">
            <a:avLst/>
          </a:prstGeom>
          <a:noFill/>
          <a:ln w="9525">
            <a:noFill/>
            <a:miter lim="800000"/>
            <a:headEnd/>
            <a:tailEnd/>
          </a:ln>
          <a:effectLst/>
        </p:spPr>
      </p:pic>
      <p:pic>
        <p:nvPicPr>
          <p:cNvPr id="25" name="Picture 34"/>
          <p:cNvPicPr>
            <a:picLocks noChangeArrowheads="1"/>
          </p:cNvPicPr>
          <p:nvPr/>
        </p:nvPicPr>
        <p:blipFill>
          <a:blip r:embed="rId12" cstate="print"/>
          <a:srcRect/>
          <a:stretch>
            <a:fillRect/>
          </a:stretch>
        </p:blipFill>
        <p:spPr bwMode="auto">
          <a:xfrm>
            <a:off x="6196392" y="4782072"/>
            <a:ext cx="667375" cy="420882"/>
          </a:xfrm>
          <a:prstGeom prst="rect">
            <a:avLst/>
          </a:prstGeom>
          <a:noFill/>
          <a:ln w="9525">
            <a:noFill/>
            <a:miter lim="800000"/>
            <a:headEnd/>
            <a:tailEnd/>
          </a:ln>
          <a:effectLst/>
        </p:spPr>
      </p:pic>
      <p:pic>
        <p:nvPicPr>
          <p:cNvPr id="26" name="Picture 26"/>
          <p:cNvPicPr>
            <a:picLocks noChangeAspect="1"/>
          </p:cNvPicPr>
          <p:nvPr/>
        </p:nvPicPr>
        <p:blipFill>
          <a:blip r:embed="rId13"/>
          <a:stretch>
            <a:fillRect/>
          </a:stretch>
        </p:blipFill>
        <p:spPr>
          <a:xfrm>
            <a:off x="6344200" y="1964097"/>
            <a:ext cx="571355" cy="571355"/>
          </a:xfrm>
          <a:prstGeom prst="rect">
            <a:avLst/>
          </a:prstGeom>
        </p:spPr>
      </p:pic>
      <p:sp>
        <p:nvSpPr>
          <p:cNvPr id="27" name="슬라이드 번호 개체 틀 26"/>
          <p:cNvSpPr>
            <a:spLocks noGrp="1"/>
          </p:cNvSpPr>
          <p:nvPr>
            <p:ph type="sldNum" sz="quarter" idx="12"/>
          </p:nvPr>
        </p:nvSpPr>
        <p:spPr/>
        <p:txBody>
          <a:bodyPr/>
          <a:lstStyle/>
          <a:p>
            <a:fld id="{91C0008F-700A-467B-A83A-DBBE1F11281A}" type="slidenum">
              <a:rPr lang="ko-KR" altLang="en-US" smtClean="0"/>
              <a:t>2</a:t>
            </a:fld>
            <a:endParaRPr lang="ko-KR" altLang="en-US"/>
          </a:p>
        </p:txBody>
      </p:sp>
    </p:spTree>
    <p:extLst>
      <p:ext uri="{BB962C8B-B14F-4D97-AF65-F5344CB8AC3E}">
        <p14:creationId xmlns:p14="http://schemas.microsoft.com/office/powerpoint/2010/main" val="22307107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912529"/>
          </a:xfrm>
        </p:spPr>
        <p:txBody>
          <a:bodyPr/>
          <a:lstStyle/>
          <a:p>
            <a:r>
              <a:rPr lang="en-US" altLang="ko-KR" dirty="0" smtClean="0"/>
              <a:t>Outline</a:t>
            </a:r>
            <a:endParaRPr lang="ko-KR" altLang="en-US" dirty="0"/>
          </a:p>
        </p:txBody>
      </p:sp>
      <p:sp>
        <p:nvSpPr>
          <p:cNvPr id="3" name="내용 개체 틀 2"/>
          <p:cNvSpPr>
            <a:spLocks noGrp="1"/>
          </p:cNvSpPr>
          <p:nvPr>
            <p:ph idx="1"/>
          </p:nvPr>
        </p:nvSpPr>
        <p:spPr>
          <a:xfrm>
            <a:off x="628650" y="1478071"/>
            <a:ext cx="7886700" cy="4698892"/>
          </a:xfrm>
        </p:spPr>
        <p:txBody>
          <a:bodyPr/>
          <a:lstStyle/>
          <a:p>
            <a:r>
              <a:rPr lang="en-US" altLang="ko-KR" dirty="0" smtClean="0">
                <a:solidFill>
                  <a:schemeClr val="bg2">
                    <a:lumMod val="75000"/>
                  </a:schemeClr>
                </a:solidFill>
              </a:rPr>
              <a:t>Motivation</a:t>
            </a:r>
          </a:p>
          <a:p>
            <a:r>
              <a:rPr lang="en-US" altLang="ko-KR" dirty="0" smtClean="0">
                <a:solidFill>
                  <a:schemeClr val="bg2">
                    <a:lumMod val="75000"/>
                  </a:schemeClr>
                </a:solidFill>
              </a:rPr>
              <a:t>Overview of </a:t>
            </a:r>
            <a:r>
              <a:rPr lang="en-US" altLang="ko-KR" dirty="0" err="1" smtClean="0">
                <a:solidFill>
                  <a:schemeClr val="bg2">
                    <a:lumMod val="75000"/>
                  </a:schemeClr>
                </a:solidFill>
              </a:rPr>
              <a:t>CoMb</a:t>
            </a:r>
            <a:endParaRPr lang="en-US" altLang="ko-KR" dirty="0" smtClean="0">
              <a:solidFill>
                <a:schemeClr val="bg2">
                  <a:lumMod val="75000"/>
                </a:schemeClr>
              </a:solidFill>
            </a:endParaRPr>
          </a:p>
          <a:p>
            <a:r>
              <a:rPr lang="en-US" altLang="ko-KR" dirty="0" smtClean="0">
                <a:solidFill>
                  <a:schemeClr val="bg2">
                    <a:lumMod val="75000"/>
                  </a:schemeClr>
                </a:solidFill>
              </a:rPr>
              <a:t>Design</a:t>
            </a:r>
          </a:p>
          <a:p>
            <a:pPr lvl="1"/>
            <a:r>
              <a:rPr lang="en-US" altLang="ko-KR" dirty="0" smtClean="0">
                <a:solidFill>
                  <a:schemeClr val="bg2">
                    <a:lumMod val="75000"/>
                  </a:schemeClr>
                </a:solidFill>
              </a:rPr>
              <a:t>Management layer</a:t>
            </a:r>
          </a:p>
          <a:p>
            <a:pPr lvl="1"/>
            <a:r>
              <a:rPr lang="en-US" altLang="ko-KR" dirty="0" smtClean="0">
                <a:solidFill>
                  <a:schemeClr val="bg2">
                    <a:lumMod val="75000"/>
                  </a:schemeClr>
                </a:solidFill>
              </a:rPr>
              <a:t>Platform layer</a:t>
            </a:r>
          </a:p>
          <a:p>
            <a:r>
              <a:rPr lang="en-US" altLang="ko-KR" dirty="0" smtClean="0"/>
              <a:t>Evaluation &amp; Conclusion</a:t>
            </a:r>
          </a:p>
          <a:p>
            <a:r>
              <a:rPr lang="en-US" altLang="ko-KR" dirty="0" err="1" smtClean="0">
                <a:solidFill>
                  <a:schemeClr val="bg2">
                    <a:lumMod val="75000"/>
                  </a:schemeClr>
                </a:solidFill>
              </a:rPr>
              <a:t>xOMB</a:t>
            </a:r>
            <a:endParaRPr lang="en-US" altLang="ko-KR" dirty="0" smtClean="0">
              <a:solidFill>
                <a:schemeClr val="bg2">
                  <a:lumMod val="75000"/>
                </a:schemeClr>
              </a:solidFill>
            </a:endParaRPr>
          </a:p>
          <a:p>
            <a:r>
              <a:rPr lang="en-US" altLang="ko-KR" dirty="0" smtClean="0">
                <a:solidFill>
                  <a:schemeClr val="bg2">
                    <a:lumMod val="75000"/>
                  </a:schemeClr>
                </a:solidFill>
              </a:rPr>
              <a:t>Discussion</a:t>
            </a:r>
            <a:endParaRPr lang="ko-KR" altLang="en-US" dirty="0">
              <a:solidFill>
                <a:schemeClr val="bg2">
                  <a:lumMod val="75000"/>
                </a:schemeClr>
              </a:solidFill>
            </a:endParaRPr>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20</a:t>
            </a:fld>
            <a:endParaRPr lang="ko-KR" altLang="en-US"/>
          </a:p>
        </p:txBody>
      </p:sp>
    </p:spTree>
    <p:extLst>
      <p:ext uri="{BB962C8B-B14F-4D97-AF65-F5344CB8AC3E}">
        <p14:creationId xmlns:p14="http://schemas.microsoft.com/office/powerpoint/2010/main" val="13004703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925055"/>
          </a:xfrm>
        </p:spPr>
        <p:txBody>
          <a:bodyPr/>
          <a:lstStyle/>
          <a:p>
            <a:r>
              <a:rPr lang="en-US" altLang="ko-KR" dirty="0" smtClean="0"/>
              <a:t>Implementation</a:t>
            </a:r>
            <a:endParaRPr lang="ko-KR" altLang="en-US" dirty="0"/>
          </a:p>
        </p:txBody>
      </p:sp>
      <p:sp>
        <p:nvSpPr>
          <p:cNvPr id="3" name="내용 개체 틀 2"/>
          <p:cNvSpPr>
            <a:spLocks noGrp="1"/>
          </p:cNvSpPr>
          <p:nvPr>
            <p:ph idx="1"/>
          </p:nvPr>
        </p:nvSpPr>
        <p:spPr/>
        <p:txBody>
          <a:bodyPr/>
          <a:lstStyle/>
          <a:p>
            <a:r>
              <a:rPr lang="en-US" altLang="ko-KR" dirty="0" err="1" smtClean="0"/>
              <a:t>CoMb</a:t>
            </a:r>
            <a:r>
              <a:rPr lang="en-US" altLang="ko-KR" dirty="0" smtClean="0"/>
              <a:t> Controller</a:t>
            </a:r>
          </a:p>
          <a:p>
            <a:pPr lvl="1"/>
            <a:r>
              <a:rPr lang="en-US" altLang="ko-KR" dirty="0" smtClean="0"/>
              <a:t>Use CPLEX (mathematical solver for liner programming)</a:t>
            </a:r>
          </a:p>
          <a:p>
            <a:r>
              <a:rPr lang="en-US" altLang="ko-KR" dirty="0" err="1" smtClean="0"/>
              <a:t>CoMb</a:t>
            </a:r>
            <a:r>
              <a:rPr lang="en-US" altLang="ko-KR" dirty="0" smtClean="0"/>
              <a:t> box prototype</a:t>
            </a:r>
          </a:p>
          <a:p>
            <a:pPr lvl="1"/>
            <a:r>
              <a:rPr lang="en-US" altLang="ko-KR" dirty="0" smtClean="0"/>
              <a:t>Classification is done by NIC</a:t>
            </a:r>
          </a:p>
          <a:p>
            <a:pPr lvl="1"/>
            <a:r>
              <a:rPr lang="en-US" altLang="ko-KR" dirty="0" smtClean="0"/>
              <a:t>Policy enforcer is implemented in kernel-mode Click</a:t>
            </a:r>
          </a:p>
          <a:p>
            <a:r>
              <a:rPr lang="en-US" altLang="ko-KR" dirty="0" err="1" smtClean="0"/>
              <a:t>CoMb</a:t>
            </a:r>
            <a:r>
              <a:rPr lang="en-US" altLang="ko-KR" dirty="0" smtClean="0"/>
              <a:t> application</a:t>
            </a:r>
          </a:p>
          <a:p>
            <a:pPr lvl="1"/>
            <a:r>
              <a:rPr lang="en-US" altLang="ko-KR" dirty="0" smtClean="0"/>
              <a:t>Session reconstruction &amp; protocol parser</a:t>
            </a:r>
          </a:p>
          <a:p>
            <a:pPr lvl="2"/>
            <a:r>
              <a:rPr lang="en-US" altLang="ko-KR" dirty="0" smtClean="0"/>
              <a:t>Port these logic from Bro to Click</a:t>
            </a:r>
          </a:p>
          <a:p>
            <a:pPr lvl="1"/>
            <a:r>
              <a:rPr lang="en-US" altLang="ko-KR" dirty="0" smtClean="0"/>
              <a:t>For standalone applications</a:t>
            </a:r>
          </a:p>
          <a:p>
            <a:pPr lvl="2"/>
            <a:r>
              <a:rPr lang="en-US" altLang="ko-KR" dirty="0" smtClean="0"/>
              <a:t>Enable DMA or virtual network interfaces</a:t>
            </a:r>
          </a:p>
          <a:p>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21</a:t>
            </a:fld>
            <a:endParaRPr lang="ko-KR" altLang="en-US"/>
          </a:p>
        </p:txBody>
      </p:sp>
    </p:spTree>
    <p:extLst>
      <p:ext uri="{BB962C8B-B14F-4D97-AF65-F5344CB8AC3E}">
        <p14:creationId xmlns:p14="http://schemas.microsoft.com/office/powerpoint/2010/main" val="23937344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862425"/>
          </a:xfrm>
        </p:spPr>
        <p:txBody>
          <a:bodyPr/>
          <a:lstStyle/>
          <a:p>
            <a:r>
              <a:rPr lang="en-US" altLang="ko-KR" dirty="0" smtClean="0"/>
              <a:t>Reduction in Provisioning Cost</a:t>
            </a:r>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22</a:t>
            </a:fld>
            <a:endParaRPr lang="ko-KR" altLang="en-US"/>
          </a:p>
        </p:txBody>
      </p:sp>
      <p:pic>
        <p:nvPicPr>
          <p:cNvPr id="5" name="Picture 6" descr="Empirical_Provisioning_Reuse_color_simpl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50" y="567690"/>
            <a:ext cx="8763000" cy="6134100"/>
          </a:xfrm>
          <a:prstGeom prst="rect">
            <a:avLst/>
          </a:prstGeom>
        </p:spPr>
      </p:pic>
      <p:sp>
        <p:nvSpPr>
          <p:cNvPr id="6" name="TextBox 5"/>
          <p:cNvSpPr txBox="1"/>
          <p:nvPr/>
        </p:nvSpPr>
        <p:spPr>
          <a:xfrm>
            <a:off x="733681" y="5675640"/>
            <a:ext cx="7451504" cy="523220"/>
          </a:xfrm>
          <a:prstGeom prst="rect">
            <a:avLst/>
          </a:prstGeom>
          <a:noFill/>
          <a:ln w="38100" cap="flat" cmpd="sng" algn="ctr">
            <a:solidFill>
              <a:srgbClr val="0000FF"/>
            </a:solidFill>
            <a:prstDash val="solid"/>
            <a:round/>
            <a:headEnd type="none" w="med" len="med"/>
            <a:tailEnd type="none" w="med" len="med"/>
          </a:ln>
        </p:spPr>
        <p:txBody>
          <a:bodyPr wrap="none" rtlCol="0">
            <a:spAutoFit/>
          </a:bodyPr>
          <a:lstStyle/>
          <a:p>
            <a:r>
              <a:rPr lang="en-US" sz="2800" dirty="0" smtClean="0"/>
              <a:t>Consolidation reduces provisioning cost 1.8-2.5X </a:t>
            </a:r>
            <a:endParaRPr lang="en-US" sz="2800" dirty="0"/>
          </a:p>
        </p:txBody>
      </p:sp>
      <p:sp>
        <p:nvSpPr>
          <p:cNvPr id="7" name="TextBox 6"/>
          <p:cNvSpPr txBox="1"/>
          <p:nvPr/>
        </p:nvSpPr>
        <p:spPr>
          <a:xfrm>
            <a:off x="1064712" y="1430115"/>
            <a:ext cx="7450638" cy="461665"/>
          </a:xfrm>
          <a:prstGeom prst="rect">
            <a:avLst/>
          </a:prstGeom>
          <a:solidFill>
            <a:schemeClr val="bg1"/>
          </a:solidFill>
        </p:spPr>
        <p:txBody>
          <a:bodyPr wrap="square" rtlCol="0">
            <a:spAutoFit/>
          </a:bodyPr>
          <a:lstStyle/>
          <a:p>
            <a:r>
              <a:rPr lang="en-US" altLang="ko-KR" sz="2400" dirty="0" smtClean="0"/>
              <a:t>Relative savings = </a:t>
            </a:r>
            <a:r>
              <a:rPr lang="en-US" sz="2400" dirty="0" err="1" smtClean="0"/>
              <a:t>Provisioning</a:t>
            </a:r>
            <a:r>
              <a:rPr lang="en-US" sz="2400" baseline="-25000" dirty="0" err="1" smtClean="0"/>
              <a:t>Today</a:t>
            </a:r>
            <a:r>
              <a:rPr lang="en-US" sz="2400" dirty="0" smtClean="0"/>
              <a:t> /</a:t>
            </a:r>
            <a:r>
              <a:rPr lang="en-US" sz="2400" dirty="0" err="1" smtClean="0"/>
              <a:t>Provisioning</a:t>
            </a:r>
            <a:r>
              <a:rPr lang="en-US" sz="2400" baseline="-25000" dirty="0" err="1" smtClean="0"/>
              <a:t>Consolidated</a:t>
            </a:r>
            <a:r>
              <a:rPr lang="en-US" sz="2400" dirty="0" smtClean="0"/>
              <a:t> </a:t>
            </a:r>
            <a:endParaRPr lang="en-US" sz="2400" dirty="0"/>
          </a:p>
        </p:txBody>
      </p:sp>
    </p:spTree>
    <p:extLst>
      <p:ext uri="{BB962C8B-B14F-4D97-AF65-F5344CB8AC3E}">
        <p14:creationId xmlns:p14="http://schemas.microsoft.com/office/powerpoint/2010/main" val="23410113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862425"/>
          </a:xfrm>
        </p:spPr>
        <p:txBody>
          <a:bodyPr/>
          <a:lstStyle/>
          <a:p>
            <a:r>
              <a:rPr lang="en-US" altLang="ko-KR" dirty="0" smtClean="0"/>
              <a:t>Reduction in Maximum Load</a:t>
            </a:r>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23</a:t>
            </a:fld>
            <a:endParaRPr lang="ko-KR" altLang="en-US"/>
          </a:p>
        </p:txBody>
      </p:sp>
      <p:pic>
        <p:nvPicPr>
          <p:cNvPr id="5" name="Picture 7" descr="Empirical_LB_combined_color_simpl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91727"/>
            <a:ext cx="8373533" cy="5861473"/>
          </a:xfrm>
          <a:prstGeom prst="rect">
            <a:avLst/>
          </a:prstGeom>
        </p:spPr>
      </p:pic>
      <p:sp>
        <p:nvSpPr>
          <p:cNvPr id="6" name="TextBox 5"/>
          <p:cNvSpPr txBox="1"/>
          <p:nvPr/>
        </p:nvSpPr>
        <p:spPr>
          <a:xfrm>
            <a:off x="943058" y="5675640"/>
            <a:ext cx="7412932" cy="523220"/>
          </a:xfrm>
          <a:prstGeom prst="rect">
            <a:avLst/>
          </a:prstGeom>
          <a:noFill/>
          <a:ln w="38100" cap="flat" cmpd="sng" algn="ctr">
            <a:solidFill>
              <a:srgbClr val="0000FF"/>
            </a:solidFill>
            <a:prstDash val="solid"/>
            <a:round/>
            <a:headEnd type="none" w="med" len="med"/>
            <a:tailEnd type="none" w="med" len="med"/>
          </a:ln>
        </p:spPr>
        <p:txBody>
          <a:bodyPr wrap="none" rtlCol="0">
            <a:spAutoFit/>
          </a:bodyPr>
          <a:lstStyle/>
          <a:p>
            <a:r>
              <a:rPr lang="en-US" sz="2800" dirty="0" smtClean="0"/>
              <a:t>Consolidation reduces maximum load by 2.5-25X </a:t>
            </a:r>
            <a:endParaRPr lang="en-US" sz="2800" dirty="0"/>
          </a:p>
        </p:txBody>
      </p:sp>
      <p:sp>
        <p:nvSpPr>
          <p:cNvPr id="7" name="TextBox 6"/>
          <p:cNvSpPr txBox="1"/>
          <p:nvPr/>
        </p:nvSpPr>
        <p:spPr>
          <a:xfrm>
            <a:off x="1232770" y="1385042"/>
            <a:ext cx="7706783" cy="461665"/>
          </a:xfrm>
          <a:prstGeom prst="rect">
            <a:avLst/>
          </a:prstGeom>
          <a:solidFill>
            <a:schemeClr val="bg1"/>
          </a:solidFill>
        </p:spPr>
        <p:txBody>
          <a:bodyPr wrap="square" rtlCol="0">
            <a:spAutoFit/>
          </a:bodyPr>
          <a:lstStyle/>
          <a:p>
            <a:r>
              <a:rPr lang="en-US" sz="2400" dirty="0" smtClean="0"/>
              <a:t>Relative savings = </a:t>
            </a:r>
            <a:r>
              <a:rPr lang="en-US" sz="2400" dirty="0" err="1" smtClean="0"/>
              <a:t>MaxLoad</a:t>
            </a:r>
            <a:r>
              <a:rPr lang="en-US" sz="2400" baseline="-25000" dirty="0" err="1" smtClean="0"/>
              <a:t>Today</a:t>
            </a:r>
            <a:r>
              <a:rPr lang="en-US" sz="2400" dirty="0" smtClean="0"/>
              <a:t> /</a:t>
            </a:r>
            <a:r>
              <a:rPr lang="en-US" sz="2400" dirty="0" err="1" smtClean="0"/>
              <a:t>MaxLoad</a:t>
            </a:r>
            <a:r>
              <a:rPr lang="en-US" sz="2400" baseline="-25000" dirty="0" err="1" smtClean="0"/>
              <a:t>Consolidated</a:t>
            </a:r>
            <a:r>
              <a:rPr lang="en-US" sz="2400" dirty="0" smtClean="0"/>
              <a:t> </a:t>
            </a:r>
            <a:endParaRPr lang="en-US" sz="2400" dirty="0"/>
          </a:p>
        </p:txBody>
      </p:sp>
    </p:spTree>
    <p:extLst>
      <p:ext uri="{BB962C8B-B14F-4D97-AF65-F5344CB8AC3E}">
        <p14:creationId xmlns:p14="http://schemas.microsoft.com/office/powerpoint/2010/main" val="31323999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925055"/>
          </a:xfrm>
        </p:spPr>
        <p:txBody>
          <a:bodyPr/>
          <a:lstStyle/>
          <a:p>
            <a:r>
              <a:rPr lang="en-US" altLang="ko-KR" dirty="0" smtClean="0"/>
              <a:t>Conclusion</a:t>
            </a:r>
            <a:endParaRPr lang="ko-KR" altLang="en-US" dirty="0"/>
          </a:p>
        </p:txBody>
      </p:sp>
      <p:sp>
        <p:nvSpPr>
          <p:cNvPr id="3" name="내용 개체 틀 2"/>
          <p:cNvSpPr>
            <a:spLocks noGrp="1"/>
          </p:cNvSpPr>
          <p:nvPr>
            <p:ph idx="1"/>
          </p:nvPr>
        </p:nvSpPr>
        <p:spPr>
          <a:xfrm>
            <a:off x="628650" y="1290181"/>
            <a:ext cx="7886700" cy="4886782"/>
          </a:xfrm>
        </p:spPr>
        <p:txBody>
          <a:bodyPr/>
          <a:lstStyle/>
          <a:p>
            <a:r>
              <a:rPr lang="en-US" altLang="ko-KR" dirty="0" smtClean="0"/>
              <a:t>Most network evolution occurs via </a:t>
            </a:r>
            <a:r>
              <a:rPr lang="en-US" altLang="ko-KR" dirty="0" err="1" smtClean="0"/>
              <a:t>middleboxes</a:t>
            </a:r>
            <a:endParaRPr lang="en-US" altLang="ko-KR" dirty="0" smtClean="0"/>
          </a:p>
          <a:p>
            <a:pPr lvl="1"/>
            <a:r>
              <a:rPr lang="en-US" altLang="ko-KR" dirty="0" smtClean="0"/>
              <a:t>Current </a:t>
            </a:r>
            <a:r>
              <a:rPr lang="en-US" altLang="ko-KR" dirty="0" err="1" smtClean="0"/>
              <a:t>middleboxes</a:t>
            </a:r>
            <a:r>
              <a:rPr lang="en-US" altLang="ko-KR" dirty="0" smtClean="0"/>
              <a:t> is inflexible and difficult to extend</a:t>
            </a:r>
          </a:p>
          <a:p>
            <a:pPr lvl="1"/>
            <a:r>
              <a:rPr lang="en-US" altLang="ko-KR" dirty="0" smtClean="0"/>
              <a:t>High </a:t>
            </a:r>
            <a:r>
              <a:rPr lang="en-US" altLang="ko-KR" dirty="0" err="1" smtClean="0"/>
              <a:t>CapEx</a:t>
            </a:r>
            <a:r>
              <a:rPr lang="en-US" altLang="ko-KR" dirty="0" smtClean="0"/>
              <a:t>, </a:t>
            </a:r>
            <a:r>
              <a:rPr lang="en-US" altLang="ko-KR" dirty="0" err="1" smtClean="0"/>
              <a:t>OpEx</a:t>
            </a:r>
            <a:endParaRPr lang="en-US" altLang="ko-KR" dirty="0"/>
          </a:p>
          <a:p>
            <a:r>
              <a:rPr lang="en-US" altLang="ko-KR" dirty="0" err="1" smtClean="0"/>
              <a:t>CoMb</a:t>
            </a:r>
            <a:r>
              <a:rPr lang="en-US" altLang="ko-KR" dirty="0" smtClean="0"/>
              <a:t>: Consolidated </a:t>
            </a:r>
            <a:r>
              <a:rPr lang="en-US" altLang="ko-KR" dirty="0" err="1" smtClean="0"/>
              <a:t>Middlebox</a:t>
            </a:r>
            <a:endParaRPr lang="en-US" altLang="ko-KR" dirty="0" smtClean="0"/>
          </a:p>
          <a:p>
            <a:pPr lvl="1"/>
            <a:r>
              <a:rPr lang="en-US" altLang="ko-KR" dirty="0" smtClean="0"/>
              <a:t>Decouple software and hardware</a:t>
            </a:r>
          </a:p>
          <a:p>
            <a:pPr lvl="1"/>
            <a:r>
              <a:rPr lang="en-US" altLang="ko-KR" dirty="0" smtClean="0"/>
              <a:t>Application multiplexing</a:t>
            </a:r>
          </a:p>
          <a:p>
            <a:pPr lvl="1"/>
            <a:r>
              <a:rPr lang="en-US" altLang="ko-KR" dirty="0" smtClean="0"/>
              <a:t>Spatial load distribution</a:t>
            </a:r>
          </a:p>
          <a:p>
            <a:pPr lvl="1"/>
            <a:r>
              <a:rPr lang="en-US" altLang="ko-KR" dirty="0" smtClean="0"/>
              <a:t>Resource reuse</a:t>
            </a:r>
          </a:p>
          <a:p>
            <a:pPr lvl="1"/>
            <a:endParaRPr lang="en-US" altLang="ko-KR" dirty="0" smtClean="0"/>
          </a:p>
          <a:p>
            <a:endParaRPr lang="en-US" altLang="ko-KR" dirty="0" smtClean="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24</a:t>
            </a:fld>
            <a:endParaRPr lang="ko-KR" altLang="en-US"/>
          </a:p>
        </p:txBody>
      </p:sp>
    </p:spTree>
    <p:extLst>
      <p:ext uri="{BB962C8B-B14F-4D97-AF65-F5344CB8AC3E}">
        <p14:creationId xmlns:p14="http://schemas.microsoft.com/office/powerpoint/2010/main" val="9387779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46432" y="1122363"/>
            <a:ext cx="8783832" cy="2387600"/>
          </a:xfrm>
        </p:spPr>
        <p:txBody>
          <a:bodyPr>
            <a:normAutofit/>
          </a:bodyPr>
          <a:lstStyle/>
          <a:p>
            <a:r>
              <a:rPr lang="en-US" altLang="ko-KR" sz="4000" dirty="0" err="1" smtClean="0"/>
              <a:t>xOMB</a:t>
            </a:r>
            <a:r>
              <a:rPr lang="en-US" altLang="ko-KR" sz="4000" dirty="0" smtClean="0"/>
              <a:t>: Extensible Open </a:t>
            </a:r>
            <a:r>
              <a:rPr lang="en-US" altLang="ko-KR" sz="4000" dirty="0" err="1" smtClean="0"/>
              <a:t>Middleboxes</a:t>
            </a:r>
            <a:r>
              <a:rPr lang="en-US" altLang="ko-KR" sz="4000" dirty="0" smtClean="0"/>
              <a:t> with Commodity Servers</a:t>
            </a:r>
            <a:endParaRPr lang="ko-KR" altLang="en-US" sz="4000" dirty="0"/>
          </a:p>
        </p:txBody>
      </p:sp>
      <p:sp>
        <p:nvSpPr>
          <p:cNvPr id="3" name="부제목 2"/>
          <p:cNvSpPr>
            <a:spLocks noGrp="1"/>
          </p:cNvSpPr>
          <p:nvPr>
            <p:ph type="subTitle" idx="1"/>
          </p:nvPr>
        </p:nvSpPr>
        <p:spPr/>
        <p:txBody>
          <a:bodyPr/>
          <a:lstStyle/>
          <a:p>
            <a:r>
              <a:rPr lang="en-US" altLang="ko-KR" dirty="0"/>
              <a:t>James Anderson, Ry</a:t>
            </a:r>
            <a:r>
              <a:rPr lang="en-US" altLang="ko-KR" dirty="0">
                <a:solidFill>
                  <a:srgbClr val="000000"/>
                </a:solidFill>
              </a:rPr>
              <a:t>an </a:t>
            </a:r>
            <a:r>
              <a:rPr lang="en-US" altLang="ko-KR" dirty="0" err="1">
                <a:solidFill>
                  <a:srgbClr val="000000"/>
                </a:solidFill>
              </a:rPr>
              <a:t>Braud</a:t>
            </a:r>
            <a:r>
              <a:rPr lang="en-US" altLang="ko-KR" dirty="0">
                <a:solidFill>
                  <a:srgbClr val="000000"/>
                </a:solidFill>
              </a:rPr>
              <a:t>, Rishi Kapoor, George Porter and Amin </a:t>
            </a:r>
            <a:r>
              <a:rPr lang="en-US" altLang="ko-KR" dirty="0" err="1">
                <a:solidFill>
                  <a:srgbClr val="000000"/>
                </a:solidFill>
              </a:rPr>
              <a:t>Vahdat</a:t>
            </a:r>
            <a:endParaRPr lang="en-US" altLang="ko-KR" dirty="0">
              <a:solidFill>
                <a:srgbClr val="000000"/>
              </a:solidFill>
            </a:endParaRPr>
          </a:p>
          <a:p>
            <a:endParaRPr lang="ko-KR" altLang="en-US" dirty="0"/>
          </a:p>
        </p:txBody>
      </p:sp>
    </p:spTree>
    <p:extLst>
      <p:ext uri="{BB962C8B-B14F-4D97-AF65-F5344CB8AC3E}">
        <p14:creationId xmlns:p14="http://schemas.microsoft.com/office/powerpoint/2010/main" val="16398703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49" y="365126"/>
            <a:ext cx="8261811" cy="874951"/>
          </a:xfrm>
        </p:spPr>
        <p:txBody>
          <a:bodyPr>
            <a:normAutofit fontScale="90000"/>
          </a:bodyPr>
          <a:lstStyle/>
          <a:p>
            <a:r>
              <a:rPr lang="en-US" altLang="ko-KR" dirty="0" err="1" smtClean="0"/>
              <a:t>xOMB</a:t>
            </a:r>
            <a:r>
              <a:rPr lang="en-US" altLang="ko-KR" dirty="0" smtClean="0"/>
              <a:t>: </a:t>
            </a:r>
            <a:r>
              <a:rPr lang="en-US" altLang="ko-KR" dirty="0" err="1" smtClean="0"/>
              <a:t>eXtensible</a:t>
            </a:r>
            <a:r>
              <a:rPr lang="en-US" altLang="ko-KR" dirty="0" smtClean="0"/>
              <a:t> Open </a:t>
            </a:r>
            <a:r>
              <a:rPr lang="en-US" altLang="ko-KR" dirty="0" err="1" smtClean="0"/>
              <a:t>Middlebox</a:t>
            </a:r>
            <a:endParaRPr lang="ko-KR" altLang="en-US" dirty="0"/>
          </a:p>
        </p:txBody>
      </p:sp>
      <p:sp>
        <p:nvSpPr>
          <p:cNvPr id="3" name="내용 개체 틀 2"/>
          <p:cNvSpPr>
            <a:spLocks noGrp="1"/>
          </p:cNvSpPr>
          <p:nvPr>
            <p:ph idx="1"/>
          </p:nvPr>
        </p:nvSpPr>
        <p:spPr>
          <a:xfrm>
            <a:off x="628650" y="1465545"/>
            <a:ext cx="7886700" cy="4711418"/>
          </a:xfrm>
        </p:spPr>
        <p:txBody>
          <a:bodyPr>
            <a:normAutofit lnSpcReduction="10000"/>
          </a:bodyPr>
          <a:lstStyle/>
          <a:p>
            <a:r>
              <a:rPr lang="en-US" altLang="ko-KR" dirty="0" smtClean="0"/>
              <a:t>Framework for programmable </a:t>
            </a:r>
            <a:r>
              <a:rPr lang="en-US" altLang="ko-KR" dirty="0" err="1" smtClean="0"/>
              <a:t>middleboxes</a:t>
            </a:r>
            <a:r>
              <a:rPr lang="en-US" altLang="ko-KR" dirty="0" smtClean="0"/>
              <a:t> using commodity servers</a:t>
            </a:r>
          </a:p>
          <a:p>
            <a:pPr lvl="1"/>
            <a:r>
              <a:rPr lang="en-US" altLang="ko-KR" dirty="0" smtClean="0"/>
              <a:t>Focused on programmability and extensibility</a:t>
            </a:r>
          </a:p>
          <a:p>
            <a:r>
              <a:rPr lang="en-US" altLang="ko-KR" dirty="0" smtClean="0"/>
              <a:t>Provides a programmable pipeline</a:t>
            </a:r>
          </a:p>
          <a:p>
            <a:pPr lvl="1"/>
            <a:r>
              <a:rPr lang="en-US" altLang="ko-KR" dirty="0" err="1" smtClean="0"/>
              <a:t>CoMb</a:t>
            </a:r>
            <a:r>
              <a:rPr lang="en-US" altLang="ko-KR" dirty="0" smtClean="0"/>
              <a:t>: Per-packet processing</a:t>
            </a:r>
          </a:p>
          <a:p>
            <a:pPr lvl="1"/>
            <a:r>
              <a:rPr lang="en-US" altLang="ko-KR" dirty="0" err="1" smtClean="0"/>
              <a:t>xOMB</a:t>
            </a:r>
            <a:r>
              <a:rPr lang="en-US" altLang="ko-KR" dirty="0" smtClean="0"/>
              <a:t> allows </a:t>
            </a:r>
            <a:r>
              <a:rPr lang="en-US" altLang="ko-KR" dirty="0"/>
              <a:t>byte stream level </a:t>
            </a:r>
            <a:endParaRPr lang="en-US" altLang="ko-KR" dirty="0" smtClean="0"/>
          </a:p>
          <a:p>
            <a:r>
              <a:rPr lang="en-US" altLang="ko-KR" dirty="0" smtClean="0"/>
              <a:t>Provides low-level functionality necessary for high performance processing</a:t>
            </a:r>
          </a:p>
          <a:p>
            <a:r>
              <a:rPr lang="en-US" altLang="ko-KR" dirty="0" smtClean="0"/>
              <a:t>User defined functionality on top of basic </a:t>
            </a:r>
            <a:r>
              <a:rPr lang="en-US" altLang="ko-KR" dirty="0" err="1" smtClean="0"/>
              <a:t>xOMB</a:t>
            </a:r>
            <a:r>
              <a:rPr lang="en-US" altLang="ko-KR" dirty="0" smtClean="0"/>
              <a:t> </a:t>
            </a:r>
            <a:br>
              <a:rPr lang="en-US" altLang="ko-KR" dirty="0" smtClean="0"/>
            </a:br>
            <a:r>
              <a:rPr lang="en-US" altLang="ko-KR" dirty="0" smtClean="0"/>
              <a:t>blocks</a:t>
            </a:r>
          </a:p>
          <a:p>
            <a:r>
              <a:rPr lang="en-US" altLang="ko-KR" dirty="0" smtClean="0"/>
              <a:t>It currently working for TCP only</a:t>
            </a:r>
          </a:p>
          <a:p>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26</a:t>
            </a:fld>
            <a:endParaRPr lang="ko-KR" altLang="en-US"/>
          </a:p>
        </p:txBody>
      </p:sp>
    </p:spTree>
    <p:extLst>
      <p:ext uri="{BB962C8B-B14F-4D97-AF65-F5344CB8AC3E}">
        <p14:creationId xmlns:p14="http://schemas.microsoft.com/office/powerpoint/2010/main" val="35508995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849899"/>
          </a:xfrm>
        </p:spPr>
        <p:txBody>
          <a:bodyPr/>
          <a:lstStyle/>
          <a:p>
            <a:r>
              <a:rPr lang="en-US" altLang="ko-KR" dirty="0" err="1" smtClean="0"/>
              <a:t>xOMB</a:t>
            </a:r>
            <a:r>
              <a:rPr lang="en-US" altLang="ko-KR" dirty="0" smtClean="0"/>
              <a:t> Architecture</a:t>
            </a:r>
            <a:endParaRPr lang="ko-KR" altLang="en-US" dirty="0"/>
          </a:p>
        </p:txBody>
      </p:sp>
      <p:pic>
        <p:nvPicPr>
          <p:cNvPr id="4" name="그림 3"/>
          <p:cNvPicPr>
            <a:picLocks noChangeAspect="1"/>
          </p:cNvPicPr>
          <p:nvPr/>
        </p:nvPicPr>
        <p:blipFill>
          <a:blip r:embed="rId3"/>
          <a:stretch>
            <a:fillRect/>
          </a:stretch>
        </p:blipFill>
        <p:spPr>
          <a:xfrm>
            <a:off x="1010638" y="2229493"/>
            <a:ext cx="6984583" cy="3048356"/>
          </a:xfrm>
          <a:prstGeom prst="rect">
            <a:avLst/>
          </a:prstGeom>
        </p:spPr>
      </p:pic>
      <p:sp>
        <p:nvSpPr>
          <p:cNvPr id="5" name="슬라이드 번호 개체 틀 4"/>
          <p:cNvSpPr>
            <a:spLocks noGrp="1"/>
          </p:cNvSpPr>
          <p:nvPr>
            <p:ph type="sldNum" sz="quarter" idx="12"/>
          </p:nvPr>
        </p:nvSpPr>
        <p:spPr/>
        <p:txBody>
          <a:bodyPr/>
          <a:lstStyle/>
          <a:p>
            <a:fld id="{91C0008F-700A-467B-A83A-DBBE1F11281A}" type="slidenum">
              <a:rPr lang="ko-KR" altLang="en-US" smtClean="0"/>
              <a:t>27</a:t>
            </a:fld>
            <a:endParaRPr lang="ko-KR" altLang="en-US"/>
          </a:p>
        </p:txBody>
      </p:sp>
    </p:spTree>
    <p:extLst>
      <p:ext uri="{BB962C8B-B14F-4D97-AF65-F5344CB8AC3E}">
        <p14:creationId xmlns:p14="http://schemas.microsoft.com/office/powerpoint/2010/main" val="19328490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800357"/>
          </a:xfrm>
        </p:spPr>
        <p:txBody>
          <a:bodyPr>
            <a:normAutofit/>
          </a:bodyPr>
          <a:lstStyle/>
          <a:p>
            <a:r>
              <a:rPr lang="en-US" altLang="ko-KR" dirty="0" smtClean="0"/>
              <a:t>Design of </a:t>
            </a:r>
            <a:r>
              <a:rPr lang="en-US" altLang="ko-KR" dirty="0" err="1" smtClean="0"/>
              <a:t>xOMB</a:t>
            </a:r>
            <a:r>
              <a:rPr lang="en-US" altLang="ko-KR" dirty="0" smtClean="0"/>
              <a:t> Server</a:t>
            </a:r>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28</a:t>
            </a:fld>
            <a:endParaRPr lang="ko-KR" altLang="en-US"/>
          </a:p>
        </p:txBody>
      </p:sp>
      <p:grpSp>
        <p:nvGrpSpPr>
          <p:cNvPr id="5" name="Group 2"/>
          <p:cNvGrpSpPr/>
          <p:nvPr/>
        </p:nvGrpSpPr>
        <p:grpSpPr>
          <a:xfrm>
            <a:off x="628650" y="4495294"/>
            <a:ext cx="7883175" cy="2226182"/>
            <a:chOff x="817047" y="4306102"/>
            <a:chExt cx="7883175" cy="2226182"/>
          </a:xfrm>
          <a:solidFill>
            <a:schemeClr val="accent3">
              <a:lumMod val="20000"/>
              <a:lumOff val="80000"/>
            </a:schemeClr>
          </a:solidFill>
        </p:grpSpPr>
        <p:grpSp>
          <p:nvGrpSpPr>
            <p:cNvPr id="6" name="Group 1"/>
            <p:cNvGrpSpPr/>
            <p:nvPr/>
          </p:nvGrpSpPr>
          <p:grpSpPr>
            <a:xfrm>
              <a:off x="817047" y="4306102"/>
              <a:ext cx="7883175" cy="2226182"/>
              <a:chOff x="932487" y="4306102"/>
              <a:chExt cx="7883175" cy="2226182"/>
            </a:xfrm>
            <a:grpFill/>
          </p:grpSpPr>
          <p:sp>
            <p:nvSpPr>
              <p:cNvPr id="8" name="Rectangle 21"/>
              <p:cNvSpPr/>
              <p:nvPr/>
            </p:nvSpPr>
            <p:spPr>
              <a:xfrm rot="16200000">
                <a:off x="4298356" y="1693168"/>
                <a:ext cx="1057749" cy="778948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2400" dirty="0" smtClean="0">
                    <a:solidFill>
                      <a:srgbClr val="000000"/>
                    </a:solidFill>
                  </a:rPr>
                  <a:t>Socket  I/O</a:t>
                </a:r>
                <a:endParaRPr lang="en-US" sz="2400" dirty="0">
                  <a:solidFill>
                    <a:srgbClr val="000000"/>
                  </a:solidFill>
                </a:endParaRPr>
              </a:p>
            </p:txBody>
          </p:sp>
          <p:sp>
            <p:nvSpPr>
              <p:cNvPr id="9" name="Rectangle 23"/>
              <p:cNvSpPr/>
              <p:nvPr/>
            </p:nvSpPr>
            <p:spPr>
              <a:xfrm>
                <a:off x="6958045" y="4306102"/>
                <a:ext cx="1857617" cy="8455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a:t>
                </a:r>
              </a:p>
              <a:p>
                <a:pPr algn="ctr"/>
                <a:r>
                  <a:rPr lang="en-US" sz="2400" dirty="0" smtClean="0">
                    <a:solidFill>
                      <a:srgbClr val="000000"/>
                    </a:solidFill>
                  </a:rPr>
                  <a:t> Plane</a:t>
                </a:r>
              </a:p>
            </p:txBody>
          </p:sp>
          <p:sp>
            <p:nvSpPr>
              <p:cNvPr id="10" name="Rectangle 27"/>
              <p:cNvSpPr/>
              <p:nvPr/>
            </p:nvSpPr>
            <p:spPr>
              <a:xfrm>
                <a:off x="2859709" y="4307843"/>
                <a:ext cx="1812150" cy="837684"/>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Connection</a:t>
                </a:r>
              </a:p>
              <a:p>
                <a:pPr algn="ctr"/>
                <a:r>
                  <a:rPr lang="en-US" sz="2400" dirty="0" smtClean="0">
                    <a:solidFill>
                      <a:srgbClr val="000000"/>
                    </a:solidFill>
                  </a:rPr>
                  <a:t>Manager</a:t>
                </a:r>
                <a:endParaRPr lang="en-US" sz="2400" dirty="0">
                  <a:solidFill>
                    <a:srgbClr val="000000"/>
                  </a:solidFill>
                </a:endParaRPr>
              </a:p>
            </p:txBody>
          </p:sp>
          <p:sp>
            <p:nvSpPr>
              <p:cNvPr id="11" name="Rectangle 30"/>
              <p:cNvSpPr/>
              <p:nvPr/>
            </p:nvSpPr>
            <p:spPr>
              <a:xfrm>
                <a:off x="4784969" y="4311325"/>
                <a:ext cx="2059966" cy="837684"/>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Message </a:t>
                </a:r>
              </a:p>
              <a:p>
                <a:pPr algn="ctr"/>
                <a:r>
                  <a:rPr lang="en-US" sz="2400" dirty="0" smtClean="0">
                    <a:solidFill>
                      <a:srgbClr val="000000"/>
                    </a:solidFill>
                  </a:rPr>
                  <a:t>Reorder Buffer</a:t>
                </a:r>
              </a:p>
            </p:txBody>
          </p:sp>
          <p:sp>
            <p:nvSpPr>
              <p:cNvPr id="12" name="TextBox 11"/>
              <p:cNvSpPr txBox="1"/>
              <p:nvPr/>
            </p:nvSpPr>
            <p:spPr>
              <a:xfrm>
                <a:off x="1301847" y="5701287"/>
                <a:ext cx="983228" cy="830997"/>
              </a:xfrm>
              <a:prstGeom prst="rect">
                <a:avLst/>
              </a:prstGeom>
              <a:noFill/>
            </p:spPr>
            <p:txBody>
              <a:bodyPr wrap="square" rtlCol="0">
                <a:spAutoFit/>
              </a:bodyPr>
              <a:lstStyle/>
              <a:p>
                <a:pPr algn="ctr"/>
                <a:r>
                  <a:rPr lang="en-US" sz="2400" dirty="0" smtClean="0"/>
                  <a:t>Client TCP</a:t>
                </a:r>
                <a:endParaRPr lang="en-US" sz="2400" dirty="0"/>
              </a:p>
            </p:txBody>
          </p:sp>
          <p:sp>
            <p:nvSpPr>
              <p:cNvPr id="13" name="Rectangle 24"/>
              <p:cNvSpPr/>
              <p:nvPr/>
            </p:nvSpPr>
            <p:spPr>
              <a:xfrm>
                <a:off x="953870" y="4306102"/>
                <a:ext cx="1812150" cy="837684"/>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Buffer</a:t>
                </a:r>
              </a:p>
              <a:p>
                <a:pPr algn="ctr"/>
                <a:r>
                  <a:rPr lang="en-US" sz="2400" dirty="0" smtClean="0">
                    <a:solidFill>
                      <a:schemeClr val="tx1"/>
                    </a:solidFill>
                  </a:rPr>
                  <a:t>Manager</a:t>
                </a:r>
                <a:endParaRPr lang="en-US" sz="2400" dirty="0">
                  <a:solidFill>
                    <a:schemeClr val="tx1"/>
                  </a:solidFill>
                </a:endParaRPr>
              </a:p>
            </p:txBody>
          </p:sp>
        </p:grpSp>
        <p:sp>
          <p:nvSpPr>
            <p:cNvPr id="7" name="TextBox 6"/>
            <p:cNvSpPr txBox="1"/>
            <p:nvPr/>
          </p:nvSpPr>
          <p:spPr>
            <a:xfrm>
              <a:off x="6101044" y="5647259"/>
              <a:ext cx="1736992" cy="830997"/>
            </a:xfrm>
            <a:prstGeom prst="rect">
              <a:avLst/>
            </a:prstGeom>
            <a:noFill/>
          </p:spPr>
          <p:txBody>
            <a:bodyPr wrap="square" rtlCol="0">
              <a:spAutoFit/>
            </a:bodyPr>
            <a:lstStyle/>
            <a:p>
              <a:pPr algn="ctr"/>
              <a:r>
                <a:rPr lang="en-US" sz="2400" dirty="0" smtClean="0"/>
                <a:t>Backend</a:t>
              </a:r>
            </a:p>
            <a:p>
              <a:pPr algn="ctr"/>
              <a:r>
                <a:rPr lang="en-US" sz="2400" dirty="0" smtClean="0"/>
                <a:t>TCP</a:t>
              </a:r>
              <a:endParaRPr lang="en-US" sz="2400" dirty="0"/>
            </a:p>
          </p:txBody>
        </p:sp>
      </p:grpSp>
      <p:sp>
        <p:nvSpPr>
          <p:cNvPr id="14" name="Rectangle 13"/>
          <p:cNvSpPr/>
          <p:nvPr/>
        </p:nvSpPr>
        <p:spPr>
          <a:xfrm>
            <a:off x="3381272" y="2058353"/>
            <a:ext cx="2292294" cy="1252161"/>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solidFill>
                <a:srgbClr val="000000"/>
              </a:solidFill>
            </a:endParaRPr>
          </a:p>
          <a:p>
            <a:pPr algn="ctr"/>
            <a:endParaRPr lang="en-US" sz="2400" dirty="0">
              <a:solidFill>
                <a:srgbClr val="000000"/>
              </a:solidFill>
            </a:endParaRPr>
          </a:p>
        </p:txBody>
      </p:sp>
      <p:sp>
        <p:nvSpPr>
          <p:cNvPr id="15" name="Rectangle 14"/>
          <p:cNvSpPr/>
          <p:nvPr/>
        </p:nvSpPr>
        <p:spPr>
          <a:xfrm>
            <a:off x="3705243" y="2352176"/>
            <a:ext cx="451651" cy="544634"/>
          </a:xfrm>
          <a:prstGeom prst="rect">
            <a:avLst/>
          </a:prstGeom>
          <a:solidFill>
            <a:schemeClr val="accent2">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solidFill>
                <a:srgbClr val="000000"/>
              </a:solidFill>
            </a:endParaRPr>
          </a:p>
        </p:txBody>
      </p:sp>
      <p:sp>
        <p:nvSpPr>
          <p:cNvPr id="16" name="Rectangle 15"/>
          <p:cNvSpPr/>
          <p:nvPr/>
        </p:nvSpPr>
        <p:spPr>
          <a:xfrm>
            <a:off x="4306795" y="2352176"/>
            <a:ext cx="451651" cy="544634"/>
          </a:xfrm>
          <a:prstGeom prst="rect">
            <a:avLst/>
          </a:prstGeom>
          <a:solidFill>
            <a:srgbClr val="953735"/>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solidFill>
                <a:srgbClr val="000000"/>
              </a:solidFill>
            </a:endParaRPr>
          </a:p>
        </p:txBody>
      </p:sp>
      <p:sp>
        <p:nvSpPr>
          <p:cNvPr id="17" name="Rectangle 16"/>
          <p:cNvSpPr/>
          <p:nvPr/>
        </p:nvSpPr>
        <p:spPr>
          <a:xfrm>
            <a:off x="4892859" y="2352176"/>
            <a:ext cx="451651" cy="544634"/>
          </a:xfrm>
          <a:prstGeom prst="rect">
            <a:avLst/>
          </a:prstGeom>
          <a:solidFill>
            <a:srgbClr val="953735"/>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solidFill>
                <a:srgbClr val="000000"/>
              </a:solidFill>
            </a:endParaRPr>
          </a:p>
        </p:txBody>
      </p:sp>
      <p:sp>
        <p:nvSpPr>
          <p:cNvPr id="18" name="Rectangle 17"/>
          <p:cNvSpPr/>
          <p:nvPr/>
        </p:nvSpPr>
        <p:spPr>
          <a:xfrm>
            <a:off x="2972436" y="1631217"/>
            <a:ext cx="3050908" cy="1925396"/>
          </a:xfrm>
          <a:prstGeom prst="rect">
            <a:avLst/>
          </a:prstGeom>
          <a:noFill/>
          <a:ln w="57150" cmpd="sng">
            <a:solidFill>
              <a:schemeClr val="accent4">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117357" y="2248190"/>
            <a:ext cx="2714269" cy="954107"/>
          </a:xfrm>
          <a:prstGeom prst="rect">
            <a:avLst/>
          </a:prstGeom>
          <a:noFill/>
        </p:spPr>
        <p:txBody>
          <a:bodyPr wrap="none" rtlCol="0">
            <a:spAutoFit/>
          </a:bodyPr>
          <a:lstStyle/>
          <a:p>
            <a:r>
              <a:rPr lang="en-US" sz="2800" dirty="0" smtClean="0"/>
              <a:t>User or </a:t>
            </a:r>
            <a:r>
              <a:rPr lang="en-US" sz="2800" dirty="0" err="1" smtClean="0"/>
              <a:t>xOMB</a:t>
            </a:r>
            <a:endParaRPr lang="en-US" sz="2800" dirty="0" smtClean="0"/>
          </a:p>
          <a:p>
            <a:r>
              <a:rPr lang="en-US" sz="2800" dirty="0" smtClean="0"/>
              <a:t> defined modules</a:t>
            </a:r>
            <a:endParaRPr lang="en-US" sz="2800" dirty="0"/>
          </a:p>
        </p:txBody>
      </p:sp>
      <p:sp>
        <p:nvSpPr>
          <p:cNvPr id="20" name="TextBox 19"/>
          <p:cNvSpPr txBox="1"/>
          <p:nvPr/>
        </p:nvSpPr>
        <p:spPr>
          <a:xfrm>
            <a:off x="3827660" y="1570849"/>
            <a:ext cx="1306943" cy="523220"/>
          </a:xfrm>
          <a:prstGeom prst="rect">
            <a:avLst/>
          </a:prstGeom>
          <a:noFill/>
        </p:spPr>
        <p:txBody>
          <a:bodyPr wrap="none" rtlCol="0">
            <a:spAutoFit/>
          </a:bodyPr>
          <a:lstStyle/>
          <a:p>
            <a:r>
              <a:rPr lang="en-US" sz="2800" dirty="0" smtClean="0"/>
              <a:t>Pipeline</a:t>
            </a:r>
            <a:endParaRPr lang="en-US" sz="2800" dirty="0"/>
          </a:p>
        </p:txBody>
      </p:sp>
      <p:sp>
        <p:nvSpPr>
          <p:cNvPr id="21" name="TextBox 20"/>
          <p:cNvSpPr txBox="1"/>
          <p:nvPr/>
        </p:nvSpPr>
        <p:spPr>
          <a:xfrm>
            <a:off x="6685276" y="3305912"/>
            <a:ext cx="2044149" cy="954107"/>
          </a:xfrm>
          <a:prstGeom prst="rect">
            <a:avLst/>
          </a:prstGeom>
          <a:noFill/>
        </p:spPr>
        <p:txBody>
          <a:bodyPr wrap="none" rtlCol="0">
            <a:spAutoFit/>
          </a:bodyPr>
          <a:lstStyle/>
          <a:p>
            <a:pPr algn="ctr"/>
            <a:r>
              <a:rPr lang="en-US" sz="2800" dirty="0" smtClean="0"/>
              <a:t>Basic</a:t>
            </a:r>
          </a:p>
          <a:p>
            <a:pPr algn="ctr"/>
            <a:r>
              <a:rPr lang="en-US" sz="2800" dirty="0" smtClean="0"/>
              <a:t>Functionality</a:t>
            </a:r>
            <a:endParaRPr lang="en-US" sz="2800" dirty="0"/>
          </a:p>
        </p:txBody>
      </p:sp>
      <p:sp>
        <p:nvSpPr>
          <p:cNvPr id="22" name="Up-Down Arrow 7"/>
          <p:cNvSpPr/>
          <p:nvPr/>
        </p:nvSpPr>
        <p:spPr>
          <a:xfrm>
            <a:off x="3445014" y="3190977"/>
            <a:ext cx="457200" cy="1371600"/>
          </a:xfrm>
          <a:prstGeom prst="upDownArrow">
            <a:avLst/>
          </a:prstGeom>
          <a:solidFill>
            <a:srgbClr val="DCE6F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Up-Down Arrow 29"/>
          <p:cNvSpPr/>
          <p:nvPr/>
        </p:nvSpPr>
        <p:spPr>
          <a:xfrm>
            <a:off x="5098134" y="3189425"/>
            <a:ext cx="457200" cy="1371600"/>
          </a:xfrm>
          <a:prstGeom prst="upDownArrow">
            <a:avLst/>
          </a:prstGeom>
          <a:solidFill>
            <a:srgbClr val="DCE6F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6"/>
          <p:cNvCxnSpPr>
            <a:stCxn id="19" idx="3"/>
            <a:endCxn id="15" idx="1"/>
          </p:cNvCxnSpPr>
          <p:nvPr/>
        </p:nvCxnSpPr>
        <p:spPr>
          <a:xfrm flipV="1">
            <a:off x="2831626" y="2624493"/>
            <a:ext cx="873617" cy="1007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44018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7"/>
            <a:ext cx="7886700" cy="699586"/>
          </a:xfrm>
        </p:spPr>
        <p:txBody>
          <a:bodyPr/>
          <a:lstStyle/>
          <a:p>
            <a:r>
              <a:rPr lang="en-US" altLang="ko-KR" dirty="0" smtClean="0"/>
              <a:t>Example of Pipeline: HTTP</a:t>
            </a:r>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29</a:t>
            </a:fld>
            <a:endParaRPr lang="ko-KR" altLang="en-US"/>
          </a:p>
        </p:txBody>
      </p:sp>
      <p:pic>
        <p:nvPicPr>
          <p:cNvPr id="5" name="그림 4"/>
          <p:cNvPicPr>
            <a:picLocks noChangeAspect="1"/>
          </p:cNvPicPr>
          <p:nvPr/>
        </p:nvPicPr>
        <p:blipFill>
          <a:blip r:embed="rId3"/>
          <a:stretch>
            <a:fillRect/>
          </a:stretch>
        </p:blipFill>
        <p:spPr>
          <a:xfrm>
            <a:off x="1515649" y="1454532"/>
            <a:ext cx="6301636" cy="4790095"/>
          </a:xfrm>
          <a:prstGeom prst="rect">
            <a:avLst/>
          </a:prstGeom>
        </p:spPr>
      </p:pic>
    </p:spTree>
    <p:extLst>
      <p:ext uri="{BB962C8B-B14F-4D97-AF65-F5344CB8AC3E}">
        <p14:creationId xmlns:p14="http://schemas.microsoft.com/office/powerpoint/2010/main" val="4625693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870549"/>
          </a:xfrm>
        </p:spPr>
        <p:txBody>
          <a:bodyPr/>
          <a:lstStyle/>
          <a:p>
            <a:r>
              <a:rPr lang="en-US" altLang="ko-KR" dirty="0" smtClean="0"/>
              <a:t>Era of </a:t>
            </a:r>
            <a:r>
              <a:rPr lang="en-US" altLang="ko-KR" dirty="0" err="1" smtClean="0"/>
              <a:t>Middleboxes</a:t>
            </a:r>
            <a:endParaRPr lang="ko-KR" altLang="en-US" dirty="0"/>
          </a:p>
        </p:txBody>
      </p:sp>
      <p:sp>
        <p:nvSpPr>
          <p:cNvPr id="3" name="내용 개체 틀 2"/>
          <p:cNvSpPr>
            <a:spLocks noGrp="1"/>
          </p:cNvSpPr>
          <p:nvPr>
            <p:ph idx="1"/>
          </p:nvPr>
        </p:nvSpPr>
        <p:spPr>
          <a:xfrm>
            <a:off x="628650" y="1569308"/>
            <a:ext cx="4536474" cy="4607655"/>
          </a:xfrm>
        </p:spPr>
        <p:txBody>
          <a:bodyPr/>
          <a:lstStyle/>
          <a:p>
            <a:r>
              <a:rPr lang="en-US" altLang="ko-KR" dirty="0" smtClean="0"/>
              <a:t>Exponentially growth </a:t>
            </a:r>
            <a:r>
              <a:rPr lang="en-US" altLang="ko-KR" dirty="0" err="1" smtClean="0"/>
              <a:t>middlebox</a:t>
            </a:r>
            <a:r>
              <a:rPr lang="en-US" altLang="ko-KR" dirty="0" smtClean="0"/>
              <a:t> market</a:t>
            </a:r>
          </a:p>
          <a:p>
            <a:r>
              <a:rPr lang="en-US" altLang="ko-KR" dirty="0" smtClean="0"/>
              <a:t>Reaching the number of </a:t>
            </a:r>
            <a:r>
              <a:rPr lang="en-US" altLang="ko-KR" dirty="0" err="1" smtClean="0"/>
              <a:t>middleboxes</a:t>
            </a:r>
            <a:r>
              <a:rPr lang="en-US" altLang="ko-KR" dirty="0" smtClean="0"/>
              <a:t> to number of L3 network devices</a:t>
            </a:r>
          </a:p>
          <a:p>
            <a:pPr marL="0" indent="0">
              <a:buNone/>
            </a:pPr>
            <a:endParaRPr lang="en-US" altLang="ko-KR" dirty="0" smtClean="0"/>
          </a:p>
          <a:p>
            <a:endParaRPr lang="en-US" altLang="ko-KR" dirty="0"/>
          </a:p>
          <a:p>
            <a:endParaRPr lang="ko-KR" altLang="en-US" dirty="0"/>
          </a:p>
        </p:txBody>
      </p:sp>
      <p:graphicFrame>
        <p:nvGraphicFramePr>
          <p:cNvPr id="26" name="Table 5"/>
          <p:cNvGraphicFramePr>
            <a:graphicFrameLocks noGrp="1"/>
          </p:cNvGraphicFramePr>
          <p:nvPr>
            <p:extLst>
              <p:ext uri="{D42A27DB-BD31-4B8C-83A1-F6EECF244321}">
                <p14:modId xmlns:p14="http://schemas.microsoft.com/office/powerpoint/2010/main" val="4170582311"/>
              </p:ext>
            </p:extLst>
          </p:nvPr>
        </p:nvGraphicFramePr>
        <p:xfrm>
          <a:off x="5101428" y="1650683"/>
          <a:ext cx="3693923" cy="4526280"/>
        </p:xfrm>
        <a:graphic>
          <a:graphicData uri="http://schemas.openxmlformats.org/drawingml/2006/table">
            <a:tbl>
              <a:tblPr firstRow="1" bandRow="1">
                <a:tableStyleId>{2D5ABB26-0587-4C30-8999-92F81FD0307C}</a:tableStyleId>
              </a:tblPr>
              <a:tblGrid>
                <a:gridCol w="2387090"/>
                <a:gridCol w="1306833"/>
              </a:tblGrid>
              <a:tr h="399994">
                <a:tc>
                  <a:txBody>
                    <a:bodyPr/>
                    <a:lstStyle/>
                    <a:p>
                      <a:r>
                        <a:rPr lang="en-US" sz="2100" b="0" i="1" dirty="0" smtClean="0"/>
                        <a:t>Type</a:t>
                      </a:r>
                      <a:r>
                        <a:rPr lang="en-US" sz="2100" b="0" i="1" baseline="0" dirty="0" smtClean="0"/>
                        <a:t> of appliance </a:t>
                      </a:r>
                      <a:endParaRPr lang="en-US" sz="2100" b="0" i="1" dirty="0"/>
                    </a:p>
                  </a:txBody>
                  <a:tcPr>
                    <a:lnR w="38100" cap="flat" cmpd="sng" algn="ctr">
                      <a:solidFill>
                        <a:prstClr val="black">
                          <a:lumMod val="95000"/>
                          <a:lumOff val="5000"/>
                        </a:prstClr>
                      </a:solidFill>
                      <a:prstDash val="solid"/>
                      <a:round/>
                      <a:headEnd type="none" w="med" len="med"/>
                      <a:tailEnd type="none" w="med" len="med"/>
                    </a:lnR>
                    <a:lnB w="38100" cap="flat" cmpd="sng" algn="ctr">
                      <a:solidFill>
                        <a:prstClr val="black">
                          <a:lumMod val="95000"/>
                          <a:lumOff val="5000"/>
                        </a:prstClr>
                      </a:solidFill>
                      <a:prstDash val="solid"/>
                      <a:round/>
                      <a:headEnd type="none" w="med" len="med"/>
                      <a:tailEnd type="none" w="med" len="med"/>
                    </a:lnB>
                  </a:tcPr>
                </a:tc>
                <a:tc>
                  <a:txBody>
                    <a:bodyPr/>
                    <a:lstStyle/>
                    <a:p>
                      <a:pPr algn="r"/>
                      <a:r>
                        <a:rPr lang="en-US" sz="2100" b="0" i="1" dirty="0" smtClean="0"/>
                        <a:t>Number</a:t>
                      </a:r>
                      <a:endParaRPr lang="en-US" sz="2100" b="0" i="1" dirty="0"/>
                    </a:p>
                  </a:txBody>
                  <a:tcPr>
                    <a:lnL w="38100" cap="flat" cmpd="sng" algn="ctr">
                      <a:solidFill>
                        <a:prstClr val="black">
                          <a:lumMod val="95000"/>
                          <a:lumOff val="5000"/>
                        </a:prstClr>
                      </a:solidFill>
                      <a:prstDash val="solid"/>
                      <a:round/>
                      <a:headEnd type="none" w="med" len="med"/>
                      <a:tailEnd type="none" w="med" len="med"/>
                    </a:lnL>
                    <a:lnB w="38100" cap="flat" cmpd="sng" algn="ctr">
                      <a:solidFill>
                        <a:prstClr val="black">
                          <a:lumMod val="95000"/>
                          <a:lumOff val="5000"/>
                        </a:prstClr>
                      </a:solidFill>
                      <a:prstDash val="solid"/>
                      <a:round/>
                      <a:headEnd type="none" w="med" len="med"/>
                      <a:tailEnd type="none" w="med" len="med"/>
                    </a:lnB>
                  </a:tcPr>
                </a:tc>
              </a:tr>
              <a:tr h="399994">
                <a:tc>
                  <a:txBody>
                    <a:bodyPr/>
                    <a:lstStyle/>
                    <a:p>
                      <a:r>
                        <a:rPr lang="en-US" sz="2100" dirty="0" smtClean="0"/>
                        <a:t>Firewalls</a:t>
                      </a:r>
                      <a:endParaRPr lang="en-US" sz="2100" dirty="0"/>
                    </a:p>
                  </a:txBody>
                  <a:tcPr>
                    <a:lnR w="38100" cap="flat" cmpd="sng" algn="ctr">
                      <a:solidFill>
                        <a:prstClr val="black">
                          <a:lumMod val="95000"/>
                          <a:lumOff val="5000"/>
                        </a:prstClr>
                      </a:solidFill>
                      <a:prstDash val="solid"/>
                      <a:round/>
                      <a:headEnd type="none" w="med" len="med"/>
                      <a:tailEnd type="none" w="med" len="med"/>
                    </a:lnR>
                    <a:lnT w="38100" cap="flat" cmpd="sng" algn="ctr">
                      <a:solidFill>
                        <a:prstClr val="black">
                          <a:lumMod val="95000"/>
                          <a:lumOff val="5000"/>
                        </a:prstClr>
                      </a:solidFill>
                      <a:prstDash val="solid"/>
                      <a:round/>
                      <a:headEnd type="none" w="med" len="med"/>
                      <a:tailEnd type="none" w="med" len="med"/>
                    </a:lnT>
                  </a:tcPr>
                </a:tc>
                <a:tc>
                  <a:txBody>
                    <a:bodyPr/>
                    <a:lstStyle/>
                    <a:p>
                      <a:pPr algn="r"/>
                      <a:r>
                        <a:rPr lang="en-US" sz="2100" dirty="0" smtClean="0"/>
                        <a:t>166</a:t>
                      </a:r>
                      <a:endParaRPr lang="en-US" sz="2100" dirty="0"/>
                    </a:p>
                  </a:txBody>
                  <a:tcPr>
                    <a:lnL w="38100" cap="flat" cmpd="sng" algn="ctr">
                      <a:solidFill>
                        <a:prstClr val="black">
                          <a:lumMod val="95000"/>
                          <a:lumOff val="5000"/>
                        </a:prstClr>
                      </a:solidFill>
                      <a:prstDash val="solid"/>
                      <a:round/>
                      <a:headEnd type="none" w="med" len="med"/>
                      <a:tailEnd type="none" w="med" len="med"/>
                    </a:lnL>
                    <a:lnT w="38100" cap="flat" cmpd="sng" algn="ctr">
                      <a:solidFill>
                        <a:prstClr val="black">
                          <a:lumMod val="95000"/>
                          <a:lumOff val="5000"/>
                        </a:prstClr>
                      </a:solidFill>
                      <a:prstDash val="solid"/>
                      <a:round/>
                      <a:headEnd type="none" w="med" len="med"/>
                      <a:tailEnd type="none" w="med" len="med"/>
                    </a:lnT>
                  </a:tcPr>
                </a:tc>
              </a:tr>
              <a:tr h="399994">
                <a:tc>
                  <a:txBody>
                    <a:bodyPr/>
                    <a:lstStyle/>
                    <a:p>
                      <a:r>
                        <a:rPr lang="en-US" sz="2100" dirty="0" smtClean="0"/>
                        <a:t>NIDS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127</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399994">
                <a:tc>
                  <a:txBody>
                    <a:bodyPr/>
                    <a:lstStyle/>
                    <a:p>
                      <a:r>
                        <a:rPr lang="en-US" sz="2100" dirty="0" smtClean="0"/>
                        <a:t>Media</a:t>
                      </a:r>
                      <a:r>
                        <a:rPr lang="en-US" sz="2100" baseline="0" dirty="0" smtClean="0"/>
                        <a:t> gateways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110</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399994">
                <a:tc>
                  <a:txBody>
                    <a:bodyPr/>
                    <a:lstStyle/>
                    <a:p>
                      <a:r>
                        <a:rPr lang="en-US" sz="2100" dirty="0" smtClean="0"/>
                        <a:t>Load balancers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67</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399994">
                <a:tc>
                  <a:txBody>
                    <a:bodyPr/>
                    <a:lstStyle/>
                    <a:p>
                      <a:r>
                        <a:rPr lang="en-US" sz="2100" dirty="0" smtClean="0"/>
                        <a:t>Proxies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66</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399994">
                <a:tc>
                  <a:txBody>
                    <a:bodyPr/>
                    <a:lstStyle/>
                    <a:p>
                      <a:r>
                        <a:rPr lang="en-US" sz="2100" dirty="0" smtClean="0"/>
                        <a:t>VPN</a:t>
                      </a:r>
                      <a:r>
                        <a:rPr lang="en-US" sz="2100" baseline="0" dirty="0" smtClean="0"/>
                        <a:t> gateways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45</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399994">
                <a:tc>
                  <a:txBody>
                    <a:bodyPr/>
                    <a:lstStyle/>
                    <a:p>
                      <a:r>
                        <a:rPr lang="en-US" sz="2100" dirty="0" smtClean="0"/>
                        <a:t>WAN Optimizers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44</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399994">
                <a:tc>
                  <a:txBody>
                    <a:bodyPr/>
                    <a:lstStyle/>
                    <a:p>
                      <a:r>
                        <a:rPr lang="en-US" sz="2100" dirty="0" smtClean="0"/>
                        <a:t>Voice gateways</a:t>
                      </a:r>
                      <a:endParaRPr lang="en-US" sz="2100" dirty="0"/>
                    </a:p>
                  </a:txBody>
                  <a:tcPr>
                    <a:lnR w="38100" cap="flat" cmpd="sng" algn="ctr">
                      <a:solidFill>
                        <a:prstClr val="black">
                          <a:lumMod val="95000"/>
                          <a:lumOff val="5000"/>
                        </a:prstClr>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r"/>
                      <a:r>
                        <a:rPr lang="en-US" sz="2100" dirty="0" smtClean="0"/>
                        <a:t>11</a:t>
                      </a:r>
                      <a:endParaRPr lang="en-US" sz="2100" dirty="0"/>
                    </a:p>
                  </a:txBody>
                  <a:tcPr>
                    <a:lnL w="38100" cap="flat" cmpd="sng" algn="ctr">
                      <a:solidFill>
                        <a:prstClr val="black">
                          <a:lumMod val="95000"/>
                          <a:lumOff val="5000"/>
                        </a:prstClr>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r>
              <a:tr h="399994">
                <a:tc>
                  <a:txBody>
                    <a:bodyPr/>
                    <a:lstStyle/>
                    <a:p>
                      <a:r>
                        <a:rPr lang="en-US" sz="2100" b="1" i="1" dirty="0" smtClean="0">
                          <a:solidFill>
                            <a:srgbClr val="FF0000"/>
                          </a:solidFill>
                        </a:rPr>
                        <a:t>Total Middleboxes</a:t>
                      </a:r>
                      <a:endParaRPr lang="en-US" sz="2100" b="1" i="1" dirty="0">
                        <a:solidFill>
                          <a:srgbClr val="FF0000"/>
                        </a:solidFill>
                      </a:endParaRPr>
                    </a:p>
                  </a:txBody>
                  <a:tcPr>
                    <a:lnR w="38100" cap="flat" cmpd="sng" algn="ctr">
                      <a:solidFill>
                        <a:prstClr val="black">
                          <a:lumMod val="95000"/>
                          <a:lumOff val="5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r"/>
                      <a:r>
                        <a:rPr lang="en-US" sz="2100" b="1" i="1" dirty="0" smtClean="0">
                          <a:solidFill>
                            <a:srgbClr val="FF0000"/>
                          </a:solidFill>
                        </a:rPr>
                        <a:t>636</a:t>
                      </a:r>
                      <a:endParaRPr lang="en-US" sz="2100" b="1" i="1" dirty="0">
                        <a:solidFill>
                          <a:srgbClr val="FF0000"/>
                        </a:solidFill>
                      </a:endParaRPr>
                    </a:p>
                  </a:txBody>
                  <a:tcPr>
                    <a:lnL w="38100" cap="flat" cmpd="sng" algn="ctr">
                      <a:solidFill>
                        <a:prstClr val="black">
                          <a:lumMod val="95000"/>
                          <a:lumOff val="5000"/>
                        </a:prstClr>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r>
              <a:tr h="399994">
                <a:tc>
                  <a:txBody>
                    <a:bodyPr/>
                    <a:lstStyle/>
                    <a:p>
                      <a:r>
                        <a:rPr lang="en-US" sz="2100" b="1" i="1" dirty="0" smtClean="0">
                          <a:solidFill>
                            <a:srgbClr val="FF0000"/>
                          </a:solidFill>
                        </a:rPr>
                        <a:t>Total routers</a:t>
                      </a:r>
                      <a:endParaRPr lang="en-US" sz="2100" b="1" i="1" dirty="0">
                        <a:solidFill>
                          <a:srgbClr val="FF0000"/>
                        </a:solidFill>
                      </a:endParaRPr>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b="1" i="1" dirty="0" smtClean="0">
                          <a:solidFill>
                            <a:srgbClr val="FF0000"/>
                          </a:solidFill>
                        </a:rPr>
                        <a:t>~900</a:t>
                      </a:r>
                      <a:endParaRPr lang="en-US" sz="2100" b="1" i="1" dirty="0">
                        <a:solidFill>
                          <a:srgbClr val="FF0000"/>
                        </a:solidFill>
                      </a:endParaRPr>
                    </a:p>
                  </a:txBody>
                  <a:tcPr>
                    <a:lnL w="38100" cap="flat" cmpd="sng" algn="ctr">
                      <a:solidFill>
                        <a:prstClr val="black">
                          <a:lumMod val="95000"/>
                          <a:lumOff val="5000"/>
                        </a:prstClr>
                      </a:solidFill>
                      <a:prstDash val="solid"/>
                      <a:round/>
                      <a:headEnd type="none" w="med" len="med"/>
                      <a:tailEnd type="none" w="med" len="med"/>
                    </a:lnL>
                  </a:tcPr>
                </a:tc>
              </a:tr>
            </a:tbl>
          </a:graphicData>
        </a:graphic>
      </p:graphicFrame>
      <p:sp>
        <p:nvSpPr>
          <p:cNvPr id="27" name="슬라이드 번호 개체 틀 26"/>
          <p:cNvSpPr>
            <a:spLocks noGrp="1"/>
          </p:cNvSpPr>
          <p:nvPr>
            <p:ph type="sldNum" sz="quarter" idx="12"/>
          </p:nvPr>
        </p:nvSpPr>
        <p:spPr/>
        <p:txBody>
          <a:bodyPr/>
          <a:lstStyle/>
          <a:p>
            <a:fld id="{91C0008F-700A-467B-A83A-DBBE1F11281A}" type="slidenum">
              <a:rPr lang="ko-KR" altLang="en-US" smtClean="0"/>
              <a:t>3</a:t>
            </a:fld>
            <a:endParaRPr lang="ko-KR" altLang="en-US"/>
          </a:p>
        </p:txBody>
      </p:sp>
    </p:spTree>
    <p:extLst>
      <p:ext uri="{BB962C8B-B14F-4D97-AF65-F5344CB8AC3E}">
        <p14:creationId xmlns:p14="http://schemas.microsoft.com/office/powerpoint/2010/main" val="4526055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7"/>
            <a:ext cx="7886700" cy="734208"/>
          </a:xfrm>
        </p:spPr>
        <p:txBody>
          <a:bodyPr>
            <a:normAutofit/>
          </a:bodyPr>
          <a:lstStyle/>
          <a:p>
            <a:r>
              <a:rPr lang="en-US" altLang="ko-KR" dirty="0" smtClean="0"/>
              <a:t>Discussion</a:t>
            </a:r>
            <a:endParaRPr lang="ko-KR" altLang="en-US" dirty="0"/>
          </a:p>
        </p:txBody>
      </p:sp>
      <p:sp>
        <p:nvSpPr>
          <p:cNvPr id="3" name="내용 개체 틀 2"/>
          <p:cNvSpPr>
            <a:spLocks noGrp="1"/>
          </p:cNvSpPr>
          <p:nvPr>
            <p:ph idx="1"/>
          </p:nvPr>
        </p:nvSpPr>
        <p:spPr>
          <a:xfrm>
            <a:off x="628650" y="1099335"/>
            <a:ext cx="8034336" cy="5077628"/>
          </a:xfrm>
        </p:spPr>
        <p:txBody>
          <a:bodyPr>
            <a:normAutofit fontScale="92500"/>
          </a:bodyPr>
          <a:lstStyle/>
          <a:p>
            <a:r>
              <a:rPr lang="en-US" altLang="ko-KR" dirty="0" smtClean="0"/>
              <a:t>Missing explanation about “reusable modules” in design</a:t>
            </a:r>
          </a:p>
          <a:p>
            <a:pPr lvl="1"/>
            <a:r>
              <a:rPr lang="en-US" altLang="ko-KR" dirty="0" err="1" smtClean="0"/>
              <a:t>Hyperapp</a:t>
            </a:r>
            <a:r>
              <a:rPr lang="en-US" altLang="ko-KR" dirty="0" smtClean="0"/>
              <a:t> only identifying application sequence and resource</a:t>
            </a:r>
            <a:br>
              <a:rPr lang="en-US" altLang="ko-KR" dirty="0" smtClean="0"/>
            </a:br>
            <a:r>
              <a:rPr lang="en-US" altLang="ko-KR" dirty="0" smtClean="0"/>
              <a:t> footprint</a:t>
            </a:r>
          </a:p>
          <a:p>
            <a:pPr lvl="1"/>
            <a:r>
              <a:rPr lang="en-US" altLang="ko-KR" dirty="0" smtClean="0"/>
              <a:t>Shows an opportunity of reusable modules in evaluation only</a:t>
            </a:r>
          </a:p>
          <a:p>
            <a:r>
              <a:rPr lang="en-US" altLang="ko-KR" dirty="0" smtClean="0"/>
              <a:t>How to classify traffic which has already processed from other </a:t>
            </a:r>
            <a:r>
              <a:rPr lang="en-US" altLang="ko-KR" dirty="0" err="1" smtClean="0"/>
              <a:t>middlebox</a:t>
            </a:r>
            <a:r>
              <a:rPr lang="en-US" altLang="ko-KR" dirty="0" smtClean="0"/>
              <a:t>?</a:t>
            </a:r>
          </a:p>
          <a:p>
            <a:r>
              <a:rPr lang="en-US" altLang="ko-KR" dirty="0" smtClean="0"/>
              <a:t>Identifying </a:t>
            </a:r>
            <a:r>
              <a:rPr lang="en-US" altLang="ko-KR" dirty="0" err="1" smtClean="0"/>
              <a:t>hyperapp</a:t>
            </a:r>
            <a:r>
              <a:rPr lang="en-US" altLang="ko-KR" dirty="0" smtClean="0"/>
              <a:t> requires huge pre-processing time</a:t>
            </a:r>
          </a:p>
          <a:p>
            <a:pPr lvl="1"/>
            <a:r>
              <a:rPr lang="en-US" altLang="ko-KR" dirty="0" smtClean="0"/>
              <a:t>“handful of applications” does not fit on future network</a:t>
            </a:r>
          </a:p>
          <a:p>
            <a:r>
              <a:rPr lang="en-US" altLang="ko-KR" dirty="0"/>
              <a:t>Tradeoff of batching</a:t>
            </a:r>
          </a:p>
          <a:p>
            <a:pPr lvl="1"/>
            <a:r>
              <a:rPr lang="en-US" altLang="ko-KR" dirty="0"/>
              <a:t>Batching packet on each </a:t>
            </a:r>
            <a:r>
              <a:rPr lang="en-US" altLang="ko-KR" dirty="0" err="1"/>
              <a:t>hyperapp</a:t>
            </a:r>
            <a:r>
              <a:rPr lang="en-US" altLang="ko-KR" dirty="0"/>
              <a:t> can reduce overhead of </a:t>
            </a:r>
            <a:r>
              <a:rPr lang="en-US" altLang="ko-KR" dirty="0" smtClean="0"/>
              <a:t/>
            </a:r>
            <a:br>
              <a:rPr lang="en-US" altLang="ko-KR" dirty="0" smtClean="0"/>
            </a:br>
            <a:r>
              <a:rPr lang="en-US" altLang="ko-KR" dirty="0" smtClean="0"/>
              <a:t>context </a:t>
            </a:r>
            <a:r>
              <a:rPr lang="en-US" altLang="ko-KR" dirty="0"/>
              <a:t>switching</a:t>
            </a:r>
          </a:p>
          <a:p>
            <a:pPr lvl="1"/>
            <a:r>
              <a:rPr lang="en-US" altLang="ko-KR" dirty="0" err="1"/>
              <a:t>Pshim</a:t>
            </a:r>
            <a:r>
              <a:rPr lang="en-US" altLang="ko-KR" dirty="0"/>
              <a:t> </a:t>
            </a:r>
            <a:r>
              <a:rPr lang="en-US" altLang="ko-KR" dirty="0" smtClean="0"/>
              <a:t>(or </a:t>
            </a:r>
            <a:r>
              <a:rPr lang="en-US" altLang="ko-KR" dirty="0"/>
              <a:t> </a:t>
            </a:r>
            <a:r>
              <a:rPr lang="en-US" altLang="ko-KR" dirty="0" smtClean="0"/>
              <a:t>some layer between app and </a:t>
            </a:r>
            <a:r>
              <a:rPr lang="en-US" altLang="ko-KR" dirty="0" err="1" smtClean="0"/>
              <a:t>pshim</a:t>
            </a:r>
            <a:r>
              <a:rPr lang="en-US" altLang="ko-KR" dirty="0" smtClean="0"/>
              <a:t>) needs </a:t>
            </a:r>
            <a:r>
              <a:rPr lang="en-US" altLang="ko-KR" dirty="0"/>
              <a:t>additional buffer to store mid-stage </a:t>
            </a:r>
          </a:p>
          <a:p>
            <a:endParaRPr lang="ko-KR" altLang="en-US" dirty="0"/>
          </a:p>
          <a:p>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30</a:t>
            </a:fld>
            <a:endParaRPr lang="ko-KR" altLang="en-US"/>
          </a:p>
        </p:txBody>
      </p:sp>
    </p:spTree>
    <p:extLst>
      <p:ext uri="{BB962C8B-B14F-4D97-AF65-F5344CB8AC3E}">
        <p14:creationId xmlns:p14="http://schemas.microsoft.com/office/powerpoint/2010/main" val="5295407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Load Balancing Switches</a:t>
            </a:r>
            <a:endParaRPr lang="ko-KR" altLang="en-US" dirty="0"/>
          </a:p>
        </p:txBody>
      </p:sp>
      <p:sp>
        <p:nvSpPr>
          <p:cNvPr id="3" name="내용 개체 틀 2"/>
          <p:cNvSpPr>
            <a:spLocks noGrp="1"/>
          </p:cNvSpPr>
          <p:nvPr>
            <p:ph idx="1"/>
          </p:nvPr>
        </p:nvSpPr>
        <p:spPr/>
        <p:txBody>
          <a:bodyPr/>
          <a:lstStyle/>
          <a:p>
            <a:r>
              <a:rPr lang="en-US" altLang="ko-KR" dirty="0" smtClean="0"/>
              <a:t>Although </a:t>
            </a:r>
            <a:r>
              <a:rPr lang="en-US" altLang="ko-KR" dirty="0" err="1" smtClean="0"/>
              <a:t>xOMB</a:t>
            </a:r>
            <a:r>
              <a:rPr lang="en-US" altLang="ko-KR" dirty="0" smtClean="0"/>
              <a:t> design is for general </a:t>
            </a:r>
            <a:r>
              <a:rPr lang="en-US" altLang="ko-KR" dirty="0" err="1" smtClean="0"/>
              <a:t>middlebox</a:t>
            </a:r>
            <a:r>
              <a:rPr lang="en-US" altLang="ko-KR" dirty="0" smtClean="0"/>
              <a:t>, we will examine it with load balancing switch scenario</a:t>
            </a:r>
          </a:p>
          <a:p>
            <a:r>
              <a:rPr lang="en-US" altLang="ko-KR" dirty="0" smtClean="0"/>
              <a:t>LBS with </a:t>
            </a:r>
            <a:r>
              <a:rPr lang="en-US" altLang="ko-KR" dirty="0" err="1" smtClean="0"/>
              <a:t>xOMB</a:t>
            </a:r>
            <a:endParaRPr lang="en-US" altLang="ko-KR" dirty="0" smtClean="0"/>
          </a:p>
          <a:p>
            <a:pPr lvl="1"/>
            <a:r>
              <a:rPr lang="en-US" altLang="ko-KR" dirty="0" smtClean="0"/>
              <a:t>Packet-payload granularity</a:t>
            </a:r>
          </a:p>
          <a:p>
            <a:pPr lvl="1"/>
            <a:r>
              <a:rPr lang="en-US" altLang="ko-KR" dirty="0" smtClean="0"/>
              <a:t>Additional functionalities:</a:t>
            </a:r>
          </a:p>
          <a:p>
            <a:pPr lvl="2"/>
            <a:r>
              <a:rPr lang="en-US" altLang="ko-KR" dirty="0" smtClean="0"/>
              <a:t>Re-writing HTTP 1.0 requests as 1.1</a:t>
            </a:r>
          </a:p>
          <a:p>
            <a:pPr lvl="2"/>
            <a:r>
              <a:rPr lang="en-US" altLang="ko-KR" dirty="0" smtClean="0"/>
              <a:t>Connection collapsing</a:t>
            </a:r>
          </a:p>
          <a:p>
            <a:pPr lvl="1"/>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31</a:t>
            </a:fld>
            <a:endParaRPr lang="ko-KR" altLang="en-US"/>
          </a:p>
        </p:txBody>
      </p:sp>
    </p:spTree>
    <p:extLst>
      <p:ext uri="{BB962C8B-B14F-4D97-AF65-F5344CB8AC3E}">
        <p14:creationId xmlns:p14="http://schemas.microsoft.com/office/powerpoint/2010/main" val="3848759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7"/>
            <a:ext cx="8053292" cy="907620"/>
          </a:xfrm>
        </p:spPr>
        <p:txBody>
          <a:bodyPr>
            <a:normAutofit/>
          </a:bodyPr>
          <a:lstStyle/>
          <a:p>
            <a:r>
              <a:rPr lang="en-US" altLang="ko-KR" dirty="0" smtClean="0"/>
              <a:t>Messy </a:t>
            </a:r>
            <a:r>
              <a:rPr lang="en-US" altLang="ko-KR" dirty="0" err="1" smtClean="0"/>
              <a:t>Middlebox</a:t>
            </a:r>
            <a:r>
              <a:rPr lang="en-US" altLang="ko-KR" dirty="0" smtClean="0"/>
              <a:t> Infrastructure</a:t>
            </a:r>
            <a:endParaRPr lang="ko-KR" altLang="en-US" dirty="0"/>
          </a:p>
        </p:txBody>
      </p:sp>
      <p:sp>
        <p:nvSpPr>
          <p:cNvPr id="3" name="내용 개체 틀 2"/>
          <p:cNvSpPr>
            <a:spLocks noGrp="1"/>
          </p:cNvSpPr>
          <p:nvPr>
            <p:ph idx="1"/>
          </p:nvPr>
        </p:nvSpPr>
        <p:spPr>
          <a:xfrm>
            <a:off x="628650" y="1495168"/>
            <a:ext cx="7886700" cy="4681795"/>
          </a:xfrm>
        </p:spPr>
        <p:txBody>
          <a:bodyPr/>
          <a:lstStyle/>
          <a:p>
            <a:r>
              <a:rPr lang="en-US" altLang="ko-KR" dirty="0" smtClean="0"/>
              <a:t>Developed uncoordinated manner</a:t>
            </a:r>
          </a:p>
          <a:p>
            <a:pPr lvl="1"/>
            <a:r>
              <a:rPr lang="en-US" altLang="ko-KR" dirty="0" smtClean="0"/>
              <a:t>Acquired from independent vendors</a:t>
            </a:r>
          </a:p>
          <a:p>
            <a:pPr lvl="1"/>
            <a:r>
              <a:rPr lang="en-US" altLang="ko-KR" dirty="0" smtClean="0"/>
              <a:t>Closed system</a:t>
            </a:r>
          </a:p>
          <a:p>
            <a:r>
              <a:rPr lang="en-US" altLang="ko-KR" dirty="0" smtClean="0"/>
              <a:t>Specialized boxes</a:t>
            </a:r>
          </a:p>
          <a:p>
            <a:pPr lvl="1"/>
            <a:r>
              <a:rPr lang="en-US" altLang="ko-KR" dirty="0" smtClean="0"/>
              <a:t>One device, one functionality</a:t>
            </a:r>
          </a:p>
          <a:p>
            <a:r>
              <a:rPr lang="en-US" altLang="ko-KR" dirty="0" smtClean="0"/>
              <a:t>No unified interfaces</a:t>
            </a:r>
          </a:p>
          <a:p>
            <a:pPr lvl="1"/>
            <a:r>
              <a:rPr lang="en-US" altLang="ko-KR" dirty="0" smtClean="0"/>
              <a:t>Hard to manage</a:t>
            </a:r>
          </a:p>
          <a:p>
            <a:pPr lvl="1"/>
            <a:endParaRPr lang="en-US" altLang="ko-KR" dirty="0" smtClean="0"/>
          </a:p>
          <a:p>
            <a:pPr lvl="1"/>
            <a:endParaRPr lang="en-US" altLang="ko-KR" dirty="0" smtClean="0"/>
          </a:p>
        </p:txBody>
      </p:sp>
      <p:sp>
        <p:nvSpPr>
          <p:cNvPr id="6" name="Cloud 4"/>
          <p:cNvSpPr/>
          <p:nvPr/>
        </p:nvSpPr>
        <p:spPr>
          <a:xfrm rot="169972">
            <a:off x="3734290" y="3925723"/>
            <a:ext cx="5141917" cy="2806928"/>
          </a:xfrm>
          <a:prstGeom prst="cloud">
            <a:avLst/>
          </a:prstGeom>
          <a:solidFill>
            <a:schemeClr val="accent1">
              <a:lumMod val="40000"/>
              <a:lumOff val="6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p:txBody>
      </p:sp>
      <p:grpSp>
        <p:nvGrpSpPr>
          <p:cNvPr id="8" name="Group 14"/>
          <p:cNvGrpSpPr/>
          <p:nvPr/>
        </p:nvGrpSpPr>
        <p:grpSpPr>
          <a:xfrm>
            <a:off x="3512731" y="4197416"/>
            <a:ext cx="4870726" cy="2352781"/>
            <a:chOff x="1671405" y="2052452"/>
            <a:chExt cx="4870726" cy="2352781"/>
          </a:xfrm>
        </p:grpSpPr>
        <p:pic>
          <p:nvPicPr>
            <p:cNvPr id="9" name="Picture 26"/>
            <p:cNvPicPr>
              <a:picLocks noChangeAspect="1" noChangeArrowheads="1"/>
            </p:cNvPicPr>
            <p:nvPr/>
          </p:nvPicPr>
          <p:blipFill>
            <a:blip r:embed="rId3" cstate="print"/>
            <a:srcRect/>
            <a:stretch>
              <a:fillRect/>
            </a:stretch>
          </p:blipFill>
          <p:spPr bwMode="auto">
            <a:xfrm>
              <a:off x="1933114" y="2162038"/>
              <a:ext cx="523418" cy="329457"/>
            </a:xfrm>
            <a:prstGeom prst="rect">
              <a:avLst/>
            </a:prstGeom>
            <a:noFill/>
            <a:ln w="9525">
              <a:noFill/>
              <a:miter lim="800000"/>
              <a:headEnd/>
              <a:tailEnd/>
            </a:ln>
            <a:effectLst/>
          </p:spPr>
        </p:pic>
        <p:pic>
          <p:nvPicPr>
            <p:cNvPr id="10" name="Picture 57" descr="icon_color"/>
            <p:cNvPicPr>
              <a:picLocks noChangeAspect="1" noChangeArrowheads="1"/>
            </p:cNvPicPr>
            <p:nvPr/>
          </p:nvPicPr>
          <p:blipFill>
            <a:blip r:embed="rId4" cstate="print"/>
            <a:srcRect/>
            <a:stretch>
              <a:fillRect/>
            </a:stretch>
          </p:blipFill>
          <p:spPr bwMode="auto">
            <a:xfrm>
              <a:off x="2755218" y="2052452"/>
              <a:ext cx="437542" cy="500821"/>
            </a:xfrm>
            <a:prstGeom prst="rect">
              <a:avLst/>
            </a:prstGeom>
            <a:noFill/>
          </p:spPr>
        </p:pic>
        <p:pic>
          <p:nvPicPr>
            <p:cNvPr id="11" name="Picture 26"/>
            <p:cNvPicPr>
              <a:picLocks noChangeAspect="1" noChangeArrowheads="1"/>
            </p:cNvPicPr>
            <p:nvPr/>
          </p:nvPicPr>
          <p:blipFill>
            <a:blip r:embed="rId3" cstate="print"/>
            <a:srcRect/>
            <a:stretch>
              <a:fillRect/>
            </a:stretch>
          </p:blipFill>
          <p:spPr bwMode="auto">
            <a:xfrm>
              <a:off x="5372055" y="2241296"/>
              <a:ext cx="523418" cy="329457"/>
            </a:xfrm>
            <a:prstGeom prst="rect">
              <a:avLst/>
            </a:prstGeom>
            <a:noFill/>
            <a:ln w="9525">
              <a:noFill/>
              <a:miter lim="800000"/>
              <a:headEnd/>
              <a:tailEnd/>
            </a:ln>
            <a:effectLst/>
          </p:spPr>
        </p:pic>
        <p:pic>
          <p:nvPicPr>
            <p:cNvPr id="12" name="Picture 57" descr="icon_color"/>
            <p:cNvPicPr>
              <a:picLocks noChangeAspect="1" noChangeArrowheads="1"/>
            </p:cNvPicPr>
            <p:nvPr/>
          </p:nvPicPr>
          <p:blipFill>
            <a:blip r:embed="rId4" cstate="print"/>
            <a:srcRect/>
            <a:stretch>
              <a:fillRect/>
            </a:stretch>
          </p:blipFill>
          <p:spPr bwMode="auto">
            <a:xfrm>
              <a:off x="6104589" y="2155614"/>
              <a:ext cx="437542" cy="500821"/>
            </a:xfrm>
            <a:prstGeom prst="rect">
              <a:avLst/>
            </a:prstGeom>
            <a:noFill/>
          </p:spPr>
        </p:pic>
        <p:pic>
          <p:nvPicPr>
            <p:cNvPr id="13" name="Picture 26"/>
            <p:cNvPicPr>
              <a:picLocks noChangeAspect="1" noChangeArrowheads="1"/>
            </p:cNvPicPr>
            <p:nvPr/>
          </p:nvPicPr>
          <p:blipFill>
            <a:blip r:embed="rId3" cstate="print"/>
            <a:srcRect/>
            <a:stretch>
              <a:fillRect/>
            </a:stretch>
          </p:blipFill>
          <p:spPr bwMode="auto">
            <a:xfrm>
              <a:off x="1671405" y="3904412"/>
              <a:ext cx="523418" cy="329457"/>
            </a:xfrm>
            <a:prstGeom prst="rect">
              <a:avLst/>
            </a:prstGeom>
            <a:noFill/>
            <a:ln w="9525">
              <a:noFill/>
              <a:miter lim="800000"/>
              <a:headEnd/>
              <a:tailEnd/>
            </a:ln>
            <a:effectLst/>
          </p:spPr>
        </p:pic>
        <p:pic>
          <p:nvPicPr>
            <p:cNvPr id="14" name="Picture 57" descr="icon_color"/>
            <p:cNvPicPr>
              <a:picLocks noChangeAspect="1" noChangeArrowheads="1"/>
            </p:cNvPicPr>
            <p:nvPr/>
          </p:nvPicPr>
          <p:blipFill>
            <a:blip r:embed="rId4" cstate="print"/>
            <a:srcRect/>
            <a:stretch>
              <a:fillRect/>
            </a:stretch>
          </p:blipFill>
          <p:spPr bwMode="auto">
            <a:xfrm>
              <a:off x="2403319" y="3904412"/>
              <a:ext cx="437542" cy="500821"/>
            </a:xfrm>
            <a:prstGeom prst="rect">
              <a:avLst/>
            </a:prstGeom>
            <a:noFill/>
          </p:spPr>
        </p:pic>
        <p:pic>
          <p:nvPicPr>
            <p:cNvPr id="15" name="Picture 26"/>
            <p:cNvPicPr>
              <a:picLocks noChangeAspect="1" noChangeArrowheads="1"/>
            </p:cNvPicPr>
            <p:nvPr/>
          </p:nvPicPr>
          <p:blipFill>
            <a:blip r:embed="rId3" cstate="print"/>
            <a:srcRect/>
            <a:stretch>
              <a:fillRect/>
            </a:stretch>
          </p:blipFill>
          <p:spPr bwMode="auto">
            <a:xfrm>
              <a:off x="5330735" y="3956169"/>
              <a:ext cx="523418" cy="329457"/>
            </a:xfrm>
            <a:prstGeom prst="rect">
              <a:avLst/>
            </a:prstGeom>
            <a:noFill/>
            <a:ln w="9525">
              <a:noFill/>
              <a:miter lim="800000"/>
              <a:headEnd/>
              <a:tailEnd/>
            </a:ln>
            <a:effectLst/>
          </p:spPr>
        </p:pic>
        <p:pic>
          <p:nvPicPr>
            <p:cNvPr id="16" name="Picture 57" descr="icon_color"/>
            <p:cNvPicPr>
              <a:picLocks noChangeAspect="1" noChangeArrowheads="1"/>
            </p:cNvPicPr>
            <p:nvPr/>
          </p:nvPicPr>
          <p:blipFill>
            <a:blip r:embed="rId4" cstate="print"/>
            <a:srcRect/>
            <a:stretch>
              <a:fillRect/>
            </a:stretch>
          </p:blipFill>
          <p:spPr bwMode="auto">
            <a:xfrm>
              <a:off x="6104589" y="3904412"/>
              <a:ext cx="437542" cy="500821"/>
            </a:xfrm>
            <a:prstGeom prst="rect">
              <a:avLst/>
            </a:prstGeom>
            <a:noFill/>
          </p:spPr>
        </p:pic>
        <p:pic>
          <p:nvPicPr>
            <p:cNvPr id="17" name="Picture 26"/>
            <p:cNvPicPr>
              <a:picLocks noChangeAspect="1" noChangeArrowheads="1"/>
            </p:cNvPicPr>
            <p:nvPr/>
          </p:nvPicPr>
          <p:blipFill>
            <a:blip r:embed="rId3" cstate="print"/>
            <a:srcRect/>
            <a:stretch>
              <a:fillRect/>
            </a:stretch>
          </p:blipFill>
          <p:spPr bwMode="auto">
            <a:xfrm>
              <a:off x="3830487" y="2975076"/>
              <a:ext cx="523418" cy="329457"/>
            </a:xfrm>
            <a:prstGeom prst="rect">
              <a:avLst/>
            </a:prstGeom>
            <a:noFill/>
            <a:ln w="9525">
              <a:noFill/>
              <a:miter lim="800000"/>
              <a:headEnd/>
              <a:tailEnd/>
            </a:ln>
            <a:effectLst/>
          </p:spPr>
        </p:pic>
        <p:pic>
          <p:nvPicPr>
            <p:cNvPr id="18" name="Picture 57" descr="icon_color"/>
            <p:cNvPicPr>
              <a:picLocks noChangeAspect="1" noChangeArrowheads="1"/>
            </p:cNvPicPr>
            <p:nvPr/>
          </p:nvPicPr>
          <p:blipFill>
            <a:blip r:embed="rId4" cstate="print"/>
            <a:srcRect/>
            <a:stretch>
              <a:fillRect/>
            </a:stretch>
          </p:blipFill>
          <p:spPr bwMode="auto">
            <a:xfrm>
              <a:off x="4659404" y="2975076"/>
              <a:ext cx="437542" cy="500821"/>
            </a:xfrm>
            <a:prstGeom prst="rect">
              <a:avLst/>
            </a:prstGeom>
            <a:noFill/>
          </p:spPr>
        </p:pic>
      </p:grpSp>
      <p:grpSp>
        <p:nvGrpSpPr>
          <p:cNvPr id="23" name="Group 12"/>
          <p:cNvGrpSpPr/>
          <p:nvPr/>
        </p:nvGrpSpPr>
        <p:grpSpPr>
          <a:xfrm>
            <a:off x="3973877" y="4171549"/>
            <a:ext cx="3997982" cy="2422284"/>
            <a:chOff x="2132551" y="2026585"/>
            <a:chExt cx="3997982" cy="2422284"/>
          </a:xfrm>
        </p:grpSpPr>
        <p:pic>
          <p:nvPicPr>
            <p:cNvPr id="24" name="Picture 11" descr="IOSfirewall"/>
            <p:cNvPicPr>
              <a:picLocks noChangeAspect="1" noChangeArrowheads="1"/>
            </p:cNvPicPr>
            <p:nvPr/>
          </p:nvPicPr>
          <p:blipFill>
            <a:blip r:embed="rId5" cstate="print"/>
            <a:srcRect/>
            <a:stretch>
              <a:fillRect/>
            </a:stretch>
          </p:blipFill>
          <p:spPr bwMode="auto">
            <a:xfrm>
              <a:off x="2457181" y="2026585"/>
              <a:ext cx="324630" cy="602782"/>
            </a:xfrm>
            <a:prstGeom prst="rect">
              <a:avLst/>
            </a:prstGeom>
            <a:noFill/>
          </p:spPr>
        </p:pic>
        <p:pic>
          <p:nvPicPr>
            <p:cNvPr id="25" name="Picture 11" descr="IOSfirewall"/>
            <p:cNvPicPr>
              <a:picLocks noChangeAspect="1" noChangeArrowheads="1"/>
            </p:cNvPicPr>
            <p:nvPr/>
          </p:nvPicPr>
          <p:blipFill>
            <a:blip r:embed="rId5" cstate="print"/>
            <a:srcRect/>
            <a:stretch>
              <a:fillRect/>
            </a:stretch>
          </p:blipFill>
          <p:spPr bwMode="auto">
            <a:xfrm>
              <a:off x="5805903" y="2077530"/>
              <a:ext cx="324630" cy="602782"/>
            </a:xfrm>
            <a:prstGeom prst="rect">
              <a:avLst/>
            </a:prstGeom>
            <a:noFill/>
          </p:spPr>
        </p:pic>
        <p:pic>
          <p:nvPicPr>
            <p:cNvPr id="26" name="Picture 11" descr="IOSfirewall"/>
            <p:cNvPicPr>
              <a:picLocks noChangeAspect="1" noChangeArrowheads="1"/>
            </p:cNvPicPr>
            <p:nvPr/>
          </p:nvPicPr>
          <p:blipFill>
            <a:blip r:embed="rId5" cstate="print"/>
            <a:srcRect/>
            <a:stretch>
              <a:fillRect/>
            </a:stretch>
          </p:blipFill>
          <p:spPr bwMode="auto">
            <a:xfrm>
              <a:off x="2132551" y="3760801"/>
              <a:ext cx="324630" cy="602782"/>
            </a:xfrm>
            <a:prstGeom prst="rect">
              <a:avLst/>
            </a:prstGeom>
            <a:noFill/>
          </p:spPr>
        </p:pic>
        <p:pic>
          <p:nvPicPr>
            <p:cNvPr id="27" name="Picture 11" descr="IOSfirewall"/>
            <p:cNvPicPr>
              <a:picLocks noChangeAspect="1" noChangeArrowheads="1"/>
            </p:cNvPicPr>
            <p:nvPr/>
          </p:nvPicPr>
          <p:blipFill>
            <a:blip r:embed="rId5" cstate="print"/>
            <a:srcRect/>
            <a:stretch>
              <a:fillRect/>
            </a:stretch>
          </p:blipFill>
          <p:spPr bwMode="auto">
            <a:xfrm>
              <a:off x="5805903" y="3846087"/>
              <a:ext cx="324630" cy="602782"/>
            </a:xfrm>
            <a:prstGeom prst="rect">
              <a:avLst/>
            </a:prstGeom>
            <a:noFill/>
          </p:spPr>
        </p:pic>
        <p:pic>
          <p:nvPicPr>
            <p:cNvPr id="28" name="Picture 11" descr="IOSfirewall"/>
            <p:cNvPicPr>
              <a:picLocks noChangeAspect="1" noChangeArrowheads="1"/>
            </p:cNvPicPr>
            <p:nvPr/>
          </p:nvPicPr>
          <p:blipFill>
            <a:blip r:embed="rId5" cstate="print"/>
            <a:srcRect/>
            <a:stretch>
              <a:fillRect/>
            </a:stretch>
          </p:blipFill>
          <p:spPr bwMode="auto">
            <a:xfrm>
              <a:off x="4334774" y="2884880"/>
              <a:ext cx="324630" cy="602782"/>
            </a:xfrm>
            <a:prstGeom prst="rect">
              <a:avLst/>
            </a:prstGeom>
            <a:noFill/>
          </p:spPr>
        </p:pic>
      </p:grpSp>
      <p:sp>
        <p:nvSpPr>
          <p:cNvPr id="35" name="TextBox 34"/>
          <p:cNvSpPr txBox="1"/>
          <p:nvPr/>
        </p:nvSpPr>
        <p:spPr>
          <a:xfrm>
            <a:off x="4131594" y="4971786"/>
            <a:ext cx="4347308" cy="830997"/>
          </a:xfrm>
          <a:prstGeom prst="rect">
            <a:avLst/>
          </a:prstGeom>
          <a:solidFill>
            <a:schemeClr val="bg1"/>
          </a:solidFill>
          <a:ln>
            <a:solidFill>
              <a:srgbClr val="FF0000"/>
            </a:solidFill>
          </a:ln>
        </p:spPr>
        <p:txBody>
          <a:bodyPr wrap="square" rtlCol="0">
            <a:spAutoFit/>
          </a:bodyPr>
          <a:lstStyle/>
          <a:p>
            <a:r>
              <a:rPr lang="en-US" altLang="ko-KR" sz="2400" dirty="0" smtClean="0"/>
              <a:t>No unified view or management </a:t>
            </a:r>
            <a:r>
              <a:rPr lang="en-US" altLang="ko-KR" sz="2400" dirty="0" err="1" smtClean="0"/>
              <a:t>middleboxes</a:t>
            </a:r>
            <a:r>
              <a:rPr lang="en-US" altLang="ko-KR" sz="2400" dirty="0" smtClean="0"/>
              <a:t> across the network</a:t>
            </a:r>
            <a:endParaRPr lang="ko-KR" altLang="en-US" sz="2400" dirty="0"/>
          </a:p>
        </p:txBody>
      </p:sp>
      <p:sp>
        <p:nvSpPr>
          <p:cNvPr id="36" name="TextBox 35"/>
          <p:cNvSpPr txBox="1"/>
          <p:nvPr/>
        </p:nvSpPr>
        <p:spPr>
          <a:xfrm>
            <a:off x="5638880" y="2811393"/>
            <a:ext cx="3023186" cy="461665"/>
          </a:xfrm>
          <a:prstGeom prst="rect">
            <a:avLst/>
          </a:prstGeom>
          <a:noFill/>
        </p:spPr>
        <p:txBody>
          <a:bodyPr wrap="square" rtlCol="0">
            <a:spAutoFit/>
          </a:bodyPr>
          <a:lstStyle/>
          <a:p>
            <a:r>
              <a:rPr lang="en-US" altLang="ko-KR" sz="2400" dirty="0" smtClean="0">
                <a:solidFill>
                  <a:srgbClr val="FF0000"/>
                </a:solidFill>
              </a:rPr>
              <a:t>Increases </a:t>
            </a:r>
            <a:r>
              <a:rPr lang="en-US" altLang="ko-KR" sz="2400" dirty="0" err="1" smtClean="0">
                <a:solidFill>
                  <a:srgbClr val="FF0000"/>
                </a:solidFill>
              </a:rPr>
              <a:t>CapEx</a:t>
            </a:r>
            <a:endParaRPr lang="ko-KR" altLang="en-US" sz="2400" dirty="0">
              <a:solidFill>
                <a:srgbClr val="FF0000"/>
              </a:solidFill>
            </a:endParaRPr>
          </a:p>
        </p:txBody>
      </p:sp>
      <p:sp>
        <p:nvSpPr>
          <p:cNvPr id="37" name="TextBox 36"/>
          <p:cNvSpPr txBox="1"/>
          <p:nvPr/>
        </p:nvSpPr>
        <p:spPr>
          <a:xfrm>
            <a:off x="5647501" y="3646409"/>
            <a:ext cx="3023186" cy="461665"/>
          </a:xfrm>
          <a:prstGeom prst="rect">
            <a:avLst/>
          </a:prstGeom>
          <a:noFill/>
        </p:spPr>
        <p:txBody>
          <a:bodyPr wrap="square" rtlCol="0">
            <a:spAutoFit/>
          </a:bodyPr>
          <a:lstStyle/>
          <a:p>
            <a:r>
              <a:rPr lang="en-US" altLang="ko-KR" sz="2400" dirty="0" smtClean="0">
                <a:solidFill>
                  <a:srgbClr val="FF0000"/>
                </a:solidFill>
              </a:rPr>
              <a:t>Increases </a:t>
            </a:r>
            <a:r>
              <a:rPr lang="en-US" altLang="ko-KR" sz="2400" dirty="0" err="1" smtClean="0">
                <a:solidFill>
                  <a:srgbClr val="FF0000"/>
                </a:solidFill>
              </a:rPr>
              <a:t>OpEx</a:t>
            </a:r>
            <a:endParaRPr lang="ko-KR" altLang="en-US" sz="2400" dirty="0">
              <a:solidFill>
                <a:srgbClr val="FF0000"/>
              </a:solidFill>
            </a:endParaRPr>
          </a:p>
        </p:txBody>
      </p:sp>
      <p:sp>
        <p:nvSpPr>
          <p:cNvPr id="38" name="슬라이드 번호 개체 틀 37"/>
          <p:cNvSpPr>
            <a:spLocks noGrp="1"/>
          </p:cNvSpPr>
          <p:nvPr>
            <p:ph type="sldNum" sz="quarter" idx="12"/>
          </p:nvPr>
        </p:nvSpPr>
        <p:spPr/>
        <p:txBody>
          <a:bodyPr/>
          <a:lstStyle/>
          <a:p>
            <a:fld id="{91C0008F-700A-467B-A83A-DBBE1F11281A}" type="slidenum">
              <a:rPr lang="ko-KR" altLang="en-US" smtClean="0"/>
              <a:t>4</a:t>
            </a:fld>
            <a:endParaRPr lang="ko-KR" altLang="en-US"/>
          </a:p>
        </p:txBody>
      </p:sp>
    </p:spTree>
    <p:extLst>
      <p:ext uri="{BB962C8B-B14F-4D97-AF65-F5344CB8AC3E}">
        <p14:creationId xmlns:p14="http://schemas.microsoft.com/office/powerpoint/2010/main" val="3019510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5" grpId="0" animBg="1"/>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799795"/>
          </a:xfrm>
        </p:spPr>
        <p:txBody>
          <a:bodyPr>
            <a:normAutofit fontScale="90000"/>
          </a:bodyPr>
          <a:lstStyle/>
          <a:p>
            <a:r>
              <a:rPr lang="en-US" altLang="ko-KR" dirty="0" err="1" smtClean="0"/>
              <a:t>CoMb</a:t>
            </a:r>
            <a:r>
              <a:rPr lang="en-US" altLang="ko-KR" dirty="0" smtClean="0"/>
              <a:t>: Consolidate </a:t>
            </a:r>
            <a:r>
              <a:rPr lang="en-US" altLang="ko-KR" dirty="0" err="1" smtClean="0"/>
              <a:t>Middleboxes</a:t>
            </a:r>
            <a:endParaRPr lang="ko-KR" altLang="en-US" dirty="0"/>
          </a:p>
        </p:txBody>
      </p:sp>
      <p:sp>
        <p:nvSpPr>
          <p:cNvPr id="3" name="내용 개체 틀 2"/>
          <p:cNvSpPr>
            <a:spLocks noGrp="1"/>
          </p:cNvSpPr>
          <p:nvPr>
            <p:ph idx="1"/>
          </p:nvPr>
        </p:nvSpPr>
        <p:spPr>
          <a:xfrm>
            <a:off x="628650" y="1390389"/>
            <a:ext cx="7886700" cy="4786574"/>
          </a:xfrm>
        </p:spPr>
        <p:txBody>
          <a:bodyPr/>
          <a:lstStyle/>
          <a:p>
            <a:r>
              <a:rPr lang="en-US" altLang="ko-KR" dirty="0" err="1" smtClean="0"/>
              <a:t>CoMb</a:t>
            </a:r>
            <a:r>
              <a:rPr lang="en-US" altLang="ko-KR" dirty="0" smtClean="0"/>
              <a:t> consolidates at two levels</a:t>
            </a:r>
          </a:p>
          <a:p>
            <a:pPr lvl="1"/>
            <a:r>
              <a:rPr lang="en-US" altLang="ko-KR" dirty="0" smtClean="0"/>
              <a:t>Platform – decuples the hardware and software</a:t>
            </a:r>
          </a:p>
          <a:p>
            <a:pPr lvl="1"/>
            <a:r>
              <a:rPr lang="en-US" altLang="ko-KR" dirty="0" smtClean="0"/>
              <a:t>Network management</a:t>
            </a:r>
          </a:p>
          <a:p>
            <a:pPr lvl="1"/>
            <a:endParaRPr lang="ko-KR" altLang="en-US" dirty="0"/>
          </a:p>
        </p:txBody>
      </p:sp>
      <p:pic>
        <p:nvPicPr>
          <p:cNvPr id="4" name="Picture 14"/>
          <p:cNvPicPr>
            <a:picLocks noChangeArrowheads="1"/>
          </p:cNvPicPr>
          <p:nvPr/>
        </p:nvPicPr>
        <p:blipFill>
          <a:blip r:embed="rId3" cstate="print"/>
          <a:srcRect/>
          <a:stretch>
            <a:fillRect/>
          </a:stretch>
        </p:blipFill>
        <p:spPr bwMode="auto">
          <a:xfrm>
            <a:off x="931821" y="4339428"/>
            <a:ext cx="6936219" cy="2063003"/>
          </a:xfrm>
          <a:prstGeom prst="rect">
            <a:avLst/>
          </a:prstGeom>
          <a:noFill/>
          <a:ln w="9525">
            <a:noFill/>
            <a:miter lim="800000"/>
            <a:headEnd/>
            <a:tailEnd/>
          </a:ln>
          <a:effectLst/>
        </p:spPr>
      </p:pic>
      <p:grpSp>
        <p:nvGrpSpPr>
          <p:cNvPr id="5" name="Group 5"/>
          <p:cNvGrpSpPr/>
          <p:nvPr/>
        </p:nvGrpSpPr>
        <p:grpSpPr>
          <a:xfrm rot="5400000">
            <a:off x="4062267" y="2342141"/>
            <a:ext cx="873743" cy="2057693"/>
            <a:chOff x="388833" y="3014237"/>
            <a:chExt cx="2035397" cy="2942961"/>
          </a:xfrm>
        </p:grpSpPr>
        <p:sp>
          <p:nvSpPr>
            <p:cNvPr id="6" name="Rounded Rectangle 6"/>
            <p:cNvSpPr/>
            <p:nvPr/>
          </p:nvSpPr>
          <p:spPr>
            <a:xfrm rot="16200000">
              <a:off x="-49969" y="3482998"/>
              <a:ext cx="2913002" cy="2035397"/>
            </a:xfrm>
            <a:prstGeom prst="roundRect">
              <a:avLst/>
            </a:prstGeom>
            <a:noFill/>
            <a:ln w="25400">
              <a:solidFill>
                <a:srgbClr val="00009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TextBox 6"/>
            <p:cNvSpPr txBox="1"/>
            <p:nvPr/>
          </p:nvSpPr>
          <p:spPr>
            <a:xfrm rot="16200000">
              <a:off x="-76702" y="3517807"/>
              <a:ext cx="2942959" cy="1935820"/>
            </a:xfrm>
            <a:prstGeom prst="rect">
              <a:avLst/>
            </a:prstGeom>
            <a:noFill/>
          </p:spPr>
          <p:txBody>
            <a:bodyPr wrap="square" rtlCol="0">
              <a:spAutoFit/>
            </a:bodyPr>
            <a:lstStyle/>
            <a:p>
              <a:pPr algn="ctr"/>
              <a:r>
                <a:rPr lang="en-US" sz="2400" dirty="0" smtClean="0"/>
                <a:t>Network-wide  </a:t>
              </a:r>
            </a:p>
            <a:p>
              <a:pPr algn="ctr"/>
              <a:r>
                <a:rPr lang="en-US" sz="2400" dirty="0" smtClean="0"/>
                <a:t>Controller</a:t>
              </a:r>
            </a:p>
          </p:txBody>
        </p:sp>
      </p:grpSp>
      <p:cxnSp>
        <p:nvCxnSpPr>
          <p:cNvPr id="8" name="Straight Arrow Connector 200"/>
          <p:cNvCxnSpPr>
            <a:stCxn id="6" idx="2"/>
          </p:cNvCxnSpPr>
          <p:nvPr/>
        </p:nvCxnSpPr>
        <p:spPr>
          <a:xfrm flipH="1">
            <a:off x="2438694" y="3807859"/>
            <a:ext cx="2049971" cy="870645"/>
          </a:xfrm>
          <a:prstGeom prst="straightConnector1">
            <a:avLst/>
          </a:prstGeom>
          <a:ln>
            <a:solidFill>
              <a:srgbClr val="0D0D0D"/>
            </a:solidFill>
            <a:tailEnd type="arrow" w="lg" len="lg"/>
          </a:ln>
        </p:spPr>
        <p:style>
          <a:lnRef idx="2">
            <a:schemeClr val="accent1"/>
          </a:lnRef>
          <a:fillRef idx="0">
            <a:schemeClr val="accent1"/>
          </a:fillRef>
          <a:effectRef idx="1">
            <a:schemeClr val="accent1"/>
          </a:effectRef>
          <a:fontRef idx="minor">
            <a:schemeClr val="tx1"/>
          </a:fontRef>
        </p:style>
      </p:cxnSp>
      <p:cxnSp>
        <p:nvCxnSpPr>
          <p:cNvPr id="9" name="Straight Arrow Connector 201"/>
          <p:cNvCxnSpPr/>
          <p:nvPr/>
        </p:nvCxnSpPr>
        <p:spPr>
          <a:xfrm>
            <a:off x="4668281" y="3807859"/>
            <a:ext cx="2001770" cy="870645"/>
          </a:xfrm>
          <a:prstGeom prst="straightConnector1">
            <a:avLst/>
          </a:prstGeom>
          <a:ln>
            <a:solidFill>
              <a:srgbClr val="0D0D0D"/>
            </a:solidFill>
            <a:tailEnd type="arrow" w="lg" len="lg"/>
          </a:ln>
        </p:spPr>
        <p:style>
          <a:lnRef idx="2">
            <a:schemeClr val="accent1"/>
          </a:lnRef>
          <a:fillRef idx="0">
            <a:schemeClr val="accent1"/>
          </a:fillRef>
          <a:effectRef idx="1">
            <a:schemeClr val="accent1"/>
          </a:effectRef>
          <a:fontRef idx="minor">
            <a:schemeClr val="tx1"/>
          </a:fontRef>
        </p:style>
      </p:cxnSp>
      <p:grpSp>
        <p:nvGrpSpPr>
          <p:cNvPr id="10" name="Group 27"/>
          <p:cNvGrpSpPr/>
          <p:nvPr/>
        </p:nvGrpSpPr>
        <p:grpSpPr>
          <a:xfrm>
            <a:off x="628650" y="4678504"/>
            <a:ext cx="2239176" cy="1422149"/>
            <a:chOff x="-136086" y="3316907"/>
            <a:chExt cx="2712325" cy="2273399"/>
          </a:xfrm>
        </p:grpSpPr>
        <p:grpSp>
          <p:nvGrpSpPr>
            <p:cNvPr id="11" name="Group 31"/>
            <p:cNvGrpSpPr/>
            <p:nvPr/>
          </p:nvGrpSpPr>
          <p:grpSpPr>
            <a:xfrm>
              <a:off x="-136086" y="3316907"/>
              <a:ext cx="2712324" cy="2273399"/>
              <a:chOff x="538875" y="584275"/>
              <a:chExt cx="5998531" cy="3888357"/>
            </a:xfrm>
          </p:grpSpPr>
          <p:pic>
            <p:nvPicPr>
              <p:cNvPr id="13" name="Picture 230" descr="UCS5108BladeServerChassis"/>
              <p:cNvPicPr>
                <a:picLocks noChangeAspect="1" noChangeArrowheads="1"/>
              </p:cNvPicPr>
              <p:nvPr/>
            </p:nvPicPr>
            <p:blipFill>
              <a:blip r:embed="rId4" cstate="print"/>
              <a:srcRect/>
              <a:stretch>
                <a:fillRect/>
              </a:stretch>
            </p:blipFill>
            <p:spPr bwMode="auto">
              <a:xfrm>
                <a:off x="857127" y="3834819"/>
                <a:ext cx="5466328" cy="637813"/>
              </a:xfrm>
              <a:prstGeom prst="rect">
                <a:avLst/>
              </a:prstGeom>
              <a:noFill/>
            </p:spPr>
          </p:pic>
          <p:sp>
            <p:nvSpPr>
              <p:cNvPr id="14" name="Rounded Rectangle 31"/>
              <p:cNvSpPr/>
              <p:nvPr/>
            </p:nvSpPr>
            <p:spPr>
              <a:xfrm>
                <a:off x="538875" y="584275"/>
                <a:ext cx="5998531" cy="3282485"/>
              </a:xfrm>
              <a:prstGeom prst="roundRect">
                <a:avLst/>
              </a:prstGeom>
              <a:noFill/>
              <a:ln w="41275">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32"/>
              <p:cNvSpPr/>
              <p:nvPr/>
            </p:nvSpPr>
            <p:spPr>
              <a:xfrm>
                <a:off x="5262756" y="1891009"/>
                <a:ext cx="1060699" cy="1298832"/>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grpSp>
            <p:nvGrpSpPr>
              <p:cNvPr id="16" name="Group 36"/>
              <p:cNvGrpSpPr/>
              <p:nvPr/>
            </p:nvGrpSpPr>
            <p:grpSpPr>
              <a:xfrm>
                <a:off x="3979233" y="1891009"/>
                <a:ext cx="1060699" cy="1298832"/>
                <a:chOff x="3979233" y="1891009"/>
                <a:chExt cx="1060699" cy="1298832"/>
              </a:xfrm>
            </p:grpSpPr>
            <p:sp>
              <p:nvSpPr>
                <p:cNvPr id="28" name="Rounded Rectangle 45"/>
                <p:cNvSpPr/>
                <p:nvPr/>
              </p:nvSpPr>
              <p:spPr>
                <a:xfrm>
                  <a:off x="3979233" y="1891009"/>
                  <a:ext cx="1060699" cy="1298832"/>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29" name="Picture 11" descr="IOSfirewall"/>
                <p:cNvPicPr>
                  <a:picLocks noChangeAspect="1" noChangeArrowheads="1"/>
                </p:cNvPicPr>
                <p:nvPr/>
              </p:nvPicPr>
              <p:blipFill>
                <a:blip r:embed="rId5" cstate="print"/>
                <a:srcRect/>
                <a:stretch>
                  <a:fillRect/>
                </a:stretch>
              </p:blipFill>
              <p:spPr bwMode="auto">
                <a:xfrm>
                  <a:off x="4189032" y="1966492"/>
                  <a:ext cx="689996" cy="1066800"/>
                </a:xfrm>
                <a:prstGeom prst="rect">
                  <a:avLst/>
                </a:prstGeom>
                <a:noFill/>
              </p:spPr>
            </p:pic>
          </p:grpSp>
          <p:sp>
            <p:nvSpPr>
              <p:cNvPr id="17" name="Rounded Rectangle 34"/>
              <p:cNvSpPr/>
              <p:nvPr/>
            </p:nvSpPr>
            <p:spPr>
              <a:xfrm>
                <a:off x="2477442" y="1891009"/>
                <a:ext cx="1060699" cy="1298832"/>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18" name="Picture 57" descr="icon_color"/>
              <p:cNvPicPr>
                <a:picLocks noChangeAspect="1" noChangeArrowheads="1"/>
              </p:cNvPicPr>
              <p:nvPr/>
            </p:nvPicPr>
            <p:blipFill>
              <a:blip r:embed="rId6" cstate="print"/>
              <a:srcRect/>
              <a:stretch>
                <a:fillRect/>
              </a:stretch>
            </p:blipFill>
            <p:spPr bwMode="auto">
              <a:xfrm>
                <a:off x="2531833" y="2098255"/>
                <a:ext cx="981075" cy="935037"/>
              </a:xfrm>
              <a:prstGeom prst="rect">
                <a:avLst/>
              </a:prstGeom>
              <a:noFill/>
            </p:spPr>
          </p:pic>
          <p:grpSp>
            <p:nvGrpSpPr>
              <p:cNvPr id="19" name="Group 39"/>
              <p:cNvGrpSpPr/>
              <p:nvPr/>
            </p:nvGrpSpPr>
            <p:grpSpPr>
              <a:xfrm>
                <a:off x="735188" y="1270787"/>
                <a:ext cx="1219757" cy="789994"/>
                <a:chOff x="208670" y="1101015"/>
                <a:chExt cx="1219757" cy="789994"/>
              </a:xfrm>
            </p:grpSpPr>
            <p:sp>
              <p:nvSpPr>
                <p:cNvPr id="26" name="Rounded Rectangle 43"/>
                <p:cNvSpPr/>
                <p:nvPr/>
              </p:nvSpPr>
              <p:spPr>
                <a:xfrm>
                  <a:off x="208670" y="1101015"/>
                  <a:ext cx="1219757" cy="789994"/>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27" name="Picture 44"/>
                <p:cNvPicPr>
                  <a:picLocks noChangeAspect="1" noChangeArrowheads="1"/>
                </p:cNvPicPr>
                <p:nvPr/>
              </p:nvPicPr>
              <p:blipFill>
                <a:blip r:embed="rId7" cstate="print"/>
                <a:srcRect/>
                <a:stretch>
                  <a:fillRect/>
                </a:stretch>
              </p:blipFill>
              <p:spPr bwMode="auto">
                <a:xfrm>
                  <a:off x="435128" y="1153754"/>
                  <a:ext cx="843998" cy="576264"/>
                </a:xfrm>
                <a:prstGeom prst="rect">
                  <a:avLst/>
                </a:prstGeom>
                <a:noFill/>
                <a:ln w="9525" algn="ctr">
                  <a:noFill/>
                  <a:miter lim="800000"/>
                  <a:headEnd/>
                  <a:tailEnd/>
                </a:ln>
                <a:effectLst/>
              </p:spPr>
            </p:pic>
          </p:grpSp>
          <p:grpSp>
            <p:nvGrpSpPr>
              <p:cNvPr id="20" name="Group 40"/>
              <p:cNvGrpSpPr/>
              <p:nvPr/>
            </p:nvGrpSpPr>
            <p:grpSpPr>
              <a:xfrm>
                <a:off x="790348" y="2157987"/>
                <a:ext cx="1219757" cy="789994"/>
                <a:chOff x="669247" y="2296037"/>
                <a:chExt cx="1219757" cy="789994"/>
              </a:xfrm>
            </p:grpSpPr>
            <p:sp>
              <p:nvSpPr>
                <p:cNvPr id="24" name="Rounded Rectangle 41"/>
                <p:cNvSpPr/>
                <p:nvPr/>
              </p:nvSpPr>
              <p:spPr>
                <a:xfrm>
                  <a:off x="669247" y="2296037"/>
                  <a:ext cx="1219757" cy="789994"/>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25" name="Picture 42"/>
                <p:cNvPicPr>
                  <a:picLocks noChangeAspect="1" noChangeArrowheads="1"/>
                </p:cNvPicPr>
                <p:nvPr/>
              </p:nvPicPr>
              <p:blipFill>
                <a:blip r:embed="rId8" cstate="print"/>
                <a:srcRect/>
                <a:stretch>
                  <a:fillRect/>
                </a:stretch>
              </p:blipFill>
              <p:spPr bwMode="auto">
                <a:xfrm>
                  <a:off x="774469" y="2363568"/>
                  <a:ext cx="839236" cy="573075"/>
                </a:xfrm>
                <a:prstGeom prst="rect">
                  <a:avLst/>
                </a:prstGeom>
                <a:noFill/>
                <a:ln w="9525" algn="ctr">
                  <a:noFill/>
                  <a:miter lim="800000"/>
                  <a:headEnd/>
                  <a:tailEnd/>
                </a:ln>
                <a:effectLst/>
              </p:spPr>
            </p:pic>
          </p:grpSp>
          <p:grpSp>
            <p:nvGrpSpPr>
              <p:cNvPr id="21" name="Group 41"/>
              <p:cNvGrpSpPr/>
              <p:nvPr/>
            </p:nvGrpSpPr>
            <p:grpSpPr>
              <a:xfrm>
                <a:off x="833702" y="2947981"/>
                <a:ext cx="1219757" cy="789994"/>
                <a:chOff x="208670" y="2976768"/>
                <a:chExt cx="1219757" cy="789994"/>
              </a:xfrm>
            </p:grpSpPr>
            <p:sp>
              <p:nvSpPr>
                <p:cNvPr id="22" name="Rounded Rectangle 39"/>
                <p:cNvSpPr/>
                <p:nvPr/>
              </p:nvSpPr>
              <p:spPr>
                <a:xfrm>
                  <a:off x="208670" y="2976768"/>
                  <a:ext cx="1219757" cy="789994"/>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23" name="Picture 2" descr="VPNConcentratorAug2000"/>
                <p:cNvPicPr>
                  <a:picLocks noChangeAspect="1" noChangeArrowheads="1"/>
                </p:cNvPicPr>
                <p:nvPr/>
              </p:nvPicPr>
              <p:blipFill>
                <a:blip r:embed="rId9" cstate="print"/>
                <a:srcRect/>
                <a:stretch>
                  <a:fillRect/>
                </a:stretch>
              </p:blipFill>
              <p:spPr bwMode="auto">
                <a:xfrm>
                  <a:off x="435128" y="3086031"/>
                  <a:ext cx="684225" cy="626619"/>
                </a:xfrm>
                <a:prstGeom prst="rect">
                  <a:avLst/>
                </a:prstGeom>
                <a:noFill/>
              </p:spPr>
            </p:pic>
          </p:grpSp>
        </p:grpSp>
        <p:pic>
          <p:nvPicPr>
            <p:cNvPr id="12" name="Picture 26"/>
            <p:cNvPicPr>
              <a:picLocks noChangeAspect="1" noChangeArrowheads="1"/>
            </p:cNvPicPr>
            <p:nvPr/>
          </p:nvPicPr>
          <p:blipFill>
            <a:blip r:embed="rId10" cstate="print"/>
            <a:srcRect/>
            <a:stretch>
              <a:fillRect/>
            </a:stretch>
          </p:blipFill>
          <p:spPr bwMode="auto">
            <a:xfrm>
              <a:off x="1972375" y="4295353"/>
              <a:ext cx="520714" cy="352880"/>
            </a:xfrm>
            <a:prstGeom prst="rect">
              <a:avLst/>
            </a:prstGeom>
            <a:noFill/>
            <a:ln w="9525">
              <a:noFill/>
              <a:miter lim="800000"/>
              <a:headEnd/>
              <a:tailEnd/>
            </a:ln>
            <a:effectLst/>
          </p:spPr>
        </p:pic>
      </p:grpSp>
      <p:grpSp>
        <p:nvGrpSpPr>
          <p:cNvPr id="30" name="Group 47"/>
          <p:cNvGrpSpPr/>
          <p:nvPr/>
        </p:nvGrpSpPr>
        <p:grpSpPr>
          <a:xfrm>
            <a:off x="6104676" y="4678504"/>
            <a:ext cx="2239176" cy="1422149"/>
            <a:chOff x="-136086" y="3316907"/>
            <a:chExt cx="2712325" cy="2273399"/>
          </a:xfrm>
        </p:grpSpPr>
        <p:grpSp>
          <p:nvGrpSpPr>
            <p:cNvPr id="31" name="Group 31"/>
            <p:cNvGrpSpPr/>
            <p:nvPr/>
          </p:nvGrpSpPr>
          <p:grpSpPr>
            <a:xfrm>
              <a:off x="-136086" y="3316907"/>
              <a:ext cx="2712324" cy="2273399"/>
              <a:chOff x="538875" y="584275"/>
              <a:chExt cx="5998531" cy="3888357"/>
            </a:xfrm>
          </p:grpSpPr>
          <p:pic>
            <p:nvPicPr>
              <p:cNvPr id="33" name="Picture 230" descr="UCS5108BladeServerChassis"/>
              <p:cNvPicPr>
                <a:picLocks noChangeAspect="1" noChangeArrowheads="1"/>
              </p:cNvPicPr>
              <p:nvPr/>
            </p:nvPicPr>
            <p:blipFill>
              <a:blip r:embed="rId4" cstate="print"/>
              <a:srcRect/>
              <a:stretch>
                <a:fillRect/>
              </a:stretch>
            </p:blipFill>
            <p:spPr bwMode="auto">
              <a:xfrm>
                <a:off x="857127" y="3834819"/>
                <a:ext cx="5466328" cy="637813"/>
              </a:xfrm>
              <a:prstGeom prst="rect">
                <a:avLst/>
              </a:prstGeom>
              <a:noFill/>
            </p:spPr>
          </p:pic>
          <p:sp>
            <p:nvSpPr>
              <p:cNvPr id="34" name="Rounded Rectangle 51"/>
              <p:cNvSpPr/>
              <p:nvPr/>
            </p:nvSpPr>
            <p:spPr>
              <a:xfrm>
                <a:off x="538875" y="584275"/>
                <a:ext cx="5998531" cy="3282485"/>
              </a:xfrm>
              <a:prstGeom prst="roundRect">
                <a:avLst/>
              </a:prstGeom>
              <a:noFill/>
              <a:ln w="41275">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52"/>
              <p:cNvSpPr/>
              <p:nvPr/>
            </p:nvSpPr>
            <p:spPr>
              <a:xfrm>
                <a:off x="5262756" y="1891009"/>
                <a:ext cx="1060699" cy="1298832"/>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grpSp>
            <p:nvGrpSpPr>
              <p:cNvPr id="36" name="Group 36"/>
              <p:cNvGrpSpPr/>
              <p:nvPr/>
            </p:nvGrpSpPr>
            <p:grpSpPr>
              <a:xfrm>
                <a:off x="3979233" y="1891009"/>
                <a:ext cx="1060699" cy="1298832"/>
                <a:chOff x="3979233" y="1891009"/>
                <a:chExt cx="1060699" cy="1298832"/>
              </a:xfrm>
            </p:grpSpPr>
            <p:sp>
              <p:nvSpPr>
                <p:cNvPr id="48" name="Rounded Rectangle 65"/>
                <p:cNvSpPr/>
                <p:nvPr/>
              </p:nvSpPr>
              <p:spPr>
                <a:xfrm>
                  <a:off x="3979233" y="1891009"/>
                  <a:ext cx="1060699" cy="1298832"/>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49" name="Picture 11" descr="IOSfirewall"/>
                <p:cNvPicPr>
                  <a:picLocks noChangeAspect="1" noChangeArrowheads="1"/>
                </p:cNvPicPr>
                <p:nvPr/>
              </p:nvPicPr>
              <p:blipFill>
                <a:blip r:embed="rId5" cstate="print"/>
                <a:srcRect/>
                <a:stretch>
                  <a:fillRect/>
                </a:stretch>
              </p:blipFill>
              <p:spPr bwMode="auto">
                <a:xfrm>
                  <a:off x="4189032" y="1966492"/>
                  <a:ext cx="689996" cy="1066800"/>
                </a:xfrm>
                <a:prstGeom prst="rect">
                  <a:avLst/>
                </a:prstGeom>
                <a:noFill/>
              </p:spPr>
            </p:pic>
          </p:grpSp>
          <p:sp>
            <p:nvSpPr>
              <p:cNvPr id="37" name="Rounded Rectangle 54"/>
              <p:cNvSpPr/>
              <p:nvPr/>
            </p:nvSpPr>
            <p:spPr>
              <a:xfrm>
                <a:off x="2477442" y="1891009"/>
                <a:ext cx="1060699" cy="1298832"/>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38" name="Picture 57" descr="icon_color"/>
              <p:cNvPicPr>
                <a:picLocks noChangeAspect="1" noChangeArrowheads="1"/>
              </p:cNvPicPr>
              <p:nvPr/>
            </p:nvPicPr>
            <p:blipFill>
              <a:blip r:embed="rId6" cstate="print"/>
              <a:srcRect/>
              <a:stretch>
                <a:fillRect/>
              </a:stretch>
            </p:blipFill>
            <p:spPr bwMode="auto">
              <a:xfrm>
                <a:off x="2531833" y="2098255"/>
                <a:ext cx="981075" cy="935037"/>
              </a:xfrm>
              <a:prstGeom prst="rect">
                <a:avLst/>
              </a:prstGeom>
              <a:noFill/>
            </p:spPr>
          </p:pic>
          <p:grpSp>
            <p:nvGrpSpPr>
              <p:cNvPr id="39" name="Group 39"/>
              <p:cNvGrpSpPr/>
              <p:nvPr/>
            </p:nvGrpSpPr>
            <p:grpSpPr>
              <a:xfrm>
                <a:off x="735188" y="1270787"/>
                <a:ext cx="1219757" cy="789994"/>
                <a:chOff x="208670" y="1101015"/>
                <a:chExt cx="1219757" cy="789994"/>
              </a:xfrm>
            </p:grpSpPr>
            <p:sp>
              <p:nvSpPr>
                <p:cNvPr id="46" name="Rounded Rectangle 63"/>
                <p:cNvSpPr/>
                <p:nvPr/>
              </p:nvSpPr>
              <p:spPr>
                <a:xfrm>
                  <a:off x="208670" y="1101015"/>
                  <a:ext cx="1219757" cy="789994"/>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47" name="Picture 64"/>
                <p:cNvPicPr>
                  <a:picLocks noChangeAspect="1" noChangeArrowheads="1"/>
                </p:cNvPicPr>
                <p:nvPr/>
              </p:nvPicPr>
              <p:blipFill>
                <a:blip r:embed="rId7" cstate="print"/>
                <a:srcRect/>
                <a:stretch>
                  <a:fillRect/>
                </a:stretch>
              </p:blipFill>
              <p:spPr bwMode="auto">
                <a:xfrm>
                  <a:off x="435128" y="1153754"/>
                  <a:ext cx="843998" cy="576264"/>
                </a:xfrm>
                <a:prstGeom prst="rect">
                  <a:avLst/>
                </a:prstGeom>
                <a:noFill/>
                <a:ln w="9525" algn="ctr">
                  <a:noFill/>
                  <a:miter lim="800000"/>
                  <a:headEnd/>
                  <a:tailEnd/>
                </a:ln>
                <a:effectLst/>
              </p:spPr>
            </p:pic>
          </p:grpSp>
          <p:grpSp>
            <p:nvGrpSpPr>
              <p:cNvPr id="40" name="Group 40"/>
              <p:cNvGrpSpPr/>
              <p:nvPr/>
            </p:nvGrpSpPr>
            <p:grpSpPr>
              <a:xfrm>
                <a:off x="790348" y="2157987"/>
                <a:ext cx="1219757" cy="789994"/>
                <a:chOff x="669247" y="2296037"/>
                <a:chExt cx="1219757" cy="789994"/>
              </a:xfrm>
            </p:grpSpPr>
            <p:sp>
              <p:nvSpPr>
                <p:cNvPr id="44" name="Rounded Rectangle 61"/>
                <p:cNvSpPr/>
                <p:nvPr/>
              </p:nvSpPr>
              <p:spPr>
                <a:xfrm>
                  <a:off x="669247" y="2296037"/>
                  <a:ext cx="1219757" cy="789994"/>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45" name="Picture 62"/>
                <p:cNvPicPr>
                  <a:picLocks noChangeAspect="1" noChangeArrowheads="1"/>
                </p:cNvPicPr>
                <p:nvPr/>
              </p:nvPicPr>
              <p:blipFill>
                <a:blip r:embed="rId8" cstate="print"/>
                <a:srcRect/>
                <a:stretch>
                  <a:fillRect/>
                </a:stretch>
              </p:blipFill>
              <p:spPr bwMode="auto">
                <a:xfrm>
                  <a:off x="774469" y="2363568"/>
                  <a:ext cx="839236" cy="573075"/>
                </a:xfrm>
                <a:prstGeom prst="rect">
                  <a:avLst/>
                </a:prstGeom>
                <a:noFill/>
                <a:ln w="9525" algn="ctr">
                  <a:noFill/>
                  <a:miter lim="800000"/>
                  <a:headEnd/>
                  <a:tailEnd/>
                </a:ln>
                <a:effectLst/>
              </p:spPr>
            </p:pic>
          </p:grpSp>
          <p:grpSp>
            <p:nvGrpSpPr>
              <p:cNvPr id="41" name="Group 41"/>
              <p:cNvGrpSpPr/>
              <p:nvPr/>
            </p:nvGrpSpPr>
            <p:grpSpPr>
              <a:xfrm>
                <a:off x="833702" y="2947981"/>
                <a:ext cx="1219757" cy="789994"/>
                <a:chOff x="208670" y="2976768"/>
                <a:chExt cx="1219757" cy="789994"/>
              </a:xfrm>
            </p:grpSpPr>
            <p:sp>
              <p:nvSpPr>
                <p:cNvPr id="42" name="Rounded Rectangle 59"/>
                <p:cNvSpPr/>
                <p:nvPr/>
              </p:nvSpPr>
              <p:spPr>
                <a:xfrm>
                  <a:off x="208670" y="2976768"/>
                  <a:ext cx="1219757" cy="789994"/>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43" name="Picture 2" descr="VPNConcentratorAug2000"/>
                <p:cNvPicPr>
                  <a:picLocks noChangeAspect="1" noChangeArrowheads="1"/>
                </p:cNvPicPr>
                <p:nvPr/>
              </p:nvPicPr>
              <p:blipFill>
                <a:blip r:embed="rId9" cstate="print"/>
                <a:srcRect/>
                <a:stretch>
                  <a:fillRect/>
                </a:stretch>
              </p:blipFill>
              <p:spPr bwMode="auto">
                <a:xfrm>
                  <a:off x="435128" y="3086031"/>
                  <a:ext cx="684225" cy="626619"/>
                </a:xfrm>
                <a:prstGeom prst="rect">
                  <a:avLst/>
                </a:prstGeom>
                <a:noFill/>
              </p:spPr>
            </p:pic>
          </p:grpSp>
        </p:grpSp>
        <p:pic>
          <p:nvPicPr>
            <p:cNvPr id="32" name="Picture 26"/>
            <p:cNvPicPr>
              <a:picLocks noChangeAspect="1" noChangeArrowheads="1"/>
            </p:cNvPicPr>
            <p:nvPr/>
          </p:nvPicPr>
          <p:blipFill>
            <a:blip r:embed="rId10" cstate="print"/>
            <a:srcRect/>
            <a:stretch>
              <a:fillRect/>
            </a:stretch>
          </p:blipFill>
          <p:spPr bwMode="auto">
            <a:xfrm>
              <a:off x="1972375" y="4295353"/>
              <a:ext cx="520714" cy="352880"/>
            </a:xfrm>
            <a:prstGeom prst="rect">
              <a:avLst/>
            </a:prstGeom>
            <a:noFill/>
            <a:ln w="9525">
              <a:noFill/>
              <a:miter lim="800000"/>
              <a:headEnd/>
              <a:tailEnd/>
            </a:ln>
            <a:effectLst/>
          </p:spPr>
        </p:pic>
      </p:grpSp>
      <p:sp>
        <p:nvSpPr>
          <p:cNvPr id="50" name="슬라이드 번호 개체 틀 49"/>
          <p:cNvSpPr>
            <a:spLocks noGrp="1"/>
          </p:cNvSpPr>
          <p:nvPr>
            <p:ph type="sldNum" sz="quarter" idx="12"/>
          </p:nvPr>
        </p:nvSpPr>
        <p:spPr/>
        <p:txBody>
          <a:bodyPr/>
          <a:lstStyle/>
          <a:p>
            <a:fld id="{91C0008F-700A-467B-A83A-DBBE1F11281A}" type="slidenum">
              <a:rPr lang="ko-KR" altLang="en-US" smtClean="0"/>
              <a:t>5</a:t>
            </a:fld>
            <a:endParaRPr lang="ko-KR" altLang="en-US"/>
          </a:p>
        </p:txBody>
      </p:sp>
      <p:sp>
        <p:nvSpPr>
          <p:cNvPr id="51" name="TextBox 50"/>
          <p:cNvSpPr txBox="1"/>
          <p:nvPr/>
        </p:nvSpPr>
        <p:spPr>
          <a:xfrm>
            <a:off x="2898014" y="4902078"/>
            <a:ext cx="2192288" cy="954107"/>
          </a:xfrm>
          <a:prstGeom prst="rect">
            <a:avLst/>
          </a:prstGeom>
          <a:noFill/>
        </p:spPr>
        <p:txBody>
          <a:bodyPr wrap="square" rtlCol="0">
            <a:spAutoFit/>
          </a:bodyPr>
          <a:lstStyle/>
          <a:p>
            <a:r>
              <a:rPr lang="en-US" altLang="ko-KR" sz="2800" dirty="0" smtClean="0"/>
              <a:t>Multiplexing &amp; reusability</a:t>
            </a:r>
            <a:endParaRPr lang="ko-KR" altLang="en-US" sz="2800" dirty="0"/>
          </a:p>
        </p:txBody>
      </p:sp>
      <p:sp>
        <p:nvSpPr>
          <p:cNvPr id="52" name="TextBox 51"/>
          <p:cNvSpPr txBox="1"/>
          <p:nvPr/>
        </p:nvSpPr>
        <p:spPr>
          <a:xfrm>
            <a:off x="5555809" y="3105251"/>
            <a:ext cx="2788042" cy="523220"/>
          </a:xfrm>
          <a:prstGeom prst="rect">
            <a:avLst/>
          </a:prstGeom>
          <a:noFill/>
        </p:spPr>
        <p:txBody>
          <a:bodyPr wrap="square" rtlCol="0">
            <a:spAutoFit/>
          </a:bodyPr>
          <a:lstStyle/>
          <a:p>
            <a:r>
              <a:rPr lang="en-US" altLang="ko-KR" sz="2800" dirty="0" smtClean="0"/>
              <a:t>Load distribution</a:t>
            </a:r>
            <a:endParaRPr lang="ko-KR" altLang="en-US" sz="2800" dirty="0"/>
          </a:p>
        </p:txBody>
      </p:sp>
      <p:sp>
        <p:nvSpPr>
          <p:cNvPr id="53" name="직사각형 52"/>
          <p:cNvSpPr/>
          <p:nvPr/>
        </p:nvSpPr>
        <p:spPr>
          <a:xfrm>
            <a:off x="501041" y="4518815"/>
            <a:ext cx="4600235" cy="20200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092159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858527"/>
          </a:xfrm>
        </p:spPr>
        <p:txBody>
          <a:bodyPr>
            <a:normAutofit fontScale="90000"/>
          </a:bodyPr>
          <a:lstStyle/>
          <a:p>
            <a:r>
              <a:rPr lang="en-US" altLang="ko-KR" dirty="0" smtClean="0"/>
              <a:t>Consolidation at Platform-Level</a:t>
            </a:r>
            <a:endParaRPr lang="ko-KR" altLang="en-US" dirty="0"/>
          </a:p>
        </p:txBody>
      </p:sp>
      <p:sp>
        <p:nvSpPr>
          <p:cNvPr id="3" name="내용 개체 틀 2"/>
          <p:cNvSpPr>
            <a:spLocks noGrp="1"/>
          </p:cNvSpPr>
          <p:nvPr>
            <p:ph idx="1"/>
          </p:nvPr>
        </p:nvSpPr>
        <p:spPr>
          <a:xfrm>
            <a:off x="628650" y="1478071"/>
            <a:ext cx="7886700" cy="4698892"/>
          </a:xfrm>
        </p:spPr>
        <p:txBody>
          <a:bodyPr/>
          <a:lstStyle/>
          <a:p>
            <a:r>
              <a:rPr lang="en-US" altLang="ko-KR" dirty="0" smtClean="0"/>
              <a:t>Reduces </a:t>
            </a:r>
            <a:r>
              <a:rPr lang="en-US" altLang="ko-KR" dirty="0" err="1" smtClean="0"/>
              <a:t>CapEx</a:t>
            </a:r>
            <a:endParaRPr lang="en-US" altLang="ko-KR" dirty="0" smtClean="0"/>
          </a:p>
          <a:p>
            <a:r>
              <a:rPr lang="en-US" altLang="ko-KR" dirty="0" smtClean="0"/>
              <a:t>Enables extensibility</a:t>
            </a:r>
          </a:p>
          <a:p>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6</a:t>
            </a:fld>
            <a:endParaRPr lang="ko-KR" altLang="en-US"/>
          </a:p>
        </p:txBody>
      </p:sp>
      <p:grpSp>
        <p:nvGrpSpPr>
          <p:cNvPr id="5" name="Group 2"/>
          <p:cNvGrpSpPr/>
          <p:nvPr/>
        </p:nvGrpSpPr>
        <p:grpSpPr>
          <a:xfrm>
            <a:off x="3700715" y="4955230"/>
            <a:ext cx="2239176" cy="1422149"/>
            <a:chOff x="3467296" y="4214657"/>
            <a:chExt cx="2239176" cy="1422149"/>
          </a:xfrm>
        </p:grpSpPr>
        <p:grpSp>
          <p:nvGrpSpPr>
            <p:cNvPr id="6" name="Group 76"/>
            <p:cNvGrpSpPr/>
            <p:nvPr/>
          </p:nvGrpSpPr>
          <p:grpSpPr>
            <a:xfrm>
              <a:off x="3467296" y="4214657"/>
              <a:ext cx="2239176" cy="1422149"/>
              <a:chOff x="538875" y="584275"/>
              <a:chExt cx="5998531" cy="3888357"/>
            </a:xfrm>
          </p:grpSpPr>
          <p:pic>
            <p:nvPicPr>
              <p:cNvPr id="8" name="Picture 230" descr="UCS5108BladeServerChassis"/>
              <p:cNvPicPr>
                <a:picLocks noChangeAspect="1" noChangeArrowheads="1"/>
              </p:cNvPicPr>
              <p:nvPr/>
            </p:nvPicPr>
            <p:blipFill>
              <a:blip r:embed="rId3" cstate="print"/>
              <a:srcRect/>
              <a:stretch>
                <a:fillRect/>
              </a:stretch>
            </p:blipFill>
            <p:spPr bwMode="auto">
              <a:xfrm>
                <a:off x="857127" y="3834819"/>
                <a:ext cx="5466328" cy="637813"/>
              </a:xfrm>
              <a:prstGeom prst="rect">
                <a:avLst/>
              </a:prstGeom>
              <a:noFill/>
            </p:spPr>
          </p:pic>
          <p:sp>
            <p:nvSpPr>
              <p:cNvPr id="9" name="Rounded Rectangle 82"/>
              <p:cNvSpPr/>
              <p:nvPr/>
            </p:nvSpPr>
            <p:spPr>
              <a:xfrm>
                <a:off x="538875" y="584275"/>
                <a:ext cx="5998531" cy="3282485"/>
              </a:xfrm>
              <a:prstGeom prst="roundRect">
                <a:avLst/>
              </a:prstGeom>
              <a:noFill/>
              <a:ln w="41275">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83"/>
              <p:cNvSpPr/>
              <p:nvPr/>
            </p:nvSpPr>
            <p:spPr>
              <a:xfrm>
                <a:off x="5262756" y="1891009"/>
                <a:ext cx="1060699" cy="1298832"/>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grpSp>
            <p:nvGrpSpPr>
              <p:cNvPr id="11" name="Group 84"/>
              <p:cNvGrpSpPr/>
              <p:nvPr/>
            </p:nvGrpSpPr>
            <p:grpSpPr>
              <a:xfrm>
                <a:off x="3979233" y="1891009"/>
                <a:ext cx="1060699" cy="1298832"/>
                <a:chOff x="3979233" y="1891009"/>
                <a:chExt cx="1060699" cy="1298832"/>
              </a:xfrm>
            </p:grpSpPr>
            <p:sp>
              <p:nvSpPr>
                <p:cNvPr id="23" name="Rounded Rectangle 96"/>
                <p:cNvSpPr/>
                <p:nvPr/>
              </p:nvSpPr>
              <p:spPr>
                <a:xfrm>
                  <a:off x="3979233" y="1891009"/>
                  <a:ext cx="1060699" cy="1298832"/>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24" name="Picture 11" descr="IOSfirewall"/>
                <p:cNvPicPr>
                  <a:picLocks noChangeAspect="1" noChangeArrowheads="1"/>
                </p:cNvPicPr>
                <p:nvPr/>
              </p:nvPicPr>
              <p:blipFill>
                <a:blip r:embed="rId4" cstate="print"/>
                <a:srcRect/>
                <a:stretch>
                  <a:fillRect/>
                </a:stretch>
              </p:blipFill>
              <p:spPr bwMode="auto">
                <a:xfrm>
                  <a:off x="4189032" y="1966492"/>
                  <a:ext cx="689996" cy="1066800"/>
                </a:xfrm>
                <a:prstGeom prst="rect">
                  <a:avLst/>
                </a:prstGeom>
                <a:noFill/>
              </p:spPr>
            </p:pic>
          </p:grpSp>
          <p:sp>
            <p:nvSpPr>
              <p:cNvPr id="12" name="Rounded Rectangle 85"/>
              <p:cNvSpPr/>
              <p:nvPr/>
            </p:nvSpPr>
            <p:spPr>
              <a:xfrm>
                <a:off x="2477442" y="1891009"/>
                <a:ext cx="1060699" cy="1298832"/>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13" name="Picture 57" descr="icon_color"/>
              <p:cNvPicPr>
                <a:picLocks noChangeAspect="1" noChangeArrowheads="1"/>
              </p:cNvPicPr>
              <p:nvPr/>
            </p:nvPicPr>
            <p:blipFill>
              <a:blip r:embed="rId5" cstate="print"/>
              <a:srcRect/>
              <a:stretch>
                <a:fillRect/>
              </a:stretch>
            </p:blipFill>
            <p:spPr bwMode="auto">
              <a:xfrm>
                <a:off x="2531833" y="2098255"/>
                <a:ext cx="981075" cy="935037"/>
              </a:xfrm>
              <a:prstGeom prst="rect">
                <a:avLst/>
              </a:prstGeom>
              <a:noFill/>
            </p:spPr>
          </p:pic>
          <p:grpSp>
            <p:nvGrpSpPr>
              <p:cNvPr id="14" name="Group 87"/>
              <p:cNvGrpSpPr/>
              <p:nvPr/>
            </p:nvGrpSpPr>
            <p:grpSpPr>
              <a:xfrm>
                <a:off x="735188" y="1270787"/>
                <a:ext cx="1219757" cy="789994"/>
                <a:chOff x="208670" y="1101015"/>
                <a:chExt cx="1219757" cy="789994"/>
              </a:xfrm>
            </p:grpSpPr>
            <p:sp>
              <p:nvSpPr>
                <p:cNvPr id="21" name="Rounded Rectangle 94"/>
                <p:cNvSpPr/>
                <p:nvPr/>
              </p:nvSpPr>
              <p:spPr>
                <a:xfrm>
                  <a:off x="208670" y="1101015"/>
                  <a:ext cx="1219757" cy="789994"/>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22" name="Picture 95"/>
                <p:cNvPicPr>
                  <a:picLocks noChangeAspect="1" noChangeArrowheads="1"/>
                </p:cNvPicPr>
                <p:nvPr/>
              </p:nvPicPr>
              <p:blipFill>
                <a:blip r:embed="rId6" cstate="print"/>
                <a:srcRect/>
                <a:stretch>
                  <a:fillRect/>
                </a:stretch>
              </p:blipFill>
              <p:spPr bwMode="auto">
                <a:xfrm>
                  <a:off x="435128" y="1153754"/>
                  <a:ext cx="843998" cy="576264"/>
                </a:xfrm>
                <a:prstGeom prst="rect">
                  <a:avLst/>
                </a:prstGeom>
                <a:noFill/>
                <a:ln w="9525" algn="ctr">
                  <a:noFill/>
                  <a:miter lim="800000"/>
                  <a:headEnd/>
                  <a:tailEnd/>
                </a:ln>
                <a:effectLst/>
              </p:spPr>
            </p:pic>
          </p:grpSp>
          <p:grpSp>
            <p:nvGrpSpPr>
              <p:cNvPr id="15" name="Group 88"/>
              <p:cNvGrpSpPr/>
              <p:nvPr/>
            </p:nvGrpSpPr>
            <p:grpSpPr>
              <a:xfrm>
                <a:off x="790348" y="2157987"/>
                <a:ext cx="1219757" cy="789994"/>
                <a:chOff x="669247" y="2296037"/>
                <a:chExt cx="1219757" cy="789994"/>
              </a:xfrm>
            </p:grpSpPr>
            <p:sp>
              <p:nvSpPr>
                <p:cNvPr id="19" name="Rounded Rectangle 92"/>
                <p:cNvSpPr/>
                <p:nvPr/>
              </p:nvSpPr>
              <p:spPr>
                <a:xfrm>
                  <a:off x="669247" y="2296037"/>
                  <a:ext cx="1219757" cy="789994"/>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20" name="Picture 93"/>
                <p:cNvPicPr>
                  <a:picLocks noChangeAspect="1" noChangeArrowheads="1"/>
                </p:cNvPicPr>
                <p:nvPr/>
              </p:nvPicPr>
              <p:blipFill>
                <a:blip r:embed="rId7" cstate="print"/>
                <a:srcRect/>
                <a:stretch>
                  <a:fillRect/>
                </a:stretch>
              </p:blipFill>
              <p:spPr bwMode="auto">
                <a:xfrm>
                  <a:off x="774469" y="2363568"/>
                  <a:ext cx="839236" cy="573075"/>
                </a:xfrm>
                <a:prstGeom prst="rect">
                  <a:avLst/>
                </a:prstGeom>
                <a:noFill/>
                <a:ln w="9525" algn="ctr">
                  <a:noFill/>
                  <a:miter lim="800000"/>
                  <a:headEnd/>
                  <a:tailEnd/>
                </a:ln>
                <a:effectLst/>
              </p:spPr>
            </p:pic>
          </p:grpSp>
          <p:grpSp>
            <p:nvGrpSpPr>
              <p:cNvPr id="16" name="Group 89"/>
              <p:cNvGrpSpPr/>
              <p:nvPr/>
            </p:nvGrpSpPr>
            <p:grpSpPr>
              <a:xfrm>
                <a:off x="833702" y="2947981"/>
                <a:ext cx="1219757" cy="789994"/>
                <a:chOff x="208670" y="2976768"/>
                <a:chExt cx="1219757" cy="789994"/>
              </a:xfrm>
            </p:grpSpPr>
            <p:sp>
              <p:nvSpPr>
                <p:cNvPr id="17" name="Rounded Rectangle 90"/>
                <p:cNvSpPr/>
                <p:nvPr/>
              </p:nvSpPr>
              <p:spPr>
                <a:xfrm>
                  <a:off x="208670" y="2976768"/>
                  <a:ext cx="1219757" cy="789994"/>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18" name="Picture 2" descr="VPNConcentratorAug2000"/>
                <p:cNvPicPr>
                  <a:picLocks noChangeAspect="1" noChangeArrowheads="1"/>
                </p:cNvPicPr>
                <p:nvPr/>
              </p:nvPicPr>
              <p:blipFill>
                <a:blip r:embed="rId8" cstate="print"/>
                <a:srcRect/>
                <a:stretch>
                  <a:fillRect/>
                </a:stretch>
              </p:blipFill>
              <p:spPr bwMode="auto">
                <a:xfrm>
                  <a:off x="435128" y="3086031"/>
                  <a:ext cx="684225" cy="626619"/>
                </a:xfrm>
                <a:prstGeom prst="rect">
                  <a:avLst/>
                </a:prstGeom>
                <a:noFill/>
              </p:spPr>
            </p:pic>
          </p:grpSp>
        </p:grpSp>
        <p:pic>
          <p:nvPicPr>
            <p:cNvPr id="7" name="Picture 26"/>
            <p:cNvPicPr>
              <a:picLocks noChangeAspect="1" noChangeArrowheads="1"/>
            </p:cNvPicPr>
            <p:nvPr/>
          </p:nvPicPr>
          <p:blipFill>
            <a:blip r:embed="rId9" cstate="print"/>
            <a:srcRect/>
            <a:stretch>
              <a:fillRect/>
            </a:stretch>
          </p:blipFill>
          <p:spPr bwMode="auto">
            <a:xfrm>
              <a:off x="5207948" y="4826734"/>
              <a:ext cx="429879" cy="220748"/>
            </a:xfrm>
            <a:prstGeom prst="rect">
              <a:avLst/>
            </a:prstGeom>
            <a:noFill/>
            <a:ln w="9525">
              <a:noFill/>
              <a:miter lim="800000"/>
              <a:headEnd/>
              <a:tailEnd/>
            </a:ln>
            <a:effectLst/>
          </p:spPr>
        </p:pic>
      </p:grpSp>
      <p:pic>
        <p:nvPicPr>
          <p:cNvPr id="25" name="Picture 26"/>
          <p:cNvPicPr>
            <a:picLocks noChangeAspect="1" noChangeArrowheads="1"/>
          </p:cNvPicPr>
          <p:nvPr/>
        </p:nvPicPr>
        <p:blipFill>
          <a:blip r:embed="rId9" cstate="print"/>
          <a:srcRect/>
          <a:stretch>
            <a:fillRect/>
          </a:stretch>
        </p:blipFill>
        <p:spPr bwMode="auto">
          <a:xfrm>
            <a:off x="1819204" y="3094053"/>
            <a:ext cx="885756" cy="454846"/>
          </a:xfrm>
          <a:prstGeom prst="rect">
            <a:avLst/>
          </a:prstGeom>
          <a:noFill/>
          <a:ln w="9525">
            <a:noFill/>
            <a:miter lim="800000"/>
            <a:headEnd/>
            <a:tailEnd/>
          </a:ln>
          <a:effectLst/>
        </p:spPr>
      </p:pic>
      <p:pic>
        <p:nvPicPr>
          <p:cNvPr id="26" name="Picture 11" descr="IOSfirewall"/>
          <p:cNvPicPr>
            <a:picLocks noChangeAspect="1" noChangeArrowheads="1"/>
          </p:cNvPicPr>
          <p:nvPr/>
        </p:nvPicPr>
        <p:blipFill>
          <a:blip r:embed="rId4" cstate="print"/>
          <a:srcRect/>
          <a:stretch>
            <a:fillRect/>
          </a:stretch>
        </p:blipFill>
        <p:spPr bwMode="auto">
          <a:xfrm>
            <a:off x="3866926" y="2905378"/>
            <a:ext cx="549357" cy="832197"/>
          </a:xfrm>
          <a:prstGeom prst="rect">
            <a:avLst/>
          </a:prstGeom>
          <a:noFill/>
        </p:spPr>
      </p:pic>
      <p:pic>
        <p:nvPicPr>
          <p:cNvPr id="27" name="Picture 57" descr="icon_color"/>
          <p:cNvPicPr>
            <a:picLocks noChangeAspect="1" noChangeArrowheads="1"/>
          </p:cNvPicPr>
          <p:nvPr/>
        </p:nvPicPr>
        <p:blipFill>
          <a:blip r:embed="rId5" cstate="print"/>
          <a:srcRect/>
          <a:stretch>
            <a:fillRect/>
          </a:stretch>
        </p:blipFill>
        <p:spPr bwMode="auto">
          <a:xfrm>
            <a:off x="5578249" y="2975761"/>
            <a:ext cx="740433" cy="691430"/>
          </a:xfrm>
          <a:prstGeom prst="rect">
            <a:avLst/>
          </a:prstGeom>
          <a:noFill/>
        </p:spPr>
      </p:pic>
      <p:pic>
        <p:nvPicPr>
          <p:cNvPr id="28" name="Picture 102"/>
          <p:cNvPicPr>
            <a:picLocks noChangeAspect="1" noChangeArrowheads="1"/>
          </p:cNvPicPr>
          <p:nvPr/>
        </p:nvPicPr>
        <p:blipFill>
          <a:blip r:embed="rId7" cstate="print"/>
          <a:srcRect/>
          <a:stretch>
            <a:fillRect/>
          </a:stretch>
        </p:blipFill>
        <p:spPr bwMode="auto">
          <a:xfrm>
            <a:off x="7480649" y="3088884"/>
            <a:ext cx="695283" cy="465185"/>
          </a:xfrm>
          <a:prstGeom prst="rect">
            <a:avLst/>
          </a:prstGeom>
          <a:noFill/>
          <a:ln w="9525" algn="ctr">
            <a:noFill/>
            <a:miter lim="800000"/>
            <a:headEnd/>
            <a:tailEnd/>
          </a:ln>
          <a:effectLst/>
        </p:spPr>
      </p:pic>
      <p:sp>
        <p:nvSpPr>
          <p:cNvPr id="29" name="TextBox 28"/>
          <p:cNvSpPr txBox="1"/>
          <p:nvPr/>
        </p:nvSpPr>
        <p:spPr>
          <a:xfrm>
            <a:off x="1699557" y="2445386"/>
            <a:ext cx="1005403" cy="523220"/>
          </a:xfrm>
          <a:prstGeom prst="rect">
            <a:avLst/>
          </a:prstGeom>
          <a:noFill/>
        </p:spPr>
        <p:txBody>
          <a:bodyPr wrap="none" rtlCol="0">
            <a:spAutoFit/>
          </a:bodyPr>
          <a:lstStyle/>
          <a:p>
            <a:r>
              <a:rPr lang="en-US" sz="2800" dirty="0" smtClean="0"/>
              <a:t>Proxy </a:t>
            </a:r>
            <a:endParaRPr lang="en-US" sz="2800" dirty="0"/>
          </a:p>
        </p:txBody>
      </p:sp>
      <p:sp>
        <p:nvSpPr>
          <p:cNvPr id="30" name="TextBox 29"/>
          <p:cNvSpPr txBox="1"/>
          <p:nvPr/>
        </p:nvSpPr>
        <p:spPr>
          <a:xfrm>
            <a:off x="3460983" y="2445386"/>
            <a:ext cx="1329385" cy="523220"/>
          </a:xfrm>
          <a:prstGeom prst="rect">
            <a:avLst/>
          </a:prstGeom>
          <a:noFill/>
        </p:spPr>
        <p:txBody>
          <a:bodyPr wrap="none" rtlCol="0">
            <a:spAutoFit/>
          </a:bodyPr>
          <a:lstStyle/>
          <a:p>
            <a:r>
              <a:rPr lang="en-US" sz="2800" dirty="0" smtClean="0"/>
              <a:t>Firewall</a:t>
            </a:r>
            <a:endParaRPr lang="en-US" sz="2800" dirty="0"/>
          </a:p>
        </p:txBody>
      </p:sp>
      <p:sp>
        <p:nvSpPr>
          <p:cNvPr id="31" name="TextBox 30"/>
          <p:cNvSpPr txBox="1"/>
          <p:nvPr/>
        </p:nvSpPr>
        <p:spPr>
          <a:xfrm>
            <a:off x="5351665" y="2445386"/>
            <a:ext cx="1240669" cy="523220"/>
          </a:xfrm>
          <a:prstGeom prst="rect">
            <a:avLst/>
          </a:prstGeom>
          <a:noFill/>
        </p:spPr>
        <p:txBody>
          <a:bodyPr wrap="none" rtlCol="0">
            <a:spAutoFit/>
          </a:bodyPr>
          <a:lstStyle/>
          <a:p>
            <a:r>
              <a:rPr lang="en-US" sz="2800" dirty="0" smtClean="0"/>
              <a:t>IDS/IPS</a:t>
            </a:r>
            <a:endParaRPr lang="en-US" sz="2800" dirty="0"/>
          </a:p>
        </p:txBody>
      </p:sp>
      <p:sp>
        <p:nvSpPr>
          <p:cNvPr id="32" name="TextBox 31"/>
          <p:cNvSpPr txBox="1"/>
          <p:nvPr/>
        </p:nvSpPr>
        <p:spPr>
          <a:xfrm>
            <a:off x="6991701" y="2358644"/>
            <a:ext cx="1523649" cy="523220"/>
          </a:xfrm>
          <a:prstGeom prst="rect">
            <a:avLst/>
          </a:prstGeom>
          <a:noFill/>
        </p:spPr>
        <p:txBody>
          <a:bodyPr wrap="none" rtlCol="0">
            <a:spAutoFit/>
          </a:bodyPr>
          <a:lstStyle/>
          <a:p>
            <a:r>
              <a:rPr lang="en-US" sz="2800" dirty="0" err="1" smtClean="0"/>
              <a:t>AppFilter</a:t>
            </a:r>
            <a:endParaRPr lang="en-US" sz="2800" dirty="0"/>
          </a:p>
        </p:txBody>
      </p:sp>
      <p:cxnSp>
        <p:nvCxnSpPr>
          <p:cNvPr id="33" name="Straight Arrow Connector 107"/>
          <p:cNvCxnSpPr>
            <a:stCxn id="25" idx="2"/>
          </p:cNvCxnSpPr>
          <p:nvPr/>
        </p:nvCxnSpPr>
        <p:spPr>
          <a:xfrm>
            <a:off x="2262082" y="3548899"/>
            <a:ext cx="1604844" cy="14063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109"/>
          <p:cNvCxnSpPr>
            <a:stCxn id="28" idx="2"/>
          </p:cNvCxnSpPr>
          <p:nvPr/>
        </p:nvCxnSpPr>
        <p:spPr>
          <a:xfrm flipH="1">
            <a:off x="5860025" y="3554069"/>
            <a:ext cx="1968266" cy="14011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111"/>
          <p:cNvCxnSpPr/>
          <p:nvPr/>
        </p:nvCxnSpPr>
        <p:spPr>
          <a:xfrm>
            <a:off x="4229316" y="3737575"/>
            <a:ext cx="414173" cy="12176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114"/>
          <p:cNvCxnSpPr/>
          <p:nvPr/>
        </p:nvCxnSpPr>
        <p:spPr>
          <a:xfrm flipH="1">
            <a:off x="5320839" y="3618752"/>
            <a:ext cx="539186" cy="13364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15851" y="4001123"/>
            <a:ext cx="2051869" cy="1200328"/>
          </a:xfrm>
          <a:prstGeom prst="rect">
            <a:avLst/>
          </a:prstGeom>
          <a:ln w="57150" cmpd="sng">
            <a:solidFill>
              <a:srgbClr val="008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chemeClr val="tx1">
                    <a:lumMod val="95000"/>
                    <a:lumOff val="5000"/>
                  </a:schemeClr>
                </a:solidFill>
              </a:rPr>
              <a:t>Decouple </a:t>
            </a:r>
          </a:p>
          <a:p>
            <a:r>
              <a:rPr lang="en-US" sz="2400" dirty="0" smtClean="0">
                <a:solidFill>
                  <a:schemeClr val="tx1">
                    <a:lumMod val="95000"/>
                    <a:lumOff val="5000"/>
                  </a:schemeClr>
                </a:solidFill>
              </a:rPr>
              <a:t>Hardware and </a:t>
            </a:r>
          </a:p>
          <a:p>
            <a:r>
              <a:rPr lang="en-US" sz="2400" dirty="0" smtClean="0">
                <a:solidFill>
                  <a:schemeClr val="tx1">
                    <a:lumMod val="95000"/>
                    <a:lumOff val="5000"/>
                  </a:schemeClr>
                </a:solidFill>
              </a:rPr>
              <a:t>Software</a:t>
            </a:r>
          </a:p>
        </p:txBody>
      </p:sp>
    </p:spTree>
    <p:extLst>
      <p:ext uri="{BB962C8B-B14F-4D97-AF65-F5344CB8AC3E}">
        <p14:creationId xmlns:p14="http://schemas.microsoft.com/office/powerpoint/2010/main" val="1755069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937581"/>
          </a:xfrm>
        </p:spPr>
        <p:txBody>
          <a:bodyPr/>
          <a:lstStyle/>
          <a:p>
            <a:r>
              <a:rPr lang="en-US" altLang="ko-KR" dirty="0" smtClean="0"/>
              <a:t>Application Multiplexing</a:t>
            </a:r>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7</a:t>
            </a:fld>
            <a:endParaRPr lang="ko-KR" altLang="en-US"/>
          </a:p>
        </p:txBody>
      </p:sp>
      <p:pic>
        <p:nvPicPr>
          <p:cNvPr id="11" name="Picture 7" descr="cpu_utilization_multipledevices_fm_fourdevices_colo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82" y="1848295"/>
            <a:ext cx="9144000" cy="5297196"/>
          </a:xfrm>
          <a:prstGeom prst="rect">
            <a:avLst/>
          </a:prstGeom>
        </p:spPr>
      </p:pic>
      <p:sp>
        <p:nvSpPr>
          <p:cNvPr id="20" name="Rectangle 11"/>
          <p:cNvSpPr/>
          <p:nvPr/>
        </p:nvSpPr>
        <p:spPr>
          <a:xfrm>
            <a:off x="4940505" y="2559839"/>
            <a:ext cx="434434" cy="472658"/>
          </a:xfrm>
          <a:prstGeom prst="rect">
            <a:avLst/>
          </a:prstGeom>
          <a:noFill/>
          <a:ln w="76200"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1"/>
          <p:cNvSpPr/>
          <p:nvPr/>
        </p:nvSpPr>
        <p:spPr>
          <a:xfrm flipH="1">
            <a:off x="1170171" y="2549547"/>
            <a:ext cx="434434" cy="472658"/>
          </a:xfrm>
          <a:prstGeom prst="rect">
            <a:avLst/>
          </a:prstGeom>
          <a:noFill/>
          <a:ln w="76200"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1"/>
          <p:cNvSpPr/>
          <p:nvPr/>
        </p:nvSpPr>
        <p:spPr>
          <a:xfrm>
            <a:off x="2687094" y="2549547"/>
            <a:ext cx="434434" cy="472658"/>
          </a:xfrm>
          <a:prstGeom prst="rect">
            <a:avLst/>
          </a:prstGeom>
          <a:noFill/>
          <a:ln w="76200"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11"/>
          <p:cNvSpPr/>
          <p:nvPr/>
        </p:nvSpPr>
        <p:spPr>
          <a:xfrm>
            <a:off x="7974351" y="2559839"/>
            <a:ext cx="434434" cy="472658"/>
          </a:xfrm>
          <a:prstGeom prst="rect">
            <a:avLst/>
          </a:prstGeom>
          <a:noFill/>
          <a:ln w="76200"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417037" y="1501279"/>
            <a:ext cx="8162117" cy="461665"/>
          </a:xfrm>
          <a:prstGeom prst="rect">
            <a:avLst/>
          </a:prstGeom>
          <a:noFill/>
        </p:spPr>
        <p:txBody>
          <a:bodyPr wrap="square" rtlCol="0">
            <a:spAutoFit/>
          </a:bodyPr>
          <a:lstStyle/>
          <a:p>
            <a:r>
              <a:rPr lang="en-US" altLang="ko-KR" sz="2400" dirty="0" smtClean="0"/>
              <a:t>Different peak time shows a possibility of multiplexing’s benefit</a:t>
            </a:r>
            <a:endParaRPr lang="ko-KR" altLang="en-US" sz="2400" dirty="0"/>
          </a:p>
        </p:txBody>
      </p:sp>
    </p:spTree>
    <p:extLst>
      <p:ext uri="{BB962C8B-B14F-4D97-AF65-F5344CB8AC3E}">
        <p14:creationId xmlns:p14="http://schemas.microsoft.com/office/powerpoint/2010/main" val="33008471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7"/>
            <a:ext cx="7886700" cy="816512"/>
          </a:xfrm>
        </p:spPr>
        <p:txBody>
          <a:bodyPr/>
          <a:lstStyle/>
          <a:p>
            <a:r>
              <a:rPr lang="en-US" altLang="ko-KR" dirty="0" smtClean="0"/>
              <a:t>Reusing Software Elements</a:t>
            </a:r>
            <a:endParaRPr lang="ko-KR" altLang="en-US" dirty="0"/>
          </a:p>
        </p:txBody>
      </p:sp>
      <p:sp>
        <p:nvSpPr>
          <p:cNvPr id="3" name="내용 개체 틀 2"/>
          <p:cNvSpPr>
            <a:spLocks noGrp="1"/>
          </p:cNvSpPr>
          <p:nvPr>
            <p:ph idx="1"/>
          </p:nvPr>
        </p:nvSpPr>
        <p:spPr>
          <a:xfrm>
            <a:off x="628650" y="1352811"/>
            <a:ext cx="7886700" cy="4824152"/>
          </a:xfrm>
        </p:spPr>
        <p:txBody>
          <a:bodyPr/>
          <a:lstStyle/>
          <a:p>
            <a:r>
              <a:rPr lang="en-US" altLang="ko-KR" dirty="0" smtClean="0"/>
              <a:t>Low-level modules can be shared each other</a:t>
            </a:r>
          </a:p>
          <a:p>
            <a:r>
              <a:rPr lang="en-US" altLang="ko-KR" dirty="0" smtClean="0"/>
              <a:t>Enables extensibility</a:t>
            </a:r>
            <a:endParaRPr lang="ko-KR" altLang="en-US" dirty="0"/>
          </a:p>
        </p:txBody>
      </p:sp>
      <p:sp>
        <p:nvSpPr>
          <p:cNvPr id="4" name="슬라이드 번호 개체 틀 3"/>
          <p:cNvSpPr>
            <a:spLocks noGrp="1"/>
          </p:cNvSpPr>
          <p:nvPr>
            <p:ph type="sldNum" sz="quarter" idx="12"/>
          </p:nvPr>
        </p:nvSpPr>
        <p:spPr/>
        <p:txBody>
          <a:bodyPr/>
          <a:lstStyle/>
          <a:p>
            <a:fld id="{91C0008F-700A-467B-A83A-DBBE1F11281A}" type="slidenum">
              <a:rPr lang="ko-KR" altLang="en-US" smtClean="0"/>
              <a:t>8</a:t>
            </a:fld>
            <a:endParaRPr lang="ko-KR" altLang="en-US"/>
          </a:p>
        </p:txBody>
      </p:sp>
      <p:sp>
        <p:nvSpPr>
          <p:cNvPr id="5" name="Rounded Rectangle 5"/>
          <p:cNvSpPr/>
          <p:nvPr/>
        </p:nvSpPr>
        <p:spPr>
          <a:xfrm>
            <a:off x="977030" y="2471783"/>
            <a:ext cx="6450904" cy="3202508"/>
          </a:xfrm>
          <a:prstGeom prst="roundRect">
            <a:avLst/>
          </a:prstGeom>
          <a:noFill/>
          <a:ln w="38100"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30" descr="UCS5108BladeServerChassis"/>
          <p:cNvPicPr>
            <a:picLocks noChangeAspect="1" noChangeArrowheads="1"/>
          </p:cNvPicPr>
          <p:nvPr/>
        </p:nvPicPr>
        <p:blipFill>
          <a:blip r:embed="rId3" cstate="print"/>
          <a:srcRect/>
          <a:stretch>
            <a:fillRect/>
          </a:stretch>
        </p:blipFill>
        <p:spPr bwMode="auto">
          <a:xfrm>
            <a:off x="1549030" y="5719487"/>
            <a:ext cx="5199110" cy="447965"/>
          </a:xfrm>
          <a:prstGeom prst="rect">
            <a:avLst/>
          </a:prstGeom>
          <a:noFill/>
        </p:spPr>
      </p:pic>
      <p:sp>
        <p:nvSpPr>
          <p:cNvPr id="7" name="Rounded Rectangle 7"/>
          <p:cNvSpPr/>
          <p:nvPr/>
        </p:nvSpPr>
        <p:spPr>
          <a:xfrm>
            <a:off x="2703966" y="5063925"/>
            <a:ext cx="2974202" cy="508370"/>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Session Management</a:t>
            </a:r>
            <a:endParaRPr lang="en-US" sz="2400" dirty="0">
              <a:solidFill>
                <a:schemeClr val="tx1"/>
              </a:solidFill>
            </a:endParaRPr>
          </a:p>
        </p:txBody>
      </p:sp>
      <p:sp>
        <p:nvSpPr>
          <p:cNvPr id="8" name="Rounded Rectangle 8"/>
          <p:cNvSpPr/>
          <p:nvPr/>
        </p:nvSpPr>
        <p:spPr>
          <a:xfrm>
            <a:off x="2023864" y="4324373"/>
            <a:ext cx="2617070" cy="508370"/>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Protocol Parsers</a:t>
            </a:r>
            <a:endParaRPr lang="en-US" sz="2400" dirty="0">
              <a:solidFill>
                <a:schemeClr val="tx1"/>
              </a:solidFill>
            </a:endParaRPr>
          </a:p>
        </p:txBody>
      </p:sp>
      <p:grpSp>
        <p:nvGrpSpPr>
          <p:cNvPr id="9" name="Group 9"/>
          <p:cNvGrpSpPr/>
          <p:nvPr/>
        </p:nvGrpSpPr>
        <p:grpSpPr>
          <a:xfrm>
            <a:off x="5755718" y="4002386"/>
            <a:ext cx="683050" cy="783447"/>
            <a:chOff x="4912446" y="1909874"/>
            <a:chExt cx="683050" cy="1023666"/>
          </a:xfrm>
        </p:grpSpPr>
        <p:sp>
          <p:nvSpPr>
            <p:cNvPr id="10" name="Rounded Rectangle 10"/>
            <p:cNvSpPr/>
            <p:nvPr/>
          </p:nvSpPr>
          <p:spPr>
            <a:xfrm>
              <a:off x="4912446" y="1909874"/>
              <a:ext cx="683050" cy="1023666"/>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11" name="Picture 11" descr="IOSfirewall"/>
            <p:cNvPicPr>
              <a:picLocks noChangeAspect="1" noChangeArrowheads="1"/>
            </p:cNvPicPr>
            <p:nvPr/>
          </p:nvPicPr>
          <p:blipFill>
            <a:blip r:embed="rId4" cstate="print"/>
            <a:srcRect/>
            <a:stretch>
              <a:fillRect/>
            </a:stretch>
          </p:blipFill>
          <p:spPr bwMode="auto">
            <a:xfrm>
              <a:off x="4979282" y="2044333"/>
              <a:ext cx="517645" cy="648988"/>
            </a:xfrm>
            <a:prstGeom prst="rect">
              <a:avLst/>
            </a:prstGeom>
            <a:noFill/>
          </p:spPr>
        </p:pic>
      </p:grpSp>
      <p:cxnSp>
        <p:nvCxnSpPr>
          <p:cNvPr id="12" name="Straight Arrow Connector 12"/>
          <p:cNvCxnSpPr/>
          <p:nvPr/>
        </p:nvCxnSpPr>
        <p:spPr>
          <a:xfrm flipH="1">
            <a:off x="5678168" y="4826467"/>
            <a:ext cx="242955" cy="237458"/>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grpSp>
        <p:nvGrpSpPr>
          <p:cNvPr id="13" name="Group 13"/>
          <p:cNvGrpSpPr/>
          <p:nvPr/>
        </p:nvGrpSpPr>
        <p:grpSpPr>
          <a:xfrm>
            <a:off x="3592940" y="3167488"/>
            <a:ext cx="708316" cy="853533"/>
            <a:chOff x="3419021" y="99536"/>
            <a:chExt cx="708316" cy="853533"/>
          </a:xfrm>
        </p:grpSpPr>
        <p:sp>
          <p:nvSpPr>
            <p:cNvPr id="14" name="Rounded Rectangle 14"/>
            <p:cNvSpPr/>
            <p:nvPr/>
          </p:nvSpPr>
          <p:spPr>
            <a:xfrm>
              <a:off x="3419021" y="99536"/>
              <a:ext cx="681007" cy="853533"/>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15" name="Picture 11" descr="IOSfirewall"/>
            <p:cNvPicPr>
              <a:picLocks noChangeAspect="1" noChangeArrowheads="1"/>
            </p:cNvPicPr>
            <p:nvPr/>
          </p:nvPicPr>
          <p:blipFill>
            <a:blip r:embed="rId4" cstate="print"/>
            <a:srcRect/>
            <a:stretch>
              <a:fillRect/>
            </a:stretch>
          </p:blipFill>
          <p:spPr bwMode="auto">
            <a:xfrm>
              <a:off x="3428051" y="325886"/>
              <a:ext cx="699286" cy="551504"/>
            </a:xfrm>
            <a:prstGeom prst="rect">
              <a:avLst/>
            </a:prstGeom>
            <a:noFill/>
          </p:spPr>
        </p:pic>
      </p:grpSp>
      <p:grpSp>
        <p:nvGrpSpPr>
          <p:cNvPr id="16" name="Group 16"/>
          <p:cNvGrpSpPr/>
          <p:nvPr/>
        </p:nvGrpSpPr>
        <p:grpSpPr>
          <a:xfrm>
            <a:off x="2887764" y="3180773"/>
            <a:ext cx="692748" cy="853533"/>
            <a:chOff x="164379" y="99536"/>
            <a:chExt cx="692748" cy="853533"/>
          </a:xfrm>
        </p:grpSpPr>
        <p:sp>
          <p:nvSpPr>
            <p:cNvPr id="17" name="Rounded Rectangle 17"/>
            <p:cNvSpPr/>
            <p:nvPr/>
          </p:nvSpPr>
          <p:spPr>
            <a:xfrm>
              <a:off x="176120" y="99536"/>
              <a:ext cx="681007" cy="853533"/>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18" name="Picture 18"/>
            <p:cNvPicPr>
              <a:picLocks noChangeAspect="1" noChangeArrowheads="1"/>
            </p:cNvPicPr>
            <p:nvPr/>
          </p:nvPicPr>
          <p:blipFill>
            <a:blip r:embed="rId5" cstate="print"/>
            <a:srcRect/>
            <a:stretch>
              <a:fillRect/>
            </a:stretch>
          </p:blipFill>
          <p:spPr bwMode="auto">
            <a:xfrm>
              <a:off x="164379" y="325886"/>
              <a:ext cx="663596" cy="518500"/>
            </a:xfrm>
            <a:prstGeom prst="rect">
              <a:avLst/>
            </a:prstGeom>
            <a:noFill/>
            <a:ln w="9525" algn="ctr">
              <a:noFill/>
              <a:miter lim="800000"/>
              <a:headEnd/>
              <a:tailEnd/>
            </a:ln>
            <a:effectLst/>
          </p:spPr>
        </p:pic>
      </p:grpSp>
      <p:grpSp>
        <p:nvGrpSpPr>
          <p:cNvPr id="19" name="Group 19"/>
          <p:cNvGrpSpPr/>
          <p:nvPr/>
        </p:nvGrpSpPr>
        <p:grpSpPr>
          <a:xfrm>
            <a:off x="2195350" y="3180773"/>
            <a:ext cx="704155" cy="853533"/>
            <a:chOff x="-176125" y="2914739"/>
            <a:chExt cx="704155" cy="853533"/>
          </a:xfrm>
        </p:grpSpPr>
        <p:sp>
          <p:nvSpPr>
            <p:cNvPr id="20" name="Rounded Rectangle 20"/>
            <p:cNvSpPr/>
            <p:nvPr/>
          </p:nvSpPr>
          <p:spPr>
            <a:xfrm>
              <a:off x="-176125" y="2914739"/>
              <a:ext cx="681007" cy="853533"/>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21" name="Picture 21"/>
            <p:cNvPicPr>
              <a:picLocks noChangeAspect="1" noChangeArrowheads="1"/>
            </p:cNvPicPr>
            <p:nvPr/>
          </p:nvPicPr>
          <p:blipFill>
            <a:blip r:embed="rId6" cstate="print"/>
            <a:srcRect/>
            <a:stretch>
              <a:fillRect/>
            </a:stretch>
          </p:blipFill>
          <p:spPr bwMode="auto">
            <a:xfrm>
              <a:off x="-175791" y="3095893"/>
              <a:ext cx="703821" cy="480606"/>
            </a:xfrm>
            <a:prstGeom prst="rect">
              <a:avLst/>
            </a:prstGeom>
            <a:noFill/>
            <a:ln w="9525" algn="ctr">
              <a:noFill/>
              <a:miter lim="800000"/>
              <a:headEnd/>
              <a:tailEnd/>
            </a:ln>
            <a:effectLst/>
          </p:spPr>
        </p:pic>
      </p:grpSp>
      <p:grpSp>
        <p:nvGrpSpPr>
          <p:cNvPr id="22" name="Group 22"/>
          <p:cNvGrpSpPr/>
          <p:nvPr/>
        </p:nvGrpSpPr>
        <p:grpSpPr>
          <a:xfrm>
            <a:off x="1514343" y="3180773"/>
            <a:ext cx="681007" cy="853533"/>
            <a:chOff x="1848375" y="4864083"/>
            <a:chExt cx="681007" cy="853533"/>
          </a:xfrm>
        </p:grpSpPr>
        <p:sp>
          <p:nvSpPr>
            <p:cNvPr id="23" name="Rounded Rectangle 23"/>
            <p:cNvSpPr/>
            <p:nvPr/>
          </p:nvSpPr>
          <p:spPr>
            <a:xfrm>
              <a:off x="1848375" y="4864083"/>
              <a:ext cx="681007" cy="853533"/>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24" name="Picture 2" descr="VPNConcentratorAug2000"/>
            <p:cNvPicPr>
              <a:picLocks noChangeAspect="1" noChangeArrowheads="1"/>
            </p:cNvPicPr>
            <p:nvPr/>
          </p:nvPicPr>
          <p:blipFill>
            <a:blip r:embed="rId7" cstate="print"/>
            <a:srcRect/>
            <a:stretch>
              <a:fillRect/>
            </a:stretch>
          </p:blipFill>
          <p:spPr bwMode="auto">
            <a:xfrm>
              <a:off x="1909742" y="5067859"/>
              <a:ext cx="581756" cy="532776"/>
            </a:xfrm>
            <a:prstGeom prst="rect">
              <a:avLst/>
            </a:prstGeom>
            <a:noFill/>
          </p:spPr>
        </p:pic>
      </p:grpSp>
      <p:cxnSp>
        <p:nvCxnSpPr>
          <p:cNvPr id="25" name="Straight Arrow Connector 25"/>
          <p:cNvCxnSpPr/>
          <p:nvPr/>
        </p:nvCxnSpPr>
        <p:spPr>
          <a:xfrm>
            <a:off x="3551360" y="4826467"/>
            <a:ext cx="238690" cy="233963"/>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6"/>
          <p:cNvCxnSpPr/>
          <p:nvPr/>
        </p:nvCxnSpPr>
        <p:spPr>
          <a:xfrm>
            <a:off x="2157466" y="4002386"/>
            <a:ext cx="252784" cy="343842"/>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7"/>
          <p:cNvCxnSpPr/>
          <p:nvPr/>
        </p:nvCxnSpPr>
        <p:spPr>
          <a:xfrm>
            <a:off x="2587168" y="4002386"/>
            <a:ext cx="233593" cy="343842"/>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8"/>
          <p:cNvCxnSpPr/>
          <p:nvPr/>
        </p:nvCxnSpPr>
        <p:spPr>
          <a:xfrm flipH="1">
            <a:off x="3790050" y="4002386"/>
            <a:ext cx="209538" cy="321987"/>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9"/>
          <p:cNvCxnSpPr>
            <a:endCxn id="8" idx="0"/>
          </p:cNvCxnSpPr>
          <p:nvPr/>
        </p:nvCxnSpPr>
        <p:spPr>
          <a:xfrm>
            <a:off x="3332399" y="4002386"/>
            <a:ext cx="0" cy="321987"/>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grpSp>
        <p:nvGrpSpPr>
          <p:cNvPr id="30" name="Group 30"/>
          <p:cNvGrpSpPr/>
          <p:nvPr/>
        </p:nvGrpSpPr>
        <p:grpSpPr>
          <a:xfrm>
            <a:off x="4273947" y="3128931"/>
            <a:ext cx="683050" cy="929896"/>
            <a:chOff x="3699769" y="1593976"/>
            <a:chExt cx="683050" cy="929896"/>
          </a:xfrm>
        </p:grpSpPr>
        <p:sp>
          <p:nvSpPr>
            <p:cNvPr id="31" name="Rounded Rectangle 31"/>
            <p:cNvSpPr/>
            <p:nvPr/>
          </p:nvSpPr>
          <p:spPr>
            <a:xfrm>
              <a:off x="3699769" y="1593976"/>
              <a:ext cx="683050" cy="929896"/>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32" name="Picture 26"/>
            <p:cNvPicPr>
              <a:picLocks noChangeAspect="1" noChangeArrowheads="1"/>
            </p:cNvPicPr>
            <p:nvPr/>
          </p:nvPicPr>
          <p:blipFill>
            <a:blip r:embed="rId8" cstate="print"/>
            <a:srcRect/>
            <a:stretch>
              <a:fillRect/>
            </a:stretch>
          </p:blipFill>
          <p:spPr bwMode="auto">
            <a:xfrm>
              <a:off x="3732411" y="1862018"/>
              <a:ext cx="650408" cy="440772"/>
            </a:xfrm>
            <a:prstGeom prst="rect">
              <a:avLst/>
            </a:prstGeom>
            <a:noFill/>
            <a:ln w="9525">
              <a:noFill/>
              <a:miter lim="800000"/>
              <a:headEnd/>
              <a:tailEnd/>
            </a:ln>
            <a:effectLst/>
          </p:spPr>
        </p:pic>
      </p:grpSp>
      <p:sp>
        <p:nvSpPr>
          <p:cNvPr id="33" name="TextBox 32"/>
          <p:cNvSpPr txBox="1"/>
          <p:nvPr/>
        </p:nvSpPr>
        <p:spPr>
          <a:xfrm>
            <a:off x="1381829" y="2728821"/>
            <a:ext cx="3901140" cy="461665"/>
          </a:xfrm>
          <a:prstGeom prst="rect">
            <a:avLst/>
          </a:prstGeom>
          <a:noFill/>
        </p:spPr>
        <p:txBody>
          <a:bodyPr wrap="square" rtlCol="0">
            <a:spAutoFit/>
          </a:bodyPr>
          <a:lstStyle/>
          <a:p>
            <a:pPr algn="ctr"/>
            <a:r>
              <a:rPr lang="en-US" sz="2400" dirty="0" smtClean="0"/>
              <a:t>VPN   Web   Mail   IDS   Proxy </a:t>
            </a:r>
            <a:endParaRPr lang="en-US" sz="2400" dirty="0"/>
          </a:p>
        </p:txBody>
      </p:sp>
      <p:cxnSp>
        <p:nvCxnSpPr>
          <p:cNvPr id="34" name="Straight Arrow Connector 34"/>
          <p:cNvCxnSpPr/>
          <p:nvPr/>
        </p:nvCxnSpPr>
        <p:spPr>
          <a:xfrm flipH="1">
            <a:off x="4273947" y="4024241"/>
            <a:ext cx="209538" cy="321987"/>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664715" y="3603288"/>
            <a:ext cx="1165854" cy="461665"/>
          </a:xfrm>
          <a:prstGeom prst="rect">
            <a:avLst/>
          </a:prstGeom>
          <a:noFill/>
        </p:spPr>
        <p:txBody>
          <a:bodyPr wrap="none" rtlCol="0">
            <a:spAutoFit/>
          </a:bodyPr>
          <a:lstStyle/>
          <a:p>
            <a:r>
              <a:rPr lang="en-US" sz="2400" dirty="0" smtClean="0"/>
              <a:t>Firewall</a:t>
            </a:r>
            <a:endParaRPr lang="en-US" sz="2400" dirty="0"/>
          </a:p>
        </p:txBody>
      </p:sp>
    </p:spTree>
    <p:extLst>
      <p:ext uri="{BB962C8B-B14F-4D97-AF65-F5344CB8AC3E}">
        <p14:creationId xmlns:p14="http://schemas.microsoft.com/office/powerpoint/2010/main" val="39671718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799795"/>
          </a:xfrm>
        </p:spPr>
        <p:txBody>
          <a:bodyPr>
            <a:normAutofit fontScale="90000"/>
          </a:bodyPr>
          <a:lstStyle/>
          <a:p>
            <a:r>
              <a:rPr lang="en-US" altLang="ko-KR" dirty="0" err="1" smtClean="0"/>
              <a:t>CoMb</a:t>
            </a:r>
            <a:r>
              <a:rPr lang="en-US" altLang="ko-KR" dirty="0" smtClean="0"/>
              <a:t>: Consolidate </a:t>
            </a:r>
            <a:r>
              <a:rPr lang="en-US" altLang="ko-KR" dirty="0" err="1" smtClean="0"/>
              <a:t>Middleboxes</a:t>
            </a:r>
            <a:endParaRPr lang="ko-KR" altLang="en-US" dirty="0"/>
          </a:p>
        </p:txBody>
      </p:sp>
      <p:sp>
        <p:nvSpPr>
          <p:cNvPr id="3" name="내용 개체 틀 2"/>
          <p:cNvSpPr>
            <a:spLocks noGrp="1"/>
          </p:cNvSpPr>
          <p:nvPr>
            <p:ph idx="1"/>
          </p:nvPr>
        </p:nvSpPr>
        <p:spPr>
          <a:xfrm>
            <a:off x="628650" y="1390389"/>
            <a:ext cx="7886700" cy="4786574"/>
          </a:xfrm>
        </p:spPr>
        <p:txBody>
          <a:bodyPr/>
          <a:lstStyle/>
          <a:p>
            <a:r>
              <a:rPr lang="en-US" altLang="ko-KR" dirty="0" err="1" smtClean="0"/>
              <a:t>CoMb</a:t>
            </a:r>
            <a:r>
              <a:rPr lang="en-US" altLang="ko-KR" dirty="0" smtClean="0"/>
              <a:t> consolidates at two levels</a:t>
            </a:r>
          </a:p>
          <a:p>
            <a:pPr lvl="1"/>
            <a:r>
              <a:rPr lang="en-US" altLang="ko-KR" dirty="0" smtClean="0"/>
              <a:t>Platform – decuples the hardware and software</a:t>
            </a:r>
          </a:p>
          <a:p>
            <a:pPr lvl="1"/>
            <a:r>
              <a:rPr lang="en-US" altLang="ko-KR" dirty="0" smtClean="0"/>
              <a:t>Network management</a:t>
            </a:r>
          </a:p>
          <a:p>
            <a:pPr lvl="1"/>
            <a:endParaRPr lang="ko-KR" altLang="en-US" dirty="0"/>
          </a:p>
        </p:txBody>
      </p:sp>
      <p:pic>
        <p:nvPicPr>
          <p:cNvPr id="4" name="Picture 14"/>
          <p:cNvPicPr>
            <a:picLocks noChangeArrowheads="1"/>
          </p:cNvPicPr>
          <p:nvPr/>
        </p:nvPicPr>
        <p:blipFill>
          <a:blip r:embed="rId3" cstate="print"/>
          <a:srcRect/>
          <a:stretch>
            <a:fillRect/>
          </a:stretch>
        </p:blipFill>
        <p:spPr bwMode="auto">
          <a:xfrm>
            <a:off x="931821" y="4339428"/>
            <a:ext cx="6936219" cy="2063003"/>
          </a:xfrm>
          <a:prstGeom prst="rect">
            <a:avLst/>
          </a:prstGeom>
          <a:noFill/>
          <a:ln w="9525">
            <a:noFill/>
            <a:miter lim="800000"/>
            <a:headEnd/>
            <a:tailEnd/>
          </a:ln>
          <a:effectLst/>
        </p:spPr>
      </p:pic>
      <p:grpSp>
        <p:nvGrpSpPr>
          <p:cNvPr id="5" name="Group 5"/>
          <p:cNvGrpSpPr/>
          <p:nvPr/>
        </p:nvGrpSpPr>
        <p:grpSpPr>
          <a:xfrm rot="5400000">
            <a:off x="4062267" y="2342141"/>
            <a:ext cx="873743" cy="2057693"/>
            <a:chOff x="388833" y="3014237"/>
            <a:chExt cx="2035397" cy="2942961"/>
          </a:xfrm>
        </p:grpSpPr>
        <p:sp>
          <p:nvSpPr>
            <p:cNvPr id="6" name="Rounded Rectangle 6"/>
            <p:cNvSpPr/>
            <p:nvPr/>
          </p:nvSpPr>
          <p:spPr>
            <a:xfrm rot="16200000">
              <a:off x="-49969" y="3482998"/>
              <a:ext cx="2913002" cy="2035397"/>
            </a:xfrm>
            <a:prstGeom prst="roundRect">
              <a:avLst/>
            </a:prstGeom>
            <a:noFill/>
            <a:ln w="25400">
              <a:solidFill>
                <a:srgbClr val="00009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TextBox 6"/>
            <p:cNvSpPr txBox="1"/>
            <p:nvPr/>
          </p:nvSpPr>
          <p:spPr>
            <a:xfrm rot="16200000">
              <a:off x="-76702" y="3517807"/>
              <a:ext cx="2942959" cy="1935820"/>
            </a:xfrm>
            <a:prstGeom prst="rect">
              <a:avLst/>
            </a:prstGeom>
            <a:noFill/>
          </p:spPr>
          <p:txBody>
            <a:bodyPr wrap="square" rtlCol="0">
              <a:spAutoFit/>
            </a:bodyPr>
            <a:lstStyle/>
            <a:p>
              <a:pPr algn="ctr"/>
              <a:r>
                <a:rPr lang="en-US" sz="2400" dirty="0" smtClean="0"/>
                <a:t>Network-wide  </a:t>
              </a:r>
            </a:p>
            <a:p>
              <a:pPr algn="ctr"/>
              <a:r>
                <a:rPr lang="en-US" sz="2400" dirty="0" smtClean="0"/>
                <a:t>Controller</a:t>
              </a:r>
            </a:p>
          </p:txBody>
        </p:sp>
      </p:grpSp>
      <p:cxnSp>
        <p:nvCxnSpPr>
          <p:cNvPr id="8" name="Straight Arrow Connector 200"/>
          <p:cNvCxnSpPr>
            <a:stCxn id="6" idx="2"/>
          </p:cNvCxnSpPr>
          <p:nvPr/>
        </p:nvCxnSpPr>
        <p:spPr>
          <a:xfrm flipH="1">
            <a:off x="2438694" y="3807859"/>
            <a:ext cx="2049971" cy="870645"/>
          </a:xfrm>
          <a:prstGeom prst="straightConnector1">
            <a:avLst/>
          </a:prstGeom>
          <a:ln>
            <a:solidFill>
              <a:srgbClr val="0D0D0D"/>
            </a:solidFill>
            <a:tailEnd type="arrow" w="lg" len="lg"/>
          </a:ln>
        </p:spPr>
        <p:style>
          <a:lnRef idx="2">
            <a:schemeClr val="accent1"/>
          </a:lnRef>
          <a:fillRef idx="0">
            <a:schemeClr val="accent1"/>
          </a:fillRef>
          <a:effectRef idx="1">
            <a:schemeClr val="accent1"/>
          </a:effectRef>
          <a:fontRef idx="minor">
            <a:schemeClr val="tx1"/>
          </a:fontRef>
        </p:style>
      </p:cxnSp>
      <p:cxnSp>
        <p:nvCxnSpPr>
          <p:cNvPr id="9" name="Straight Arrow Connector 201"/>
          <p:cNvCxnSpPr/>
          <p:nvPr/>
        </p:nvCxnSpPr>
        <p:spPr>
          <a:xfrm>
            <a:off x="4668281" y="3807859"/>
            <a:ext cx="2001770" cy="870645"/>
          </a:xfrm>
          <a:prstGeom prst="straightConnector1">
            <a:avLst/>
          </a:prstGeom>
          <a:ln>
            <a:solidFill>
              <a:srgbClr val="0D0D0D"/>
            </a:solidFill>
            <a:tailEnd type="arrow" w="lg" len="lg"/>
          </a:ln>
        </p:spPr>
        <p:style>
          <a:lnRef idx="2">
            <a:schemeClr val="accent1"/>
          </a:lnRef>
          <a:fillRef idx="0">
            <a:schemeClr val="accent1"/>
          </a:fillRef>
          <a:effectRef idx="1">
            <a:schemeClr val="accent1"/>
          </a:effectRef>
          <a:fontRef idx="minor">
            <a:schemeClr val="tx1"/>
          </a:fontRef>
        </p:style>
      </p:cxnSp>
      <p:grpSp>
        <p:nvGrpSpPr>
          <p:cNvPr id="10" name="Group 27"/>
          <p:cNvGrpSpPr/>
          <p:nvPr/>
        </p:nvGrpSpPr>
        <p:grpSpPr>
          <a:xfrm>
            <a:off x="628650" y="4678504"/>
            <a:ext cx="2239176" cy="1422149"/>
            <a:chOff x="-136086" y="3316907"/>
            <a:chExt cx="2712325" cy="2273399"/>
          </a:xfrm>
        </p:grpSpPr>
        <p:grpSp>
          <p:nvGrpSpPr>
            <p:cNvPr id="11" name="Group 31"/>
            <p:cNvGrpSpPr/>
            <p:nvPr/>
          </p:nvGrpSpPr>
          <p:grpSpPr>
            <a:xfrm>
              <a:off x="-136086" y="3316907"/>
              <a:ext cx="2712324" cy="2273399"/>
              <a:chOff x="538875" y="584275"/>
              <a:chExt cx="5998531" cy="3888357"/>
            </a:xfrm>
          </p:grpSpPr>
          <p:pic>
            <p:nvPicPr>
              <p:cNvPr id="13" name="Picture 230" descr="UCS5108BladeServerChassis"/>
              <p:cNvPicPr>
                <a:picLocks noChangeAspect="1" noChangeArrowheads="1"/>
              </p:cNvPicPr>
              <p:nvPr/>
            </p:nvPicPr>
            <p:blipFill>
              <a:blip r:embed="rId4" cstate="print"/>
              <a:srcRect/>
              <a:stretch>
                <a:fillRect/>
              </a:stretch>
            </p:blipFill>
            <p:spPr bwMode="auto">
              <a:xfrm>
                <a:off x="857127" y="3834819"/>
                <a:ext cx="5466328" cy="637813"/>
              </a:xfrm>
              <a:prstGeom prst="rect">
                <a:avLst/>
              </a:prstGeom>
              <a:noFill/>
            </p:spPr>
          </p:pic>
          <p:sp>
            <p:nvSpPr>
              <p:cNvPr id="14" name="Rounded Rectangle 31"/>
              <p:cNvSpPr/>
              <p:nvPr/>
            </p:nvSpPr>
            <p:spPr>
              <a:xfrm>
                <a:off x="538875" y="584275"/>
                <a:ext cx="5998531" cy="3282485"/>
              </a:xfrm>
              <a:prstGeom prst="roundRect">
                <a:avLst/>
              </a:prstGeom>
              <a:noFill/>
              <a:ln w="41275">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32"/>
              <p:cNvSpPr/>
              <p:nvPr/>
            </p:nvSpPr>
            <p:spPr>
              <a:xfrm>
                <a:off x="5262756" y="1891009"/>
                <a:ext cx="1060699" cy="1298832"/>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grpSp>
            <p:nvGrpSpPr>
              <p:cNvPr id="16" name="Group 36"/>
              <p:cNvGrpSpPr/>
              <p:nvPr/>
            </p:nvGrpSpPr>
            <p:grpSpPr>
              <a:xfrm>
                <a:off x="3979233" y="1891009"/>
                <a:ext cx="1060699" cy="1298832"/>
                <a:chOff x="3979233" y="1891009"/>
                <a:chExt cx="1060699" cy="1298832"/>
              </a:xfrm>
            </p:grpSpPr>
            <p:sp>
              <p:nvSpPr>
                <p:cNvPr id="28" name="Rounded Rectangle 45"/>
                <p:cNvSpPr/>
                <p:nvPr/>
              </p:nvSpPr>
              <p:spPr>
                <a:xfrm>
                  <a:off x="3979233" y="1891009"/>
                  <a:ext cx="1060699" cy="1298832"/>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29" name="Picture 11" descr="IOSfirewall"/>
                <p:cNvPicPr>
                  <a:picLocks noChangeAspect="1" noChangeArrowheads="1"/>
                </p:cNvPicPr>
                <p:nvPr/>
              </p:nvPicPr>
              <p:blipFill>
                <a:blip r:embed="rId5" cstate="print"/>
                <a:srcRect/>
                <a:stretch>
                  <a:fillRect/>
                </a:stretch>
              </p:blipFill>
              <p:spPr bwMode="auto">
                <a:xfrm>
                  <a:off x="4189032" y="1966492"/>
                  <a:ext cx="689996" cy="1066800"/>
                </a:xfrm>
                <a:prstGeom prst="rect">
                  <a:avLst/>
                </a:prstGeom>
                <a:noFill/>
              </p:spPr>
            </p:pic>
          </p:grpSp>
          <p:sp>
            <p:nvSpPr>
              <p:cNvPr id="17" name="Rounded Rectangle 34"/>
              <p:cNvSpPr/>
              <p:nvPr/>
            </p:nvSpPr>
            <p:spPr>
              <a:xfrm>
                <a:off x="2477442" y="1891009"/>
                <a:ext cx="1060699" cy="1298832"/>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18" name="Picture 57" descr="icon_color"/>
              <p:cNvPicPr>
                <a:picLocks noChangeAspect="1" noChangeArrowheads="1"/>
              </p:cNvPicPr>
              <p:nvPr/>
            </p:nvPicPr>
            <p:blipFill>
              <a:blip r:embed="rId6" cstate="print"/>
              <a:srcRect/>
              <a:stretch>
                <a:fillRect/>
              </a:stretch>
            </p:blipFill>
            <p:spPr bwMode="auto">
              <a:xfrm>
                <a:off x="2531833" y="2098255"/>
                <a:ext cx="981075" cy="935037"/>
              </a:xfrm>
              <a:prstGeom prst="rect">
                <a:avLst/>
              </a:prstGeom>
              <a:noFill/>
            </p:spPr>
          </p:pic>
          <p:grpSp>
            <p:nvGrpSpPr>
              <p:cNvPr id="19" name="Group 39"/>
              <p:cNvGrpSpPr/>
              <p:nvPr/>
            </p:nvGrpSpPr>
            <p:grpSpPr>
              <a:xfrm>
                <a:off x="735188" y="1270787"/>
                <a:ext cx="1219757" cy="789994"/>
                <a:chOff x="208670" y="1101015"/>
                <a:chExt cx="1219757" cy="789994"/>
              </a:xfrm>
            </p:grpSpPr>
            <p:sp>
              <p:nvSpPr>
                <p:cNvPr id="26" name="Rounded Rectangle 43"/>
                <p:cNvSpPr/>
                <p:nvPr/>
              </p:nvSpPr>
              <p:spPr>
                <a:xfrm>
                  <a:off x="208670" y="1101015"/>
                  <a:ext cx="1219757" cy="789994"/>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27" name="Picture 44"/>
                <p:cNvPicPr>
                  <a:picLocks noChangeAspect="1" noChangeArrowheads="1"/>
                </p:cNvPicPr>
                <p:nvPr/>
              </p:nvPicPr>
              <p:blipFill>
                <a:blip r:embed="rId7" cstate="print"/>
                <a:srcRect/>
                <a:stretch>
                  <a:fillRect/>
                </a:stretch>
              </p:blipFill>
              <p:spPr bwMode="auto">
                <a:xfrm>
                  <a:off x="435128" y="1153754"/>
                  <a:ext cx="843998" cy="576264"/>
                </a:xfrm>
                <a:prstGeom prst="rect">
                  <a:avLst/>
                </a:prstGeom>
                <a:noFill/>
                <a:ln w="9525" algn="ctr">
                  <a:noFill/>
                  <a:miter lim="800000"/>
                  <a:headEnd/>
                  <a:tailEnd/>
                </a:ln>
                <a:effectLst/>
              </p:spPr>
            </p:pic>
          </p:grpSp>
          <p:grpSp>
            <p:nvGrpSpPr>
              <p:cNvPr id="20" name="Group 40"/>
              <p:cNvGrpSpPr/>
              <p:nvPr/>
            </p:nvGrpSpPr>
            <p:grpSpPr>
              <a:xfrm>
                <a:off x="790348" y="2157987"/>
                <a:ext cx="1219757" cy="789994"/>
                <a:chOff x="669247" y="2296037"/>
                <a:chExt cx="1219757" cy="789994"/>
              </a:xfrm>
            </p:grpSpPr>
            <p:sp>
              <p:nvSpPr>
                <p:cNvPr id="24" name="Rounded Rectangle 41"/>
                <p:cNvSpPr/>
                <p:nvPr/>
              </p:nvSpPr>
              <p:spPr>
                <a:xfrm>
                  <a:off x="669247" y="2296037"/>
                  <a:ext cx="1219757" cy="789994"/>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25" name="Picture 42"/>
                <p:cNvPicPr>
                  <a:picLocks noChangeAspect="1" noChangeArrowheads="1"/>
                </p:cNvPicPr>
                <p:nvPr/>
              </p:nvPicPr>
              <p:blipFill>
                <a:blip r:embed="rId8" cstate="print"/>
                <a:srcRect/>
                <a:stretch>
                  <a:fillRect/>
                </a:stretch>
              </p:blipFill>
              <p:spPr bwMode="auto">
                <a:xfrm>
                  <a:off x="774469" y="2363568"/>
                  <a:ext cx="839236" cy="573075"/>
                </a:xfrm>
                <a:prstGeom prst="rect">
                  <a:avLst/>
                </a:prstGeom>
                <a:noFill/>
                <a:ln w="9525" algn="ctr">
                  <a:noFill/>
                  <a:miter lim="800000"/>
                  <a:headEnd/>
                  <a:tailEnd/>
                </a:ln>
                <a:effectLst/>
              </p:spPr>
            </p:pic>
          </p:grpSp>
          <p:grpSp>
            <p:nvGrpSpPr>
              <p:cNvPr id="21" name="Group 41"/>
              <p:cNvGrpSpPr/>
              <p:nvPr/>
            </p:nvGrpSpPr>
            <p:grpSpPr>
              <a:xfrm>
                <a:off x="833702" y="2947981"/>
                <a:ext cx="1219757" cy="789994"/>
                <a:chOff x="208670" y="2976768"/>
                <a:chExt cx="1219757" cy="789994"/>
              </a:xfrm>
            </p:grpSpPr>
            <p:sp>
              <p:nvSpPr>
                <p:cNvPr id="22" name="Rounded Rectangle 39"/>
                <p:cNvSpPr/>
                <p:nvPr/>
              </p:nvSpPr>
              <p:spPr>
                <a:xfrm>
                  <a:off x="208670" y="2976768"/>
                  <a:ext cx="1219757" cy="789994"/>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23" name="Picture 2" descr="VPNConcentratorAug2000"/>
                <p:cNvPicPr>
                  <a:picLocks noChangeAspect="1" noChangeArrowheads="1"/>
                </p:cNvPicPr>
                <p:nvPr/>
              </p:nvPicPr>
              <p:blipFill>
                <a:blip r:embed="rId9" cstate="print"/>
                <a:srcRect/>
                <a:stretch>
                  <a:fillRect/>
                </a:stretch>
              </p:blipFill>
              <p:spPr bwMode="auto">
                <a:xfrm>
                  <a:off x="435128" y="3086031"/>
                  <a:ext cx="684225" cy="626619"/>
                </a:xfrm>
                <a:prstGeom prst="rect">
                  <a:avLst/>
                </a:prstGeom>
                <a:noFill/>
              </p:spPr>
            </p:pic>
          </p:grpSp>
        </p:grpSp>
        <p:pic>
          <p:nvPicPr>
            <p:cNvPr id="12" name="Picture 26"/>
            <p:cNvPicPr>
              <a:picLocks noChangeAspect="1" noChangeArrowheads="1"/>
            </p:cNvPicPr>
            <p:nvPr/>
          </p:nvPicPr>
          <p:blipFill>
            <a:blip r:embed="rId10" cstate="print"/>
            <a:srcRect/>
            <a:stretch>
              <a:fillRect/>
            </a:stretch>
          </p:blipFill>
          <p:spPr bwMode="auto">
            <a:xfrm>
              <a:off x="1972375" y="4295353"/>
              <a:ext cx="520714" cy="352880"/>
            </a:xfrm>
            <a:prstGeom prst="rect">
              <a:avLst/>
            </a:prstGeom>
            <a:noFill/>
            <a:ln w="9525">
              <a:noFill/>
              <a:miter lim="800000"/>
              <a:headEnd/>
              <a:tailEnd/>
            </a:ln>
            <a:effectLst/>
          </p:spPr>
        </p:pic>
      </p:grpSp>
      <p:grpSp>
        <p:nvGrpSpPr>
          <p:cNvPr id="30" name="Group 47"/>
          <p:cNvGrpSpPr/>
          <p:nvPr/>
        </p:nvGrpSpPr>
        <p:grpSpPr>
          <a:xfrm>
            <a:off x="6104676" y="4678504"/>
            <a:ext cx="2239176" cy="1422149"/>
            <a:chOff x="-136086" y="3316907"/>
            <a:chExt cx="2712325" cy="2273399"/>
          </a:xfrm>
        </p:grpSpPr>
        <p:grpSp>
          <p:nvGrpSpPr>
            <p:cNvPr id="31" name="Group 31"/>
            <p:cNvGrpSpPr/>
            <p:nvPr/>
          </p:nvGrpSpPr>
          <p:grpSpPr>
            <a:xfrm>
              <a:off x="-136086" y="3316907"/>
              <a:ext cx="2712324" cy="2273399"/>
              <a:chOff x="538875" y="584275"/>
              <a:chExt cx="5998531" cy="3888357"/>
            </a:xfrm>
          </p:grpSpPr>
          <p:pic>
            <p:nvPicPr>
              <p:cNvPr id="33" name="Picture 230" descr="UCS5108BladeServerChassis"/>
              <p:cNvPicPr>
                <a:picLocks noChangeAspect="1" noChangeArrowheads="1"/>
              </p:cNvPicPr>
              <p:nvPr/>
            </p:nvPicPr>
            <p:blipFill>
              <a:blip r:embed="rId4" cstate="print"/>
              <a:srcRect/>
              <a:stretch>
                <a:fillRect/>
              </a:stretch>
            </p:blipFill>
            <p:spPr bwMode="auto">
              <a:xfrm>
                <a:off x="857127" y="3834819"/>
                <a:ext cx="5466328" cy="637813"/>
              </a:xfrm>
              <a:prstGeom prst="rect">
                <a:avLst/>
              </a:prstGeom>
              <a:noFill/>
            </p:spPr>
          </p:pic>
          <p:sp>
            <p:nvSpPr>
              <p:cNvPr id="34" name="Rounded Rectangle 51"/>
              <p:cNvSpPr/>
              <p:nvPr/>
            </p:nvSpPr>
            <p:spPr>
              <a:xfrm>
                <a:off x="538875" y="584275"/>
                <a:ext cx="5998531" cy="3282485"/>
              </a:xfrm>
              <a:prstGeom prst="roundRect">
                <a:avLst/>
              </a:prstGeom>
              <a:noFill/>
              <a:ln w="41275">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52"/>
              <p:cNvSpPr/>
              <p:nvPr/>
            </p:nvSpPr>
            <p:spPr>
              <a:xfrm>
                <a:off x="5262756" y="1891009"/>
                <a:ext cx="1060699" cy="1298832"/>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grpSp>
            <p:nvGrpSpPr>
              <p:cNvPr id="36" name="Group 36"/>
              <p:cNvGrpSpPr/>
              <p:nvPr/>
            </p:nvGrpSpPr>
            <p:grpSpPr>
              <a:xfrm>
                <a:off x="3979233" y="1891009"/>
                <a:ext cx="1060699" cy="1298832"/>
                <a:chOff x="3979233" y="1891009"/>
                <a:chExt cx="1060699" cy="1298832"/>
              </a:xfrm>
            </p:grpSpPr>
            <p:sp>
              <p:nvSpPr>
                <p:cNvPr id="48" name="Rounded Rectangle 65"/>
                <p:cNvSpPr/>
                <p:nvPr/>
              </p:nvSpPr>
              <p:spPr>
                <a:xfrm>
                  <a:off x="3979233" y="1891009"/>
                  <a:ext cx="1060699" cy="1298832"/>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49" name="Picture 11" descr="IOSfirewall"/>
                <p:cNvPicPr>
                  <a:picLocks noChangeAspect="1" noChangeArrowheads="1"/>
                </p:cNvPicPr>
                <p:nvPr/>
              </p:nvPicPr>
              <p:blipFill>
                <a:blip r:embed="rId5" cstate="print"/>
                <a:srcRect/>
                <a:stretch>
                  <a:fillRect/>
                </a:stretch>
              </p:blipFill>
              <p:spPr bwMode="auto">
                <a:xfrm>
                  <a:off x="4189032" y="1966492"/>
                  <a:ext cx="689996" cy="1066800"/>
                </a:xfrm>
                <a:prstGeom prst="rect">
                  <a:avLst/>
                </a:prstGeom>
                <a:noFill/>
              </p:spPr>
            </p:pic>
          </p:grpSp>
          <p:sp>
            <p:nvSpPr>
              <p:cNvPr id="37" name="Rounded Rectangle 54"/>
              <p:cNvSpPr/>
              <p:nvPr/>
            </p:nvSpPr>
            <p:spPr>
              <a:xfrm>
                <a:off x="2477442" y="1891009"/>
                <a:ext cx="1060699" cy="1298832"/>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38" name="Picture 57" descr="icon_color"/>
              <p:cNvPicPr>
                <a:picLocks noChangeAspect="1" noChangeArrowheads="1"/>
              </p:cNvPicPr>
              <p:nvPr/>
            </p:nvPicPr>
            <p:blipFill>
              <a:blip r:embed="rId6" cstate="print"/>
              <a:srcRect/>
              <a:stretch>
                <a:fillRect/>
              </a:stretch>
            </p:blipFill>
            <p:spPr bwMode="auto">
              <a:xfrm>
                <a:off x="2531833" y="2098255"/>
                <a:ext cx="981075" cy="935037"/>
              </a:xfrm>
              <a:prstGeom prst="rect">
                <a:avLst/>
              </a:prstGeom>
              <a:noFill/>
            </p:spPr>
          </p:pic>
          <p:grpSp>
            <p:nvGrpSpPr>
              <p:cNvPr id="39" name="Group 39"/>
              <p:cNvGrpSpPr/>
              <p:nvPr/>
            </p:nvGrpSpPr>
            <p:grpSpPr>
              <a:xfrm>
                <a:off x="735188" y="1270787"/>
                <a:ext cx="1219757" cy="789994"/>
                <a:chOff x="208670" y="1101015"/>
                <a:chExt cx="1219757" cy="789994"/>
              </a:xfrm>
            </p:grpSpPr>
            <p:sp>
              <p:nvSpPr>
                <p:cNvPr id="46" name="Rounded Rectangle 63"/>
                <p:cNvSpPr/>
                <p:nvPr/>
              </p:nvSpPr>
              <p:spPr>
                <a:xfrm>
                  <a:off x="208670" y="1101015"/>
                  <a:ext cx="1219757" cy="789994"/>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47" name="Picture 64"/>
                <p:cNvPicPr>
                  <a:picLocks noChangeAspect="1" noChangeArrowheads="1"/>
                </p:cNvPicPr>
                <p:nvPr/>
              </p:nvPicPr>
              <p:blipFill>
                <a:blip r:embed="rId7" cstate="print"/>
                <a:srcRect/>
                <a:stretch>
                  <a:fillRect/>
                </a:stretch>
              </p:blipFill>
              <p:spPr bwMode="auto">
                <a:xfrm>
                  <a:off x="435128" y="1153754"/>
                  <a:ext cx="843998" cy="576264"/>
                </a:xfrm>
                <a:prstGeom prst="rect">
                  <a:avLst/>
                </a:prstGeom>
                <a:noFill/>
                <a:ln w="9525" algn="ctr">
                  <a:noFill/>
                  <a:miter lim="800000"/>
                  <a:headEnd/>
                  <a:tailEnd/>
                </a:ln>
                <a:effectLst/>
              </p:spPr>
            </p:pic>
          </p:grpSp>
          <p:grpSp>
            <p:nvGrpSpPr>
              <p:cNvPr id="40" name="Group 40"/>
              <p:cNvGrpSpPr/>
              <p:nvPr/>
            </p:nvGrpSpPr>
            <p:grpSpPr>
              <a:xfrm>
                <a:off x="790348" y="2157987"/>
                <a:ext cx="1219757" cy="789994"/>
                <a:chOff x="669247" y="2296037"/>
                <a:chExt cx="1219757" cy="789994"/>
              </a:xfrm>
            </p:grpSpPr>
            <p:sp>
              <p:nvSpPr>
                <p:cNvPr id="44" name="Rounded Rectangle 61"/>
                <p:cNvSpPr/>
                <p:nvPr/>
              </p:nvSpPr>
              <p:spPr>
                <a:xfrm>
                  <a:off x="669247" y="2296037"/>
                  <a:ext cx="1219757" cy="789994"/>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45" name="Picture 62"/>
                <p:cNvPicPr>
                  <a:picLocks noChangeAspect="1" noChangeArrowheads="1"/>
                </p:cNvPicPr>
                <p:nvPr/>
              </p:nvPicPr>
              <p:blipFill>
                <a:blip r:embed="rId8" cstate="print"/>
                <a:srcRect/>
                <a:stretch>
                  <a:fillRect/>
                </a:stretch>
              </p:blipFill>
              <p:spPr bwMode="auto">
                <a:xfrm>
                  <a:off x="774469" y="2363568"/>
                  <a:ext cx="839236" cy="573075"/>
                </a:xfrm>
                <a:prstGeom prst="rect">
                  <a:avLst/>
                </a:prstGeom>
                <a:noFill/>
                <a:ln w="9525" algn="ctr">
                  <a:noFill/>
                  <a:miter lim="800000"/>
                  <a:headEnd/>
                  <a:tailEnd/>
                </a:ln>
                <a:effectLst/>
              </p:spPr>
            </p:pic>
          </p:grpSp>
          <p:grpSp>
            <p:nvGrpSpPr>
              <p:cNvPr id="41" name="Group 41"/>
              <p:cNvGrpSpPr/>
              <p:nvPr/>
            </p:nvGrpSpPr>
            <p:grpSpPr>
              <a:xfrm>
                <a:off x="833702" y="2947981"/>
                <a:ext cx="1219757" cy="789994"/>
                <a:chOff x="208670" y="2976768"/>
                <a:chExt cx="1219757" cy="789994"/>
              </a:xfrm>
            </p:grpSpPr>
            <p:sp>
              <p:nvSpPr>
                <p:cNvPr id="42" name="Rounded Rectangle 59"/>
                <p:cNvSpPr/>
                <p:nvPr/>
              </p:nvSpPr>
              <p:spPr>
                <a:xfrm>
                  <a:off x="208670" y="2976768"/>
                  <a:ext cx="1219757" cy="789994"/>
                </a:xfrm>
                <a:prstGeom prst="round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solidFill>
                      <a:schemeClr val="tx1"/>
                    </a:solidFill>
                  </a:endParaRPr>
                </a:p>
              </p:txBody>
            </p:sp>
            <p:pic>
              <p:nvPicPr>
                <p:cNvPr id="43" name="Picture 2" descr="VPNConcentratorAug2000"/>
                <p:cNvPicPr>
                  <a:picLocks noChangeAspect="1" noChangeArrowheads="1"/>
                </p:cNvPicPr>
                <p:nvPr/>
              </p:nvPicPr>
              <p:blipFill>
                <a:blip r:embed="rId9" cstate="print"/>
                <a:srcRect/>
                <a:stretch>
                  <a:fillRect/>
                </a:stretch>
              </p:blipFill>
              <p:spPr bwMode="auto">
                <a:xfrm>
                  <a:off x="435128" y="3086031"/>
                  <a:ext cx="684225" cy="626619"/>
                </a:xfrm>
                <a:prstGeom prst="rect">
                  <a:avLst/>
                </a:prstGeom>
                <a:noFill/>
              </p:spPr>
            </p:pic>
          </p:grpSp>
        </p:grpSp>
        <p:pic>
          <p:nvPicPr>
            <p:cNvPr id="32" name="Picture 26"/>
            <p:cNvPicPr>
              <a:picLocks noChangeAspect="1" noChangeArrowheads="1"/>
            </p:cNvPicPr>
            <p:nvPr/>
          </p:nvPicPr>
          <p:blipFill>
            <a:blip r:embed="rId10" cstate="print"/>
            <a:srcRect/>
            <a:stretch>
              <a:fillRect/>
            </a:stretch>
          </p:blipFill>
          <p:spPr bwMode="auto">
            <a:xfrm>
              <a:off x="1972375" y="4295353"/>
              <a:ext cx="520714" cy="352880"/>
            </a:xfrm>
            <a:prstGeom prst="rect">
              <a:avLst/>
            </a:prstGeom>
            <a:noFill/>
            <a:ln w="9525">
              <a:noFill/>
              <a:miter lim="800000"/>
              <a:headEnd/>
              <a:tailEnd/>
            </a:ln>
            <a:effectLst/>
          </p:spPr>
        </p:pic>
      </p:grpSp>
      <p:sp>
        <p:nvSpPr>
          <p:cNvPr id="50" name="슬라이드 번호 개체 틀 49"/>
          <p:cNvSpPr>
            <a:spLocks noGrp="1"/>
          </p:cNvSpPr>
          <p:nvPr>
            <p:ph type="sldNum" sz="quarter" idx="12"/>
          </p:nvPr>
        </p:nvSpPr>
        <p:spPr/>
        <p:txBody>
          <a:bodyPr/>
          <a:lstStyle/>
          <a:p>
            <a:fld id="{91C0008F-700A-467B-A83A-DBBE1F11281A}" type="slidenum">
              <a:rPr lang="ko-KR" altLang="en-US" smtClean="0"/>
              <a:t>9</a:t>
            </a:fld>
            <a:endParaRPr lang="ko-KR" altLang="en-US"/>
          </a:p>
        </p:txBody>
      </p:sp>
      <p:sp>
        <p:nvSpPr>
          <p:cNvPr id="51" name="TextBox 50"/>
          <p:cNvSpPr txBox="1"/>
          <p:nvPr/>
        </p:nvSpPr>
        <p:spPr>
          <a:xfrm>
            <a:off x="2898014" y="4902078"/>
            <a:ext cx="2192288" cy="954107"/>
          </a:xfrm>
          <a:prstGeom prst="rect">
            <a:avLst/>
          </a:prstGeom>
          <a:noFill/>
        </p:spPr>
        <p:txBody>
          <a:bodyPr wrap="square" rtlCol="0">
            <a:spAutoFit/>
          </a:bodyPr>
          <a:lstStyle/>
          <a:p>
            <a:r>
              <a:rPr lang="en-US" altLang="ko-KR" sz="2800" dirty="0" smtClean="0"/>
              <a:t>Multiplexing &amp; reusability</a:t>
            </a:r>
            <a:endParaRPr lang="ko-KR" altLang="en-US" sz="2800" dirty="0"/>
          </a:p>
        </p:txBody>
      </p:sp>
      <p:sp>
        <p:nvSpPr>
          <p:cNvPr id="52" name="TextBox 51"/>
          <p:cNvSpPr txBox="1"/>
          <p:nvPr/>
        </p:nvSpPr>
        <p:spPr>
          <a:xfrm>
            <a:off x="5555809" y="3105251"/>
            <a:ext cx="2788042" cy="523220"/>
          </a:xfrm>
          <a:prstGeom prst="rect">
            <a:avLst/>
          </a:prstGeom>
          <a:noFill/>
        </p:spPr>
        <p:txBody>
          <a:bodyPr wrap="square" rtlCol="0">
            <a:spAutoFit/>
          </a:bodyPr>
          <a:lstStyle/>
          <a:p>
            <a:r>
              <a:rPr lang="en-US" altLang="ko-KR" sz="2800" dirty="0" smtClean="0"/>
              <a:t>Load distribution</a:t>
            </a:r>
            <a:endParaRPr lang="ko-KR" altLang="en-US" sz="2800" dirty="0"/>
          </a:p>
        </p:txBody>
      </p:sp>
      <p:sp>
        <p:nvSpPr>
          <p:cNvPr id="53" name="직사각형 52"/>
          <p:cNvSpPr/>
          <p:nvPr/>
        </p:nvSpPr>
        <p:spPr>
          <a:xfrm>
            <a:off x="3369500" y="2840969"/>
            <a:ext cx="4974351" cy="10205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77204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2175</TotalTime>
  <Words>3784</Words>
  <Application>Microsoft Macintosh PowerPoint</Application>
  <PresentationFormat>On-screen Show (4:3)</PresentationFormat>
  <Paragraphs>647</Paragraphs>
  <Slides>31</Slides>
  <Notes>30</Notes>
  <HiddenSlides>1</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테마</vt:lpstr>
      <vt:lpstr>Design and Implementation of a Consolidated Middlebox Architecture (CoMb)</vt:lpstr>
      <vt:lpstr>Need for Network Evolution</vt:lpstr>
      <vt:lpstr>Era of Middleboxes</vt:lpstr>
      <vt:lpstr>Messy Middlebox Infrastructure</vt:lpstr>
      <vt:lpstr>CoMb: Consolidate Middleboxes</vt:lpstr>
      <vt:lpstr>Consolidation at Platform-Level</vt:lpstr>
      <vt:lpstr>Application Multiplexing</vt:lpstr>
      <vt:lpstr>Reusing Software Elements</vt:lpstr>
      <vt:lpstr>CoMb: Consolidate Middleboxes</vt:lpstr>
      <vt:lpstr>Spatial Distribution</vt:lpstr>
      <vt:lpstr>Outline</vt:lpstr>
      <vt:lpstr>CoMb Management Layer</vt:lpstr>
      <vt:lpstr>Constrains of Management Layer</vt:lpstr>
      <vt:lpstr>Constrains of Management Layer</vt:lpstr>
      <vt:lpstr>Capturing Reuse with HyperApps</vt:lpstr>
      <vt:lpstr>Network-wide Optimization</vt:lpstr>
      <vt:lpstr>CoMb Platform Layer</vt:lpstr>
      <vt:lpstr>Parallelizing Application Instances</vt:lpstr>
      <vt:lpstr>CoMb Platform Design</vt:lpstr>
      <vt:lpstr>Outline</vt:lpstr>
      <vt:lpstr>Implementation</vt:lpstr>
      <vt:lpstr>Reduction in Provisioning Cost</vt:lpstr>
      <vt:lpstr>Reduction in Maximum Load</vt:lpstr>
      <vt:lpstr>Conclusion</vt:lpstr>
      <vt:lpstr>xOMB: Extensible Open Middleboxes with Commodity Servers</vt:lpstr>
      <vt:lpstr>xOMB: eXtensible Open Middlebox</vt:lpstr>
      <vt:lpstr>xOMB Architecture</vt:lpstr>
      <vt:lpstr>Design of xOMB Server</vt:lpstr>
      <vt:lpstr>Example of Pipeline: HTTP</vt:lpstr>
      <vt:lpstr>Discussion</vt:lpstr>
      <vt:lpstr>Load Balancing Switches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남기영</dc:creator>
  <cp:lastModifiedBy>Giyoung Nam</cp:lastModifiedBy>
  <cp:revision>113</cp:revision>
  <dcterms:created xsi:type="dcterms:W3CDTF">2014-11-03T12:23:03Z</dcterms:created>
  <dcterms:modified xsi:type="dcterms:W3CDTF">2014-11-05T00:42:33Z</dcterms:modified>
</cp:coreProperties>
</file>