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75" r:id="rId2"/>
    <p:sldId id="257" r:id="rId3"/>
    <p:sldId id="258" r:id="rId4"/>
    <p:sldId id="312" r:id="rId5"/>
    <p:sldId id="259" r:id="rId6"/>
    <p:sldId id="276" r:id="rId7"/>
    <p:sldId id="260" r:id="rId8"/>
    <p:sldId id="261" r:id="rId9"/>
    <p:sldId id="303" r:id="rId10"/>
    <p:sldId id="293" r:id="rId11"/>
    <p:sldId id="304" r:id="rId12"/>
    <p:sldId id="294" r:id="rId13"/>
    <p:sldId id="295" r:id="rId14"/>
    <p:sldId id="297" r:id="rId15"/>
    <p:sldId id="296" r:id="rId16"/>
    <p:sldId id="298" r:id="rId17"/>
    <p:sldId id="262" r:id="rId18"/>
    <p:sldId id="263" r:id="rId19"/>
    <p:sldId id="264" r:id="rId20"/>
    <p:sldId id="277" r:id="rId21"/>
    <p:sldId id="266" r:id="rId22"/>
    <p:sldId id="274" r:id="rId23"/>
    <p:sldId id="267" r:id="rId24"/>
    <p:sldId id="268" r:id="rId25"/>
    <p:sldId id="269" r:id="rId26"/>
    <p:sldId id="308" r:id="rId27"/>
    <p:sldId id="279" r:id="rId28"/>
    <p:sldId id="278" r:id="rId29"/>
    <p:sldId id="311" r:id="rId30"/>
    <p:sldId id="285" r:id="rId31"/>
    <p:sldId id="272" r:id="rId32"/>
    <p:sldId id="302" r:id="rId33"/>
    <p:sldId id="299" r:id="rId34"/>
    <p:sldId id="292" r:id="rId35"/>
    <p:sldId id="305" r:id="rId36"/>
    <p:sldId id="290" r:id="rId37"/>
    <p:sldId id="300" r:id="rId38"/>
    <p:sldId id="306" r:id="rId39"/>
    <p:sldId id="309" r:id="rId40"/>
    <p:sldId id="310" r:id="rId41"/>
  </p:sldIdLst>
  <p:sldSz cx="9144000" cy="64008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799" autoAdjust="0"/>
  </p:normalViewPr>
  <p:slideViewPr>
    <p:cSldViewPr>
      <p:cViewPr varScale="1">
        <p:scale>
          <a:sx n="37" d="100"/>
          <a:sy n="37" d="100"/>
        </p:scale>
        <p:origin x="600" y="28"/>
      </p:cViewPr>
      <p:guideLst>
        <p:guide orient="horz" pos="201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C7A6A-2609-45A8-89C3-172B0AB15CF3}" type="datetimeFigureOut">
              <a:rPr lang="ko-KR" altLang="en-US" smtClean="0"/>
              <a:t>2014-11-20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685800"/>
            <a:ext cx="48958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D9587-1B51-4E59-8337-378D329D51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174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FD80-4569-43C9-AC93-433212A0E05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4274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Two important paths</a:t>
            </a:r>
          </a:p>
          <a:p>
            <a:pPr marL="0" indent="0">
              <a:buNone/>
            </a:pPr>
            <a:r>
              <a:rPr lang="en-US" altLang="ko-KR" baseline="0" dirty="0" smtClean="0"/>
              <a:t>1. Network I/O path </a:t>
            </a:r>
            <a:r>
              <a:rPr lang="en-US" altLang="ko-KR" baseline="0" dirty="0" smtClean="0">
                <a:sym typeface="Wingdings" panose="05000000000000000000" pitchFamily="2" charset="2"/>
              </a:rPr>
              <a:t> Later</a:t>
            </a:r>
          </a:p>
          <a:p>
            <a:pPr marL="0" indent="0">
              <a:buNone/>
            </a:pPr>
            <a:endParaRPr lang="en-US" altLang="ko-KR" baseline="0" dirty="0" smtClean="0"/>
          </a:p>
          <a:p>
            <a:pPr marL="0" indent="0">
              <a:buNone/>
            </a:pPr>
            <a:r>
              <a:rPr lang="en-US" altLang="ko-KR" baseline="0" dirty="0" smtClean="0"/>
              <a:t>2. </a:t>
            </a:r>
            <a:r>
              <a:rPr lang="en-US" altLang="ko-KR" baseline="0" dirty="0" err="1" smtClean="0"/>
              <a:t>ClickOS</a:t>
            </a:r>
            <a:r>
              <a:rPr lang="en-US" altLang="ko-KR" baseline="0" dirty="0" smtClean="0"/>
              <a:t> control path</a:t>
            </a:r>
          </a:p>
          <a:p>
            <a:r>
              <a:rPr lang="en-US" altLang="ko-KR" baseline="0" dirty="0" smtClean="0"/>
              <a:t>After the </a:t>
            </a:r>
            <a:r>
              <a:rPr lang="en-US" altLang="ko-KR" baseline="0" dirty="0" err="1" smtClean="0"/>
              <a:t>MiniOS</a:t>
            </a:r>
            <a:r>
              <a:rPr lang="en-US" altLang="ko-KR" baseline="0" dirty="0" smtClean="0"/>
              <a:t> boots, the control thread creates an install entry in the </a:t>
            </a:r>
            <a:r>
              <a:rPr lang="en-US" altLang="ko-KR" baseline="0" dirty="0" err="1" smtClean="0"/>
              <a:t>Xen</a:t>
            </a:r>
            <a:r>
              <a:rPr lang="en-US" altLang="ko-KR" baseline="0" dirty="0" smtClean="0"/>
              <a:t> store</a:t>
            </a:r>
          </a:p>
          <a:p>
            <a:r>
              <a:rPr lang="en-US" altLang="ko-KR" baseline="0" dirty="0" smtClean="0">
                <a:sym typeface="Wingdings" panose="05000000000000000000" pitchFamily="2" charset="2"/>
              </a:rPr>
              <a:t> </a:t>
            </a:r>
            <a:r>
              <a:rPr lang="en-US" altLang="ko-KR" baseline="0" dirty="0" smtClean="0"/>
              <a:t>to allow users to install Click configurations in the </a:t>
            </a:r>
            <a:r>
              <a:rPr lang="en-US" altLang="ko-KR" baseline="0" dirty="0" err="1" smtClean="0"/>
              <a:t>ClickOS</a:t>
            </a:r>
            <a:r>
              <a:rPr lang="en-US" altLang="ko-KR" baseline="0" dirty="0" smtClean="0"/>
              <a:t> VM.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587-1B51-4E59-8337-378D329D519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250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(Attach the VM to the back-end switch, connecting it to physical NICs)</a:t>
            </a:r>
            <a:endParaRPr lang="en-US" altLang="ko-KR" baseline="0" dirty="0" smtClean="0"/>
          </a:p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en-US" altLang="ko-K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MiniOS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-based VMs by simply linking an application’s entry point so that it starts on VM boot.</a:t>
            </a:r>
          </a:p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a console through which configurations can be controlled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587-1B51-4E59-8337-378D329D519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6449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587-1B51-4E59-8337-378D329D519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895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587-1B51-4E59-8337-378D329D519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5510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Xen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a split-driver model, consists of netback and </a:t>
            </a:r>
            <a:r>
              <a:rPr lang="en-US" altLang="ko-K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netfront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drivers.</a:t>
            </a:r>
          </a:p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Netback driver runs in a driver domain, and manages virtual interface, which is connected to OVS.</a:t>
            </a:r>
          </a:p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altLang="ko-K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Netfront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driver runs at front-end in guest domain.</a:t>
            </a:r>
          </a:p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Communications between the two happen using shared memory and a common, ring-based API.</a:t>
            </a:r>
          </a:p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Finally, </a:t>
            </a:r>
            <a:r>
              <a:rPr lang="en-US" altLang="ko-K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 channels 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essentially </a:t>
            </a:r>
            <a:r>
              <a:rPr lang="en-US" altLang="ko-K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Xen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inter-VM interrupts, and are used to notify VMs about the availability of packets</a:t>
            </a:r>
          </a:p>
          <a:p>
            <a:endParaRPr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 : to reach 10Gbps line rate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587-1B51-4E59-8337-378D329D519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1745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So</a:t>
            </a:r>
            <a:r>
              <a:rPr lang="en-US" altLang="ko-KR" baseline="0" dirty="0" smtClean="0"/>
              <a:t> let’s see what’s wrong here.</a:t>
            </a:r>
          </a:p>
          <a:p>
            <a:r>
              <a:rPr lang="en-US" altLang="ko-KR" baseline="0" dirty="0" smtClean="0"/>
              <a:t>We did deeper analogies by looking at per-function call trace.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587-1B51-4E59-8337-378D329D519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8658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dirty="0" smtClean="0"/>
              <a:t>Reuse memory grants</a:t>
            </a:r>
          </a:p>
          <a:p>
            <a:r>
              <a:rPr lang="en-US" altLang="ko-KR" sz="1200" dirty="0" smtClean="0">
                <a:sym typeface="Wingdings" panose="05000000000000000000" pitchFamily="2" charset="2"/>
              </a:rPr>
              <a:t> to receive grants for packet buffers at initialization</a:t>
            </a:r>
            <a:r>
              <a:rPr lang="en-US" altLang="ko-KR" sz="1200" baseline="0" dirty="0" smtClean="0">
                <a:sym typeface="Wingdings" panose="05000000000000000000" pitchFamily="2" charset="2"/>
              </a:rPr>
              <a:t>, and reuse them for future packet processing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587-1B51-4E59-8337-378D329D519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3659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Netback</a:t>
            </a:r>
            <a:r>
              <a:rPr lang="en-US" altLang="ko-KR" baseline="0" dirty="0" smtClean="0"/>
              <a:t> = only in charge of..</a:t>
            </a:r>
          </a:p>
          <a:p>
            <a:pPr marL="228600" indent="-228600">
              <a:buAutoNum type="arabicParenBoth"/>
            </a:pPr>
            <a:r>
              <a:rPr lang="en-US" altLang="ko-KR" baseline="0" dirty="0" smtClean="0"/>
              <a:t>Setting up kernel threads that will handle packet transfer from VALE to </a:t>
            </a:r>
            <a:r>
              <a:rPr lang="en-US" altLang="ko-KR" baseline="0" dirty="0" err="1" smtClean="0"/>
              <a:t>netfront</a:t>
            </a:r>
            <a:endParaRPr lang="en-US" altLang="ko-KR" baseline="0" dirty="0" smtClean="0"/>
          </a:p>
          <a:p>
            <a:pPr marL="0" indent="0">
              <a:buNone/>
            </a:pPr>
            <a:r>
              <a:rPr lang="en-US" altLang="ko-KR" baseline="0" dirty="0" smtClean="0"/>
              <a:t>(2) Allocating memory for Rx and </a:t>
            </a:r>
            <a:r>
              <a:rPr lang="en-US" altLang="ko-KR" baseline="0" dirty="0" err="1" smtClean="0"/>
              <a:t>Tx</a:t>
            </a:r>
            <a:r>
              <a:rPr lang="en-US" altLang="ko-KR" baseline="0" dirty="0" smtClean="0"/>
              <a:t> packet ring</a:t>
            </a:r>
          </a:p>
          <a:p>
            <a:pPr marL="0" indent="0">
              <a:buNone/>
            </a:pPr>
            <a:r>
              <a:rPr lang="en-US" altLang="ko-KR" baseline="0" dirty="0" smtClean="0">
                <a:sym typeface="Wingdings" panose="05000000000000000000" pitchFamily="2" charset="2"/>
              </a:rPr>
              <a:t></a:t>
            </a:r>
            <a:r>
              <a:rPr lang="en-US" altLang="ko-KR" sz="1600" dirty="0" smtClean="0"/>
              <a:t>Now we can remove unnecessary virtual interface and OS-specific structures (</a:t>
            </a:r>
            <a:r>
              <a:rPr lang="en-US" altLang="ko-KR" sz="1600" dirty="0" err="1" smtClean="0"/>
              <a:t>sk_buffs</a:t>
            </a:r>
            <a:r>
              <a:rPr lang="en-US" altLang="ko-KR" sz="1600" dirty="0" smtClean="0"/>
              <a:t>)</a:t>
            </a:r>
          </a:p>
          <a:p>
            <a:pPr marL="0" indent="0">
              <a:buNone/>
            </a:pPr>
            <a:endParaRPr lang="en-US" altLang="ko-KR" baseline="0" dirty="0" smtClean="0"/>
          </a:p>
          <a:p>
            <a:pPr marL="0" indent="0">
              <a:buNone/>
            </a:pPr>
            <a:r>
              <a:rPr lang="en-US" altLang="ko-KR" baseline="0" dirty="0" err="1" smtClean="0"/>
              <a:t>Netfront</a:t>
            </a:r>
            <a:r>
              <a:rPr lang="en-US" altLang="ko-KR" baseline="0" dirty="0" smtClean="0"/>
              <a:t> = map the ring packet buffers exposed by the </a:t>
            </a:r>
            <a:r>
              <a:rPr lang="en-US" altLang="ko-KR" baseline="0" dirty="0" err="1" smtClean="0"/>
              <a:t>ClickOS</a:t>
            </a:r>
            <a:r>
              <a:rPr lang="en-US" altLang="ko-KR" baseline="0" dirty="0" smtClean="0"/>
              <a:t> switch into its memory space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587-1B51-4E59-8337-378D329D519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3659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Rx bottleneck</a:t>
            </a:r>
          </a:p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extra queuing overheads at the </a:t>
            </a:r>
            <a:r>
              <a:rPr lang="en-US" altLang="ko-K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netfront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driver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587-1B51-4E59-8337-378D329D519E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23313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587-1B51-4E59-8337-378D329D519E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534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685800"/>
            <a:ext cx="4895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기업 네트워크 </a:t>
            </a:r>
            <a:r>
              <a:rPr lang="en-US" altLang="ko-KR" dirty="0" smtClean="0"/>
              <a:t>(not</a:t>
            </a:r>
            <a:r>
              <a:rPr lang="en-US" altLang="ko-KR" baseline="0" dirty="0" smtClean="0"/>
              <a:t> ISP, data center)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  <a:p>
            <a:r>
              <a:rPr lang="en-US" dirty="0" smtClean="0"/>
              <a:t>IDS, Firewall /</a:t>
            </a:r>
            <a:r>
              <a:rPr lang="en-US" baseline="0" dirty="0" smtClean="0"/>
              <a:t> </a:t>
            </a:r>
            <a:r>
              <a:rPr lang="en-US" dirty="0" smtClean="0"/>
              <a:t>Proxy,</a:t>
            </a:r>
            <a:r>
              <a:rPr lang="en-US" baseline="0" dirty="0" smtClean="0"/>
              <a:t> Web content filtering, WAN Optimizer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덕지덕지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관리하기도 어렵고 비용 증가 </a:t>
            </a:r>
            <a:r>
              <a:rPr lang="en-US" altLang="ko-KR" baseline="0" dirty="0" smtClean="0"/>
              <a:t>=&gt; </a:t>
            </a:r>
            <a:r>
              <a:rPr lang="ko-KR" altLang="en-US" baseline="0" dirty="0" smtClean="0"/>
              <a:t>이걸 </a:t>
            </a:r>
            <a:r>
              <a:rPr lang="en-US" altLang="ko-KR" baseline="0" dirty="0" smtClean="0"/>
              <a:t>cloud </a:t>
            </a:r>
            <a:r>
              <a:rPr lang="ko-KR" altLang="en-US" baseline="0" dirty="0" smtClean="0"/>
              <a:t>로 옮겨서 </a:t>
            </a:r>
            <a:r>
              <a:rPr lang="en-US" altLang="ko-KR" baseline="0" dirty="0" smtClean="0"/>
              <a:t>out sourcing </a:t>
            </a:r>
            <a:r>
              <a:rPr lang="ko-KR" altLang="en-US" baseline="0" dirty="0" smtClean="0"/>
              <a:t>하면 어떨까</a:t>
            </a:r>
            <a:r>
              <a:rPr lang="en-US" altLang="ko-KR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FB93A-420B-3946-9C29-32ECBACCCC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567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Ring</a:t>
            </a:r>
            <a:r>
              <a:rPr lang="en-US" altLang="ko-KR" baseline="0" dirty="0" smtClean="0"/>
              <a:t> size = 64</a:t>
            </a:r>
          </a:p>
          <a:p>
            <a:pPr marL="228600" indent="-228600">
              <a:buAutoNum type="arabicPeriod"/>
            </a:pPr>
            <a:r>
              <a:rPr lang="en-US" altLang="ko-KR" dirty="0" smtClean="0"/>
              <a:t>VM CPU bottleneck</a:t>
            </a:r>
          </a:p>
          <a:p>
            <a:pPr marL="228600" indent="-228600">
              <a:buAutoNum type="arabicPeriod"/>
            </a:pPr>
            <a:r>
              <a:rPr lang="en-US" altLang="ko-KR" dirty="0" smtClean="0"/>
              <a:t>Extra</a:t>
            </a:r>
            <a:r>
              <a:rPr lang="en-US" altLang="ko-KR" baseline="0" dirty="0" smtClean="0"/>
              <a:t> copy operation in the back-end switches (load on </a:t>
            </a:r>
            <a:r>
              <a:rPr lang="en-US" altLang="ko-KR" baseline="0" dirty="0" err="1" smtClean="0"/>
              <a:t>dom</a:t>
            </a:r>
            <a:r>
              <a:rPr lang="en-US" altLang="ko-KR" baseline="0" dirty="0" smtClean="0"/>
              <a:t> 0)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587-1B51-4E59-8337-378D329D519E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29845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587-1B51-4E59-8337-378D329D519E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57814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ko-KR" sz="1200" i="0" dirty="0" smtClean="0">
                <a:solidFill>
                  <a:srgbClr val="000000"/>
                </a:solidFill>
                <a:latin typeface="Arial Italic"/>
                <a:cs typeface="Arial Italic"/>
              </a:rPr>
              <a:t>Coherent </a:t>
            </a:r>
            <a:r>
              <a:rPr lang="en-CA" altLang="ko-KR" sz="1200" i="0" dirty="0" smtClean="0">
                <a:solidFill>
                  <a:srgbClr val="000000"/>
                </a:solidFill>
                <a:latin typeface="Arial Italic"/>
                <a:cs typeface="Arial Italic"/>
                <a:sym typeface="Wingdings" panose="05000000000000000000" pitchFamily="2" charset="2"/>
              </a:rPr>
              <a:t> should be shared</a:t>
            </a:r>
            <a:endParaRPr lang="ko-KR" altLang="en-US" i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587-1B51-4E59-8337-378D329D519E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48714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587-1B51-4E59-8337-378D329D519E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3897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그림을 추가하자</a:t>
            </a:r>
            <a:r>
              <a:rPr lang="en-US" altLang="ko-KR" dirty="0" smtClean="0"/>
              <a:t>!</a:t>
            </a:r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587-1B51-4E59-8337-378D329D519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8779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좀</a:t>
            </a:r>
            <a:r>
              <a:rPr lang="ko-KR" altLang="en-US" baseline="0" dirty="0" smtClean="0"/>
              <a:t> 더 그림을 넣어서 </a:t>
            </a:r>
            <a:r>
              <a:rPr lang="en-US" altLang="ko-KR" baseline="0" dirty="0" smtClean="0"/>
              <a:t>SW </a:t>
            </a:r>
            <a:r>
              <a:rPr lang="ko-KR" altLang="en-US" baseline="0" dirty="0" smtClean="0"/>
              <a:t>미들박스에 대한 </a:t>
            </a:r>
            <a:r>
              <a:rPr lang="ko-KR" altLang="en-US" baseline="0" dirty="0" err="1" smtClean="0"/>
              <a:t>인트로</a:t>
            </a:r>
            <a:r>
              <a:rPr lang="ko-KR" altLang="en-US" baseline="0" dirty="0" smtClean="0"/>
              <a:t> 보강하기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587-1B51-4E59-8337-378D329D519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6293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1. Flash</a:t>
            </a:r>
            <a:r>
              <a:rPr lang="en-US" altLang="ko-KR" baseline="0" dirty="0" smtClean="0"/>
              <a:t> crowd </a:t>
            </a:r>
            <a:r>
              <a:rPr lang="en-US" altLang="ko-KR" baseline="0" dirty="0" smtClean="0">
                <a:sym typeface="Wingdings" panose="05000000000000000000" pitchFamily="2" charset="2"/>
              </a:rPr>
              <a:t> horizontal scaling  fast boot time</a:t>
            </a:r>
          </a:p>
          <a:p>
            <a:r>
              <a:rPr lang="en-US" altLang="ko-KR" baseline="0" dirty="0" smtClean="0">
                <a:sym typeface="Wingdings" panose="05000000000000000000" pitchFamily="2" charset="2"/>
              </a:rPr>
              <a:t>2. Hosting hundreds of </a:t>
            </a:r>
            <a:r>
              <a:rPr lang="en-US" altLang="ko-KR" baseline="0" dirty="0" err="1" smtClean="0">
                <a:sym typeface="Wingdings" panose="05000000000000000000" pitchFamily="2" charset="2"/>
              </a:rPr>
              <a:t>middlebox</a:t>
            </a:r>
            <a:r>
              <a:rPr lang="en-US" altLang="ko-KR" baseline="0" dirty="0" smtClean="0">
                <a:sym typeface="Wingdings" panose="05000000000000000000" pitchFamily="2" charset="2"/>
              </a:rPr>
              <a:t> VMs within a machine</a:t>
            </a:r>
          </a:p>
          <a:p>
            <a:r>
              <a:rPr lang="en-US" altLang="ko-KR" baseline="0" dirty="0" smtClean="0">
                <a:sym typeface="Wingdings" panose="05000000000000000000" pitchFamily="2" charset="2"/>
              </a:rPr>
              <a:t>3. Each </a:t>
            </a:r>
            <a:r>
              <a:rPr lang="en-US" altLang="ko-KR" baseline="0" dirty="0" err="1" smtClean="0">
                <a:sym typeface="Wingdings" panose="05000000000000000000" pitchFamily="2" charset="2"/>
              </a:rPr>
              <a:t>middleboxes</a:t>
            </a:r>
            <a:r>
              <a:rPr lang="en-US" altLang="ko-KR" baseline="0" dirty="0" smtClean="0">
                <a:sym typeface="Wingdings" panose="05000000000000000000" pitchFamily="2" charset="2"/>
              </a:rPr>
              <a:t>’ resources should be isolated + multiple MB from multiple vendors upon different operating systems</a:t>
            </a:r>
          </a:p>
          <a:p>
            <a:r>
              <a:rPr lang="en-US" altLang="ko-KR" baseline="0" dirty="0" smtClean="0">
                <a:sym typeface="Wingdings" panose="05000000000000000000" pitchFamily="2" charset="2"/>
              </a:rPr>
              <a:t>4. Should cope with wide range of </a:t>
            </a:r>
            <a:r>
              <a:rPr lang="en-US" altLang="ko-KR" baseline="0" dirty="0" err="1" smtClean="0">
                <a:sym typeface="Wingdings" panose="05000000000000000000" pitchFamily="2" charset="2"/>
              </a:rPr>
              <a:t>middlebox</a:t>
            </a:r>
            <a:r>
              <a:rPr lang="en-US" altLang="ko-KR" baseline="0" dirty="0" smtClean="0">
                <a:sym typeface="Wingdings" panose="05000000000000000000" pitchFamily="2" charset="2"/>
              </a:rPr>
              <a:t> functionalities</a:t>
            </a:r>
          </a:p>
          <a:p>
            <a:r>
              <a:rPr lang="en-US" altLang="ko-KR" baseline="0" dirty="0" smtClean="0">
                <a:sym typeface="Wingdings" panose="05000000000000000000" pitchFamily="2" charset="2"/>
              </a:rPr>
              <a:t>5. Datacenter or cellular ISP  requires high bandwidth, low delay</a:t>
            </a:r>
            <a:endParaRPr lang="en-US" altLang="ko-KR" baseline="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587-1B51-4E59-8337-378D329D519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5189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en-US" altLang="ko-KR" dirty="0" smtClean="0"/>
              <a:t>Under</a:t>
            </a:r>
            <a:r>
              <a:rPr lang="en-US" altLang="ko-KR" baseline="0" dirty="0" smtClean="0"/>
              <a:t> </a:t>
            </a:r>
            <a:r>
              <a:rPr lang="en-US" altLang="ko-KR" baseline="0" dirty="0" err="1" smtClean="0"/>
              <a:t>xen</a:t>
            </a:r>
            <a:r>
              <a:rPr lang="en-US" altLang="ko-KR" baseline="0" dirty="0" smtClean="0"/>
              <a:t>, normally </a:t>
            </a:r>
            <a:r>
              <a:rPr lang="en-US" altLang="ko-KR" baseline="0" dirty="0" err="1" smtClean="0"/>
              <a:t>vms</a:t>
            </a:r>
            <a:r>
              <a:rPr lang="en-US" altLang="ko-KR" baseline="0" dirty="0" smtClean="0"/>
              <a:t> are composed with this </a:t>
            </a:r>
            <a:r>
              <a:rPr lang="en-US" altLang="ko-KR" baseline="0" dirty="0" err="1" smtClean="0"/>
              <a:t>paravirtualization</a:t>
            </a:r>
            <a:r>
              <a:rPr lang="en-US" altLang="ko-KR" baseline="0" dirty="0" smtClean="0"/>
              <a:t> layer = small layer communicates with hypervisor to say program page tables, CPU timers, scheduling and so on. And on top of that we have your standard </a:t>
            </a:r>
            <a:r>
              <a:rPr lang="en-US" altLang="ko-KR" baseline="0" dirty="0" err="1" smtClean="0"/>
              <a:t>linux</a:t>
            </a:r>
            <a:r>
              <a:rPr lang="en-US" altLang="ko-KR" baseline="0" dirty="0" smtClean="0"/>
              <a:t> kernel or </a:t>
            </a:r>
            <a:r>
              <a:rPr lang="en-US" altLang="ko-KR" baseline="0" dirty="0" err="1" smtClean="0"/>
              <a:t>netBSD</a:t>
            </a:r>
            <a:r>
              <a:rPr lang="en-US" altLang="ko-KR" baseline="0" dirty="0" smtClean="0"/>
              <a:t> kernel with applications running on top.</a:t>
            </a:r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587-1B51-4E59-8337-378D329D519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5510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ClickOS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uses Click as a programming abstraction for building up </a:t>
            </a:r>
            <a:r>
              <a:rPr lang="en-US" altLang="ko-K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middleboxes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enables modular packet processing, by using 300+ stock </a:t>
            </a:r>
            <a:r>
              <a:rPr lang="en-US" altLang="ko-K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elemetnts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altLang="ko-K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be built up with minimal efforts.</a:t>
            </a:r>
          </a:p>
          <a:p>
            <a:endParaRPr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Finding the best programming abstraction for </a:t>
            </a:r>
            <a:r>
              <a:rPr lang="en-US" altLang="ko-K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middleboxes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an interesting research topic.. But not here 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Running Click Efficiently: we could use Linux virtual machine for domain isolation.. But large footprint (128MB or more) and long boot time (5s) is the limitation.</a:t>
            </a:r>
            <a:endParaRPr lang="ko-KR" altLang="en-US" dirty="0" smtClean="0"/>
          </a:p>
          <a:p>
            <a:endParaRPr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587-1B51-4E59-8337-378D329D519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2949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en-US" altLang="ko-KR" dirty="0" smtClean="0"/>
              <a:t>Linux VM</a:t>
            </a:r>
            <a:r>
              <a:rPr lang="en-US" altLang="ko-KR" baseline="0" dirty="0" smtClean="0"/>
              <a:t> (conventional VM)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587-1B51-4E59-8337-378D329D519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2949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  <a:p>
            <a:r>
              <a:rPr lang="en-US" altLang="ko-KR" baseline="0" dirty="0" smtClean="0"/>
              <a:t>In </a:t>
            </a:r>
            <a:r>
              <a:rPr lang="en-US" altLang="ko-KR" baseline="0" dirty="0" err="1" smtClean="0"/>
              <a:t>clickOS</a:t>
            </a:r>
            <a:r>
              <a:rPr lang="en-US" altLang="ko-KR" baseline="0" dirty="0" smtClean="0"/>
              <a:t>, what we do is we remove all of the conventional operating system, and we just use minimized for this purpose. And </a:t>
            </a:r>
            <a:r>
              <a:rPr lang="en-US" altLang="ko-KR" baseline="0" dirty="0" err="1" smtClean="0"/>
              <a:t>MiniOS</a:t>
            </a:r>
            <a:r>
              <a:rPr lang="en-US" altLang="ko-KR" baseline="0" dirty="0" smtClean="0"/>
              <a:t> is the basis for our </a:t>
            </a:r>
            <a:r>
              <a:rPr lang="en-US" altLang="ko-KR" baseline="0" dirty="0" err="1" smtClean="0"/>
              <a:t>ClickOS</a:t>
            </a:r>
            <a:r>
              <a:rPr lang="en-US" altLang="ko-KR" baseline="0" dirty="0" smtClean="0"/>
              <a:t> VMs.</a:t>
            </a:r>
          </a:p>
          <a:p>
            <a:endParaRPr lang="en-US" altLang="ko-KR" baseline="0" dirty="0" smtClean="0"/>
          </a:p>
          <a:p>
            <a:r>
              <a:rPr lang="en-US" altLang="ko-KR" baseline="0" dirty="0" err="1" smtClean="0">
                <a:sym typeface="Wingdings" panose="05000000000000000000" pitchFamily="2" charset="2"/>
              </a:rPr>
              <a:t>MiniOS</a:t>
            </a:r>
            <a:r>
              <a:rPr lang="en-US" altLang="ko-KR" baseline="0" dirty="0" smtClean="0">
                <a:sym typeface="Wingdings" panose="05000000000000000000" pitchFamily="2" charset="2"/>
              </a:rPr>
              <a:t>  Single-address space (no kernel/user space separation), No preemptive scheduler = Cooperative scheduler (application cooperates with kernel to run together), runs on single-core only. Just runs single application</a:t>
            </a:r>
          </a:p>
          <a:p>
            <a:r>
              <a:rPr lang="en-US" altLang="ko-KR" baseline="0" dirty="0" smtClean="0">
                <a:sym typeface="Wingdings" panose="05000000000000000000" pitchFamily="2" charset="2"/>
              </a:rPr>
              <a:t>In essence, it’s a </a:t>
            </a:r>
            <a:r>
              <a:rPr lang="en-US" altLang="ko-KR" baseline="0" dirty="0" err="1" smtClean="0">
                <a:sym typeface="Wingdings" panose="05000000000000000000" pitchFamily="2" charset="2"/>
              </a:rPr>
              <a:t>vm</a:t>
            </a:r>
            <a:r>
              <a:rPr lang="en-US" altLang="ko-KR" baseline="0" dirty="0" smtClean="0">
                <a:sym typeface="Wingdings" panose="05000000000000000000" pitchFamily="2" charset="2"/>
              </a:rPr>
              <a:t> just process packets.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587-1B51-4E59-8337-378D329D519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2949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988398"/>
            <a:ext cx="7772400" cy="1372024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627120"/>
            <a:ext cx="6400800" cy="1635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46512" y="5576664"/>
            <a:ext cx="2133600" cy="340784"/>
          </a:xfrm>
        </p:spPr>
        <p:txBody>
          <a:bodyPr/>
          <a:lstStyle>
            <a:lvl1pPr algn="ctr">
              <a:defRPr sz="2000" b="1"/>
            </a:lvl1pPr>
          </a:lstStyle>
          <a:p>
            <a:fld id="{ACBB5CCA-ABED-4AE8-8BFE-AB851749ED4D}" type="datetime1">
              <a:rPr lang="ko-KR" altLang="en-US" smtClean="0"/>
              <a:pPr/>
              <a:t>2014-11-20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9878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256329"/>
            <a:ext cx="8496944" cy="79343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318593"/>
            <a:ext cx="8496944" cy="4399161"/>
          </a:xfrm>
        </p:spPr>
        <p:txBody>
          <a:bodyPr>
            <a:normAutofit/>
          </a:bodyPr>
          <a:lstStyle>
            <a:lvl1pPr>
              <a:buClr>
                <a:srgbClr val="C00000"/>
              </a:buClr>
              <a:defRPr sz="2800"/>
            </a:lvl1pPr>
            <a:lvl2pPr marL="7429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34D6-CFA5-4553-B4BE-28750209C555}" type="datetime1">
              <a:rPr lang="ko-KR" altLang="en-US" smtClean="0"/>
              <a:t>2014-11-20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0"/>
            </a:lvl1pPr>
          </a:lstStyle>
          <a:p>
            <a:fld id="{A5E36FA4-4CA0-4665-BA75-6520AE7A2E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2296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113108"/>
            <a:ext cx="7772400" cy="127126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712932"/>
            <a:ext cx="7772400" cy="1400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F7C6-46DA-46D5-96E7-CF4D22C10983}" type="datetime1">
              <a:rPr lang="ko-KR" altLang="en-US" smtClean="0"/>
              <a:t>2014-11-20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6FA4-4CA0-4665-BA75-6520AE7A2E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1504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251520" y="256328"/>
            <a:ext cx="8640960" cy="927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23528" y="1385799"/>
            <a:ext cx="8496944" cy="4331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932594"/>
            <a:ext cx="2133600" cy="3407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296C6E5-9316-4F4F-9490-2D2055BAE1C6}" type="datetime1">
              <a:rPr lang="ko-KR" altLang="en-US" smtClean="0"/>
              <a:pPr/>
              <a:t>2014-11-20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932594"/>
            <a:ext cx="2895600" cy="3407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932594"/>
            <a:ext cx="2133600" cy="3407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A5E36FA4-4CA0-4665-BA75-6520AE7A2E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797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5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wmf"/><Relationship Id="rId12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8.wmf"/><Relationship Id="rId11" Type="http://schemas.openxmlformats.org/officeDocument/2006/relationships/image" Target="../media/image23.e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1560" y="1988397"/>
            <a:ext cx="7990656" cy="1372023"/>
          </a:xfrm>
        </p:spPr>
        <p:txBody>
          <a:bodyPr>
            <a:noAutofit/>
          </a:bodyPr>
          <a:lstStyle/>
          <a:p>
            <a:r>
              <a:rPr lang="en-US" altLang="ko-KR" sz="4800" dirty="0" err="1" smtClean="0"/>
              <a:t>ClickOS</a:t>
            </a:r>
            <a:r>
              <a:rPr lang="en-US" altLang="ko-KR" sz="4800" dirty="0" smtClean="0"/>
              <a:t> and the Art of Network Function Virtualization</a:t>
            </a:r>
            <a:endParaRPr lang="ko-KR" altLang="en-US" sz="48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83568" y="3872475"/>
            <a:ext cx="7560840" cy="1249299"/>
          </a:xfrm>
        </p:spPr>
        <p:txBody>
          <a:bodyPr>
            <a:normAutofit lnSpcReduction="10000"/>
          </a:bodyPr>
          <a:lstStyle/>
          <a:p>
            <a:r>
              <a:rPr lang="en-US" altLang="ko-KR" sz="2000" dirty="0"/>
              <a:t>Joao Martins*, Mohamed Ahmed*, </a:t>
            </a:r>
            <a:r>
              <a:rPr lang="en-US" altLang="ko-KR" sz="2000" dirty="0" err="1"/>
              <a:t>Costin</a:t>
            </a:r>
            <a:r>
              <a:rPr lang="en-US" altLang="ko-KR" sz="2000" dirty="0"/>
              <a:t> </a:t>
            </a:r>
            <a:r>
              <a:rPr lang="en-US" altLang="ko-KR" sz="2000" dirty="0" err="1"/>
              <a:t>Raiciu</a:t>
            </a:r>
            <a:r>
              <a:rPr lang="en-US" altLang="ko-KR" sz="2000" dirty="0"/>
              <a:t>§, Roberto </a:t>
            </a:r>
            <a:r>
              <a:rPr lang="en-US" altLang="ko-KR" sz="2000" dirty="0" err="1"/>
              <a:t>Bifulco</a:t>
            </a:r>
            <a:r>
              <a:rPr lang="en-US" altLang="ko-KR" sz="2000" dirty="0"/>
              <a:t>*, </a:t>
            </a:r>
            <a:r>
              <a:rPr lang="en-US" altLang="ko-KR" sz="2000" dirty="0" smtClean="0"/>
              <a:t>Vladimir </a:t>
            </a:r>
            <a:r>
              <a:rPr lang="en-US" altLang="ko-KR" sz="2000" dirty="0" err="1"/>
              <a:t>Olteanu</a:t>
            </a:r>
            <a:r>
              <a:rPr lang="en-US" altLang="ko-KR" sz="2000" dirty="0"/>
              <a:t>§, </a:t>
            </a:r>
            <a:r>
              <a:rPr lang="en-US" altLang="ko-KR" sz="2000" dirty="0" err="1"/>
              <a:t>Michio</a:t>
            </a:r>
            <a:r>
              <a:rPr lang="en-US" altLang="ko-KR" sz="2000" dirty="0"/>
              <a:t> Honda*, Felipe </a:t>
            </a:r>
            <a:r>
              <a:rPr lang="en-US" altLang="ko-KR" sz="2000" dirty="0" err="1"/>
              <a:t>Huici</a:t>
            </a:r>
            <a:r>
              <a:rPr lang="en-US" altLang="ko-KR" sz="2000" dirty="0" smtClean="0"/>
              <a:t>*</a:t>
            </a:r>
          </a:p>
          <a:p>
            <a:r>
              <a:rPr lang="en-US" altLang="ko-KR" sz="1700" dirty="0"/>
              <a:t>* NEC Labs Europe, Heidelberg, Germany</a:t>
            </a:r>
          </a:p>
          <a:p>
            <a:r>
              <a:rPr lang="en-US" altLang="ko-KR" sz="1700" dirty="0"/>
              <a:t>§ University </a:t>
            </a:r>
            <a:r>
              <a:rPr lang="en-US" altLang="ko-KR" sz="1700" dirty="0" err="1"/>
              <a:t>Politehnica</a:t>
            </a:r>
            <a:r>
              <a:rPr lang="en-US" altLang="ko-KR" sz="1700" dirty="0"/>
              <a:t> of Bucharest</a:t>
            </a:r>
            <a:endParaRPr lang="ko-KR" altLang="en-US" sz="1700" dirty="0"/>
          </a:p>
        </p:txBody>
      </p:sp>
      <p:sp>
        <p:nvSpPr>
          <p:cNvPr id="5" name="직사각형 4"/>
          <p:cNvSpPr/>
          <p:nvPr/>
        </p:nvSpPr>
        <p:spPr>
          <a:xfrm>
            <a:off x="2411760" y="5188982"/>
            <a:ext cx="4080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latin typeface="Calibri" panose="020F0502020204030204" pitchFamily="34" charset="0"/>
              </a:rPr>
              <a:t>Presenter : </a:t>
            </a:r>
            <a:r>
              <a:rPr lang="en-US" altLang="ko-KR" sz="2400" b="1" dirty="0" err="1" smtClean="0">
                <a:latin typeface="Calibri" panose="020F0502020204030204" pitchFamily="34" charset="0"/>
              </a:rPr>
              <a:t>YoungGyoun</a:t>
            </a:r>
            <a:r>
              <a:rPr lang="en-US" altLang="ko-KR" sz="2400" b="1" dirty="0" smtClean="0">
                <a:latin typeface="Calibri" panose="020F0502020204030204" pitchFamily="34" charset="0"/>
              </a:rPr>
              <a:t> Moon</a:t>
            </a:r>
            <a:endParaRPr lang="en-US" altLang="ko-KR" sz="2400" b="1" dirty="0">
              <a:latin typeface="Calibri" panose="020F0502020204030204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9698" y="0"/>
            <a:ext cx="6208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latin typeface="Calibri" panose="020F0502020204030204" pitchFamily="34" charset="0"/>
              </a:rPr>
              <a:t>EE807 - Software-defined Networked Computing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1691681" y="5888699"/>
            <a:ext cx="6107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Some slides are brought from the authors’ presentation.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65219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3272408"/>
            <a:ext cx="8496944" cy="230425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Click </a:t>
            </a:r>
            <a:r>
              <a:rPr lang="en-US" altLang="ko-KR" dirty="0" err="1" smtClean="0"/>
              <a:t>middlebox</a:t>
            </a:r>
            <a:r>
              <a:rPr lang="en-US" altLang="ko-KR" dirty="0" smtClean="0"/>
              <a:t> inside Linux VM</a:t>
            </a:r>
          </a:p>
          <a:p>
            <a:pPr lvl="1"/>
            <a:r>
              <a:rPr lang="en-US" altLang="ko-KR" dirty="0" smtClean="0"/>
              <a:t>(+) Can achieve domain isolation</a:t>
            </a:r>
          </a:p>
          <a:p>
            <a:pPr lvl="1"/>
            <a:r>
              <a:rPr lang="en-US" altLang="ko-KR" dirty="0" smtClean="0"/>
              <a:t>(-) Memory-hungry (128MB or more)</a:t>
            </a:r>
          </a:p>
          <a:p>
            <a:pPr lvl="1"/>
            <a:r>
              <a:rPr lang="en-US" altLang="ko-KR" dirty="0" smtClean="0"/>
              <a:t>(-) Large boot time (5 seconds to boot)</a:t>
            </a:r>
          </a:p>
          <a:p>
            <a:pPr lvl="2"/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6FA4-4CA0-4665-BA75-6520AE7A2EED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17" name="제목 1"/>
          <p:cNvSpPr>
            <a:spLocks noGrp="1"/>
          </p:cNvSpPr>
          <p:nvPr>
            <p:ph type="title"/>
          </p:nvPr>
        </p:nvSpPr>
        <p:spPr>
          <a:xfrm>
            <a:off x="323528" y="256329"/>
            <a:ext cx="8496944" cy="793433"/>
          </a:xfrm>
        </p:spPr>
        <p:txBody>
          <a:bodyPr/>
          <a:lstStyle/>
          <a:p>
            <a:r>
              <a:rPr lang="en-US" altLang="ko-KR" dirty="0" err="1" smtClean="0">
                <a:latin typeface="Calibri" panose="020F0502020204030204" pitchFamily="34" charset="0"/>
              </a:rPr>
              <a:t>ClickOS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2411760" y="1121169"/>
            <a:ext cx="1152128" cy="1728192"/>
            <a:chOff x="2411760" y="1256184"/>
            <a:chExt cx="1152128" cy="1728192"/>
          </a:xfrm>
        </p:grpSpPr>
        <p:sp>
          <p:nvSpPr>
            <p:cNvPr id="20" name="직사각형 19"/>
            <p:cNvSpPr/>
            <p:nvPr/>
          </p:nvSpPr>
          <p:spPr>
            <a:xfrm>
              <a:off x="2411760" y="1256184"/>
              <a:ext cx="1152128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2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Click</a:t>
              </a:r>
              <a:endParaRPr lang="ko-KR" alt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2411760" y="1688232"/>
              <a:ext cx="1152128" cy="8640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2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guest OS</a:t>
              </a:r>
              <a:endParaRPr lang="ko-KR" alt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2411760" y="2552328"/>
              <a:ext cx="1152128" cy="43204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2000" dirty="0" err="1" smtClean="0">
                  <a:solidFill>
                    <a:schemeClr val="tx1"/>
                  </a:solidFill>
                  <a:latin typeface="Calibri" panose="020F0502020204030204" pitchFamily="34" charset="0"/>
                </a:rPr>
                <a:t>paravirt</a:t>
              </a:r>
              <a:endParaRPr lang="ko-KR" alt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7" name="직사각형 26"/>
          <p:cNvSpPr/>
          <p:nvPr/>
        </p:nvSpPr>
        <p:spPr>
          <a:xfrm>
            <a:off x="2411760" y="833137"/>
            <a:ext cx="11521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 err="1" smtClean="0">
                <a:latin typeface="Calibri" panose="020F0502020204030204" pitchFamily="34" charset="0"/>
              </a:rPr>
              <a:t>domU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2411760" y="1553217"/>
            <a:ext cx="1152128" cy="43204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521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3272408"/>
            <a:ext cx="8496944" cy="2952328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Why we use </a:t>
            </a:r>
            <a:r>
              <a:rPr lang="en-US" altLang="ko-KR" dirty="0" err="1" smtClean="0"/>
              <a:t>MiniOS</a:t>
            </a:r>
            <a:r>
              <a:rPr lang="en-US" altLang="ko-KR" dirty="0" smtClean="0"/>
              <a:t>?</a:t>
            </a:r>
          </a:p>
          <a:p>
            <a:pPr lvl="1"/>
            <a:r>
              <a:rPr lang="en-US" altLang="ko-KR" dirty="0"/>
              <a:t>Single address space </a:t>
            </a:r>
            <a:r>
              <a:rPr lang="en-US" altLang="ko-KR" dirty="0" smtClean="0"/>
              <a:t>(= no </a:t>
            </a:r>
            <a:r>
              <a:rPr lang="en-US" altLang="ko-KR" dirty="0"/>
              <a:t>kernel/user </a:t>
            </a:r>
            <a:r>
              <a:rPr lang="en-US" altLang="ko-KR" dirty="0" smtClean="0"/>
              <a:t>separation)</a:t>
            </a:r>
          </a:p>
          <a:p>
            <a:pPr lvl="2"/>
            <a:r>
              <a:rPr lang="en-US" altLang="ko-KR" dirty="0" smtClean="0"/>
              <a:t>Completely eliminates </a:t>
            </a:r>
            <a:r>
              <a:rPr lang="en-US" altLang="ko-KR" dirty="0"/>
              <a:t>system call </a:t>
            </a:r>
            <a:r>
              <a:rPr lang="en-US" altLang="ko-KR" dirty="0" smtClean="0"/>
              <a:t>costs</a:t>
            </a:r>
            <a:endParaRPr lang="en-US" altLang="ko-KR" dirty="0"/>
          </a:p>
          <a:p>
            <a:pPr lvl="1"/>
            <a:r>
              <a:rPr lang="en-US" altLang="ko-KR" dirty="0" smtClean="0"/>
              <a:t>Runs a single application per VM</a:t>
            </a:r>
            <a:endParaRPr lang="en-US" altLang="ko-KR" dirty="0"/>
          </a:p>
          <a:p>
            <a:pPr lvl="2"/>
            <a:r>
              <a:rPr lang="en-US" altLang="ko-KR" dirty="0" smtClean="0"/>
              <a:t>Runs on single-core only (enough for 10Gbps packet processing)</a:t>
            </a:r>
          </a:p>
          <a:p>
            <a:pPr lvl="1"/>
            <a:r>
              <a:rPr lang="en-US" altLang="ko-KR" dirty="0"/>
              <a:t>Cooperative </a:t>
            </a:r>
            <a:r>
              <a:rPr lang="en-US" altLang="ko-KR" dirty="0" smtClean="0"/>
              <a:t>scheduler</a:t>
            </a:r>
          </a:p>
          <a:p>
            <a:pPr lvl="2"/>
            <a:r>
              <a:rPr lang="en-US" altLang="ko-KR" dirty="0" smtClean="0"/>
              <a:t>Reduces context switch overhead</a:t>
            </a:r>
          </a:p>
          <a:p>
            <a:pPr lvl="1"/>
            <a:r>
              <a:rPr lang="en-US" altLang="ko-KR" dirty="0" smtClean="0"/>
              <a:t>Small footprint and minimal boot time</a:t>
            </a:r>
          </a:p>
          <a:p>
            <a:pPr lvl="2"/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6FA4-4CA0-4665-BA75-6520AE7A2EED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17" name="제목 1"/>
          <p:cNvSpPr>
            <a:spLocks noGrp="1"/>
          </p:cNvSpPr>
          <p:nvPr>
            <p:ph type="title"/>
          </p:nvPr>
        </p:nvSpPr>
        <p:spPr>
          <a:xfrm>
            <a:off x="323528" y="256329"/>
            <a:ext cx="8496944" cy="793433"/>
          </a:xfrm>
        </p:spPr>
        <p:txBody>
          <a:bodyPr/>
          <a:lstStyle/>
          <a:p>
            <a:r>
              <a:rPr lang="en-US" altLang="ko-KR" dirty="0" err="1" smtClean="0">
                <a:latin typeface="Calibri" panose="020F0502020204030204" pitchFamily="34" charset="0"/>
              </a:rPr>
              <a:t>ClickOS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18" name="오른쪽 화살표 17"/>
          <p:cNvSpPr/>
          <p:nvPr/>
        </p:nvSpPr>
        <p:spPr>
          <a:xfrm>
            <a:off x="4283968" y="1697233"/>
            <a:ext cx="1152128" cy="43204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2411760" y="1121169"/>
            <a:ext cx="1152128" cy="1728192"/>
            <a:chOff x="2411760" y="1256184"/>
            <a:chExt cx="1152128" cy="1728192"/>
          </a:xfrm>
        </p:grpSpPr>
        <p:sp>
          <p:nvSpPr>
            <p:cNvPr id="20" name="직사각형 19"/>
            <p:cNvSpPr/>
            <p:nvPr/>
          </p:nvSpPr>
          <p:spPr>
            <a:xfrm>
              <a:off x="2411760" y="1256184"/>
              <a:ext cx="1152128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2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Click</a:t>
              </a:r>
              <a:endParaRPr lang="ko-KR" alt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2411760" y="1688232"/>
              <a:ext cx="1152128" cy="8640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2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guest OS</a:t>
              </a:r>
              <a:endParaRPr lang="ko-KR" alt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2411760" y="2552328"/>
              <a:ext cx="1152128" cy="43204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2000" dirty="0" err="1" smtClean="0">
                  <a:solidFill>
                    <a:schemeClr val="tx1"/>
                  </a:solidFill>
                  <a:latin typeface="Calibri" panose="020F0502020204030204" pitchFamily="34" charset="0"/>
                </a:rPr>
                <a:t>paravirt</a:t>
              </a:r>
              <a:endParaRPr lang="ko-KR" alt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6012160" y="1121169"/>
            <a:ext cx="1152128" cy="1728192"/>
            <a:chOff x="2411760" y="1256184"/>
            <a:chExt cx="1152128" cy="1728192"/>
          </a:xfrm>
        </p:grpSpPr>
        <p:sp>
          <p:nvSpPr>
            <p:cNvPr id="24" name="직사각형 23"/>
            <p:cNvSpPr/>
            <p:nvPr/>
          </p:nvSpPr>
          <p:spPr>
            <a:xfrm>
              <a:off x="2411760" y="1256184"/>
              <a:ext cx="1152128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2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Click</a:t>
              </a:r>
              <a:endParaRPr lang="ko-KR" alt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2411760" y="1688232"/>
              <a:ext cx="1152128" cy="8640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2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mini OS</a:t>
              </a:r>
              <a:endParaRPr lang="ko-KR" alt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2411760" y="2552328"/>
              <a:ext cx="1152128" cy="43204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2000" dirty="0" err="1" smtClean="0">
                  <a:solidFill>
                    <a:schemeClr val="tx1"/>
                  </a:solidFill>
                  <a:latin typeface="Calibri" panose="020F0502020204030204" pitchFamily="34" charset="0"/>
                </a:rPr>
                <a:t>paravirt</a:t>
              </a:r>
              <a:endParaRPr lang="ko-KR" alt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7" name="직사각형 26"/>
          <p:cNvSpPr/>
          <p:nvPr/>
        </p:nvSpPr>
        <p:spPr>
          <a:xfrm>
            <a:off x="2411760" y="833137"/>
            <a:ext cx="11521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 err="1" smtClean="0">
                <a:latin typeface="Calibri" panose="020F0502020204030204" pitchFamily="34" charset="0"/>
              </a:rPr>
              <a:t>domU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012160" y="824136"/>
            <a:ext cx="11521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 err="1" smtClean="0">
                <a:latin typeface="Calibri" panose="020F0502020204030204" pitchFamily="34" charset="0"/>
              </a:rPr>
              <a:t>ClickOS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084168" y="1553217"/>
            <a:ext cx="1008112" cy="43204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078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>
                <a:latin typeface="Calibri" panose="020F0502020204030204" pitchFamily="34" charset="0"/>
              </a:rPr>
              <a:t>ClickOS</a:t>
            </a:r>
            <a:r>
              <a:rPr lang="en-US" altLang="ko-KR" dirty="0" smtClean="0">
                <a:latin typeface="Calibri" panose="020F0502020204030204" pitchFamily="34" charset="0"/>
              </a:rPr>
              <a:t> Architecture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6FA4-4CA0-4665-BA75-6520AE7A2EED}" type="slidenum">
              <a:rPr lang="ko-KR" altLang="en-US" smtClean="0"/>
              <a:pPr/>
              <a:t>12</a:t>
            </a:fld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02374"/>
            <a:ext cx="7719442" cy="528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761926" y="1586508"/>
            <a:ext cx="1952699" cy="158417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99592" y="1884511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Console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아래쪽 화살표 6"/>
          <p:cNvSpPr/>
          <p:nvPr/>
        </p:nvSpPr>
        <p:spPr>
          <a:xfrm>
            <a:off x="2339752" y="3170684"/>
            <a:ext cx="216024" cy="389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2843808" y="2240446"/>
            <a:ext cx="6120680" cy="1368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400" b="1" dirty="0" err="1" smtClean="0">
                <a:latin typeface="Calibri" panose="020F0502020204030204" pitchFamily="34" charset="0"/>
              </a:rPr>
              <a:t>Xen</a:t>
            </a:r>
            <a:r>
              <a:rPr lang="en-US" altLang="ko-KR" sz="2400" b="1" dirty="0" smtClean="0">
                <a:latin typeface="Calibri" panose="020F0502020204030204" pitchFamily="34" charset="0"/>
              </a:rPr>
              <a:t> store = communication path (Dom0 - VM)</a:t>
            </a:r>
          </a:p>
          <a:p>
            <a:pPr marL="285750" indent="-285750">
              <a:buFont typeface="Wingdings"/>
              <a:buChar char="à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Al</a:t>
            </a:r>
            <a:r>
              <a:rPr lang="en-US" altLang="ko-KR" sz="2000" dirty="0" smtClean="0">
                <a:latin typeface="Calibri" panose="020F0502020204030204" pitchFamily="34" charset="0"/>
              </a:rPr>
              <a:t>lows the </a:t>
            </a:r>
            <a:r>
              <a:rPr lang="en-US" altLang="ko-KR" sz="2000" dirty="0">
                <a:latin typeface="Calibri" panose="020F0502020204030204" pitchFamily="34" charset="0"/>
              </a:rPr>
              <a:t>users to install Click </a:t>
            </a:r>
            <a:r>
              <a:rPr lang="en-US" altLang="ko-KR" sz="2000" dirty="0" err="1" smtClean="0">
                <a:latin typeface="Calibri" panose="020F0502020204030204" pitchFamily="34" charset="0"/>
              </a:rPr>
              <a:t>configs</a:t>
            </a:r>
            <a:r>
              <a:rPr lang="en-US" altLang="ko-KR" sz="2000" dirty="0" smtClean="0">
                <a:latin typeface="Calibri" panose="020F0502020204030204" pitchFamily="34" charset="0"/>
              </a:rPr>
              <a:t> </a:t>
            </a:r>
            <a:r>
              <a:rPr lang="en-US" altLang="ko-KR" sz="2000" dirty="0">
                <a:latin typeface="Calibri" panose="020F0502020204030204" pitchFamily="34" charset="0"/>
              </a:rPr>
              <a:t>in </a:t>
            </a:r>
            <a:r>
              <a:rPr lang="en-US" altLang="ko-KR" sz="2000" dirty="0" err="1" smtClean="0">
                <a:latin typeface="Calibri" panose="020F0502020204030204" pitchFamily="34" charset="0"/>
              </a:rPr>
              <a:t>ClickOS</a:t>
            </a:r>
            <a:r>
              <a:rPr lang="en-US" altLang="ko-KR" sz="2000" dirty="0" smtClean="0">
                <a:latin typeface="Calibri" panose="020F0502020204030204" pitchFamily="34" charset="0"/>
              </a:rPr>
              <a:t> VM</a:t>
            </a:r>
          </a:p>
          <a:p>
            <a:pPr marL="285750" indent="-285750">
              <a:buFont typeface="Wingdings"/>
              <a:buChar char="à"/>
            </a:pPr>
            <a:r>
              <a:rPr lang="en-US" altLang="ko-KR" sz="2000" dirty="0" smtClean="0">
                <a:latin typeface="Calibri" panose="020F0502020204030204" pitchFamily="34" charset="0"/>
              </a:rPr>
              <a:t>Set </a:t>
            </a:r>
            <a:r>
              <a:rPr lang="en-US" altLang="ko-KR" sz="2000" dirty="0">
                <a:latin typeface="Calibri" panose="020F0502020204030204" pitchFamily="34" charset="0"/>
              </a:rPr>
              <a:t>and retrieve state in </a:t>
            </a:r>
            <a:r>
              <a:rPr lang="en-US" altLang="ko-KR" sz="2000" dirty="0" smtClean="0">
                <a:latin typeface="Calibri" panose="020F0502020204030204" pitchFamily="34" charset="0"/>
              </a:rPr>
              <a:t>elements (e.g. packet counter)</a:t>
            </a:r>
            <a:endParaRPr lang="en-US" altLang="ko-KR" sz="2000" dirty="0">
              <a:latin typeface="Calibri" panose="020F0502020204030204" pitchFamily="34" charset="0"/>
            </a:endParaRPr>
          </a:p>
        </p:txBody>
      </p:sp>
      <p:cxnSp>
        <p:nvCxnSpPr>
          <p:cNvPr id="15" name="직선 화살표 연결선 14"/>
          <p:cNvCxnSpPr/>
          <p:nvPr/>
        </p:nvCxnSpPr>
        <p:spPr>
          <a:xfrm flipH="1">
            <a:off x="2627784" y="3608598"/>
            <a:ext cx="216024" cy="138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24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>
                <a:latin typeface="Calibri" panose="020F0502020204030204" pitchFamily="34" charset="0"/>
              </a:rPr>
              <a:t>ClickOS</a:t>
            </a:r>
            <a:r>
              <a:rPr lang="en-US" altLang="ko-KR" dirty="0" smtClean="0">
                <a:latin typeface="Calibri" panose="020F0502020204030204" pitchFamily="34" charset="0"/>
              </a:rPr>
              <a:t> Boot Time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763882"/>
              </p:ext>
            </p:extLst>
          </p:nvPr>
        </p:nvGraphicFramePr>
        <p:xfrm>
          <a:off x="827584" y="1400200"/>
          <a:ext cx="5688632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9754"/>
                <a:gridCol w="1648878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latin typeface="Calibri" panose="020F0502020204030204" pitchFamily="34" charset="0"/>
                        </a:rPr>
                        <a:t>Tasks</a:t>
                      </a:r>
                      <a:endParaRPr lang="ko-KR" altLang="en-US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latin typeface="Calibri" panose="020F0502020204030204" pitchFamily="34" charset="0"/>
                        </a:rPr>
                        <a:t>Time spent</a:t>
                      </a:r>
                      <a:endParaRPr lang="ko-KR" altLang="en-US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 smtClean="0">
                          <a:latin typeface="Calibri" panose="020F0502020204030204" pitchFamily="34" charset="0"/>
                        </a:rPr>
                        <a:t>Issue and carry out the </a:t>
                      </a:r>
                      <a:r>
                        <a:rPr lang="en-US" altLang="ko-KR" sz="2400" dirty="0" err="1" smtClean="0">
                          <a:latin typeface="Calibri" panose="020F0502020204030204" pitchFamily="34" charset="0"/>
                        </a:rPr>
                        <a:t>hypercall</a:t>
                      </a:r>
                      <a:r>
                        <a:rPr lang="en-US" altLang="ko-KR" sz="2400" dirty="0" smtClean="0">
                          <a:latin typeface="Calibri" panose="020F0502020204030204" pitchFamily="34" charset="0"/>
                        </a:rPr>
                        <a:t>  to create the VM</a:t>
                      </a:r>
                      <a:endParaRPr lang="ko-KR" altLang="en-US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dirty="0" smtClean="0">
                          <a:latin typeface="Calibri" panose="020F0502020204030204" pitchFamily="34" charset="0"/>
                        </a:rPr>
                        <a:t>5.2 </a:t>
                      </a:r>
                      <a:r>
                        <a:rPr lang="en-US" altLang="ko-KR" sz="2400" dirty="0" err="1" smtClean="0">
                          <a:latin typeface="Calibri" panose="020F0502020204030204" pitchFamily="34" charset="0"/>
                        </a:rPr>
                        <a:t>ms</a:t>
                      </a:r>
                      <a:endParaRPr lang="en-US" altLang="ko-KR" sz="24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dirty="0" smtClean="0">
                          <a:latin typeface="Calibri" panose="020F0502020204030204" pitchFamily="34" charset="0"/>
                        </a:rPr>
                        <a:t>Build</a:t>
                      </a:r>
                      <a:r>
                        <a:rPr lang="en-US" altLang="ko-KR" sz="2400" baseline="0" dirty="0" smtClean="0">
                          <a:latin typeface="Calibri" panose="020F0502020204030204" pitchFamily="34" charset="0"/>
                        </a:rPr>
                        <a:t> and boot VM image</a:t>
                      </a:r>
                      <a:endParaRPr lang="en-US" altLang="ko-KR" sz="24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dirty="0" smtClean="0">
                          <a:latin typeface="Calibri" panose="020F0502020204030204" pitchFamily="34" charset="0"/>
                        </a:rPr>
                        <a:t>9.0 </a:t>
                      </a:r>
                      <a:r>
                        <a:rPr lang="en-US" altLang="ko-KR" sz="2400" dirty="0" err="1" smtClean="0">
                          <a:latin typeface="Calibri" panose="020F0502020204030204" pitchFamily="34" charset="0"/>
                        </a:rPr>
                        <a:t>ms</a:t>
                      </a:r>
                      <a:endParaRPr lang="en-US" altLang="ko-KR" sz="24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fontAlgn="t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Set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up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Xen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store</a:t>
                      </a:r>
                      <a:endParaRPr lang="en-US" altLang="ko-KR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2.2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ms</a:t>
                      </a:r>
                      <a:endParaRPr lang="en-US" altLang="ko-KR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dirty="0" smtClean="0">
                          <a:latin typeface="Calibri" panose="020F0502020204030204" pitchFamily="34" charset="0"/>
                        </a:rPr>
                        <a:t>Create the console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dirty="0" smtClean="0">
                          <a:latin typeface="Calibri" panose="020F0502020204030204" pitchFamily="34" charset="0"/>
                        </a:rPr>
                        <a:t>4.4 </a:t>
                      </a:r>
                      <a:r>
                        <a:rPr lang="en-US" altLang="ko-KR" sz="2400" dirty="0" err="1" smtClean="0">
                          <a:latin typeface="Calibri" panose="020F0502020204030204" pitchFamily="34" charset="0"/>
                        </a:rPr>
                        <a:t>ms</a:t>
                      </a:r>
                      <a:endParaRPr lang="en-US" altLang="ko-KR" sz="24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dirty="0" smtClean="0">
                          <a:latin typeface="Calibri" panose="020F0502020204030204" pitchFamily="34" charset="0"/>
                        </a:rPr>
                        <a:t>Attach VM to back-end switch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latin typeface="Calibri" panose="020F0502020204030204" pitchFamily="34" charset="0"/>
                        </a:rPr>
                        <a:t>1.4 </a:t>
                      </a:r>
                      <a:r>
                        <a:rPr lang="en-US" altLang="ko-KR" sz="2400" dirty="0" err="1" smtClean="0">
                          <a:latin typeface="Calibri" panose="020F0502020204030204" pitchFamily="34" charset="0"/>
                        </a:rPr>
                        <a:t>ms</a:t>
                      </a:r>
                      <a:endParaRPr lang="ko-KR" altLang="en-US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latin typeface="Calibri" panose="020F0502020204030204" pitchFamily="34" charset="0"/>
                        </a:rPr>
                        <a:t>Install the Click configuration</a:t>
                      </a:r>
                      <a:endParaRPr lang="ko-KR" altLang="en-US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latin typeface="Calibri" panose="020F0502020204030204" pitchFamily="34" charset="0"/>
                        </a:rPr>
                        <a:t>6.6 </a:t>
                      </a:r>
                      <a:r>
                        <a:rPr lang="en-US" altLang="ko-KR" sz="2400" dirty="0" err="1" smtClean="0">
                          <a:latin typeface="Calibri" panose="020F0502020204030204" pitchFamily="34" charset="0"/>
                        </a:rPr>
                        <a:t>ms</a:t>
                      </a:r>
                      <a:endParaRPr lang="ko-KR" altLang="en-US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latin typeface="Calibri" panose="020F0502020204030204" pitchFamily="34" charset="0"/>
                        </a:rPr>
                        <a:t>Total </a:t>
                      </a:r>
                      <a:endParaRPr lang="ko-KR" altLang="en-US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latin typeface="Calibri" panose="020F0502020204030204" pitchFamily="34" charset="0"/>
                        </a:rPr>
                        <a:t>28.8</a:t>
                      </a:r>
                      <a:r>
                        <a:rPr lang="en-US" altLang="ko-KR" sz="2400" b="1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altLang="ko-KR" sz="2400" b="1" baseline="0" dirty="0" err="1" smtClean="0">
                          <a:latin typeface="Calibri" panose="020F0502020204030204" pitchFamily="34" charset="0"/>
                        </a:rPr>
                        <a:t>ms</a:t>
                      </a:r>
                      <a:endParaRPr lang="ko-KR" altLang="en-US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6FA4-4CA0-4665-BA75-6520AE7A2EED}" type="slidenum">
              <a:rPr lang="ko-KR" altLang="en-US" smtClean="0"/>
              <a:pPr/>
              <a:t>13</a:t>
            </a:fld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H="1">
            <a:off x="6372200" y="2408312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6660232" y="1112168"/>
            <a:ext cx="2304256" cy="12961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latin typeface="Calibri" panose="020F0502020204030204" pitchFamily="34" charset="0"/>
              </a:rPr>
              <a:t>(optimized)</a:t>
            </a:r>
          </a:p>
          <a:p>
            <a:pPr algn="ctr"/>
            <a:r>
              <a:rPr lang="en-US" altLang="ko-KR" sz="2000" dirty="0" smtClean="0">
                <a:latin typeface="Calibri" panose="020F0502020204030204" pitchFamily="34" charset="0"/>
              </a:rPr>
              <a:t>Re-designed the </a:t>
            </a:r>
            <a:r>
              <a:rPr lang="en-US" altLang="ko-KR" sz="2000" dirty="0" err="1" smtClean="0">
                <a:latin typeface="Calibri" panose="020F0502020204030204" pitchFamily="34" charset="0"/>
              </a:rPr>
              <a:t>MiniOS</a:t>
            </a:r>
            <a:r>
              <a:rPr lang="en-US" altLang="ko-KR" sz="2000" dirty="0" smtClean="0">
                <a:latin typeface="Calibri" panose="020F0502020204030204" pitchFamily="34" charset="0"/>
              </a:rPr>
              <a:t> </a:t>
            </a:r>
            <a:r>
              <a:rPr lang="en-US" altLang="ko-KR" sz="2000" dirty="0" err="1" smtClean="0">
                <a:latin typeface="Calibri" panose="020F0502020204030204" pitchFamily="34" charset="0"/>
              </a:rPr>
              <a:t>toolchain</a:t>
            </a:r>
            <a:r>
              <a:rPr lang="en-US" altLang="ko-KR" sz="2000" dirty="0" smtClean="0">
                <a:latin typeface="Calibri" panose="020F0502020204030204" pitchFamily="34" charset="0"/>
              </a:rPr>
              <a:t> for faster boot.</a:t>
            </a:r>
            <a:endParaRPr lang="ko-KR" altLang="en-US" sz="2000" dirty="0">
              <a:latin typeface="Calibri" panose="020F0502020204030204" pitchFamily="34" charset="0"/>
            </a:endParaRPr>
          </a:p>
        </p:txBody>
      </p:sp>
      <p:cxnSp>
        <p:nvCxnSpPr>
          <p:cNvPr id="11" name="직선 화살표 연결선 10"/>
          <p:cNvCxnSpPr/>
          <p:nvPr/>
        </p:nvCxnSpPr>
        <p:spPr>
          <a:xfrm flipH="1" flipV="1">
            <a:off x="6437064" y="3827264"/>
            <a:ext cx="511200" cy="4387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>
            <a:off x="6437064" y="4626012"/>
            <a:ext cx="511200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6770724" y="3488432"/>
            <a:ext cx="2304256" cy="16349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latin typeface="Calibri" panose="020F0502020204030204" pitchFamily="34" charset="0"/>
              </a:rPr>
              <a:t>(added)</a:t>
            </a:r>
            <a:endParaRPr lang="en-US" altLang="ko-KR" sz="2000" dirty="0" smtClean="0">
              <a:latin typeface="Calibri" panose="020F0502020204030204" pitchFamily="34" charset="0"/>
            </a:endParaRPr>
          </a:p>
          <a:p>
            <a:pPr algn="ctr"/>
            <a:r>
              <a:rPr lang="en-US" altLang="ko-KR" sz="2000" dirty="0" smtClean="0">
                <a:latin typeface="Calibri" panose="020F0502020204030204" pitchFamily="34" charset="0"/>
              </a:rPr>
              <a:t>Provide </a:t>
            </a:r>
            <a:r>
              <a:rPr lang="en-US" altLang="ko-KR" sz="2000" dirty="0">
                <a:latin typeface="Calibri" panose="020F0502020204030204" pitchFamily="34" charset="0"/>
              </a:rPr>
              <a:t>a console </a:t>
            </a:r>
            <a:r>
              <a:rPr lang="en-US" altLang="ko-KR" sz="2000" dirty="0" smtClean="0">
                <a:latin typeface="Calibri" panose="020F0502020204030204" pitchFamily="34" charset="0"/>
              </a:rPr>
              <a:t>through which </a:t>
            </a:r>
            <a:br>
              <a:rPr lang="en-US" altLang="ko-KR" sz="2000" dirty="0" smtClean="0">
                <a:latin typeface="Calibri" panose="020F0502020204030204" pitchFamily="34" charset="0"/>
              </a:rPr>
            </a:br>
            <a:r>
              <a:rPr lang="en-US" altLang="ko-KR" sz="2000" dirty="0" smtClean="0">
                <a:latin typeface="Calibri" panose="020F0502020204030204" pitchFamily="34" charset="0"/>
              </a:rPr>
              <a:t>Click configurations </a:t>
            </a:r>
            <a:r>
              <a:rPr lang="en-US" altLang="ko-KR" sz="2000" dirty="0">
                <a:latin typeface="Calibri" panose="020F0502020204030204" pitchFamily="34" charset="0"/>
              </a:rPr>
              <a:t>can be controlled</a:t>
            </a:r>
            <a:endParaRPr lang="ko-KR" altLang="en-US" sz="2000" dirty="0">
              <a:latin typeface="Calibri" panose="020F0502020204030204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83568" y="2660340"/>
            <a:ext cx="6087156" cy="482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692721" y="3143250"/>
            <a:ext cx="6068156" cy="482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529667" y="3563708"/>
            <a:ext cx="6241057" cy="482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438051" y="4016257"/>
            <a:ext cx="6264696" cy="482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475196" y="4490262"/>
            <a:ext cx="6264696" cy="482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496181" y="4975367"/>
            <a:ext cx="6264696" cy="482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31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9987" y="174719"/>
            <a:ext cx="8496944" cy="793433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Booting Large Number of </a:t>
            </a:r>
            <a:r>
              <a:rPr lang="en-US" altLang="ko-KR" dirty="0" err="1" smtClean="0">
                <a:latin typeface="Calibri" panose="020F0502020204030204" pitchFamily="34" charset="0"/>
              </a:rPr>
              <a:t>ClickOS</a:t>
            </a:r>
            <a:r>
              <a:rPr lang="en-US" altLang="ko-KR" dirty="0" smtClean="0">
                <a:latin typeface="Calibri" panose="020F0502020204030204" pitchFamily="34" charset="0"/>
              </a:rPr>
              <a:t> VMs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6FA4-4CA0-4665-BA75-6520AE7A2EED}" type="slidenum">
              <a:rPr lang="ko-KR" altLang="en-US" smtClean="0"/>
              <a:pPr/>
              <a:t>14</a:t>
            </a:fld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69" y="922116"/>
            <a:ext cx="7035502" cy="530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타원 2"/>
          <p:cNvSpPr/>
          <p:nvPr/>
        </p:nvSpPr>
        <p:spPr>
          <a:xfrm>
            <a:off x="1601374" y="5000600"/>
            <a:ext cx="576064" cy="57606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6929966" y="1688232"/>
            <a:ext cx="576064" cy="57606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42397" y="5057799"/>
            <a:ext cx="1221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30 </a:t>
            </a:r>
            <a:r>
              <a:rPr lang="en-US" altLang="ko-KR" sz="2400" b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msec</a:t>
            </a:r>
            <a:endParaRPr lang="ko-KR" altLang="en-US" sz="24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515180" y="1688232"/>
            <a:ext cx="1377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220 </a:t>
            </a:r>
            <a:r>
              <a:rPr lang="en-US" altLang="ko-KR" sz="2400" b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msec</a:t>
            </a:r>
            <a:endParaRPr lang="ko-KR" altLang="en-US" sz="24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056728" y="912006"/>
            <a:ext cx="309007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ko-KR" sz="2000" dirty="0">
                <a:latin typeface="Calibri" panose="020F0502020204030204" pitchFamily="34" charset="0"/>
              </a:rPr>
              <a:t>contention on the </a:t>
            </a:r>
            <a:r>
              <a:rPr lang="en-US" altLang="ko-KR" sz="2000" dirty="0" err="1">
                <a:latin typeface="Calibri" panose="020F0502020204030204" pitchFamily="34" charset="0"/>
              </a:rPr>
              <a:t>Xen</a:t>
            </a:r>
            <a:r>
              <a:rPr lang="en-US" altLang="ko-KR" sz="2000" dirty="0">
                <a:latin typeface="Calibri" panose="020F0502020204030204" pitchFamily="34" charset="0"/>
              </a:rPr>
              <a:t> store</a:t>
            </a:r>
            <a:endParaRPr lang="ko-KR" altLang="en-US" sz="2000" dirty="0">
              <a:latin typeface="Calibri" panose="020F0502020204030204" pitchFamily="34" charset="0"/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 flipH="1">
            <a:off x="7217999" y="1317616"/>
            <a:ext cx="383767" cy="3706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17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>
                <a:latin typeface="Calibri" panose="020F0502020204030204" pitchFamily="34" charset="0"/>
              </a:rPr>
              <a:t>ClickOS</a:t>
            </a:r>
            <a:r>
              <a:rPr lang="en-US" altLang="ko-KR" dirty="0" smtClean="0">
                <a:latin typeface="Calibri" panose="020F0502020204030204" pitchFamily="34" charset="0"/>
              </a:rPr>
              <a:t> Memory Footprint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6FA4-4CA0-4665-BA75-6520AE7A2EED}" type="slidenum">
              <a:rPr lang="ko-KR" altLang="en-US" smtClean="0"/>
              <a:pPr/>
              <a:t>15</a:t>
            </a:fld>
            <a:endParaRPr lang="ko-KR" altLang="en-US"/>
          </a:p>
        </p:txBody>
      </p:sp>
      <p:graphicFrame>
        <p:nvGraphicFramePr>
          <p:cNvPr id="5" name="내용 개체 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665577"/>
              </p:ext>
            </p:extLst>
          </p:nvPr>
        </p:nvGraphicFramePr>
        <p:xfrm>
          <a:off x="251520" y="1544216"/>
          <a:ext cx="612068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6571"/>
                <a:gridCol w="1774109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latin typeface="Calibri" panose="020F0502020204030204" pitchFamily="34" charset="0"/>
                        </a:rPr>
                        <a:t>Usage</a:t>
                      </a:r>
                      <a:endParaRPr lang="ko-KR" altLang="en-US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 smtClean="0">
                          <a:latin typeface="Calibri" panose="020F0502020204030204" pitchFamily="34" charset="0"/>
                        </a:rPr>
                        <a:t>Basic memory footprint </a:t>
                      </a:r>
                      <a:br>
                        <a:rPr lang="en-US" altLang="ko-KR" sz="2400" dirty="0" smtClean="0">
                          <a:latin typeface="Calibri" panose="020F0502020204030204" pitchFamily="34" charset="0"/>
                        </a:rPr>
                      </a:br>
                      <a:r>
                        <a:rPr lang="en-US" altLang="ko-KR" sz="2400" dirty="0" smtClean="0">
                          <a:latin typeface="Calibri" panose="020F0502020204030204" pitchFamily="34" charset="0"/>
                        </a:rPr>
                        <a:t>of a </a:t>
                      </a:r>
                      <a:r>
                        <a:rPr lang="en-US" altLang="ko-KR" sz="2400" dirty="0" err="1" smtClean="0">
                          <a:latin typeface="Calibri" panose="020F0502020204030204" pitchFamily="34" charset="0"/>
                        </a:rPr>
                        <a:t>ClickOS</a:t>
                      </a:r>
                      <a:r>
                        <a:rPr lang="en-US" altLang="ko-KR" sz="2400" dirty="0" smtClean="0">
                          <a:latin typeface="Calibri" panose="020F0502020204030204" pitchFamily="34" charset="0"/>
                        </a:rPr>
                        <a:t> image</a:t>
                      </a:r>
                      <a:endParaRPr lang="ko-KR" altLang="en-US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dirty="0" smtClean="0">
                          <a:latin typeface="Calibri" panose="020F0502020204030204" pitchFamily="34" charset="0"/>
                        </a:rPr>
                        <a:t>5 MB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dirty="0" err="1" smtClean="0">
                          <a:latin typeface="Calibri" panose="020F0502020204030204" pitchFamily="34" charset="0"/>
                        </a:rPr>
                        <a:t>Netmap</a:t>
                      </a:r>
                      <a:r>
                        <a:rPr lang="en-US" altLang="ko-KR" sz="2400" dirty="0" smtClean="0">
                          <a:latin typeface="Calibri" panose="020F0502020204030204" pitchFamily="34" charset="0"/>
                        </a:rPr>
                        <a:t> packet ring buffers</a:t>
                      </a:r>
                      <a:br>
                        <a:rPr lang="en-US" altLang="ko-KR" sz="2400" dirty="0" smtClean="0">
                          <a:latin typeface="Calibri" panose="020F0502020204030204" pitchFamily="34" charset="0"/>
                        </a:rPr>
                      </a:br>
                      <a:r>
                        <a:rPr lang="en-US" altLang="ko-KR" sz="2400" dirty="0" smtClean="0">
                          <a:latin typeface="Calibri" panose="020F0502020204030204" pitchFamily="34" charset="0"/>
                        </a:rPr>
                        <a:t>(e.g.</a:t>
                      </a:r>
                      <a:r>
                        <a:rPr lang="en-US" altLang="ko-KR" sz="2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altLang="ko-KR" sz="2400" dirty="0" smtClean="0">
                          <a:latin typeface="Calibri" panose="020F0502020204030204" pitchFamily="34" charset="0"/>
                        </a:rPr>
                        <a:t>2048-slot ring)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dirty="0" smtClean="0">
                          <a:latin typeface="Calibri" panose="020F0502020204030204" pitchFamily="34" charset="0"/>
                        </a:rPr>
                        <a:t>8</a:t>
                      </a:r>
                      <a:r>
                        <a:rPr lang="en-US" altLang="ko-KR" sz="2400" baseline="0" dirty="0" smtClean="0">
                          <a:latin typeface="Calibri" panose="020F0502020204030204" pitchFamily="34" charset="0"/>
                        </a:rPr>
                        <a:t> MB</a:t>
                      </a:r>
                      <a:endParaRPr lang="en-US" altLang="ko-KR" sz="24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fontAlgn="t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Middlebox</a:t>
                      </a:r>
                      <a:r>
                        <a:rPr lang="en-US" altLang="ko-KR" sz="2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application states</a:t>
                      </a:r>
                      <a:br>
                        <a:rPr lang="en-US" altLang="ko-KR" sz="2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</a:br>
                      <a:r>
                        <a:rPr lang="en-US" altLang="ko-KR" sz="2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(e.g. 1000 rules for IP router and firewall + 400 rules for IDS)</a:t>
                      </a:r>
                      <a:endParaRPr lang="en-US" altLang="ko-KR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137 KB</a:t>
                      </a:r>
                      <a:endParaRPr lang="en-US" altLang="ko-KR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latin typeface="Calibri" panose="020F0502020204030204" pitchFamily="34" charset="0"/>
                        </a:rPr>
                        <a:t>Total </a:t>
                      </a:r>
                      <a:endParaRPr lang="ko-KR" altLang="en-US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latin typeface="Calibri" panose="020F0502020204030204" pitchFamily="34" charset="0"/>
                        </a:rPr>
                        <a:t>&lt; 14</a:t>
                      </a:r>
                      <a:r>
                        <a:rPr lang="en-US" altLang="ko-KR" sz="2400" b="1" baseline="0" dirty="0" smtClean="0">
                          <a:latin typeface="Calibri" panose="020F0502020204030204" pitchFamily="34" charset="0"/>
                        </a:rPr>
                        <a:t> MB</a:t>
                      </a:r>
                      <a:endParaRPr lang="ko-KR" altLang="en-US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직선 화살표 연결선 5"/>
          <p:cNvCxnSpPr/>
          <p:nvPr/>
        </p:nvCxnSpPr>
        <p:spPr>
          <a:xfrm flipH="1" flipV="1">
            <a:off x="6156176" y="2289262"/>
            <a:ext cx="576064" cy="3350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6444208" y="2624336"/>
            <a:ext cx="2592288" cy="12961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Calibri" panose="020F0502020204030204" pitchFamily="34" charset="0"/>
              </a:rPr>
              <a:t>(optimized)</a:t>
            </a:r>
          </a:p>
          <a:p>
            <a:pPr algn="ctr"/>
            <a:r>
              <a:rPr lang="en-US" altLang="ko-KR" dirty="0" smtClean="0">
                <a:latin typeface="Calibri" panose="020F0502020204030204" pitchFamily="34" charset="0"/>
              </a:rPr>
              <a:t>Includes 200+ supported Click elements and minimal set of libraries</a:t>
            </a:r>
            <a:endParaRPr lang="ko-KR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7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>
                <a:latin typeface="Calibri" panose="020F0502020204030204" pitchFamily="34" charset="0"/>
              </a:rPr>
              <a:t>ClickOS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976264"/>
            <a:ext cx="8496944" cy="2664296"/>
          </a:xfrm>
        </p:spPr>
        <p:txBody>
          <a:bodyPr>
            <a:normAutofit fontScale="92500"/>
          </a:bodyPr>
          <a:lstStyle/>
          <a:p>
            <a:r>
              <a:rPr lang="en-US" altLang="ko-KR" dirty="0" smtClean="0"/>
              <a:t>Work </a:t>
            </a:r>
            <a:r>
              <a:rPr lang="en-US" altLang="ko-KR" dirty="0"/>
              <a:t>consisted of:</a:t>
            </a:r>
          </a:p>
          <a:p>
            <a:pPr lvl="1"/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Build system to create </a:t>
            </a:r>
            <a:r>
              <a:rPr lang="en-US" altLang="ko-KR" dirty="0" err="1">
                <a:solidFill>
                  <a:schemeClr val="bg1">
                    <a:lumMod val="85000"/>
                  </a:schemeClr>
                </a:solidFill>
              </a:rPr>
              <a:t>ClickOS</a:t>
            </a:r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 images (5 MB in size)</a:t>
            </a:r>
          </a:p>
          <a:p>
            <a:pPr lvl="1"/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Emulating a Click control plane over </a:t>
            </a:r>
            <a:r>
              <a:rPr lang="en-US" altLang="ko-KR" dirty="0" err="1">
                <a:solidFill>
                  <a:schemeClr val="bg1">
                    <a:lumMod val="85000"/>
                  </a:schemeClr>
                </a:solidFill>
              </a:rPr>
              <a:t>MiniOS</a:t>
            </a:r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en-US" altLang="ko-KR" dirty="0" err="1">
                <a:solidFill>
                  <a:schemeClr val="bg1">
                    <a:lumMod val="85000"/>
                  </a:schemeClr>
                </a:solidFill>
              </a:rPr>
              <a:t>Xen</a:t>
            </a:r>
            <a:endParaRPr lang="en-US" altLang="ko-KR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Reducing boot times (roughly 30 milliseconds)</a:t>
            </a:r>
          </a:p>
          <a:p>
            <a:pPr lvl="1"/>
            <a:r>
              <a:rPr lang="en-US" altLang="ko-KR" dirty="0"/>
              <a:t>Optimizations to the data plane (10 Gb/s for almost all </a:t>
            </a:r>
            <a:r>
              <a:rPr lang="en-US" altLang="ko-KR" dirty="0" err="1"/>
              <a:t>pkt</a:t>
            </a:r>
            <a:r>
              <a:rPr lang="en-US" altLang="ko-KR" dirty="0"/>
              <a:t> sizes)</a:t>
            </a:r>
          </a:p>
          <a:p>
            <a:pPr lvl="1"/>
            <a:r>
              <a:rPr lang="en-US" altLang="ko-KR" dirty="0"/>
              <a:t>Implementation of a wide range of </a:t>
            </a:r>
            <a:r>
              <a:rPr lang="en-US" altLang="ko-KR" dirty="0" err="1" smtClean="0"/>
              <a:t>middleboxes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6FA4-4CA0-4665-BA75-6520AE7A2EED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858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Performance Analysis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6FA4-4CA0-4665-BA75-6520AE7A2EED}" type="slidenum">
              <a:rPr lang="ko-KR" altLang="en-US" smtClean="0"/>
              <a:pPr/>
              <a:t>17</a:t>
            </a:fld>
            <a:endParaRPr lang="ko-KR" altLang="en-US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464923"/>
              </p:ext>
            </p:extLst>
          </p:nvPr>
        </p:nvGraphicFramePr>
        <p:xfrm>
          <a:off x="2915816" y="1040160"/>
          <a:ext cx="3672408" cy="234696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800200"/>
                <a:gridCol w="1872208"/>
              </a:tblGrid>
              <a:tr h="3188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Calibri" panose="020F0502020204030204" pitchFamily="34" charset="0"/>
                        </a:rPr>
                        <a:t>Packet size (bytes)</a:t>
                      </a:r>
                      <a:endParaRPr lang="ko-KR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Calibri" panose="020F0502020204030204" pitchFamily="34" charset="0"/>
                        </a:rPr>
                        <a:t>10 </a:t>
                      </a:r>
                      <a:r>
                        <a:rPr lang="en-US" altLang="ko-KR" sz="1600" dirty="0" err="1" smtClean="0">
                          <a:latin typeface="Calibri" panose="020F0502020204030204" pitchFamily="34" charset="0"/>
                        </a:rPr>
                        <a:t>Gbit</a:t>
                      </a:r>
                      <a:r>
                        <a:rPr lang="en-US" altLang="ko-KR" sz="1600" dirty="0" smtClean="0">
                          <a:latin typeface="Calibri" panose="020F0502020204030204" pitchFamily="34" charset="0"/>
                        </a:rPr>
                        <a:t>/s rate</a:t>
                      </a:r>
                      <a:endParaRPr lang="ko-KR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Calibri" panose="020F0502020204030204" pitchFamily="34" charset="0"/>
                        </a:rPr>
                        <a:t>64</a:t>
                      </a:r>
                      <a:endParaRPr lang="ko-KR" altLang="en-US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Calibri" panose="020F0502020204030204" pitchFamily="34" charset="0"/>
                        </a:rPr>
                        <a:t>14.88 </a:t>
                      </a:r>
                      <a:r>
                        <a:rPr lang="en-US" altLang="ko-KR" sz="1600" b="0" dirty="0" err="1" smtClean="0">
                          <a:latin typeface="Calibri" panose="020F0502020204030204" pitchFamily="34" charset="0"/>
                        </a:rPr>
                        <a:t>Mpps</a:t>
                      </a:r>
                      <a:endParaRPr lang="ko-KR" altLang="en-US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Calibri" panose="020F0502020204030204" pitchFamily="34" charset="0"/>
                        </a:rPr>
                        <a:t>128</a:t>
                      </a:r>
                      <a:endParaRPr lang="ko-KR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Calibri" panose="020F0502020204030204" pitchFamily="34" charset="0"/>
                        </a:rPr>
                        <a:t>8.4 </a:t>
                      </a:r>
                      <a:r>
                        <a:rPr lang="en-US" altLang="ko-KR" sz="1600" dirty="0" err="1" smtClean="0">
                          <a:latin typeface="Calibri" panose="020F0502020204030204" pitchFamily="34" charset="0"/>
                        </a:rPr>
                        <a:t>Mpps</a:t>
                      </a:r>
                      <a:endParaRPr lang="ko-KR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Calibri" panose="020F0502020204030204" pitchFamily="34" charset="0"/>
                        </a:rPr>
                        <a:t>256</a:t>
                      </a:r>
                      <a:endParaRPr lang="ko-KR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Calibri" panose="020F0502020204030204" pitchFamily="34" charset="0"/>
                        </a:rPr>
                        <a:t>4.5</a:t>
                      </a:r>
                      <a:r>
                        <a:rPr lang="en-US" altLang="ko-KR" sz="16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altLang="ko-KR" sz="1600" baseline="0" dirty="0" err="1" smtClean="0">
                          <a:latin typeface="Calibri" panose="020F0502020204030204" pitchFamily="34" charset="0"/>
                        </a:rPr>
                        <a:t>Mpps</a:t>
                      </a:r>
                      <a:endParaRPr lang="ko-KR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Calibri" panose="020F0502020204030204" pitchFamily="34" charset="0"/>
                        </a:rPr>
                        <a:t>512</a:t>
                      </a:r>
                      <a:endParaRPr lang="ko-KR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Calibri" panose="020F0502020204030204" pitchFamily="34" charset="0"/>
                        </a:rPr>
                        <a:t>2.3</a:t>
                      </a:r>
                      <a:r>
                        <a:rPr lang="en-US" altLang="ko-KR" sz="16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altLang="ko-KR" sz="1600" baseline="0" dirty="0" err="1" smtClean="0">
                          <a:latin typeface="Calibri" panose="020F0502020204030204" pitchFamily="34" charset="0"/>
                        </a:rPr>
                        <a:t>Mpps</a:t>
                      </a:r>
                      <a:endParaRPr lang="ko-KR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Calibri" panose="020F0502020204030204" pitchFamily="34" charset="0"/>
                        </a:rPr>
                        <a:t>1024</a:t>
                      </a:r>
                      <a:endParaRPr lang="ko-KR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Calibri" panose="020F0502020204030204" pitchFamily="34" charset="0"/>
                        </a:rPr>
                        <a:t>1.2 </a:t>
                      </a:r>
                      <a:r>
                        <a:rPr lang="en-US" altLang="ko-KR" sz="1600" dirty="0" err="1" smtClean="0">
                          <a:latin typeface="Calibri" panose="020F0502020204030204" pitchFamily="34" charset="0"/>
                        </a:rPr>
                        <a:t>Mpps</a:t>
                      </a:r>
                      <a:endParaRPr lang="ko-KR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Calibri" panose="020F0502020204030204" pitchFamily="34" charset="0"/>
                        </a:rPr>
                        <a:t>1500</a:t>
                      </a:r>
                      <a:endParaRPr lang="ko-KR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Calibri" panose="020F0502020204030204" pitchFamily="34" charset="0"/>
                        </a:rPr>
                        <a:t>810 </a:t>
                      </a:r>
                      <a:r>
                        <a:rPr lang="en-US" altLang="ko-KR" sz="1600" dirty="0" err="1" smtClean="0">
                          <a:latin typeface="Calibri" panose="020F0502020204030204" pitchFamily="34" charset="0"/>
                        </a:rPr>
                        <a:t>Kpps</a:t>
                      </a:r>
                      <a:endParaRPr lang="ko-KR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모서리가 둥근 직사각형 5"/>
          <p:cNvSpPr/>
          <p:nvPr/>
        </p:nvSpPr>
        <p:spPr>
          <a:xfrm>
            <a:off x="1494706" y="3930864"/>
            <a:ext cx="3116008" cy="1440160"/>
          </a:xfrm>
          <a:prstGeom prst="round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5589330" y="3920480"/>
            <a:ext cx="3106176" cy="1440160"/>
          </a:xfrm>
          <a:prstGeom prst="round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3620818" y="4248708"/>
            <a:ext cx="855712" cy="78370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5761394" y="4259092"/>
            <a:ext cx="855712" cy="78370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796646" y="4532548"/>
            <a:ext cx="504056" cy="2160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vif</a:t>
            </a:r>
            <a:endParaRPr lang="ko-KR" altLang="en-US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4476530" y="4362912"/>
            <a:ext cx="12848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4476530" y="4631573"/>
            <a:ext cx="12848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4476530" y="4840680"/>
            <a:ext cx="1284864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4610714" y="4201429"/>
            <a:ext cx="978616" cy="165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Xen</a:t>
            </a:r>
            <a:r>
              <a:rPr lang="en-US" altLang="ko-KR" sz="105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bus/store</a:t>
            </a:r>
            <a:endParaRPr lang="ko-KR" altLang="en-US" sz="105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4613910" y="4457780"/>
            <a:ext cx="978616" cy="165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Event channel</a:t>
            </a:r>
            <a:endParaRPr lang="ko-KR" altLang="en-US" sz="105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620546" y="4943168"/>
            <a:ext cx="978616" cy="165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Xen</a:t>
            </a:r>
            <a:r>
              <a:rPr lang="en-US" altLang="ko-KR" sz="105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ring API</a:t>
            </a:r>
            <a:br>
              <a:rPr lang="en-US" altLang="ko-KR" sz="105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ko-KR" sz="105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(data)</a:t>
            </a:r>
            <a:endParaRPr lang="ko-KR" altLang="en-US" sz="105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3658918" y="4071683"/>
            <a:ext cx="788116" cy="15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netback</a:t>
            </a:r>
            <a:endParaRPr lang="ko-KR" alt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5771753" y="4073382"/>
            <a:ext cx="834258" cy="15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netfront</a:t>
            </a:r>
            <a:endParaRPr lang="ko-KR" alt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2574826" y="4457780"/>
            <a:ext cx="648072" cy="485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2546251" y="4229906"/>
            <a:ext cx="688452" cy="15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OVS</a:t>
            </a:r>
            <a:endParaRPr lang="ko-KR" alt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29" name="직선 연결선 28"/>
          <p:cNvCxnSpPr/>
          <p:nvPr/>
        </p:nvCxnSpPr>
        <p:spPr>
          <a:xfrm>
            <a:off x="3222898" y="4631573"/>
            <a:ext cx="5737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직사각형 31"/>
          <p:cNvSpPr/>
          <p:nvPr/>
        </p:nvSpPr>
        <p:spPr>
          <a:xfrm>
            <a:off x="1710730" y="4470214"/>
            <a:ext cx="324036" cy="4853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3" name="직선 연결선 32"/>
          <p:cNvCxnSpPr/>
          <p:nvPr/>
        </p:nvCxnSpPr>
        <p:spPr>
          <a:xfrm>
            <a:off x="2034766" y="4627169"/>
            <a:ext cx="5400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직사각형 34"/>
          <p:cNvSpPr/>
          <p:nvPr/>
        </p:nvSpPr>
        <p:spPr>
          <a:xfrm>
            <a:off x="1540169" y="4199846"/>
            <a:ext cx="736052" cy="155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ko-KR" sz="1600" dirty="0">
                <a:solidFill>
                  <a:schemeClr val="tx1"/>
                </a:solidFill>
                <a:latin typeface="Calibri" panose="020F0502020204030204" pitchFamily="34" charset="0"/>
              </a:rPr>
              <a:t>native</a:t>
            </a:r>
            <a:br>
              <a:rPr lang="en-US" altLang="ko-KR" sz="16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ko-KR" sz="1600" dirty="0">
                <a:solidFill>
                  <a:schemeClr val="tx1"/>
                </a:solidFill>
                <a:latin typeface="Calibri" panose="020F0502020204030204" pitchFamily="34" charset="0"/>
              </a:rPr>
              <a:t>driver</a:t>
            </a:r>
            <a:endParaRPr lang="ko-KR" alt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http://www.pcserver.cn/images/201404/goods_img/1269_P_13982734387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1809"/>
            <a:ext cx="1244247" cy="70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직선 연결선 39"/>
          <p:cNvCxnSpPr/>
          <p:nvPr/>
        </p:nvCxnSpPr>
        <p:spPr>
          <a:xfrm>
            <a:off x="1350690" y="4626760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직사각형 41"/>
          <p:cNvSpPr/>
          <p:nvPr/>
        </p:nvSpPr>
        <p:spPr>
          <a:xfrm>
            <a:off x="6967314" y="4322784"/>
            <a:ext cx="1440160" cy="6203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7270265" y="4128155"/>
            <a:ext cx="834258" cy="15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Click</a:t>
            </a:r>
            <a:endParaRPr lang="ko-KR" alt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44" name="직선 연결선 43"/>
          <p:cNvCxnSpPr/>
          <p:nvPr/>
        </p:nvCxnSpPr>
        <p:spPr>
          <a:xfrm>
            <a:off x="6617106" y="4474997"/>
            <a:ext cx="350208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직선 연결선 45"/>
          <p:cNvCxnSpPr/>
          <p:nvPr/>
        </p:nvCxnSpPr>
        <p:spPr>
          <a:xfrm>
            <a:off x="6607274" y="4778334"/>
            <a:ext cx="350208" cy="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직사각형 44"/>
          <p:cNvSpPr/>
          <p:nvPr/>
        </p:nvSpPr>
        <p:spPr>
          <a:xfrm>
            <a:off x="7111330" y="4434920"/>
            <a:ext cx="1121040" cy="16567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err="1" smtClean="0">
                <a:latin typeface="Calibri" panose="020F0502020204030204" pitchFamily="34" charset="0"/>
              </a:rPr>
              <a:t>FromDevice</a:t>
            </a:r>
            <a:endParaRPr lang="ko-KR" altLang="en-US" sz="1400" dirty="0">
              <a:latin typeface="Calibri" panose="020F0502020204030204" pitchFamily="34" charset="0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7111330" y="4701293"/>
            <a:ext cx="1121040" cy="16567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err="1" smtClean="0">
                <a:latin typeface="Calibri" panose="020F0502020204030204" pitchFamily="34" charset="0"/>
              </a:rPr>
              <a:t>ToDevice</a:t>
            </a:r>
            <a:endParaRPr lang="ko-KR" altLang="en-US" sz="1400" dirty="0">
              <a:latin typeface="Calibri" panose="020F0502020204030204" pitchFamily="34" charset="0"/>
            </a:endParaRPr>
          </a:p>
        </p:txBody>
      </p:sp>
      <p:cxnSp>
        <p:nvCxnSpPr>
          <p:cNvPr id="51" name="직선 연결선 50"/>
          <p:cNvCxnSpPr/>
          <p:nvPr/>
        </p:nvCxnSpPr>
        <p:spPr>
          <a:xfrm>
            <a:off x="8242202" y="4514320"/>
            <a:ext cx="350208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직선 연결선 51"/>
          <p:cNvCxnSpPr/>
          <p:nvPr/>
        </p:nvCxnSpPr>
        <p:spPr>
          <a:xfrm>
            <a:off x="8232370" y="4794960"/>
            <a:ext cx="350208" cy="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직사각형 52"/>
          <p:cNvSpPr/>
          <p:nvPr/>
        </p:nvSpPr>
        <p:spPr>
          <a:xfrm>
            <a:off x="2368326" y="5579185"/>
            <a:ext cx="1051546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Calibri" panose="020F0502020204030204" pitchFamily="34" charset="0"/>
              </a:rPr>
              <a:t>300 </a:t>
            </a:r>
            <a:r>
              <a:rPr lang="en-US" altLang="ko-KR" b="1" dirty="0" err="1" smtClean="0">
                <a:latin typeface="Calibri" panose="020F0502020204030204" pitchFamily="34" charset="0"/>
              </a:rPr>
              <a:t>Kpps</a:t>
            </a:r>
            <a:endParaRPr lang="ko-KR" altLang="en-US" b="1" dirty="0">
              <a:latin typeface="Calibri" panose="020F0502020204030204" pitchFamily="34" charset="0"/>
            </a:endParaRPr>
          </a:p>
        </p:txBody>
      </p:sp>
      <p:cxnSp>
        <p:nvCxnSpPr>
          <p:cNvPr id="55" name="직선 화살표 연결선 54"/>
          <p:cNvCxnSpPr/>
          <p:nvPr/>
        </p:nvCxnSpPr>
        <p:spPr>
          <a:xfrm flipV="1">
            <a:off x="2894099" y="4959035"/>
            <a:ext cx="0" cy="611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7" name="직사각형 56"/>
          <p:cNvSpPr/>
          <p:nvPr/>
        </p:nvSpPr>
        <p:spPr>
          <a:xfrm>
            <a:off x="3520454" y="5581994"/>
            <a:ext cx="1051546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Calibri" panose="020F0502020204030204" pitchFamily="34" charset="0"/>
              </a:rPr>
              <a:t>350 </a:t>
            </a:r>
            <a:r>
              <a:rPr lang="en-US" altLang="ko-KR" b="1" dirty="0" err="1" smtClean="0">
                <a:latin typeface="Calibri" panose="020F0502020204030204" pitchFamily="34" charset="0"/>
              </a:rPr>
              <a:t>Kpps</a:t>
            </a:r>
            <a:endParaRPr lang="ko-KR" altLang="en-US" b="1" dirty="0">
              <a:latin typeface="Calibri" panose="020F0502020204030204" pitchFamily="34" charset="0"/>
            </a:endParaRPr>
          </a:p>
        </p:txBody>
      </p:sp>
      <p:cxnSp>
        <p:nvCxnSpPr>
          <p:cNvPr id="58" name="직선 화살표 연결선 57"/>
          <p:cNvCxnSpPr/>
          <p:nvPr/>
        </p:nvCxnSpPr>
        <p:spPr>
          <a:xfrm flipV="1">
            <a:off x="4046227" y="5042796"/>
            <a:ext cx="0" cy="530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9" name="직사각형 58"/>
          <p:cNvSpPr/>
          <p:nvPr/>
        </p:nvSpPr>
        <p:spPr>
          <a:xfrm>
            <a:off x="5680694" y="5576664"/>
            <a:ext cx="1051546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Calibri" panose="020F0502020204030204" pitchFamily="34" charset="0"/>
              </a:rPr>
              <a:t>225 </a:t>
            </a:r>
            <a:r>
              <a:rPr lang="en-US" altLang="ko-KR" b="1" dirty="0" err="1" smtClean="0">
                <a:latin typeface="Calibri" panose="020F0502020204030204" pitchFamily="34" charset="0"/>
              </a:rPr>
              <a:t>Kpps</a:t>
            </a:r>
            <a:endParaRPr lang="ko-KR" altLang="en-US" b="1" dirty="0">
              <a:latin typeface="Calibri" panose="020F0502020204030204" pitchFamily="34" charset="0"/>
            </a:endParaRPr>
          </a:p>
        </p:txBody>
      </p:sp>
      <p:cxnSp>
        <p:nvCxnSpPr>
          <p:cNvPr id="60" name="직선 화살표 연결선 59"/>
          <p:cNvCxnSpPr/>
          <p:nvPr/>
        </p:nvCxnSpPr>
        <p:spPr>
          <a:xfrm flipV="1">
            <a:off x="6206467" y="5042796"/>
            <a:ext cx="0" cy="5255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8339" y="5628927"/>
            <a:ext cx="2024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Calibri" panose="020F0502020204030204" pitchFamily="34" charset="0"/>
              </a:rPr>
              <a:t>(maximum sized packets)</a:t>
            </a:r>
            <a:endParaRPr lang="ko-KR" altLang="en-US" sz="1400" dirty="0">
              <a:latin typeface="Calibri" panose="020F0502020204030204" pitchFamily="34" charset="0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4912605" y="3065909"/>
            <a:ext cx="1440160" cy="2880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893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7" grpId="0" animBg="1"/>
      <p:bldP spid="59" grpId="0" animBg="1"/>
      <p:bldP spid="3" grpId="0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libri" panose="020F0502020204030204" pitchFamily="34" charset="0"/>
              </a:rPr>
              <a:t>Performance Analysis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3128392"/>
            <a:ext cx="8496944" cy="25893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Copying packets between guests greatly affects packet I/O</a:t>
            </a:r>
            <a:r>
              <a:rPr lang="en-US" altLang="ko-KR" sz="2400" b="1" dirty="0" smtClean="0">
                <a:solidFill>
                  <a:schemeClr val="accent1"/>
                </a:solidFill>
              </a:rPr>
              <a:t> (1)</a:t>
            </a:r>
            <a:endParaRPr lang="en-US" altLang="ko-KR" sz="2400" b="1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Packet metadata allocations </a:t>
            </a:r>
            <a:r>
              <a:rPr lang="en-US" altLang="ko-KR" sz="2400" b="1" dirty="0" smtClean="0">
                <a:solidFill>
                  <a:schemeClr val="accent6"/>
                </a:solidFill>
              </a:rPr>
              <a:t>(2)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Backend switch is slow </a:t>
            </a:r>
            <a:r>
              <a:rPr lang="en-US" altLang="ko-KR" sz="2400" b="1" dirty="0" smtClean="0">
                <a:solidFill>
                  <a:schemeClr val="accent2"/>
                </a:solidFill>
              </a:rPr>
              <a:t>(3)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Mini </a:t>
            </a:r>
            <a:r>
              <a:rPr lang="en-US" altLang="ko-KR" sz="2400" dirty="0" err="1" smtClean="0"/>
              <a:t>netfront</a:t>
            </a:r>
            <a:r>
              <a:rPr lang="en-US" altLang="ko-KR" sz="2400" dirty="0" smtClean="0"/>
              <a:t> not as good as Linux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6FA4-4CA0-4665-BA75-6520AE7A2EED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1540169" y="1328192"/>
            <a:ext cx="3116008" cy="1440160"/>
          </a:xfrm>
          <a:prstGeom prst="round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5634793" y="1317808"/>
            <a:ext cx="3106176" cy="1440160"/>
          </a:xfrm>
          <a:prstGeom prst="round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3666281" y="1646036"/>
            <a:ext cx="855712" cy="78370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5806857" y="1656420"/>
            <a:ext cx="855712" cy="78370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842109" y="1929876"/>
            <a:ext cx="504056" cy="2160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vif</a:t>
            </a:r>
            <a:endParaRPr lang="ko-KR" altLang="en-US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4521993" y="1760240"/>
            <a:ext cx="12848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4521993" y="2028901"/>
            <a:ext cx="12848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4521993" y="2238008"/>
            <a:ext cx="1284864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4656177" y="1598757"/>
            <a:ext cx="978616" cy="165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Xen</a:t>
            </a:r>
            <a:r>
              <a:rPr lang="en-US" altLang="ko-KR" sz="105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bus/store</a:t>
            </a:r>
            <a:endParaRPr lang="ko-KR" altLang="en-US" sz="105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659373" y="1855108"/>
            <a:ext cx="978616" cy="165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Event channel</a:t>
            </a:r>
            <a:endParaRPr lang="ko-KR" altLang="en-US" sz="105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666009" y="2340496"/>
            <a:ext cx="978616" cy="165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Xen</a:t>
            </a:r>
            <a:r>
              <a:rPr lang="en-US" altLang="ko-KR" sz="105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ring API</a:t>
            </a:r>
            <a:br>
              <a:rPr lang="en-US" altLang="ko-KR" sz="105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ko-KR" sz="105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(data)</a:t>
            </a:r>
            <a:endParaRPr lang="ko-KR" altLang="en-US" sz="105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765945" y="1488061"/>
            <a:ext cx="688452" cy="15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netback</a:t>
            </a:r>
            <a:endParaRPr lang="ko-KR" alt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836266" y="1499285"/>
            <a:ext cx="834258" cy="15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netfront</a:t>
            </a:r>
            <a:endParaRPr lang="ko-KR" alt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620289" y="1855108"/>
            <a:ext cx="648072" cy="485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2591714" y="1627234"/>
            <a:ext cx="688452" cy="15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OVS</a:t>
            </a:r>
            <a:endParaRPr lang="ko-KR" alt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268361" y="2028901"/>
            <a:ext cx="5737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1756193" y="1867542"/>
            <a:ext cx="324036" cy="4853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2080229" y="2024497"/>
            <a:ext cx="5400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1576107" y="1597174"/>
            <a:ext cx="736052" cy="155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native</a:t>
            </a:r>
            <a:b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driver</a:t>
            </a:r>
            <a:endParaRPr lang="ko-KR" alt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4" name="Picture 2" descr="http://www.pcserver.cn/images/201404/goods_img/1269_P_13982734387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83" y="1689137"/>
            <a:ext cx="1244247" cy="70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직선 연결선 24"/>
          <p:cNvCxnSpPr/>
          <p:nvPr/>
        </p:nvCxnSpPr>
        <p:spPr>
          <a:xfrm>
            <a:off x="1396153" y="2024088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직사각형 25"/>
          <p:cNvSpPr/>
          <p:nvPr/>
        </p:nvSpPr>
        <p:spPr>
          <a:xfrm>
            <a:off x="7012777" y="1720112"/>
            <a:ext cx="1440160" cy="6203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7315728" y="1525483"/>
            <a:ext cx="834258" cy="15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Click</a:t>
            </a:r>
            <a:endParaRPr lang="ko-KR" alt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28" name="직선 연결선 27"/>
          <p:cNvCxnSpPr/>
          <p:nvPr/>
        </p:nvCxnSpPr>
        <p:spPr>
          <a:xfrm>
            <a:off x="6662569" y="1872325"/>
            <a:ext cx="350208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6652737" y="2175662"/>
            <a:ext cx="350208" cy="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직사각형 29"/>
          <p:cNvSpPr/>
          <p:nvPr/>
        </p:nvSpPr>
        <p:spPr>
          <a:xfrm>
            <a:off x="7156793" y="1832248"/>
            <a:ext cx="1121040" cy="16567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err="1" smtClean="0">
                <a:latin typeface="Calibri" panose="020F0502020204030204" pitchFamily="34" charset="0"/>
              </a:rPr>
              <a:t>FromDevice</a:t>
            </a:r>
            <a:endParaRPr lang="ko-KR" altLang="en-US" sz="1400" dirty="0">
              <a:latin typeface="Calibri" panose="020F0502020204030204" pitchFamily="34" charset="0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7156793" y="2098621"/>
            <a:ext cx="1121040" cy="16567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err="1" smtClean="0">
                <a:latin typeface="Calibri" panose="020F0502020204030204" pitchFamily="34" charset="0"/>
              </a:rPr>
              <a:t>ToDevice</a:t>
            </a:r>
            <a:endParaRPr lang="ko-KR" altLang="en-US" sz="1400" dirty="0">
              <a:latin typeface="Calibri" panose="020F0502020204030204" pitchFamily="34" charset="0"/>
            </a:endParaRPr>
          </a:p>
        </p:txBody>
      </p:sp>
      <p:cxnSp>
        <p:nvCxnSpPr>
          <p:cNvPr id="32" name="직선 연결선 31"/>
          <p:cNvCxnSpPr/>
          <p:nvPr/>
        </p:nvCxnSpPr>
        <p:spPr>
          <a:xfrm>
            <a:off x="8287665" y="1911648"/>
            <a:ext cx="350208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>
            <a:off x="8277833" y="2192288"/>
            <a:ext cx="350208" cy="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위로 구부러진 화살표 55"/>
          <p:cNvSpPr/>
          <p:nvPr/>
        </p:nvSpPr>
        <p:spPr>
          <a:xfrm flipH="1">
            <a:off x="4110171" y="2440124"/>
            <a:ext cx="2143224" cy="2562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7" name="위로 구부러진 화살표 56"/>
          <p:cNvSpPr/>
          <p:nvPr/>
        </p:nvSpPr>
        <p:spPr>
          <a:xfrm flipH="1">
            <a:off x="2843807" y="2423333"/>
            <a:ext cx="1250329" cy="273010"/>
          </a:xfrm>
          <a:prstGeom prst="curved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위로 구부러진 화살표 57"/>
          <p:cNvSpPr/>
          <p:nvPr/>
        </p:nvSpPr>
        <p:spPr>
          <a:xfrm flipH="1">
            <a:off x="1847843" y="2389091"/>
            <a:ext cx="995963" cy="273010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4783596" y="2696344"/>
            <a:ext cx="9076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latin typeface="Calibri" panose="020F0502020204030204" pitchFamily="34" charset="0"/>
              </a:rPr>
              <a:t>772 ns </a:t>
            </a:r>
            <a:r>
              <a:rPr lang="en-US" altLang="ko-KR" sz="14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(1</a:t>
            </a:r>
            <a:r>
              <a:rPr lang="en-US" altLang="ko-KR" sz="1400" b="1" dirty="0">
                <a:solidFill>
                  <a:schemeClr val="accent1"/>
                </a:solidFill>
                <a:latin typeface="Calibri" panose="020F0502020204030204" pitchFamily="34" charset="0"/>
              </a:rPr>
              <a:t>)</a:t>
            </a:r>
            <a:endParaRPr lang="ko-KR" altLang="en-US" sz="1400" dirty="0">
              <a:latin typeface="Calibri" panose="020F0502020204030204" pitchFamily="34" charset="0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3014723" y="2712970"/>
            <a:ext cx="10374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latin typeface="Calibri" panose="020F0502020204030204" pitchFamily="34" charset="0"/>
              </a:rPr>
              <a:t>~ 600 ns </a:t>
            </a:r>
            <a:r>
              <a:rPr lang="en-US" altLang="ko-KR" sz="14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(2)</a:t>
            </a:r>
            <a:endParaRPr lang="ko-KR" altLang="en-US" sz="140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1835696" y="2707042"/>
            <a:ext cx="9909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latin typeface="Calibri" panose="020F0502020204030204" pitchFamily="34" charset="0"/>
              </a:rPr>
              <a:t>~ 3.4 us </a:t>
            </a:r>
            <a:r>
              <a:rPr lang="en-US" altLang="ko-KR" sz="14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(3)</a:t>
            </a:r>
            <a:endParaRPr lang="ko-KR" altLang="en-US" sz="14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1763688" y="1040160"/>
            <a:ext cx="276271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latin typeface="Calibri" panose="020F0502020204030204" pitchFamily="34" charset="0"/>
              </a:rPr>
              <a:t>Driver domain (Dom 0)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5968727" y="1040160"/>
            <a:ext cx="2450609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 err="1" smtClean="0">
                <a:latin typeface="Calibri" panose="020F0502020204030204" pitchFamily="34" charset="0"/>
              </a:rPr>
              <a:t>ClickOS</a:t>
            </a:r>
            <a:r>
              <a:rPr lang="en-US" altLang="ko-KR" sz="1600" b="1" dirty="0" smtClean="0">
                <a:latin typeface="Calibri" panose="020F0502020204030204" pitchFamily="34" charset="0"/>
              </a:rPr>
              <a:t> domain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93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Calibri" panose="020F0502020204030204" pitchFamily="34" charset="0"/>
              </a:rPr>
              <a:t>Optimizing Network </a:t>
            </a:r>
            <a:r>
              <a:rPr lang="en-US" altLang="ko-KR" dirty="0" smtClean="0">
                <a:latin typeface="Calibri" panose="020F0502020204030204" pitchFamily="34" charset="0"/>
              </a:rPr>
              <a:t>I/O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44025" y="3056384"/>
            <a:ext cx="8496944" cy="2949402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NF(</a:t>
            </a:r>
            <a:r>
              <a:rPr lang="en-US" altLang="ko-KR" sz="2400" dirty="0" err="1" smtClean="0"/>
              <a:t>netfront</a:t>
            </a:r>
            <a:r>
              <a:rPr lang="en-US" altLang="ko-KR" sz="2400" dirty="0" smtClean="0"/>
              <a:t>)-</a:t>
            </a:r>
            <a:r>
              <a:rPr lang="en-US" altLang="ko-KR" sz="2400" dirty="0" err="1" smtClean="0"/>
              <a:t>MiniOS</a:t>
            </a:r>
            <a:r>
              <a:rPr lang="en-US" altLang="ko-KR" sz="2400" dirty="0" smtClean="0"/>
              <a:t>-opt</a:t>
            </a:r>
          </a:p>
          <a:p>
            <a:pPr lvl="1"/>
            <a:r>
              <a:rPr lang="en-US" altLang="ko-KR" sz="1800" dirty="0" smtClean="0"/>
              <a:t>Reuse memory grants</a:t>
            </a:r>
          </a:p>
          <a:p>
            <a:pPr lvl="1"/>
            <a:r>
              <a:rPr lang="en-US" altLang="ko-KR" sz="1800" dirty="0" smtClean="0"/>
              <a:t>Now uses polling for Rx</a:t>
            </a:r>
            <a:endParaRPr lang="en-US" altLang="ko-KR" sz="1800" dirty="0"/>
          </a:p>
          <a:p>
            <a:pPr lvl="1"/>
            <a:endParaRPr lang="en-US" altLang="ko-KR" sz="1000" dirty="0" smtClean="0"/>
          </a:p>
          <a:p>
            <a:r>
              <a:rPr lang="en-US" altLang="ko-KR" sz="2400" dirty="0" smtClean="0"/>
              <a:t>NB-vale</a:t>
            </a:r>
            <a:endParaRPr lang="en-US" altLang="ko-KR" sz="2400" dirty="0"/>
          </a:p>
          <a:p>
            <a:pPr lvl="1"/>
            <a:r>
              <a:rPr lang="en-US" altLang="ko-KR" sz="1800" dirty="0" smtClean="0"/>
              <a:t>Introduce VALE as the backend switch</a:t>
            </a:r>
          </a:p>
          <a:p>
            <a:pPr lvl="2"/>
            <a:r>
              <a:rPr lang="en-US" altLang="ko-KR" sz="1400" dirty="0" err="1" smtClean="0"/>
              <a:t>Netmap</a:t>
            </a:r>
            <a:r>
              <a:rPr lang="en-US" altLang="ko-KR" sz="1400" dirty="0" smtClean="0"/>
              <a:t>-supported software switch for VMs</a:t>
            </a:r>
            <a:br>
              <a:rPr lang="en-US" altLang="ko-KR" sz="1400" dirty="0" smtClean="0"/>
            </a:br>
            <a:r>
              <a:rPr lang="en-US" altLang="ko-KR" sz="1400" dirty="0" smtClean="0"/>
              <a:t>(Luigi Rizzo, </a:t>
            </a:r>
            <a:r>
              <a:rPr lang="en-US" altLang="ko-KR" sz="1400" dirty="0" err="1" smtClean="0"/>
              <a:t>CoNEXT</a:t>
            </a:r>
            <a:r>
              <a:rPr lang="en-US" altLang="ko-KR" sz="1400" dirty="0" smtClean="0"/>
              <a:t> 2012)</a:t>
            </a:r>
            <a:endParaRPr lang="en-US" altLang="ko-KR" sz="1400" dirty="0"/>
          </a:p>
          <a:p>
            <a:pPr lvl="1"/>
            <a:r>
              <a:rPr lang="en-US" altLang="ko-KR" sz="1800" dirty="0" smtClean="0"/>
              <a:t>Increase I/O requests batch size</a:t>
            </a:r>
            <a:endParaRPr lang="ko-KR" altLang="en-US" sz="1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6FA4-4CA0-4665-BA75-6520AE7A2EED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1540169" y="1328192"/>
            <a:ext cx="3116008" cy="1440160"/>
          </a:xfrm>
          <a:prstGeom prst="round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5634793" y="1317808"/>
            <a:ext cx="3106176" cy="1440160"/>
          </a:xfrm>
          <a:prstGeom prst="round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3666281" y="1646036"/>
            <a:ext cx="855712" cy="78370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5806857" y="1656420"/>
            <a:ext cx="855712" cy="78370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842109" y="1920255"/>
            <a:ext cx="539391" cy="2000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ko-KR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port</a:t>
            </a:r>
            <a:endParaRPr lang="ko-KR" altLang="en-US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4521993" y="1760240"/>
            <a:ext cx="12848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4521993" y="2028901"/>
            <a:ext cx="12848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4521993" y="2238008"/>
            <a:ext cx="1284864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4656177" y="1598757"/>
            <a:ext cx="978616" cy="165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Xen</a:t>
            </a:r>
            <a:r>
              <a:rPr lang="en-US" altLang="ko-KR" sz="105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bus/store</a:t>
            </a:r>
            <a:endParaRPr lang="ko-KR" altLang="en-US" sz="105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659373" y="1855108"/>
            <a:ext cx="978616" cy="165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Event channel</a:t>
            </a:r>
            <a:endParaRPr lang="ko-KR" altLang="en-US" sz="105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765945" y="1488061"/>
            <a:ext cx="688452" cy="15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netback</a:t>
            </a:r>
            <a:endParaRPr lang="ko-KR" alt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836266" y="1499285"/>
            <a:ext cx="834258" cy="15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netfront</a:t>
            </a:r>
            <a:endParaRPr lang="ko-KR" alt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620289" y="1855108"/>
            <a:ext cx="648072" cy="4853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2591714" y="1627234"/>
            <a:ext cx="688452" cy="15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VALE</a:t>
            </a:r>
            <a:endParaRPr lang="ko-KR" alt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268361" y="2028901"/>
            <a:ext cx="5737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1756193" y="1867542"/>
            <a:ext cx="324036" cy="4853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2080229" y="2024497"/>
            <a:ext cx="5400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1475656" y="1567048"/>
            <a:ext cx="898136" cy="214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ko-KR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n</a:t>
            </a:r>
            <a:r>
              <a:rPr lang="en-US" altLang="ko-KR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etmap</a:t>
            </a:r>
            <a:r>
              <a:rPr lang="en-US" altLang="ko-KR" sz="1600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altLang="ko-KR" sz="16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driver</a:t>
            </a:r>
            <a:endParaRPr lang="ko-KR" alt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4" name="Picture 2" descr="http://www.pcserver.cn/images/201404/goods_img/1269_P_13982734387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83" y="1689137"/>
            <a:ext cx="1244247" cy="70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직선 연결선 24"/>
          <p:cNvCxnSpPr/>
          <p:nvPr/>
        </p:nvCxnSpPr>
        <p:spPr>
          <a:xfrm>
            <a:off x="1396153" y="2024088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직사각형 25"/>
          <p:cNvSpPr/>
          <p:nvPr/>
        </p:nvSpPr>
        <p:spPr>
          <a:xfrm>
            <a:off x="7012777" y="1720112"/>
            <a:ext cx="1440160" cy="6203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7315728" y="1525483"/>
            <a:ext cx="834258" cy="15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Click</a:t>
            </a:r>
            <a:endParaRPr lang="ko-KR" alt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28" name="직선 연결선 27"/>
          <p:cNvCxnSpPr/>
          <p:nvPr/>
        </p:nvCxnSpPr>
        <p:spPr>
          <a:xfrm>
            <a:off x="6662569" y="1872325"/>
            <a:ext cx="350208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6652737" y="2175662"/>
            <a:ext cx="350208" cy="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직사각형 29"/>
          <p:cNvSpPr/>
          <p:nvPr/>
        </p:nvSpPr>
        <p:spPr>
          <a:xfrm>
            <a:off x="7156793" y="1832248"/>
            <a:ext cx="1121040" cy="16567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err="1" smtClean="0">
                <a:latin typeface="Calibri" panose="020F0502020204030204" pitchFamily="34" charset="0"/>
              </a:rPr>
              <a:t>FromDevice</a:t>
            </a:r>
            <a:endParaRPr lang="ko-KR" altLang="en-US" sz="1400" dirty="0">
              <a:latin typeface="Calibri" panose="020F0502020204030204" pitchFamily="34" charset="0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7156793" y="2098621"/>
            <a:ext cx="1121040" cy="16567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err="1" smtClean="0">
                <a:latin typeface="Calibri" panose="020F0502020204030204" pitchFamily="34" charset="0"/>
              </a:rPr>
              <a:t>ToDevice</a:t>
            </a:r>
            <a:endParaRPr lang="ko-KR" altLang="en-US" sz="1400" dirty="0">
              <a:latin typeface="Calibri" panose="020F0502020204030204" pitchFamily="34" charset="0"/>
            </a:endParaRPr>
          </a:p>
        </p:txBody>
      </p:sp>
      <p:cxnSp>
        <p:nvCxnSpPr>
          <p:cNvPr id="32" name="직선 연결선 31"/>
          <p:cNvCxnSpPr/>
          <p:nvPr/>
        </p:nvCxnSpPr>
        <p:spPr>
          <a:xfrm>
            <a:off x="8287665" y="1911648"/>
            <a:ext cx="350208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>
            <a:off x="8277833" y="2192288"/>
            <a:ext cx="350208" cy="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object 131"/>
          <p:cNvSpPr/>
          <p:nvPr/>
        </p:nvSpPr>
        <p:spPr>
          <a:xfrm>
            <a:off x="5260995" y="3516992"/>
            <a:ext cx="3564890" cy="2103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타원 41"/>
          <p:cNvSpPr/>
          <p:nvPr/>
        </p:nvSpPr>
        <p:spPr>
          <a:xfrm>
            <a:off x="7057298" y="4525104"/>
            <a:ext cx="432048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4666009" y="2340496"/>
            <a:ext cx="978616" cy="165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Xen</a:t>
            </a:r>
            <a:r>
              <a:rPr lang="en-US" altLang="ko-KR" sz="105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ring API</a:t>
            </a:r>
            <a:br>
              <a:rPr lang="en-US" altLang="ko-KR" sz="105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ko-KR" sz="105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(data)</a:t>
            </a:r>
            <a:endParaRPr lang="ko-KR" altLang="en-US" sz="105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1763688" y="1040160"/>
            <a:ext cx="276271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latin typeface="Calibri" panose="020F0502020204030204" pitchFamily="34" charset="0"/>
              </a:rPr>
              <a:t>Driver domain (Dom 0)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5968727" y="1040160"/>
            <a:ext cx="2450609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 err="1" smtClean="0">
                <a:latin typeface="Calibri" panose="020F0502020204030204" pitchFamily="34" charset="0"/>
              </a:rPr>
              <a:t>ClickOS</a:t>
            </a:r>
            <a:r>
              <a:rPr lang="en-US" altLang="ko-KR" sz="1600" b="1" dirty="0" smtClean="0">
                <a:latin typeface="Calibri" panose="020F0502020204030204" pitchFamily="34" charset="0"/>
              </a:rPr>
              <a:t> domain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914355" y="3464034"/>
            <a:ext cx="1017717" cy="213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/>
          <p:cNvSpPr/>
          <p:nvPr/>
        </p:nvSpPr>
        <p:spPr>
          <a:xfrm>
            <a:off x="7856679" y="3444984"/>
            <a:ext cx="432048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/>
          <p:cNvSpPr/>
          <p:nvPr/>
        </p:nvSpPr>
        <p:spPr>
          <a:xfrm>
            <a:off x="7932073" y="3425934"/>
            <a:ext cx="1008112" cy="213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893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1" grpId="0" animBg="1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The Idealized Network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6FA4-4CA0-4665-BA75-6520AE7A2EED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5" name="object 3"/>
          <p:cNvSpPr/>
          <p:nvPr/>
        </p:nvSpPr>
        <p:spPr>
          <a:xfrm>
            <a:off x="3032765" y="1832248"/>
            <a:ext cx="1152950" cy="635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5094174" y="1775932"/>
            <a:ext cx="801614" cy="587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69"/>
          <p:cNvSpPr/>
          <p:nvPr/>
        </p:nvSpPr>
        <p:spPr>
          <a:xfrm>
            <a:off x="1318030" y="1642511"/>
            <a:ext cx="864467" cy="8644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70"/>
          <p:cNvSpPr/>
          <p:nvPr/>
        </p:nvSpPr>
        <p:spPr>
          <a:xfrm>
            <a:off x="6804248" y="1688232"/>
            <a:ext cx="864468" cy="8644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cxnSp>
        <p:nvCxnSpPr>
          <p:cNvPr id="17" name="직선 연결선 16"/>
          <p:cNvCxnSpPr/>
          <p:nvPr/>
        </p:nvCxnSpPr>
        <p:spPr>
          <a:xfrm flipV="1">
            <a:off x="2026781" y="2197906"/>
            <a:ext cx="10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V="1">
            <a:off x="4002849" y="2197906"/>
            <a:ext cx="10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 flipV="1">
            <a:off x="5895788" y="2197906"/>
            <a:ext cx="10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42" name="그룹 41"/>
          <p:cNvGrpSpPr/>
          <p:nvPr/>
        </p:nvGrpSpPr>
        <p:grpSpPr>
          <a:xfrm>
            <a:off x="896783" y="2862490"/>
            <a:ext cx="1537107" cy="2168553"/>
            <a:chOff x="896783" y="2862490"/>
            <a:chExt cx="1537107" cy="2168553"/>
          </a:xfrm>
        </p:grpSpPr>
        <p:grpSp>
          <p:nvGrpSpPr>
            <p:cNvPr id="34" name="그룹 33"/>
            <p:cNvGrpSpPr/>
            <p:nvPr/>
          </p:nvGrpSpPr>
          <p:grpSpPr>
            <a:xfrm>
              <a:off x="946661" y="2904055"/>
              <a:ext cx="1440160" cy="2068996"/>
              <a:chOff x="946661" y="2904055"/>
              <a:chExt cx="1440160" cy="2068996"/>
            </a:xfrm>
          </p:grpSpPr>
          <p:sp>
            <p:nvSpPr>
              <p:cNvPr id="20" name="직사각형 19"/>
              <p:cNvSpPr/>
              <p:nvPr/>
            </p:nvSpPr>
            <p:spPr>
              <a:xfrm>
                <a:off x="946661" y="2904055"/>
                <a:ext cx="1440160" cy="360040"/>
              </a:xfrm>
              <a:prstGeom prst="rect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dirty="0" smtClean="0">
                    <a:latin typeface="Calibri" panose="020F0502020204030204" pitchFamily="34" charset="0"/>
                  </a:rPr>
                  <a:t>Application</a:t>
                </a:r>
                <a:endParaRPr lang="ko-KR" altLang="en-US" sz="2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직사각형 24"/>
              <p:cNvSpPr/>
              <p:nvPr/>
            </p:nvSpPr>
            <p:spPr>
              <a:xfrm>
                <a:off x="946661" y="3331294"/>
                <a:ext cx="1440160" cy="360040"/>
              </a:xfrm>
              <a:prstGeom prst="rect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dirty="0" smtClean="0">
                    <a:latin typeface="Calibri" panose="020F0502020204030204" pitchFamily="34" charset="0"/>
                  </a:rPr>
                  <a:t>Transport</a:t>
                </a:r>
                <a:endParaRPr lang="ko-KR" altLang="en-US" sz="2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직사각형 25"/>
              <p:cNvSpPr/>
              <p:nvPr/>
            </p:nvSpPr>
            <p:spPr>
              <a:xfrm>
                <a:off x="946661" y="3758533"/>
                <a:ext cx="1440160" cy="360040"/>
              </a:xfrm>
              <a:prstGeom prst="rect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dirty="0" smtClean="0">
                    <a:latin typeface="Calibri" panose="020F0502020204030204" pitchFamily="34" charset="0"/>
                  </a:rPr>
                  <a:t>Network</a:t>
                </a:r>
                <a:endParaRPr lang="ko-KR" altLang="en-US" sz="2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직사각형 26"/>
              <p:cNvSpPr/>
              <p:nvPr/>
            </p:nvSpPr>
            <p:spPr>
              <a:xfrm>
                <a:off x="946661" y="4185772"/>
                <a:ext cx="1440160" cy="360040"/>
              </a:xfrm>
              <a:prstGeom prst="rect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dirty="0" err="1" smtClean="0">
                    <a:latin typeface="Calibri" panose="020F0502020204030204" pitchFamily="34" charset="0"/>
                  </a:rPr>
                  <a:t>Datalink</a:t>
                </a:r>
                <a:endParaRPr lang="ko-KR" altLang="en-US" sz="2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직사각형 27"/>
              <p:cNvSpPr/>
              <p:nvPr/>
            </p:nvSpPr>
            <p:spPr>
              <a:xfrm>
                <a:off x="946661" y="4613011"/>
                <a:ext cx="1440160" cy="360040"/>
              </a:xfrm>
              <a:prstGeom prst="rect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dirty="0" smtClean="0">
                    <a:latin typeface="Calibri" panose="020F0502020204030204" pitchFamily="34" charset="0"/>
                  </a:rPr>
                  <a:t>Physical</a:t>
                </a:r>
                <a:endParaRPr lang="ko-KR" altLang="en-US" sz="200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41" name="직사각형 40"/>
            <p:cNvSpPr/>
            <p:nvPr/>
          </p:nvSpPr>
          <p:spPr>
            <a:xfrm>
              <a:off x="896783" y="2862490"/>
              <a:ext cx="1537107" cy="2168553"/>
            </a:xfrm>
            <a:prstGeom prst="rect">
              <a:avLst/>
            </a:prstGeom>
            <a:noFill/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2753831" y="2862490"/>
            <a:ext cx="1537107" cy="2168553"/>
            <a:chOff x="896783" y="2862490"/>
            <a:chExt cx="1537107" cy="2168553"/>
          </a:xfrm>
        </p:grpSpPr>
        <p:grpSp>
          <p:nvGrpSpPr>
            <p:cNvPr id="44" name="그룹 43"/>
            <p:cNvGrpSpPr/>
            <p:nvPr/>
          </p:nvGrpSpPr>
          <p:grpSpPr>
            <a:xfrm>
              <a:off x="946661" y="4185772"/>
              <a:ext cx="1440160" cy="787279"/>
              <a:chOff x="946661" y="4185772"/>
              <a:chExt cx="1440160" cy="787279"/>
            </a:xfrm>
          </p:grpSpPr>
          <p:sp>
            <p:nvSpPr>
              <p:cNvPr id="49" name="직사각형 48"/>
              <p:cNvSpPr/>
              <p:nvPr/>
            </p:nvSpPr>
            <p:spPr>
              <a:xfrm>
                <a:off x="946661" y="4185772"/>
                <a:ext cx="1440160" cy="360040"/>
              </a:xfrm>
              <a:prstGeom prst="rect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dirty="0" err="1" smtClean="0">
                    <a:latin typeface="Calibri" panose="020F0502020204030204" pitchFamily="34" charset="0"/>
                  </a:rPr>
                  <a:t>Datalink</a:t>
                </a:r>
                <a:endParaRPr lang="ko-KR" altLang="en-US" sz="2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0" name="직사각형 49"/>
              <p:cNvSpPr/>
              <p:nvPr/>
            </p:nvSpPr>
            <p:spPr>
              <a:xfrm>
                <a:off x="946661" y="4613011"/>
                <a:ext cx="1440160" cy="360040"/>
              </a:xfrm>
              <a:prstGeom prst="rect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dirty="0" smtClean="0">
                    <a:latin typeface="Calibri" panose="020F0502020204030204" pitchFamily="34" charset="0"/>
                  </a:rPr>
                  <a:t>Physical</a:t>
                </a:r>
                <a:endParaRPr lang="ko-KR" altLang="en-US" sz="200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45" name="직사각형 44"/>
            <p:cNvSpPr/>
            <p:nvPr/>
          </p:nvSpPr>
          <p:spPr>
            <a:xfrm>
              <a:off x="896783" y="2862490"/>
              <a:ext cx="1537107" cy="2168553"/>
            </a:xfrm>
            <a:prstGeom prst="rect">
              <a:avLst/>
            </a:prstGeom>
            <a:noFill/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1" name="그룹 50"/>
          <p:cNvGrpSpPr/>
          <p:nvPr/>
        </p:nvGrpSpPr>
        <p:grpSpPr>
          <a:xfrm>
            <a:off x="4610879" y="2862490"/>
            <a:ext cx="1537107" cy="2168553"/>
            <a:chOff x="896783" y="2862490"/>
            <a:chExt cx="1537107" cy="2168553"/>
          </a:xfrm>
        </p:grpSpPr>
        <p:grpSp>
          <p:nvGrpSpPr>
            <p:cNvPr id="52" name="그룹 51"/>
            <p:cNvGrpSpPr/>
            <p:nvPr/>
          </p:nvGrpSpPr>
          <p:grpSpPr>
            <a:xfrm>
              <a:off x="946661" y="3758533"/>
              <a:ext cx="1440160" cy="1214518"/>
              <a:chOff x="946661" y="3758533"/>
              <a:chExt cx="1440160" cy="1214518"/>
            </a:xfrm>
          </p:grpSpPr>
          <p:sp>
            <p:nvSpPr>
              <p:cNvPr id="56" name="직사각형 55"/>
              <p:cNvSpPr/>
              <p:nvPr/>
            </p:nvSpPr>
            <p:spPr>
              <a:xfrm>
                <a:off x="946661" y="3758533"/>
                <a:ext cx="1440160" cy="360040"/>
              </a:xfrm>
              <a:prstGeom prst="rect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dirty="0" smtClean="0">
                    <a:latin typeface="Calibri" panose="020F0502020204030204" pitchFamily="34" charset="0"/>
                  </a:rPr>
                  <a:t>Network</a:t>
                </a:r>
                <a:endParaRPr lang="ko-KR" altLang="en-US" sz="2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7" name="직사각형 56"/>
              <p:cNvSpPr/>
              <p:nvPr/>
            </p:nvSpPr>
            <p:spPr>
              <a:xfrm>
                <a:off x="946661" y="4185772"/>
                <a:ext cx="1440160" cy="360040"/>
              </a:xfrm>
              <a:prstGeom prst="rect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dirty="0" err="1" smtClean="0">
                    <a:latin typeface="Calibri" panose="020F0502020204030204" pitchFamily="34" charset="0"/>
                  </a:rPr>
                  <a:t>Datalink</a:t>
                </a:r>
                <a:endParaRPr lang="ko-KR" altLang="en-US" sz="2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8" name="직사각형 57"/>
              <p:cNvSpPr/>
              <p:nvPr/>
            </p:nvSpPr>
            <p:spPr>
              <a:xfrm>
                <a:off x="946661" y="4613011"/>
                <a:ext cx="1440160" cy="360040"/>
              </a:xfrm>
              <a:prstGeom prst="rect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dirty="0" smtClean="0">
                    <a:latin typeface="Calibri" panose="020F0502020204030204" pitchFamily="34" charset="0"/>
                  </a:rPr>
                  <a:t>Physical</a:t>
                </a:r>
                <a:endParaRPr lang="ko-KR" altLang="en-US" sz="200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3" name="직사각형 52"/>
            <p:cNvSpPr/>
            <p:nvPr/>
          </p:nvSpPr>
          <p:spPr>
            <a:xfrm>
              <a:off x="896783" y="2862490"/>
              <a:ext cx="1537107" cy="2168553"/>
            </a:xfrm>
            <a:prstGeom prst="rect">
              <a:avLst/>
            </a:prstGeom>
            <a:noFill/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6467928" y="2862490"/>
            <a:ext cx="1537107" cy="2168553"/>
            <a:chOff x="896783" y="2862490"/>
            <a:chExt cx="1537107" cy="2168553"/>
          </a:xfrm>
        </p:grpSpPr>
        <p:grpSp>
          <p:nvGrpSpPr>
            <p:cNvPr id="60" name="그룹 59"/>
            <p:cNvGrpSpPr/>
            <p:nvPr/>
          </p:nvGrpSpPr>
          <p:grpSpPr>
            <a:xfrm>
              <a:off x="946661" y="2904055"/>
              <a:ext cx="1440160" cy="2068996"/>
              <a:chOff x="946661" y="2904055"/>
              <a:chExt cx="1440160" cy="2068996"/>
            </a:xfrm>
          </p:grpSpPr>
          <p:sp>
            <p:nvSpPr>
              <p:cNvPr id="62" name="직사각형 61"/>
              <p:cNvSpPr/>
              <p:nvPr/>
            </p:nvSpPr>
            <p:spPr>
              <a:xfrm>
                <a:off x="946661" y="2904055"/>
                <a:ext cx="1440160" cy="360040"/>
              </a:xfrm>
              <a:prstGeom prst="rect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dirty="0" smtClean="0">
                    <a:latin typeface="Calibri" panose="020F0502020204030204" pitchFamily="34" charset="0"/>
                  </a:rPr>
                  <a:t>Application</a:t>
                </a:r>
                <a:endParaRPr lang="ko-KR" altLang="en-US" sz="2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3" name="직사각형 62"/>
              <p:cNvSpPr/>
              <p:nvPr/>
            </p:nvSpPr>
            <p:spPr>
              <a:xfrm>
                <a:off x="946661" y="3331294"/>
                <a:ext cx="1440160" cy="360040"/>
              </a:xfrm>
              <a:prstGeom prst="rect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dirty="0" smtClean="0">
                    <a:latin typeface="Calibri" panose="020F0502020204030204" pitchFamily="34" charset="0"/>
                  </a:rPr>
                  <a:t>Transport</a:t>
                </a:r>
                <a:endParaRPr lang="ko-KR" altLang="en-US" sz="2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4" name="직사각형 63"/>
              <p:cNvSpPr/>
              <p:nvPr/>
            </p:nvSpPr>
            <p:spPr>
              <a:xfrm>
                <a:off x="946661" y="3758533"/>
                <a:ext cx="1440160" cy="360040"/>
              </a:xfrm>
              <a:prstGeom prst="rect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dirty="0" smtClean="0">
                    <a:latin typeface="Calibri" panose="020F0502020204030204" pitchFamily="34" charset="0"/>
                  </a:rPr>
                  <a:t>Network</a:t>
                </a:r>
                <a:endParaRPr lang="ko-KR" altLang="en-US" sz="2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5" name="직사각형 64"/>
              <p:cNvSpPr/>
              <p:nvPr/>
            </p:nvSpPr>
            <p:spPr>
              <a:xfrm>
                <a:off x="946661" y="4185772"/>
                <a:ext cx="1440160" cy="360040"/>
              </a:xfrm>
              <a:prstGeom prst="rect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dirty="0" err="1" smtClean="0">
                    <a:latin typeface="Calibri" panose="020F0502020204030204" pitchFamily="34" charset="0"/>
                  </a:rPr>
                  <a:t>Datalink</a:t>
                </a:r>
                <a:endParaRPr lang="ko-KR" altLang="en-US" sz="2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6" name="직사각형 65"/>
              <p:cNvSpPr/>
              <p:nvPr/>
            </p:nvSpPr>
            <p:spPr>
              <a:xfrm>
                <a:off x="946661" y="4613011"/>
                <a:ext cx="1440160" cy="360040"/>
              </a:xfrm>
              <a:prstGeom prst="rect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dirty="0" smtClean="0">
                    <a:latin typeface="Calibri" panose="020F0502020204030204" pitchFamily="34" charset="0"/>
                  </a:rPr>
                  <a:t>Physical</a:t>
                </a:r>
                <a:endParaRPr lang="ko-KR" altLang="en-US" sz="200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61" name="직사각형 60"/>
            <p:cNvSpPr/>
            <p:nvPr/>
          </p:nvSpPr>
          <p:spPr>
            <a:xfrm>
              <a:off x="896783" y="2862490"/>
              <a:ext cx="1537107" cy="2168553"/>
            </a:xfrm>
            <a:prstGeom prst="rect">
              <a:avLst/>
            </a:prstGeom>
            <a:noFill/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492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</a:rPr>
              <a:t>Optimizing Network I/O</a:t>
            </a:r>
            <a:endParaRPr lang="ko-KR" alt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44024" y="2984376"/>
            <a:ext cx="8792472" cy="2880320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Optimized </a:t>
            </a:r>
            <a:r>
              <a:rPr lang="en-US" altLang="ko-KR" sz="2400" dirty="0" err="1" smtClean="0"/>
              <a:t>Xen</a:t>
            </a:r>
            <a:r>
              <a:rPr lang="en-US" altLang="ko-KR" sz="2400" dirty="0" smtClean="0"/>
              <a:t> network I/O pipe</a:t>
            </a:r>
          </a:p>
          <a:p>
            <a:pPr lvl="1"/>
            <a:r>
              <a:rPr lang="en-US" altLang="ko-KR" sz="2000" dirty="0" smtClean="0"/>
              <a:t>netback : no longer involved with packet transfer</a:t>
            </a:r>
          </a:p>
          <a:p>
            <a:pPr lvl="1"/>
            <a:r>
              <a:rPr lang="en-US" altLang="ko-KR" sz="2000" dirty="0" err="1" smtClean="0"/>
              <a:t>netfront</a:t>
            </a:r>
            <a:r>
              <a:rPr lang="en-US" altLang="ko-KR" sz="2000" dirty="0" smtClean="0"/>
              <a:t> : use </a:t>
            </a:r>
            <a:r>
              <a:rPr lang="en-US" altLang="ko-KR" sz="2000" dirty="0" err="1" smtClean="0"/>
              <a:t>netmap</a:t>
            </a:r>
            <a:r>
              <a:rPr lang="en-US" altLang="ko-KR" sz="2000" dirty="0" smtClean="0"/>
              <a:t> API for better performance</a:t>
            </a:r>
          </a:p>
          <a:p>
            <a:pPr lvl="2"/>
            <a:r>
              <a:rPr lang="en-US" altLang="ko-KR" sz="1600" dirty="0" smtClean="0"/>
              <a:t>To map the packet buffers into its space directly</a:t>
            </a:r>
          </a:p>
          <a:p>
            <a:pPr lvl="2"/>
            <a:r>
              <a:rPr lang="en-US" altLang="ko-KR" sz="1600" dirty="0" smtClean="0"/>
              <a:t>More optimizations: asynchronous transmit, grant re-use</a:t>
            </a:r>
          </a:p>
          <a:p>
            <a:pPr lvl="2"/>
            <a:endParaRPr lang="en-US" altLang="ko-KR" sz="1600" dirty="0" smtClean="0"/>
          </a:p>
          <a:p>
            <a:r>
              <a:rPr lang="en-US" altLang="ko-KR" sz="2400" dirty="0" smtClean="0"/>
              <a:t>Optimized VALE</a:t>
            </a:r>
          </a:p>
          <a:p>
            <a:pPr lvl="1"/>
            <a:r>
              <a:rPr lang="en-US" altLang="ko-KR" sz="2000" dirty="0" smtClean="0"/>
              <a:t>Static MAC address-to-port mapping (instead of learning bridge)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6FA4-4CA0-4665-BA75-6520AE7A2EED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1540169" y="1328192"/>
            <a:ext cx="3116008" cy="1440160"/>
          </a:xfrm>
          <a:prstGeom prst="round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5634793" y="1317808"/>
            <a:ext cx="3106176" cy="1440160"/>
          </a:xfrm>
          <a:prstGeom prst="round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3666281" y="1646036"/>
            <a:ext cx="855712" cy="78370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5806857" y="1656420"/>
            <a:ext cx="855712" cy="78370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/>
          <p:nvPr/>
        </p:nvCxnSpPr>
        <p:spPr>
          <a:xfrm>
            <a:off x="4521993" y="1760240"/>
            <a:ext cx="12848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4521993" y="2028901"/>
            <a:ext cx="12848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3268361" y="2238008"/>
            <a:ext cx="2538496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4656177" y="1598757"/>
            <a:ext cx="978616" cy="165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Xen</a:t>
            </a:r>
            <a:r>
              <a:rPr lang="en-US" altLang="ko-KR" sz="105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bus/store</a:t>
            </a:r>
            <a:endParaRPr lang="ko-KR" altLang="en-US" sz="105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659373" y="1855108"/>
            <a:ext cx="978616" cy="165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Event channel</a:t>
            </a:r>
            <a:endParaRPr lang="ko-KR" altLang="en-US" sz="105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765945" y="1488061"/>
            <a:ext cx="688452" cy="15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netback</a:t>
            </a:r>
            <a:endParaRPr lang="ko-KR" alt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836266" y="1499285"/>
            <a:ext cx="834258" cy="15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netfront</a:t>
            </a:r>
            <a:endParaRPr lang="ko-KR" alt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620289" y="1855108"/>
            <a:ext cx="648072" cy="4853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2591714" y="1627234"/>
            <a:ext cx="688452" cy="15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VALE</a:t>
            </a:r>
            <a:endParaRPr lang="ko-KR" alt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756193" y="1867542"/>
            <a:ext cx="324036" cy="4853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2080229" y="2024497"/>
            <a:ext cx="5400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1475656" y="1567048"/>
            <a:ext cx="898136" cy="214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ko-KR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n</a:t>
            </a:r>
            <a:r>
              <a:rPr lang="en-US" altLang="ko-KR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etmap</a:t>
            </a:r>
            <a:r>
              <a:rPr lang="en-US" altLang="ko-KR" sz="1600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altLang="ko-KR" sz="16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driver</a:t>
            </a:r>
            <a:endParaRPr lang="ko-KR" alt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4" name="Picture 2" descr="http://www.pcserver.cn/images/201404/goods_img/1269_P_13982734387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83" y="1689137"/>
            <a:ext cx="1244247" cy="70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직선 연결선 24"/>
          <p:cNvCxnSpPr/>
          <p:nvPr/>
        </p:nvCxnSpPr>
        <p:spPr>
          <a:xfrm>
            <a:off x="1396153" y="2024088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직사각형 25"/>
          <p:cNvSpPr/>
          <p:nvPr/>
        </p:nvSpPr>
        <p:spPr>
          <a:xfrm>
            <a:off x="7012777" y="1720112"/>
            <a:ext cx="1440160" cy="6203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7315728" y="1525483"/>
            <a:ext cx="834258" cy="15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Click</a:t>
            </a:r>
            <a:endParaRPr lang="ko-KR" alt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28" name="직선 연결선 27"/>
          <p:cNvCxnSpPr/>
          <p:nvPr/>
        </p:nvCxnSpPr>
        <p:spPr>
          <a:xfrm>
            <a:off x="6662569" y="1872325"/>
            <a:ext cx="350208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6652737" y="2175662"/>
            <a:ext cx="350208" cy="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직사각형 29"/>
          <p:cNvSpPr/>
          <p:nvPr/>
        </p:nvSpPr>
        <p:spPr>
          <a:xfrm>
            <a:off x="7156793" y="1832248"/>
            <a:ext cx="1121040" cy="16567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err="1" smtClean="0">
                <a:latin typeface="Calibri" panose="020F0502020204030204" pitchFamily="34" charset="0"/>
              </a:rPr>
              <a:t>FromDevice</a:t>
            </a:r>
            <a:endParaRPr lang="ko-KR" altLang="en-US" sz="1400" dirty="0">
              <a:latin typeface="Calibri" panose="020F0502020204030204" pitchFamily="34" charset="0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7156793" y="2098621"/>
            <a:ext cx="1121040" cy="16567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err="1" smtClean="0">
                <a:latin typeface="Calibri" panose="020F0502020204030204" pitchFamily="34" charset="0"/>
              </a:rPr>
              <a:t>ToDevice</a:t>
            </a:r>
            <a:endParaRPr lang="ko-KR" altLang="en-US" sz="1400" dirty="0">
              <a:latin typeface="Calibri" panose="020F0502020204030204" pitchFamily="34" charset="0"/>
            </a:endParaRPr>
          </a:p>
        </p:txBody>
      </p:sp>
      <p:cxnSp>
        <p:nvCxnSpPr>
          <p:cNvPr id="32" name="직선 연결선 31"/>
          <p:cNvCxnSpPr/>
          <p:nvPr/>
        </p:nvCxnSpPr>
        <p:spPr>
          <a:xfrm>
            <a:off x="8287665" y="1911648"/>
            <a:ext cx="350208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>
            <a:off x="8277833" y="2192288"/>
            <a:ext cx="350208" cy="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직사각형 35"/>
          <p:cNvSpPr/>
          <p:nvPr/>
        </p:nvSpPr>
        <p:spPr>
          <a:xfrm>
            <a:off x="4577333" y="2340496"/>
            <a:ext cx="1190228" cy="165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Directly mapped packet buffers</a:t>
            </a:r>
            <a:endParaRPr lang="ko-KR" altLang="en-US" sz="105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1763688" y="1040160"/>
            <a:ext cx="276271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latin typeface="Calibri" panose="020F0502020204030204" pitchFamily="34" charset="0"/>
              </a:rPr>
              <a:t>Driver domain (Dom 0)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5968727" y="1040160"/>
            <a:ext cx="2450609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 err="1" smtClean="0">
                <a:latin typeface="Calibri" panose="020F0502020204030204" pitchFamily="34" charset="0"/>
              </a:rPr>
              <a:t>ClickOS</a:t>
            </a:r>
            <a:r>
              <a:rPr lang="en-US" altLang="ko-KR" sz="1600" b="1" dirty="0" smtClean="0">
                <a:latin typeface="Calibri" panose="020F0502020204030204" pitchFamily="34" charset="0"/>
              </a:rPr>
              <a:t> domain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>
                <a:latin typeface="Calibri" panose="020F0502020204030204" pitchFamily="34" charset="0"/>
              </a:rPr>
              <a:t>ClickOS</a:t>
            </a:r>
            <a:r>
              <a:rPr lang="en-US" altLang="ko-KR" dirty="0" smtClean="0">
                <a:latin typeface="Calibri" panose="020F0502020204030204" pitchFamily="34" charset="0"/>
              </a:rPr>
              <a:t> Prototype Overview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ko-KR" dirty="0" smtClean="0"/>
              <a:t>Click changes are minimal (~ 600 </a:t>
            </a:r>
            <a:r>
              <a:rPr lang="en-US" altLang="ko-KR" dirty="0" err="1" smtClean="0"/>
              <a:t>LoC</a:t>
            </a:r>
            <a:r>
              <a:rPr lang="en-US" altLang="ko-KR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altLang="ko-KR" dirty="0" smtClean="0"/>
              <a:t>New </a:t>
            </a:r>
            <a:r>
              <a:rPr lang="en-US" altLang="ko-KR" dirty="0" err="1" smtClean="0"/>
              <a:t>toolstack</a:t>
            </a:r>
            <a:r>
              <a:rPr lang="en-US" altLang="ko-KR" dirty="0" smtClean="0"/>
              <a:t> for fast boot times</a:t>
            </a:r>
          </a:p>
          <a:p>
            <a:pPr lvl="1">
              <a:lnSpc>
                <a:spcPct val="120000"/>
              </a:lnSpc>
            </a:pPr>
            <a:r>
              <a:rPr lang="en-US" altLang="ko-KR" dirty="0" smtClean="0"/>
              <a:t>Cross compile </a:t>
            </a:r>
            <a:r>
              <a:rPr lang="en-US" altLang="ko-KR" dirty="0" err="1" smtClean="0"/>
              <a:t>toolchain</a:t>
            </a:r>
            <a:r>
              <a:rPr lang="en-US" altLang="ko-KR" dirty="0" smtClean="0"/>
              <a:t> for </a:t>
            </a:r>
            <a:r>
              <a:rPr lang="en-US" altLang="ko-KR" dirty="0" err="1" smtClean="0"/>
              <a:t>MiniOS</a:t>
            </a:r>
            <a:r>
              <a:rPr lang="en-US" altLang="ko-KR" dirty="0" smtClean="0"/>
              <a:t>-based apps</a:t>
            </a:r>
          </a:p>
          <a:p>
            <a:pPr>
              <a:lnSpc>
                <a:spcPct val="120000"/>
              </a:lnSpc>
            </a:pPr>
            <a:r>
              <a:rPr lang="en-US" altLang="ko-KR" dirty="0" smtClean="0"/>
              <a:t>netback changes comprise ~ 500 </a:t>
            </a:r>
            <a:r>
              <a:rPr lang="en-US" altLang="ko-KR" dirty="0" err="1" smtClean="0"/>
              <a:t>LoC</a:t>
            </a: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en-US" altLang="ko-KR" dirty="0" err="1"/>
              <a:t>n</a:t>
            </a:r>
            <a:r>
              <a:rPr lang="en-US" altLang="ko-KR" dirty="0" err="1" smtClean="0"/>
              <a:t>etfront</a:t>
            </a:r>
            <a:r>
              <a:rPr lang="en-US" altLang="ko-KR" dirty="0" smtClean="0"/>
              <a:t> changes comprise ~ 600 </a:t>
            </a:r>
            <a:r>
              <a:rPr lang="en-US" altLang="ko-KR" dirty="0" err="1" smtClean="0"/>
              <a:t>LoC</a:t>
            </a:r>
            <a:endParaRPr lang="en-US" altLang="ko-KR" dirty="0" smtClean="0"/>
          </a:p>
          <a:p>
            <a:pPr lvl="1"/>
            <a:r>
              <a:rPr lang="en-US" altLang="ko-KR" sz="2000" dirty="0" smtClean="0"/>
              <a:t>We have implemented </a:t>
            </a:r>
            <a:r>
              <a:rPr lang="en-US" altLang="ko-KR" sz="2000" dirty="0" err="1"/>
              <a:t>netfront</a:t>
            </a:r>
            <a:r>
              <a:rPr lang="en-US" altLang="ko-KR" sz="2000" dirty="0"/>
              <a:t> driver </a:t>
            </a:r>
            <a:r>
              <a:rPr lang="en-US" altLang="ko-KR" sz="2000" dirty="0" smtClean="0"/>
              <a:t>for both </a:t>
            </a:r>
            <a:r>
              <a:rPr lang="en-US" altLang="ko-KR" sz="2000" dirty="0" err="1" smtClean="0"/>
              <a:t>MiniOS</a:t>
            </a:r>
            <a:r>
              <a:rPr lang="en-US" altLang="ko-KR" sz="2000" dirty="0" smtClean="0"/>
              <a:t> and Linux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6FA4-4CA0-4665-BA75-6520AE7A2EED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63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Evaluation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6FA4-4CA0-4665-BA75-6520AE7A2EED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582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Experiments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184176"/>
            <a:ext cx="8496944" cy="476212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Delay compared with other systems</a:t>
            </a:r>
          </a:p>
          <a:p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Switch performance for 1+ NICs</a:t>
            </a:r>
          </a:p>
          <a:p>
            <a:r>
              <a:rPr lang="en-US" altLang="ko-KR" dirty="0" err="1" smtClean="0"/>
              <a:t>ClickOS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MiniOS</a:t>
            </a:r>
            <a:r>
              <a:rPr lang="en-US" altLang="ko-KR" dirty="0" smtClean="0"/>
              <a:t> performance</a:t>
            </a:r>
            <a:endParaRPr lang="en-US" altLang="ko-KR" dirty="0"/>
          </a:p>
          <a:p>
            <a:r>
              <a:rPr lang="en-US" altLang="ko-KR" dirty="0" smtClean="0"/>
              <a:t>Chaining experiments</a:t>
            </a:r>
          </a:p>
          <a:p>
            <a:r>
              <a:rPr lang="en-US" altLang="ko-KR" dirty="0" smtClean="0"/>
              <a:t>Scalability </a:t>
            </a:r>
            <a:r>
              <a:rPr lang="en-US" altLang="ko-KR" dirty="0"/>
              <a:t>over multiple </a:t>
            </a:r>
            <a:r>
              <a:rPr lang="en-US" altLang="ko-KR" dirty="0" smtClean="0"/>
              <a:t>guests</a:t>
            </a:r>
            <a:endParaRPr lang="en-US" altLang="ko-KR" dirty="0"/>
          </a:p>
          <a:p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Scalability </a:t>
            </a:r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over multiple </a:t>
            </a: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NICs</a:t>
            </a:r>
            <a:endParaRPr lang="en-US" altLang="ko-KR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ko-KR" dirty="0" smtClean="0"/>
              <a:t>Implementation </a:t>
            </a:r>
            <a:r>
              <a:rPr lang="en-US" altLang="ko-KR" dirty="0"/>
              <a:t>and evaluation of </a:t>
            </a:r>
            <a:r>
              <a:rPr lang="en-US" altLang="ko-KR" dirty="0" err="1" smtClean="0"/>
              <a:t>middleboxes</a:t>
            </a:r>
            <a:endParaRPr lang="en-US" altLang="ko-KR" dirty="0"/>
          </a:p>
          <a:p>
            <a:r>
              <a:rPr lang="en-US" altLang="ko-KR" dirty="0" smtClean="0"/>
              <a:t>Linux </a:t>
            </a:r>
            <a:r>
              <a:rPr lang="en-US" altLang="ko-KR" dirty="0"/>
              <a:t>Performance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6FA4-4CA0-4665-BA75-6520AE7A2EED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63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>
                <a:latin typeface="Calibri" panose="020F0502020204030204" pitchFamily="34" charset="0"/>
              </a:rPr>
              <a:t>ClickOS</a:t>
            </a:r>
            <a:r>
              <a:rPr lang="en-US" altLang="ko-KR" dirty="0">
                <a:latin typeface="Calibri" panose="020F0502020204030204" pitchFamily="34" charset="0"/>
              </a:rPr>
              <a:t> Base </a:t>
            </a:r>
            <a:r>
              <a:rPr lang="en-US" altLang="ko-KR" dirty="0" smtClean="0">
                <a:latin typeface="Calibri" panose="020F0502020204030204" pitchFamily="34" charset="0"/>
              </a:rPr>
              <a:t>TX Performance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59632" y="3272408"/>
            <a:ext cx="8496944" cy="1512168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Intel Xeon E1220 4-core 3.2GHz (Sandy bridge)</a:t>
            </a:r>
          </a:p>
          <a:p>
            <a:r>
              <a:rPr lang="en-US" altLang="ko-KR" sz="2000" dirty="0" smtClean="0"/>
              <a:t>16GB RAM, 1x Intel x520 10Gbps NIC</a:t>
            </a:r>
          </a:p>
          <a:p>
            <a:r>
              <a:rPr lang="en-US" altLang="ko-KR" sz="2000" dirty="0" smtClean="0"/>
              <a:t>One CPU core assigned to VMs, the test to the Domain-0</a:t>
            </a:r>
          </a:p>
          <a:p>
            <a:r>
              <a:rPr lang="en-US" altLang="ko-KR" sz="2000" dirty="0" smtClean="0"/>
              <a:t>Linux 3.6.10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6FA4-4CA0-4665-BA75-6520AE7A2EED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5" name="object 4"/>
          <p:cNvSpPr/>
          <p:nvPr/>
        </p:nvSpPr>
        <p:spPr>
          <a:xfrm>
            <a:off x="3040379" y="2357120"/>
            <a:ext cx="2849880" cy="2539"/>
          </a:xfrm>
          <a:custGeom>
            <a:avLst/>
            <a:gdLst/>
            <a:ahLst/>
            <a:cxnLst/>
            <a:rect l="l" t="t" r="r" b="b"/>
            <a:pathLst>
              <a:path w="2849879" h="2539">
                <a:moveTo>
                  <a:pt x="0" y="0"/>
                </a:moveTo>
                <a:lnTo>
                  <a:pt x="2849880" y="2539"/>
                </a:lnTo>
              </a:path>
            </a:pathLst>
          </a:custGeom>
          <a:ln w="38097">
            <a:solidFill>
              <a:srgbClr val="00B3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000">
              <a:latin typeface="Calibri" panose="020F0502020204030204" pitchFamily="34" charset="0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5882640" y="2301241"/>
            <a:ext cx="114300" cy="115569"/>
          </a:xfrm>
          <a:custGeom>
            <a:avLst/>
            <a:gdLst/>
            <a:ahLst/>
            <a:cxnLst/>
            <a:rect l="l" t="t" r="r" b="b"/>
            <a:pathLst>
              <a:path w="114300" h="115569">
                <a:moveTo>
                  <a:pt x="0" y="0"/>
                </a:moveTo>
                <a:lnTo>
                  <a:pt x="0" y="115569"/>
                </a:lnTo>
                <a:lnTo>
                  <a:pt x="114300" y="58419"/>
                </a:lnTo>
                <a:lnTo>
                  <a:pt x="0" y="0"/>
                </a:lnTo>
                <a:close/>
              </a:path>
            </a:pathLst>
          </a:custGeom>
          <a:solidFill>
            <a:srgbClr val="00B39F"/>
          </a:solidFill>
        </p:spPr>
        <p:txBody>
          <a:bodyPr wrap="square" lIns="0" tIns="0" rIns="0" bIns="0" rtlCol="0">
            <a:noAutofit/>
          </a:bodyPr>
          <a:lstStyle/>
          <a:p>
            <a:endParaRPr sz="2000">
              <a:latin typeface="Calibri" panose="020F0502020204030204" pitchFamily="34" charset="0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2186939" y="1714501"/>
            <a:ext cx="9023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 smtClean="0">
                <a:latin typeface="Calibri" panose="020F0502020204030204" pitchFamily="34" charset="0"/>
                <a:cs typeface="Arial"/>
              </a:rPr>
              <a:t>C</a:t>
            </a:r>
            <a:r>
              <a:rPr sz="2000" b="1" spc="0" dirty="0" smtClean="0">
                <a:latin typeface="Calibri" panose="020F0502020204030204" pitchFamily="34" charset="0"/>
                <a:cs typeface="Arial"/>
              </a:rPr>
              <a:t>l</a:t>
            </a:r>
            <a:r>
              <a:rPr sz="2000" b="1" spc="-15" dirty="0" smtClean="0">
                <a:latin typeface="Calibri" panose="020F0502020204030204" pitchFamily="34" charset="0"/>
                <a:cs typeface="Arial"/>
              </a:rPr>
              <a:t>ickOS</a:t>
            </a:r>
            <a:endParaRPr sz="200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5438140" y="1711960"/>
            <a:ext cx="1990089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 smtClean="0">
                <a:latin typeface="Calibri" panose="020F0502020204030204" pitchFamily="34" charset="0"/>
                <a:cs typeface="Arial"/>
              </a:rPr>
              <a:t>M</a:t>
            </a:r>
            <a:r>
              <a:rPr sz="2000" b="1" spc="5" dirty="0" smtClean="0">
                <a:latin typeface="Calibri" panose="020F0502020204030204" pitchFamily="34" charset="0"/>
                <a:cs typeface="Arial"/>
              </a:rPr>
              <a:t>e</a:t>
            </a:r>
            <a:r>
              <a:rPr sz="2000" b="1" spc="0" dirty="0" smtClean="0">
                <a:latin typeface="Calibri" panose="020F0502020204030204" pitchFamily="34" charset="0"/>
                <a:cs typeface="Arial"/>
              </a:rPr>
              <a:t>asurement</a:t>
            </a:r>
            <a:r>
              <a:rPr sz="2000" b="1" spc="-40" dirty="0" smtClean="0">
                <a:latin typeface="Calibri" panose="020F0502020204030204" pitchFamily="34" charset="0"/>
                <a:cs typeface="Arial"/>
              </a:rPr>
              <a:t> </a:t>
            </a:r>
            <a:r>
              <a:rPr sz="2000" b="1" spc="0" dirty="0" smtClean="0">
                <a:latin typeface="Calibri" panose="020F0502020204030204" pitchFamily="34" charset="0"/>
                <a:cs typeface="Arial"/>
              </a:rPr>
              <a:t>Box</a:t>
            </a:r>
            <a:endParaRPr sz="200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3788408" y="2368551"/>
            <a:ext cx="1503671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 smtClean="0">
                <a:latin typeface="Calibri" panose="020F0502020204030204" pitchFamily="34" charset="0"/>
                <a:cs typeface="Arial"/>
              </a:rPr>
              <a:t>1</a:t>
            </a:r>
            <a:r>
              <a:rPr sz="1400" b="1" spc="0" dirty="0" smtClean="0">
                <a:latin typeface="Calibri" panose="020F0502020204030204" pitchFamily="34" charset="0"/>
                <a:cs typeface="Arial"/>
              </a:rPr>
              <a:t>0</a:t>
            </a:r>
            <a:r>
              <a:rPr sz="1400" b="1" spc="-15" dirty="0" smtClean="0">
                <a:latin typeface="Calibri" panose="020F0502020204030204" pitchFamily="34" charset="0"/>
                <a:cs typeface="Arial"/>
              </a:rPr>
              <a:t>Gb</a:t>
            </a:r>
            <a:r>
              <a:rPr sz="1400" b="1" spc="0" dirty="0" smtClean="0">
                <a:latin typeface="Calibri" panose="020F0502020204030204" pitchFamily="34" charset="0"/>
                <a:cs typeface="Arial"/>
              </a:rPr>
              <a:t>/s</a:t>
            </a:r>
            <a:r>
              <a:rPr sz="1400" b="1" spc="15" dirty="0" smtClean="0">
                <a:latin typeface="Calibri" panose="020F0502020204030204" pitchFamily="34" charset="0"/>
                <a:cs typeface="Arial"/>
              </a:rPr>
              <a:t> </a:t>
            </a:r>
            <a:r>
              <a:rPr sz="1400" b="1" spc="-5" dirty="0" smtClean="0">
                <a:latin typeface="Calibri" panose="020F0502020204030204" pitchFamily="34" charset="0"/>
                <a:cs typeface="Arial"/>
              </a:rPr>
              <a:t>d</a:t>
            </a:r>
            <a:r>
              <a:rPr sz="1400" b="1" spc="-10" dirty="0" smtClean="0">
                <a:latin typeface="Calibri" panose="020F0502020204030204" pitchFamily="34" charset="0"/>
                <a:cs typeface="Arial"/>
              </a:rPr>
              <a:t>i</a:t>
            </a:r>
            <a:r>
              <a:rPr sz="1400" b="1" spc="0" dirty="0" smtClean="0">
                <a:latin typeface="Calibri" panose="020F0502020204030204" pitchFamily="34" charset="0"/>
                <a:cs typeface="Arial"/>
              </a:rPr>
              <a:t>r</a:t>
            </a:r>
            <a:r>
              <a:rPr sz="1400" b="1" spc="-10" dirty="0" smtClean="0">
                <a:latin typeface="Calibri" panose="020F0502020204030204" pitchFamily="34" charset="0"/>
                <a:cs typeface="Arial"/>
              </a:rPr>
              <a:t>e</a:t>
            </a:r>
            <a:r>
              <a:rPr sz="1400" b="1" spc="0" dirty="0" smtClean="0">
                <a:latin typeface="Calibri" panose="020F0502020204030204" pitchFamily="34" charset="0"/>
                <a:cs typeface="Arial"/>
              </a:rPr>
              <a:t>ct</a:t>
            </a:r>
            <a:r>
              <a:rPr sz="1400" b="1" spc="25" dirty="0" smtClean="0">
                <a:latin typeface="Calibri" panose="020F0502020204030204" pitchFamily="34" charset="0"/>
                <a:cs typeface="Arial"/>
              </a:rPr>
              <a:t> </a:t>
            </a:r>
            <a:r>
              <a:rPr sz="1400" b="1" spc="0" dirty="0" smtClean="0">
                <a:latin typeface="Calibri" panose="020F0502020204030204" pitchFamily="34" charset="0"/>
                <a:cs typeface="Arial"/>
              </a:rPr>
              <a:t>c</a:t>
            </a:r>
            <a:r>
              <a:rPr sz="1400" b="1" spc="-10" dirty="0" smtClean="0">
                <a:latin typeface="Calibri" panose="020F0502020204030204" pitchFamily="34" charset="0"/>
                <a:cs typeface="Arial"/>
              </a:rPr>
              <a:t>a</a:t>
            </a:r>
            <a:r>
              <a:rPr sz="1400" b="1" spc="-5" dirty="0" smtClean="0">
                <a:latin typeface="Calibri" panose="020F0502020204030204" pitchFamily="34" charset="0"/>
                <a:cs typeface="Arial"/>
              </a:rPr>
              <a:t>b</a:t>
            </a:r>
            <a:r>
              <a:rPr sz="1400" b="1" spc="-10" dirty="0" smtClean="0">
                <a:latin typeface="Calibri" panose="020F0502020204030204" pitchFamily="34" charset="0"/>
                <a:cs typeface="Arial"/>
              </a:rPr>
              <a:t>l</a:t>
            </a:r>
            <a:r>
              <a:rPr sz="1400" b="1" spc="0" dirty="0" smtClean="0">
                <a:latin typeface="Calibri" panose="020F0502020204030204" pitchFamily="34" charset="0"/>
                <a:cs typeface="Arial"/>
              </a:rPr>
              <a:t>e</a:t>
            </a:r>
            <a:endParaRPr sz="140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10" name="object 9"/>
          <p:cNvSpPr/>
          <p:nvPr/>
        </p:nvSpPr>
        <p:spPr>
          <a:xfrm>
            <a:off x="2343150" y="2033270"/>
            <a:ext cx="568960" cy="78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000">
              <a:latin typeface="Calibri" panose="020F0502020204030204" pitchFamily="34" charset="0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5990590" y="2033270"/>
            <a:ext cx="566419" cy="78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0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63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02711"/>
            <a:ext cx="8496944" cy="793433"/>
          </a:xfrm>
        </p:spPr>
        <p:txBody>
          <a:bodyPr/>
          <a:lstStyle/>
          <a:p>
            <a:r>
              <a:rPr lang="en-US" altLang="ko-KR" dirty="0" err="1" smtClean="0">
                <a:latin typeface="Calibri" panose="020F0502020204030204" pitchFamily="34" charset="0"/>
              </a:rPr>
              <a:t>ClickOS</a:t>
            </a:r>
            <a:r>
              <a:rPr lang="en-US" altLang="ko-KR" dirty="0" smtClean="0">
                <a:latin typeface="Calibri" panose="020F0502020204030204" pitchFamily="34" charset="0"/>
              </a:rPr>
              <a:t> Base TX Performance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6FA4-4CA0-4665-BA75-6520AE7A2EED}" type="slidenum">
              <a:rPr lang="ko-KR" altLang="en-US" smtClean="0"/>
              <a:pPr/>
              <a:t>25</a:t>
            </a:fld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96144"/>
            <a:ext cx="7298741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63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>
                <a:latin typeface="Calibri" panose="020F0502020204030204" pitchFamily="34" charset="0"/>
              </a:rPr>
              <a:t>ClickOS</a:t>
            </a:r>
            <a:r>
              <a:rPr lang="en-US" altLang="ko-KR" dirty="0">
                <a:latin typeface="Calibri" panose="020F0502020204030204" pitchFamily="34" charset="0"/>
              </a:rPr>
              <a:t> </a:t>
            </a:r>
            <a:r>
              <a:rPr lang="en-US" altLang="ko-KR" dirty="0" err="1" smtClean="0">
                <a:latin typeface="Calibri" panose="020F0502020204030204" pitchFamily="34" charset="0"/>
              </a:rPr>
              <a:t>Tx</a:t>
            </a:r>
            <a:r>
              <a:rPr lang="en-US" altLang="ko-KR" dirty="0" smtClean="0">
                <a:latin typeface="Calibri" panose="020F0502020204030204" pitchFamily="34" charset="0"/>
              </a:rPr>
              <a:t> vs. Rx Performance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6FA4-4CA0-4665-BA75-6520AE7A2EED}" type="slidenum">
              <a:rPr lang="ko-KR" altLang="en-US" smtClean="0"/>
              <a:pPr/>
              <a:t>26</a:t>
            </a:fld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3" y="1688232"/>
            <a:ext cx="909252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74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>
                <a:latin typeface="Calibri" panose="020F0502020204030204" pitchFamily="34" charset="0"/>
              </a:rPr>
              <a:t>ClickOS</a:t>
            </a:r>
            <a:r>
              <a:rPr lang="en-US" altLang="ko-KR" dirty="0">
                <a:latin typeface="Calibri" panose="020F0502020204030204" pitchFamily="34" charset="0"/>
              </a:rPr>
              <a:t> (virtualized) </a:t>
            </a:r>
            <a:r>
              <a:rPr lang="en-US" altLang="ko-KR" dirty="0" err="1">
                <a:latin typeface="Calibri" panose="020F0502020204030204" pitchFamily="34" charset="0"/>
              </a:rPr>
              <a:t>Middlebox</a:t>
            </a:r>
            <a:r>
              <a:rPr lang="en-US" altLang="ko-KR" dirty="0">
                <a:latin typeface="Calibri" panose="020F0502020204030204" pitchFamily="34" charset="0"/>
              </a:rPr>
              <a:t> Performance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59632" y="3488432"/>
            <a:ext cx="8496944" cy="1440160"/>
          </a:xfrm>
        </p:spPr>
        <p:txBody>
          <a:bodyPr>
            <a:normAutofit lnSpcReduction="10000"/>
          </a:bodyPr>
          <a:lstStyle/>
          <a:p>
            <a:r>
              <a:rPr lang="en-US" altLang="ko-KR" sz="2000" dirty="0" smtClean="0"/>
              <a:t>Intel Xeon E1220 4-core 3.2GHz (Sandy bridge)</a:t>
            </a:r>
          </a:p>
          <a:p>
            <a:r>
              <a:rPr lang="en-US" altLang="ko-KR" sz="2000" dirty="0" smtClean="0"/>
              <a:t>16GB RAM, 1x Intel x520 10Gbps NIC</a:t>
            </a:r>
          </a:p>
          <a:p>
            <a:r>
              <a:rPr lang="en-US" altLang="ko-KR" sz="2000" dirty="0" smtClean="0"/>
              <a:t>One CPU core assigned to VMs, 3 CPU cores for Domain-0</a:t>
            </a:r>
          </a:p>
          <a:p>
            <a:r>
              <a:rPr lang="en-US" altLang="ko-KR" sz="2000" dirty="0" smtClean="0"/>
              <a:t>Linux 3.6.10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6FA4-4CA0-4665-BA75-6520AE7A2EED}" type="slidenum">
              <a:rPr lang="ko-KR" altLang="en-US" smtClean="0"/>
              <a:pPr/>
              <a:t>27</a:t>
            </a:fld>
            <a:endParaRPr lang="ko-KR" altLang="en-US"/>
          </a:p>
        </p:txBody>
      </p:sp>
      <p:sp>
        <p:nvSpPr>
          <p:cNvPr id="7" name="object 6"/>
          <p:cNvSpPr txBox="1"/>
          <p:nvPr/>
        </p:nvSpPr>
        <p:spPr>
          <a:xfrm>
            <a:off x="1811204" y="2820670"/>
            <a:ext cx="9023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000" b="1" spc="-10" dirty="0" smtClean="0">
                <a:latin typeface="Calibri" panose="020F0502020204030204" pitchFamily="34" charset="0"/>
                <a:cs typeface="Arial"/>
              </a:rPr>
              <a:t>Host 1</a:t>
            </a:r>
            <a:endParaRPr sz="200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6876564" y="2803583"/>
            <a:ext cx="1990089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000" b="1" spc="-10" dirty="0" smtClean="0">
                <a:latin typeface="Calibri" panose="020F0502020204030204" pitchFamily="34" charset="0"/>
                <a:cs typeface="Arial"/>
              </a:rPr>
              <a:t>Host 2</a:t>
            </a:r>
            <a:endParaRPr sz="200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2688265" y="2368551"/>
            <a:ext cx="1503671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 smtClean="0">
                <a:latin typeface="Calibri" panose="020F0502020204030204" pitchFamily="34" charset="0"/>
                <a:cs typeface="Arial"/>
              </a:rPr>
              <a:t>1</a:t>
            </a:r>
            <a:r>
              <a:rPr sz="1400" b="1" spc="0" dirty="0" smtClean="0">
                <a:latin typeface="Calibri" panose="020F0502020204030204" pitchFamily="34" charset="0"/>
                <a:cs typeface="Arial"/>
              </a:rPr>
              <a:t>0</a:t>
            </a:r>
            <a:r>
              <a:rPr sz="1400" b="1" spc="-15" dirty="0" smtClean="0">
                <a:latin typeface="Calibri" panose="020F0502020204030204" pitchFamily="34" charset="0"/>
                <a:cs typeface="Arial"/>
              </a:rPr>
              <a:t>Gb</a:t>
            </a:r>
            <a:r>
              <a:rPr sz="1400" b="1" spc="0" dirty="0" smtClean="0">
                <a:latin typeface="Calibri" panose="020F0502020204030204" pitchFamily="34" charset="0"/>
                <a:cs typeface="Arial"/>
              </a:rPr>
              <a:t>/s</a:t>
            </a:r>
            <a:r>
              <a:rPr sz="1400" b="1" spc="15" dirty="0" smtClean="0">
                <a:latin typeface="Calibri" panose="020F0502020204030204" pitchFamily="34" charset="0"/>
                <a:cs typeface="Arial"/>
              </a:rPr>
              <a:t> </a:t>
            </a:r>
            <a:r>
              <a:rPr sz="1400" b="1" spc="-5" dirty="0" smtClean="0">
                <a:latin typeface="Calibri" panose="020F0502020204030204" pitchFamily="34" charset="0"/>
                <a:cs typeface="Arial"/>
              </a:rPr>
              <a:t>d</a:t>
            </a:r>
            <a:r>
              <a:rPr sz="1400" b="1" spc="-10" dirty="0" smtClean="0">
                <a:latin typeface="Calibri" panose="020F0502020204030204" pitchFamily="34" charset="0"/>
                <a:cs typeface="Arial"/>
              </a:rPr>
              <a:t>i</a:t>
            </a:r>
            <a:r>
              <a:rPr sz="1400" b="1" spc="0" dirty="0" smtClean="0">
                <a:latin typeface="Calibri" panose="020F0502020204030204" pitchFamily="34" charset="0"/>
                <a:cs typeface="Arial"/>
              </a:rPr>
              <a:t>r</a:t>
            </a:r>
            <a:r>
              <a:rPr sz="1400" b="1" spc="-10" dirty="0" smtClean="0">
                <a:latin typeface="Calibri" panose="020F0502020204030204" pitchFamily="34" charset="0"/>
                <a:cs typeface="Arial"/>
              </a:rPr>
              <a:t>e</a:t>
            </a:r>
            <a:r>
              <a:rPr sz="1400" b="1" spc="0" dirty="0" smtClean="0">
                <a:latin typeface="Calibri" panose="020F0502020204030204" pitchFamily="34" charset="0"/>
                <a:cs typeface="Arial"/>
              </a:rPr>
              <a:t>ct</a:t>
            </a:r>
            <a:r>
              <a:rPr sz="1400" b="1" spc="25" dirty="0" smtClean="0">
                <a:latin typeface="Calibri" panose="020F0502020204030204" pitchFamily="34" charset="0"/>
                <a:cs typeface="Arial"/>
              </a:rPr>
              <a:t> </a:t>
            </a:r>
            <a:r>
              <a:rPr sz="1400" b="1" spc="0" dirty="0" smtClean="0">
                <a:latin typeface="Calibri" panose="020F0502020204030204" pitchFamily="34" charset="0"/>
                <a:cs typeface="Arial"/>
              </a:rPr>
              <a:t>c</a:t>
            </a:r>
            <a:r>
              <a:rPr sz="1400" b="1" spc="-10" dirty="0" smtClean="0">
                <a:latin typeface="Calibri" panose="020F0502020204030204" pitchFamily="34" charset="0"/>
                <a:cs typeface="Arial"/>
              </a:rPr>
              <a:t>a</a:t>
            </a:r>
            <a:r>
              <a:rPr sz="1400" b="1" spc="-5" dirty="0" smtClean="0">
                <a:latin typeface="Calibri" panose="020F0502020204030204" pitchFamily="34" charset="0"/>
                <a:cs typeface="Arial"/>
              </a:rPr>
              <a:t>b</a:t>
            </a:r>
            <a:r>
              <a:rPr sz="1400" b="1" spc="-10" dirty="0" smtClean="0">
                <a:latin typeface="Calibri" panose="020F0502020204030204" pitchFamily="34" charset="0"/>
                <a:cs typeface="Arial"/>
              </a:rPr>
              <a:t>l</a:t>
            </a:r>
            <a:r>
              <a:rPr sz="1400" b="1" spc="0" dirty="0" smtClean="0">
                <a:latin typeface="Calibri" panose="020F0502020204030204" pitchFamily="34" charset="0"/>
                <a:cs typeface="Arial"/>
              </a:rPr>
              <a:t>e</a:t>
            </a:r>
            <a:endParaRPr sz="140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10" name="object 9"/>
          <p:cNvSpPr/>
          <p:nvPr/>
        </p:nvSpPr>
        <p:spPr>
          <a:xfrm>
            <a:off x="1907704" y="2033270"/>
            <a:ext cx="568960" cy="78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000">
              <a:latin typeface="Calibri" panose="020F0502020204030204" pitchFamily="34" charset="0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4409292" y="2033270"/>
            <a:ext cx="566419" cy="78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000">
              <a:latin typeface="Calibri" panose="020F0502020204030204" pitchFamily="34" charset="0"/>
            </a:endParaRPr>
          </a:p>
        </p:txBody>
      </p:sp>
      <p:cxnSp>
        <p:nvCxnSpPr>
          <p:cNvPr id="13" name="직선 화살표 연결선 12"/>
          <p:cNvCxnSpPr/>
          <p:nvPr/>
        </p:nvCxnSpPr>
        <p:spPr>
          <a:xfrm>
            <a:off x="2476664" y="2368551"/>
            <a:ext cx="187591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object 8"/>
          <p:cNvSpPr txBox="1"/>
          <p:nvPr/>
        </p:nvSpPr>
        <p:spPr>
          <a:xfrm>
            <a:off x="5212251" y="2368551"/>
            <a:ext cx="1503671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 smtClean="0">
                <a:latin typeface="Calibri" panose="020F0502020204030204" pitchFamily="34" charset="0"/>
                <a:cs typeface="Arial"/>
              </a:rPr>
              <a:t>1</a:t>
            </a:r>
            <a:r>
              <a:rPr sz="1400" b="1" spc="0" dirty="0" smtClean="0">
                <a:latin typeface="Calibri" panose="020F0502020204030204" pitchFamily="34" charset="0"/>
                <a:cs typeface="Arial"/>
              </a:rPr>
              <a:t>0</a:t>
            </a:r>
            <a:r>
              <a:rPr sz="1400" b="1" spc="-15" dirty="0" smtClean="0">
                <a:latin typeface="Calibri" panose="020F0502020204030204" pitchFamily="34" charset="0"/>
                <a:cs typeface="Arial"/>
              </a:rPr>
              <a:t>Gb</a:t>
            </a:r>
            <a:r>
              <a:rPr sz="1400" b="1" spc="0" dirty="0" smtClean="0">
                <a:latin typeface="Calibri" panose="020F0502020204030204" pitchFamily="34" charset="0"/>
                <a:cs typeface="Arial"/>
              </a:rPr>
              <a:t>/s</a:t>
            </a:r>
            <a:r>
              <a:rPr sz="1400" b="1" spc="15" dirty="0" smtClean="0">
                <a:latin typeface="Calibri" panose="020F0502020204030204" pitchFamily="34" charset="0"/>
                <a:cs typeface="Arial"/>
              </a:rPr>
              <a:t> </a:t>
            </a:r>
            <a:r>
              <a:rPr sz="1400" b="1" spc="-5" dirty="0" smtClean="0">
                <a:latin typeface="Calibri" panose="020F0502020204030204" pitchFamily="34" charset="0"/>
                <a:cs typeface="Arial"/>
              </a:rPr>
              <a:t>d</a:t>
            </a:r>
            <a:r>
              <a:rPr sz="1400" b="1" spc="-10" dirty="0" smtClean="0">
                <a:latin typeface="Calibri" panose="020F0502020204030204" pitchFamily="34" charset="0"/>
                <a:cs typeface="Arial"/>
              </a:rPr>
              <a:t>i</a:t>
            </a:r>
            <a:r>
              <a:rPr sz="1400" b="1" spc="0" dirty="0" smtClean="0">
                <a:latin typeface="Calibri" panose="020F0502020204030204" pitchFamily="34" charset="0"/>
                <a:cs typeface="Arial"/>
              </a:rPr>
              <a:t>r</a:t>
            </a:r>
            <a:r>
              <a:rPr sz="1400" b="1" spc="-10" dirty="0" smtClean="0">
                <a:latin typeface="Calibri" panose="020F0502020204030204" pitchFamily="34" charset="0"/>
                <a:cs typeface="Arial"/>
              </a:rPr>
              <a:t>e</a:t>
            </a:r>
            <a:r>
              <a:rPr sz="1400" b="1" spc="0" dirty="0" smtClean="0">
                <a:latin typeface="Calibri" panose="020F0502020204030204" pitchFamily="34" charset="0"/>
                <a:cs typeface="Arial"/>
              </a:rPr>
              <a:t>ct</a:t>
            </a:r>
            <a:r>
              <a:rPr sz="1400" b="1" spc="25" dirty="0" smtClean="0">
                <a:latin typeface="Calibri" panose="020F0502020204030204" pitchFamily="34" charset="0"/>
                <a:cs typeface="Arial"/>
              </a:rPr>
              <a:t> </a:t>
            </a:r>
            <a:r>
              <a:rPr sz="1400" b="1" spc="0" dirty="0" smtClean="0">
                <a:latin typeface="Calibri" panose="020F0502020204030204" pitchFamily="34" charset="0"/>
                <a:cs typeface="Arial"/>
              </a:rPr>
              <a:t>c</a:t>
            </a:r>
            <a:r>
              <a:rPr sz="1400" b="1" spc="-10" dirty="0" smtClean="0">
                <a:latin typeface="Calibri" panose="020F0502020204030204" pitchFamily="34" charset="0"/>
                <a:cs typeface="Arial"/>
              </a:rPr>
              <a:t>a</a:t>
            </a:r>
            <a:r>
              <a:rPr sz="1400" b="1" spc="-5" dirty="0" smtClean="0">
                <a:latin typeface="Calibri" panose="020F0502020204030204" pitchFamily="34" charset="0"/>
                <a:cs typeface="Arial"/>
              </a:rPr>
              <a:t>b</a:t>
            </a:r>
            <a:r>
              <a:rPr sz="1400" b="1" spc="-10" dirty="0" smtClean="0">
                <a:latin typeface="Calibri" panose="020F0502020204030204" pitchFamily="34" charset="0"/>
                <a:cs typeface="Arial"/>
              </a:rPr>
              <a:t>l</a:t>
            </a:r>
            <a:r>
              <a:rPr sz="1400" b="1" spc="0" dirty="0" smtClean="0">
                <a:latin typeface="Calibri" panose="020F0502020204030204" pitchFamily="34" charset="0"/>
                <a:cs typeface="Arial"/>
              </a:rPr>
              <a:t>e</a:t>
            </a:r>
            <a:endParaRPr sz="140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" name="object 10"/>
          <p:cNvSpPr/>
          <p:nvPr/>
        </p:nvSpPr>
        <p:spPr>
          <a:xfrm>
            <a:off x="6933278" y="2033270"/>
            <a:ext cx="566419" cy="78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000">
              <a:latin typeface="Calibri" panose="020F0502020204030204" pitchFamily="34" charset="0"/>
            </a:endParaRPr>
          </a:p>
        </p:txBody>
      </p:sp>
      <p:cxnSp>
        <p:nvCxnSpPr>
          <p:cNvPr id="16" name="직선 화살표 연결선 15"/>
          <p:cNvCxnSpPr/>
          <p:nvPr/>
        </p:nvCxnSpPr>
        <p:spPr>
          <a:xfrm>
            <a:off x="5000650" y="2368551"/>
            <a:ext cx="187591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object 7"/>
          <p:cNvSpPr txBox="1"/>
          <p:nvPr/>
        </p:nvSpPr>
        <p:spPr>
          <a:xfrm>
            <a:off x="4255139" y="2808547"/>
            <a:ext cx="859673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000" b="1" spc="-10" dirty="0" err="1" smtClean="0">
                <a:latin typeface="Calibri" panose="020F0502020204030204" pitchFamily="34" charset="0"/>
                <a:cs typeface="Arial"/>
              </a:rPr>
              <a:t>ClickOS</a:t>
            </a:r>
            <a:endParaRPr sz="2000" dirty="0">
              <a:latin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082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02711"/>
            <a:ext cx="8496944" cy="793433"/>
          </a:xfrm>
        </p:spPr>
        <p:txBody>
          <a:bodyPr>
            <a:normAutofit fontScale="90000"/>
          </a:bodyPr>
          <a:lstStyle/>
          <a:p>
            <a:r>
              <a:rPr lang="en-US" altLang="ko-KR" dirty="0" err="1">
                <a:latin typeface="Calibri" panose="020F0502020204030204" pitchFamily="34" charset="0"/>
              </a:rPr>
              <a:t>ClickOS</a:t>
            </a:r>
            <a:r>
              <a:rPr lang="en-US" altLang="ko-KR" dirty="0">
                <a:latin typeface="Calibri" panose="020F0502020204030204" pitchFamily="34" charset="0"/>
              </a:rPr>
              <a:t> (virtualized) </a:t>
            </a:r>
            <a:r>
              <a:rPr lang="en-US" altLang="ko-KR" dirty="0" err="1">
                <a:latin typeface="Calibri" panose="020F0502020204030204" pitchFamily="34" charset="0"/>
              </a:rPr>
              <a:t>Middlebox</a:t>
            </a:r>
            <a:r>
              <a:rPr lang="en-US" altLang="ko-KR" dirty="0">
                <a:latin typeface="Calibri" panose="020F0502020204030204" pitchFamily="34" charset="0"/>
              </a:rPr>
              <a:t> Performance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6FA4-4CA0-4665-BA75-6520AE7A2EED}" type="slidenum">
              <a:rPr lang="ko-KR" altLang="en-US" smtClean="0"/>
              <a:pPr/>
              <a:t>28</a:t>
            </a:fld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76" y="810184"/>
            <a:ext cx="6577683" cy="553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직선 연결선 4"/>
          <p:cNvCxnSpPr/>
          <p:nvPr/>
        </p:nvCxnSpPr>
        <p:spPr>
          <a:xfrm>
            <a:off x="1386880" y="3827264"/>
            <a:ext cx="62519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7584256" y="3477498"/>
            <a:ext cx="1363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Line rate for 512B </a:t>
            </a:r>
            <a:r>
              <a:rPr lang="en-US" altLang="ko-KR" dirty="0" err="1" smtClean="0">
                <a:latin typeface="Calibri" panose="020F0502020204030204" pitchFamily="34" charset="0"/>
              </a:rPr>
              <a:t>pkts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4352156" y="4111129"/>
            <a:ext cx="338460" cy="2286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5016748" y="4111128"/>
            <a:ext cx="338460" cy="2286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7020272" y="4107555"/>
            <a:ext cx="338460" cy="2286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361480" y="870744"/>
            <a:ext cx="736848" cy="4824536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292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  <p:bldP spid="11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Chaining </a:t>
            </a:r>
            <a:r>
              <a:rPr lang="en-US" altLang="ko-KR" dirty="0" err="1" smtClean="0">
                <a:latin typeface="Calibri" panose="020F0502020204030204" pitchFamily="34" charset="0"/>
              </a:rPr>
              <a:t>ClickOS</a:t>
            </a:r>
            <a:r>
              <a:rPr lang="en-US" altLang="ko-KR" dirty="0" smtClean="0">
                <a:latin typeface="Calibri" panose="020F0502020204030204" pitchFamily="34" charset="0"/>
              </a:rPr>
              <a:t> VMs (back-to-back)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6FA4-4CA0-4665-BA75-6520AE7A2EED}" type="slidenum">
              <a:rPr lang="ko-KR" altLang="en-US" smtClean="0"/>
              <a:pPr/>
              <a:t>29</a:t>
            </a:fld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92784"/>
            <a:ext cx="8106296" cy="487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39552" y="1031119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</a:rPr>
              <a:t>1</a:t>
            </a:r>
            <a:r>
              <a:rPr lang="ko-KR" altLang="en-US" sz="2400" dirty="0" smtClean="0">
                <a:latin typeface="Calibri" panose="020F0502020204030204" pitchFamily="34" charset="0"/>
              </a:rPr>
              <a:t> </a:t>
            </a:r>
            <a:r>
              <a:rPr lang="en-US" altLang="ko-KR" sz="2400" dirty="0" smtClean="0">
                <a:latin typeface="Calibri" panose="020F0502020204030204" pitchFamily="34" charset="0"/>
              </a:rPr>
              <a:t>CPU core for running all the VMs</a:t>
            </a:r>
            <a:endParaRPr lang="en-US" altLang="ko-K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11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A </a:t>
            </a:r>
            <a:r>
              <a:rPr lang="en-US" altLang="ko-KR" dirty="0" err="1" smtClean="0">
                <a:latin typeface="Calibri" panose="020F0502020204030204" pitchFamily="34" charset="0"/>
              </a:rPr>
              <a:t>Middlebox</a:t>
            </a:r>
            <a:r>
              <a:rPr lang="en-US" altLang="ko-KR" dirty="0" smtClean="0">
                <a:latin typeface="Calibri" panose="020F0502020204030204" pitchFamily="34" charset="0"/>
              </a:rPr>
              <a:t> World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6FA4-4CA0-4665-BA75-6520AE7A2EED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5" name="object 3"/>
          <p:cNvSpPr/>
          <p:nvPr/>
        </p:nvSpPr>
        <p:spPr>
          <a:xfrm>
            <a:off x="868605" y="1772920"/>
            <a:ext cx="1493520" cy="1878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000">
              <a:latin typeface="Calibri" panose="020F0502020204030204" pitchFamily="34" charset="0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755576" y="3559809"/>
            <a:ext cx="173418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b="1" spc="-10" dirty="0" smtClean="0">
                <a:latin typeface="Calibri" panose="020F0502020204030204" pitchFamily="34" charset="0"/>
                <a:cs typeface="Arial"/>
              </a:rPr>
              <a:t>c</a:t>
            </a:r>
            <a:r>
              <a:rPr b="1" spc="0" dirty="0" smtClean="0">
                <a:latin typeface="Calibri" panose="020F0502020204030204" pitchFamily="34" charset="0"/>
                <a:cs typeface="Arial"/>
              </a:rPr>
              <a:t>a</a:t>
            </a:r>
            <a:r>
              <a:rPr b="1" spc="5" dirty="0" smtClean="0">
                <a:latin typeface="Calibri" panose="020F0502020204030204" pitchFamily="34" charset="0"/>
                <a:cs typeface="Arial"/>
              </a:rPr>
              <a:t>r</a:t>
            </a:r>
            <a:r>
              <a:rPr b="1" spc="-5" dirty="0" smtClean="0">
                <a:latin typeface="Calibri" panose="020F0502020204030204" pitchFamily="34" charset="0"/>
                <a:cs typeface="Arial"/>
              </a:rPr>
              <a:t>r</a:t>
            </a:r>
            <a:r>
              <a:rPr b="1" spc="-10" dirty="0" smtClean="0">
                <a:latin typeface="Calibri" panose="020F0502020204030204" pitchFamily="34" charset="0"/>
                <a:cs typeface="Arial"/>
              </a:rPr>
              <a:t>i</a:t>
            </a:r>
            <a:r>
              <a:rPr b="1" spc="0" dirty="0" smtClean="0">
                <a:latin typeface="Calibri" panose="020F0502020204030204" pitchFamily="34" charset="0"/>
                <a:cs typeface="Arial"/>
              </a:rPr>
              <a:t>e</a:t>
            </a:r>
            <a:r>
              <a:rPr b="1" spc="-5" dirty="0" smtClean="0">
                <a:latin typeface="Calibri" panose="020F0502020204030204" pitchFamily="34" charset="0"/>
                <a:cs typeface="Arial"/>
              </a:rPr>
              <a:t>r</a:t>
            </a:r>
            <a:r>
              <a:rPr b="1" spc="5" dirty="0" smtClean="0">
                <a:latin typeface="Calibri" panose="020F0502020204030204" pitchFamily="34" charset="0"/>
                <a:cs typeface="Arial"/>
              </a:rPr>
              <a:t>-</a:t>
            </a:r>
            <a:r>
              <a:rPr b="1" spc="-20" dirty="0" smtClean="0">
                <a:latin typeface="Calibri" panose="020F0502020204030204" pitchFamily="34" charset="0"/>
                <a:cs typeface="Arial"/>
              </a:rPr>
              <a:t>g</a:t>
            </a:r>
            <a:r>
              <a:rPr b="1" spc="-5" dirty="0" smtClean="0">
                <a:latin typeface="Calibri" panose="020F0502020204030204" pitchFamily="34" charset="0"/>
                <a:cs typeface="Arial"/>
              </a:rPr>
              <a:t>r</a:t>
            </a:r>
            <a:r>
              <a:rPr b="1" spc="-10" dirty="0" smtClean="0">
                <a:latin typeface="Calibri" panose="020F0502020204030204" pitchFamily="34" charset="0"/>
                <a:cs typeface="Arial"/>
              </a:rPr>
              <a:t>ade</a:t>
            </a:r>
            <a:r>
              <a:rPr b="1" spc="-15" dirty="0" smtClean="0">
                <a:latin typeface="Calibri" panose="020F0502020204030204" pitchFamily="34" charset="0"/>
                <a:cs typeface="Arial"/>
              </a:rPr>
              <a:t> </a:t>
            </a:r>
            <a:r>
              <a:rPr b="1" spc="-5" dirty="0" smtClean="0">
                <a:latin typeface="Calibri" panose="020F0502020204030204" pitchFamily="34" charset="0"/>
                <a:cs typeface="Arial"/>
              </a:rPr>
              <a:t>N</a:t>
            </a:r>
            <a:r>
              <a:rPr b="1" spc="-120" dirty="0" smtClean="0">
                <a:latin typeface="Calibri" panose="020F0502020204030204" pitchFamily="34" charset="0"/>
                <a:cs typeface="Arial"/>
              </a:rPr>
              <a:t>A</a:t>
            </a:r>
            <a:r>
              <a:rPr b="1" spc="-10" dirty="0" smtClean="0">
                <a:latin typeface="Calibri" panose="020F0502020204030204" pitchFamily="34" charset="0"/>
                <a:cs typeface="Arial"/>
              </a:rPr>
              <a:t>T</a:t>
            </a:r>
            <a:endParaRPr>
              <a:latin typeface="Calibri" panose="020F0502020204030204" pitchFamily="34" charset="0"/>
              <a:cs typeface="Arial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6221656" y="3144520"/>
            <a:ext cx="1637030" cy="1640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000">
              <a:latin typeface="Calibri" panose="020F0502020204030204" pitchFamily="34" charset="0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6492166" y="4151629"/>
            <a:ext cx="1329690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b="1" spc="-10" dirty="0" smtClean="0">
                <a:latin typeface="Calibri" panose="020F0502020204030204" pitchFamily="34" charset="0"/>
                <a:cs typeface="Arial"/>
              </a:rPr>
              <a:t>load</a:t>
            </a:r>
            <a:r>
              <a:rPr b="1" spc="-25" dirty="0" smtClean="0">
                <a:latin typeface="Calibri" panose="020F0502020204030204" pitchFamily="34" charset="0"/>
                <a:cs typeface="Arial"/>
              </a:rPr>
              <a:t> </a:t>
            </a:r>
            <a:r>
              <a:rPr b="1" spc="-10" dirty="0" smtClean="0">
                <a:latin typeface="Calibri" panose="020F0502020204030204" pitchFamily="34" charset="0"/>
                <a:cs typeface="Arial"/>
              </a:rPr>
              <a:t>bala</a:t>
            </a:r>
            <a:r>
              <a:rPr b="1" spc="-20" dirty="0" smtClean="0">
                <a:latin typeface="Calibri" panose="020F0502020204030204" pitchFamily="34" charset="0"/>
                <a:cs typeface="Arial"/>
              </a:rPr>
              <a:t>n</a:t>
            </a:r>
            <a:r>
              <a:rPr b="1" spc="0" dirty="0" smtClean="0">
                <a:latin typeface="Calibri" panose="020F0502020204030204" pitchFamily="34" charset="0"/>
                <a:cs typeface="Arial"/>
              </a:rPr>
              <a:t>cer</a:t>
            </a:r>
            <a:endParaRPr>
              <a:latin typeface="Calibri" panose="020F0502020204030204" pitchFamily="34" charset="0"/>
              <a:cs typeface="Arial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5900345" y="4617720"/>
            <a:ext cx="1098550" cy="6705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000">
              <a:latin typeface="Calibri" panose="020F0502020204030204" pitchFamily="34" charset="0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6352466" y="5200650"/>
            <a:ext cx="36385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b="1" spc="-5" dirty="0" smtClean="0">
                <a:latin typeface="Calibri" panose="020F0502020204030204" pitchFamily="34" charset="0"/>
                <a:cs typeface="Arial"/>
              </a:rPr>
              <a:t>D</a:t>
            </a:r>
            <a:r>
              <a:rPr b="1" spc="-10" dirty="0" smtClean="0">
                <a:latin typeface="Calibri" panose="020F0502020204030204" pitchFamily="34" charset="0"/>
                <a:cs typeface="Arial"/>
              </a:rPr>
              <a:t>PI</a:t>
            </a:r>
            <a:endParaRPr>
              <a:latin typeface="Calibri" panose="020F0502020204030204" pitchFamily="34" charset="0"/>
              <a:cs typeface="Arial"/>
            </a:endParaRPr>
          </a:p>
        </p:txBody>
      </p:sp>
      <p:sp>
        <p:nvSpPr>
          <p:cNvPr id="11" name="object 9"/>
          <p:cNvSpPr/>
          <p:nvPr/>
        </p:nvSpPr>
        <p:spPr>
          <a:xfrm>
            <a:off x="3065706" y="4286250"/>
            <a:ext cx="1986280" cy="15963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0"/>
          <p:cNvSpPr txBox="1"/>
          <p:nvPr/>
        </p:nvSpPr>
        <p:spPr>
          <a:xfrm>
            <a:off x="3642286" y="5363209"/>
            <a:ext cx="1250950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b="1" spc="-20" dirty="0" smtClean="0">
                <a:latin typeface="Calibri" panose="020F0502020204030204" pitchFamily="34" charset="0"/>
                <a:cs typeface="Arial"/>
              </a:rPr>
              <a:t>Q</a:t>
            </a:r>
            <a:r>
              <a:rPr b="1" spc="-15" dirty="0" smtClean="0">
                <a:latin typeface="Calibri" panose="020F0502020204030204" pitchFamily="34" charset="0"/>
                <a:cs typeface="Arial"/>
              </a:rPr>
              <a:t>oE</a:t>
            </a:r>
            <a:r>
              <a:rPr b="1" spc="-25" dirty="0" smtClean="0">
                <a:latin typeface="Calibri" panose="020F0502020204030204" pitchFamily="34" charset="0"/>
                <a:cs typeface="Arial"/>
              </a:rPr>
              <a:t> </a:t>
            </a:r>
            <a:r>
              <a:rPr b="1" spc="-5" dirty="0" smtClean="0">
                <a:latin typeface="Calibri" panose="020F0502020204030204" pitchFamily="34" charset="0"/>
                <a:cs typeface="Arial"/>
              </a:rPr>
              <a:t>m</a:t>
            </a:r>
            <a:r>
              <a:rPr b="1" spc="-20" dirty="0" smtClean="0">
                <a:latin typeface="Calibri" panose="020F0502020204030204" pitchFamily="34" charset="0"/>
                <a:cs typeface="Arial"/>
              </a:rPr>
              <a:t>o</a:t>
            </a:r>
            <a:r>
              <a:rPr b="1" spc="-10" dirty="0" smtClean="0">
                <a:latin typeface="Calibri" panose="020F0502020204030204" pitchFamily="34" charset="0"/>
                <a:cs typeface="Arial"/>
              </a:rPr>
              <a:t>ni</a:t>
            </a:r>
            <a:r>
              <a:rPr b="1" spc="5" dirty="0" smtClean="0">
                <a:latin typeface="Calibri" panose="020F0502020204030204" pitchFamily="34" charset="0"/>
                <a:cs typeface="Arial"/>
              </a:rPr>
              <a:t>t</a:t>
            </a:r>
            <a:r>
              <a:rPr b="1" spc="-20" dirty="0" smtClean="0">
                <a:latin typeface="Calibri" panose="020F0502020204030204" pitchFamily="34" charset="0"/>
                <a:cs typeface="Arial"/>
              </a:rPr>
              <a:t>o</a:t>
            </a:r>
            <a:r>
              <a:rPr b="1" spc="0" dirty="0" smtClean="0">
                <a:latin typeface="Calibri" panose="020F0502020204030204" pitchFamily="34" charset="0"/>
                <a:cs typeface="Arial"/>
              </a:rPr>
              <a:t>r</a:t>
            </a:r>
            <a:endParaRPr>
              <a:latin typeface="Calibri" panose="020F0502020204030204" pitchFamily="34" charset="0"/>
              <a:cs typeface="Arial"/>
            </a:endParaRPr>
          </a:p>
        </p:txBody>
      </p:sp>
      <p:sp>
        <p:nvSpPr>
          <p:cNvPr id="13" name="object 11"/>
          <p:cNvSpPr/>
          <p:nvPr/>
        </p:nvSpPr>
        <p:spPr>
          <a:xfrm>
            <a:off x="2291005" y="1386839"/>
            <a:ext cx="1468119" cy="5956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000">
              <a:latin typeface="Calibri" panose="020F0502020204030204" pitchFamily="34" charset="0"/>
            </a:endParaRPr>
          </a:p>
        </p:txBody>
      </p:sp>
      <p:sp>
        <p:nvSpPr>
          <p:cNvPr id="14" name="object 12"/>
          <p:cNvSpPr txBox="1"/>
          <p:nvPr/>
        </p:nvSpPr>
        <p:spPr>
          <a:xfrm>
            <a:off x="2569136" y="1912620"/>
            <a:ext cx="117284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b="1" spc="-10" dirty="0" smtClean="0">
                <a:latin typeface="Calibri" panose="020F0502020204030204" pitchFamily="34" charset="0"/>
                <a:cs typeface="Arial"/>
              </a:rPr>
              <a:t>ad</a:t>
            </a:r>
            <a:r>
              <a:rPr b="1" spc="-25" dirty="0" smtClean="0">
                <a:latin typeface="Calibri" panose="020F0502020204030204" pitchFamily="34" charset="0"/>
                <a:cs typeface="Arial"/>
              </a:rPr>
              <a:t> </a:t>
            </a:r>
            <a:r>
              <a:rPr b="1" spc="-5" dirty="0" smtClean="0">
                <a:latin typeface="Calibri" panose="020F0502020204030204" pitchFamily="34" charset="0"/>
                <a:cs typeface="Arial"/>
              </a:rPr>
              <a:t>i</a:t>
            </a:r>
            <a:r>
              <a:rPr b="1" spc="-20" dirty="0" smtClean="0">
                <a:latin typeface="Calibri" panose="020F0502020204030204" pitchFamily="34" charset="0"/>
                <a:cs typeface="Arial"/>
              </a:rPr>
              <a:t>n</a:t>
            </a:r>
            <a:r>
              <a:rPr b="1" spc="0" dirty="0" smtClean="0">
                <a:latin typeface="Calibri" panose="020F0502020204030204" pitchFamily="34" charset="0"/>
                <a:cs typeface="Arial"/>
              </a:rPr>
              <a:t>se</a:t>
            </a:r>
            <a:r>
              <a:rPr b="1" spc="5" dirty="0" smtClean="0">
                <a:latin typeface="Calibri" panose="020F0502020204030204" pitchFamily="34" charset="0"/>
                <a:cs typeface="Arial"/>
              </a:rPr>
              <a:t>r</a:t>
            </a:r>
            <a:r>
              <a:rPr b="1" spc="-5" dirty="0" smtClean="0">
                <a:latin typeface="Calibri" panose="020F0502020204030204" pitchFamily="34" charset="0"/>
                <a:cs typeface="Arial"/>
              </a:rPr>
              <a:t>t</a:t>
            </a:r>
            <a:r>
              <a:rPr b="1" spc="-10" dirty="0" smtClean="0">
                <a:latin typeface="Calibri" panose="020F0502020204030204" pitchFamily="34" charset="0"/>
                <a:cs typeface="Arial"/>
              </a:rPr>
              <a:t>ion</a:t>
            </a:r>
            <a:endParaRPr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" name="object 13"/>
          <p:cNvSpPr/>
          <p:nvPr/>
        </p:nvSpPr>
        <p:spPr>
          <a:xfrm>
            <a:off x="3994075" y="1739900"/>
            <a:ext cx="1611630" cy="7988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000">
              <a:latin typeface="Calibri" panose="020F0502020204030204" pitchFamily="34" charset="0"/>
            </a:endParaRPr>
          </a:p>
        </p:txBody>
      </p:sp>
      <p:sp>
        <p:nvSpPr>
          <p:cNvPr id="16" name="object 14"/>
          <p:cNvSpPr txBox="1"/>
          <p:nvPr/>
        </p:nvSpPr>
        <p:spPr>
          <a:xfrm>
            <a:off x="4343325" y="2523490"/>
            <a:ext cx="600710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b="1" spc="-5" dirty="0" smtClean="0">
                <a:latin typeface="Calibri" panose="020F0502020204030204" pitchFamily="34" charset="0"/>
                <a:cs typeface="Arial"/>
              </a:rPr>
              <a:t>BR</a:t>
            </a:r>
            <a:r>
              <a:rPr b="1" spc="0" dirty="0" smtClean="0">
                <a:latin typeface="Calibri" panose="020F0502020204030204" pitchFamily="34" charset="0"/>
                <a:cs typeface="Arial"/>
              </a:rPr>
              <a:t>A</a:t>
            </a:r>
            <a:r>
              <a:rPr b="1" spc="-15" dirty="0" smtClean="0">
                <a:latin typeface="Calibri" panose="020F0502020204030204" pitchFamily="34" charset="0"/>
                <a:cs typeface="Arial"/>
              </a:rPr>
              <a:t>S</a:t>
            </a:r>
            <a:endParaRPr>
              <a:latin typeface="Calibri" panose="020F0502020204030204" pitchFamily="34" charset="0"/>
              <a:cs typeface="Arial"/>
            </a:endParaRPr>
          </a:p>
        </p:txBody>
      </p:sp>
      <p:sp>
        <p:nvSpPr>
          <p:cNvPr id="17" name="object 15"/>
          <p:cNvSpPr/>
          <p:nvPr/>
        </p:nvSpPr>
        <p:spPr>
          <a:xfrm>
            <a:off x="5293286" y="2747010"/>
            <a:ext cx="929639" cy="552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000">
              <a:latin typeface="Calibri" panose="020F0502020204030204" pitchFamily="34" charset="0"/>
            </a:endParaRPr>
          </a:p>
        </p:txBody>
      </p:sp>
      <p:sp>
        <p:nvSpPr>
          <p:cNvPr id="18" name="object 16"/>
          <p:cNvSpPr txBox="1"/>
          <p:nvPr/>
        </p:nvSpPr>
        <p:spPr>
          <a:xfrm>
            <a:off x="5030395" y="3306064"/>
            <a:ext cx="1476375" cy="488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720" marR="12700" indent="-287020">
              <a:lnSpc>
                <a:spcPts val="1910"/>
              </a:lnSpc>
            </a:pPr>
            <a:r>
              <a:rPr b="1" spc="-10" dirty="0" smtClean="0">
                <a:latin typeface="Calibri" panose="020F0502020204030204" pitchFamily="34" charset="0"/>
                <a:cs typeface="Arial"/>
              </a:rPr>
              <a:t>s</a:t>
            </a:r>
            <a:r>
              <a:rPr b="1" spc="0" dirty="0" smtClean="0">
                <a:latin typeface="Calibri" panose="020F0502020204030204" pitchFamily="34" charset="0"/>
                <a:cs typeface="Arial"/>
              </a:rPr>
              <a:t>essi</a:t>
            </a:r>
            <a:r>
              <a:rPr b="1" spc="-20" dirty="0" smtClean="0">
                <a:latin typeface="Calibri" panose="020F0502020204030204" pitchFamily="34" charset="0"/>
                <a:cs typeface="Arial"/>
              </a:rPr>
              <a:t>o</a:t>
            </a:r>
            <a:r>
              <a:rPr b="1" spc="-10" dirty="0" smtClean="0">
                <a:latin typeface="Calibri" panose="020F0502020204030204" pitchFamily="34" charset="0"/>
                <a:cs typeface="Arial"/>
              </a:rPr>
              <a:t>n</a:t>
            </a:r>
            <a:r>
              <a:rPr b="1" spc="-25" dirty="0" smtClean="0">
                <a:latin typeface="Calibri" panose="020F0502020204030204" pitchFamily="34" charset="0"/>
                <a:cs typeface="Arial"/>
              </a:rPr>
              <a:t> </a:t>
            </a:r>
            <a:r>
              <a:rPr b="1" spc="-20" dirty="0" smtClean="0">
                <a:latin typeface="Calibri" panose="020F0502020204030204" pitchFamily="34" charset="0"/>
                <a:cs typeface="Arial"/>
              </a:rPr>
              <a:t>b</a:t>
            </a:r>
            <a:r>
              <a:rPr b="1" spc="-10" dirty="0" smtClean="0">
                <a:latin typeface="Calibri" panose="020F0502020204030204" pitchFamily="34" charset="0"/>
                <a:cs typeface="Arial"/>
              </a:rPr>
              <a:t>o</a:t>
            </a:r>
            <a:r>
              <a:rPr b="1" spc="-5" dirty="0" smtClean="0">
                <a:latin typeface="Calibri" panose="020F0502020204030204" pitchFamily="34" charset="0"/>
                <a:cs typeface="Arial"/>
              </a:rPr>
              <a:t>r</a:t>
            </a:r>
            <a:r>
              <a:rPr b="1" spc="-10" dirty="0" smtClean="0">
                <a:latin typeface="Calibri" panose="020F0502020204030204" pitchFamily="34" charset="0"/>
                <a:cs typeface="Arial"/>
              </a:rPr>
              <a:t>der con</a:t>
            </a:r>
            <a:r>
              <a:rPr b="1" spc="-5" dirty="0" smtClean="0">
                <a:latin typeface="Calibri" panose="020F0502020204030204" pitchFamily="34" charset="0"/>
                <a:cs typeface="Arial"/>
              </a:rPr>
              <a:t>tr</a:t>
            </a:r>
            <a:r>
              <a:rPr b="1" spc="-10" dirty="0" smtClean="0">
                <a:latin typeface="Calibri" panose="020F0502020204030204" pitchFamily="34" charset="0"/>
                <a:cs typeface="Arial"/>
              </a:rPr>
              <a:t>ol</a:t>
            </a:r>
            <a:r>
              <a:rPr b="1" spc="-5" dirty="0" smtClean="0">
                <a:latin typeface="Calibri" panose="020F0502020204030204" pitchFamily="34" charset="0"/>
                <a:cs typeface="Arial"/>
              </a:rPr>
              <a:t>ler</a:t>
            </a:r>
            <a:endParaRPr>
              <a:latin typeface="Calibri" panose="020F0502020204030204" pitchFamily="34" charset="0"/>
              <a:cs typeface="Arial"/>
            </a:endParaRPr>
          </a:p>
        </p:txBody>
      </p:sp>
      <p:sp>
        <p:nvSpPr>
          <p:cNvPr id="19" name="object 17"/>
          <p:cNvSpPr/>
          <p:nvPr/>
        </p:nvSpPr>
        <p:spPr>
          <a:xfrm>
            <a:off x="2684705" y="2588260"/>
            <a:ext cx="1623060" cy="10045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000">
              <a:latin typeface="Calibri" panose="020F0502020204030204" pitchFamily="34" charset="0"/>
            </a:endParaRPr>
          </a:p>
        </p:txBody>
      </p:sp>
      <p:sp>
        <p:nvSpPr>
          <p:cNvPr id="20" name="object 18"/>
          <p:cNvSpPr txBox="1"/>
          <p:nvPr/>
        </p:nvSpPr>
        <p:spPr>
          <a:xfrm>
            <a:off x="3096186" y="3354070"/>
            <a:ext cx="1070610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 smtClean="0">
                <a:latin typeface="Calibri" panose="020F0502020204030204" pitchFamily="34" charset="0"/>
                <a:cs typeface="Arial"/>
              </a:rPr>
              <a:t>t</a:t>
            </a:r>
            <a:r>
              <a:rPr b="1" spc="-5" dirty="0" smtClean="0">
                <a:latin typeface="Calibri" panose="020F0502020204030204" pitchFamily="34" charset="0"/>
                <a:cs typeface="Arial"/>
              </a:rPr>
              <a:t>r</a:t>
            </a:r>
            <a:r>
              <a:rPr b="1" spc="-10" dirty="0" smtClean="0">
                <a:latin typeface="Calibri" panose="020F0502020204030204" pitchFamily="34" charset="0"/>
                <a:cs typeface="Arial"/>
              </a:rPr>
              <a:t>ansc</a:t>
            </a:r>
            <a:r>
              <a:rPr b="1" spc="-20" dirty="0" smtClean="0">
                <a:latin typeface="Calibri" panose="020F0502020204030204" pitchFamily="34" charset="0"/>
                <a:cs typeface="Arial"/>
              </a:rPr>
              <a:t>o</a:t>
            </a:r>
            <a:r>
              <a:rPr b="1" spc="-10" dirty="0" smtClean="0">
                <a:latin typeface="Calibri" panose="020F0502020204030204" pitchFamily="34" charset="0"/>
                <a:cs typeface="Arial"/>
              </a:rPr>
              <a:t>de</a:t>
            </a:r>
            <a:r>
              <a:rPr b="1" spc="0" dirty="0" smtClean="0">
                <a:latin typeface="Calibri" panose="020F0502020204030204" pitchFamily="34" charset="0"/>
                <a:cs typeface="Arial"/>
              </a:rPr>
              <a:t>r</a:t>
            </a:r>
            <a:endParaRPr>
              <a:latin typeface="Calibri" panose="020F0502020204030204" pitchFamily="34" charset="0"/>
              <a:cs typeface="Arial"/>
            </a:endParaRPr>
          </a:p>
        </p:txBody>
      </p:sp>
      <p:sp>
        <p:nvSpPr>
          <p:cNvPr id="21" name="object 20"/>
          <p:cNvSpPr txBox="1"/>
          <p:nvPr/>
        </p:nvSpPr>
        <p:spPr>
          <a:xfrm>
            <a:off x="6502325" y="2049779"/>
            <a:ext cx="1635760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b="1" spc="-110" dirty="0" smtClean="0">
                <a:latin typeface="Calibri" panose="020F0502020204030204" pitchFamily="34" charset="0"/>
                <a:cs typeface="Arial"/>
              </a:rPr>
              <a:t>W</a:t>
            </a:r>
            <a:r>
              <a:rPr b="1" spc="-5" dirty="0" smtClean="0">
                <a:latin typeface="Calibri" panose="020F0502020204030204" pitchFamily="34" charset="0"/>
                <a:cs typeface="Arial"/>
              </a:rPr>
              <a:t>A</a:t>
            </a:r>
            <a:r>
              <a:rPr b="1" spc="0" dirty="0" smtClean="0">
                <a:latin typeface="Calibri" panose="020F0502020204030204" pitchFamily="34" charset="0"/>
                <a:cs typeface="Arial"/>
              </a:rPr>
              <a:t>N</a:t>
            </a:r>
            <a:r>
              <a:rPr b="1" spc="-20" dirty="0" smtClean="0">
                <a:latin typeface="Calibri" panose="020F0502020204030204" pitchFamily="34" charset="0"/>
                <a:cs typeface="Arial"/>
              </a:rPr>
              <a:t> </a:t>
            </a:r>
            <a:r>
              <a:rPr b="1" spc="0" dirty="0" smtClean="0">
                <a:latin typeface="Calibri" panose="020F0502020204030204" pitchFamily="34" charset="0"/>
                <a:cs typeface="Arial"/>
              </a:rPr>
              <a:t>acce</a:t>
            </a:r>
            <a:r>
              <a:rPr b="1" spc="-10" dirty="0" smtClean="0">
                <a:latin typeface="Calibri" panose="020F0502020204030204" pitchFamily="34" charset="0"/>
                <a:cs typeface="Arial"/>
              </a:rPr>
              <a:t>l</a:t>
            </a:r>
            <a:r>
              <a:rPr b="1" spc="0" dirty="0" smtClean="0">
                <a:latin typeface="Calibri" panose="020F0502020204030204" pitchFamily="34" charset="0"/>
                <a:cs typeface="Arial"/>
              </a:rPr>
              <a:t>e</a:t>
            </a:r>
            <a:r>
              <a:rPr b="1" spc="-5" dirty="0" smtClean="0">
                <a:latin typeface="Calibri" panose="020F0502020204030204" pitchFamily="34" charset="0"/>
                <a:cs typeface="Arial"/>
              </a:rPr>
              <a:t>r</a:t>
            </a:r>
            <a:r>
              <a:rPr b="1" spc="0" dirty="0" smtClean="0">
                <a:latin typeface="Calibri" panose="020F0502020204030204" pitchFamily="34" charset="0"/>
                <a:cs typeface="Arial"/>
              </a:rPr>
              <a:t>a</a:t>
            </a:r>
            <a:r>
              <a:rPr b="1" spc="5" dirty="0" smtClean="0">
                <a:latin typeface="Calibri" panose="020F0502020204030204" pitchFamily="34" charset="0"/>
                <a:cs typeface="Arial"/>
              </a:rPr>
              <a:t>t</a:t>
            </a:r>
            <a:r>
              <a:rPr b="1" spc="-20" dirty="0" smtClean="0">
                <a:latin typeface="Calibri" panose="020F0502020204030204" pitchFamily="34" charset="0"/>
                <a:cs typeface="Arial"/>
              </a:rPr>
              <a:t>o</a:t>
            </a:r>
            <a:r>
              <a:rPr b="1" spc="0" dirty="0" smtClean="0">
                <a:latin typeface="Calibri" panose="020F0502020204030204" pitchFamily="34" charset="0"/>
                <a:cs typeface="Arial"/>
              </a:rPr>
              <a:t>r</a:t>
            </a:r>
            <a:endParaRPr>
              <a:latin typeface="Calibri" panose="020F0502020204030204" pitchFamily="34" charset="0"/>
              <a:cs typeface="Arial"/>
            </a:endParaRPr>
          </a:p>
        </p:txBody>
      </p:sp>
      <p:sp>
        <p:nvSpPr>
          <p:cNvPr id="22" name="object 21"/>
          <p:cNvSpPr/>
          <p:nvPr/>
        </p:nvSpPr>
        <p:spPr>
          <a:xfrm>
            <a:off x="3922956" y="3736340"/>
            <a:ext cx="1405889" cy="8267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000">
              <a:latin typeface="Calibri" panose="020F0502020204030204" pitchFamily="34" charset="0"/>
            </a:endParaRPr>
          </a:p>
        </p:txBody>
      </p:sp>
      <p:sp>
        <p:nvSpPr>
          <p:cNvPr id="23" name="object 22"/>
          <p:cNvSpPr txBox="1"/>
          <p:nvPr/>
        </p:nvSpPr>
        <p:spPr>
          <a:xfrm>
            <a:off x="3867075" y="4359909"/>
            <a:ext cx="162115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b="1" spc="-5" dirty="0" smtClean="0">
                <a:latin typeface="Calibri" panose="020F0502020204030204" pitchFamily="34" charset="0"/>
                <a:cs typeface="Arial"/>
              </a:rPr>
              <a:t>DD</a:t>
            </a:r>
            <a:r>
              <a:rPr b="1" spc="-15" dirty="0" smtClean="0">
                <a:latin typeface="Calibri" panose="020F0502020204030204" pitchFamily="34" charset="0"/>
                <a:cs typeface="Arial"/>
              </a:rPr>
              <a:t>oS</a:t>
            </a:r>
            <a:r>
              <a:rPr b="1" spc="-45" dirty="0" smtClean="0">
                <a:latin typeface="Calibri" panose="020F0502020204030204" pitchFamily="34" charset="0"/>
                <a:cs typeface="Arial"/>
              </a:rPr>
              <a:t> </a:t>
            </a:r>
            <a:r>
              <a:rPr b="1" spc="-10" dirty="0" smtClean="0">
                <a:latin typeface="Calibri" panose="020F0502020204030204" pitchFamily="34" charset="0"/>
                <a:cs typeface="Arial"/>
              </a:rPr>
              <a:t>p</a:t>
            </a:r>
            <a:r>
              <a:rPr b="1" spc="-5" dirty="0" smtClean="0">
                <a:latin typeface="Calibri" panose="020F0502020204030204" pitchFamily="34" charset="0"/>
                <a:cs typeface="Arial"/>
              </a:rPr>
              <a:t>r</a:t>
            </a:r>
            <a:r>
              <a:rPr b="1" spc="-20" dirty="0" smtClean="0">
                <a:latin typeface="Calibri" panose="020F0502020204030204" pitchFamily="34" charset="0"/>
                <a:cs typeface="Arial"/>
              </a:rPr>
              <a:t>o</a:t>
            </a:r>
            <a:r>
              <a:rPr b="1" spc="5" dirty="0" smtClean="0">
                <a:latin typeface="Calibri" panose="020F0502020204030204" pitchFamily="34" charset="0"/>
                <a:cs typeface="Arial"/>
              </a:rPr>
              <a:t>t</a:t>
            </a:r>
            <a:r>
              <a:rPr b="1" spc="0" dirty="0" smtClean="0">
                <a:latin typeface="Calibri" panose="020F0502020204030204" pitchFamily="34" charset="0"/>
                <a:cs typeface="Arial"/>
              </a:rPr>
              <a:t>ec</a:t>
            </a:r>
            <a:r>
              <a:rPr b="1" spc="-5" dirty="0" smtClean="0">
                <a:latin typeface="Calibri" panose="020F0502020204030204" pitchFamily="34" charset="0"/>
                <a:cs typeface="Arial"/>
              </a:rPr>
              <a:t>t</a:t>
            </a:r>
            <a:r>
              <a:rPr b="1" spc="-10" dirty="0" smtClean="0">
                <a:latin typeface="Calibri" panose="020F0502020204030204" pitchFamily="34" charset="0"/>
                <a:cs typeface="Arial"/>
              </a:rPr>
              <a:t>ion</a:t>
            </a:r>
            <a:endParaRPr>
              <a:latin typeface="Calibri" panose="020F0502020204030204" pitchFamily="34" charset="0"/>
              <a:cs typeface="Arial"/>
            </a:endParaRPr>
          </a:p>
        </p:txBody>
      </p:sp>
      <p:sp>
        <p:nvSpPr>
          <p:cNvPr id="24" name="object 23"/>
          <p:cNvSpPr/>
          <p:nvPr/>
        </p:nvSpPr>
        <p:spPr>
          <a:xfrm>
            <a:off x="1102285" y="4130040"/>
            <a:ext cx="1681480" cy="9220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000">
              <a:latin typeface="Calibri" panose="020F0502020204030204" pitchFamily="34" charset="0"/>
            </a:endParaRPr>
          </a:p>
        </p:txBody>
      </p:sp>
      <p:sp>
        <p:nvSpPr>
          <p:cNvPr id="25" name="object 24"/>
          <p:cNvSpPr txBox="1"/>
          <p:nvPr/>
        </p:nvSpPr>
        <p:spPr>
          <a:xfrm>
            <a:off x="1774116" y="5015229"/>
            <a:ext cx="72453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b="1" spc="-5" dirty="0" smtClean="0">
                <a:latin typeface="Calibri" panose="020F0502020204030204" pitchFamily="34" charset="0"/>
                <a:cs typeface="Arial"/>
              </a:rPr>
              <a:t>f</a:t>
            </a:r>
            <a:r>
              <a:rPr b="1" spc="-10" dirty="0" smtClean="0">
                <a:latin typeface="Calibri" panose="020F0502020204030204" pitchFamily="34" charset="0"/>
                <a:cs typeface="Arial"/>
              </a:rPr>
              <a:t>i</a:t>
            </a:r>
            <a:r>
              <a:rPr b="1" spc="-5" dirty="0" smtClean="0">
                <a:latin typeface="Calibri" panose="020F0502020204030204" pitchFamily="34" charset="0"/>
                <a:cs typeface="Arial"/>
              </a:rPr>
              <a:t>r</a:t>
            </a:r>
            <a:r>
              <a:rPr b="1" spc="-10" dirty="0" smtClean="0">
                <a:latin typeface="Calibri" panose="020F0502020204030204" pitchFamily="34" charset="0"/>
                <a:cs typeface="Arial"/>
              </a:rPr>
              <a:t>ewal</a:t>
            </a:r>
            <a:r>
              <a:rPr b="1" spc="-5" dirty="0" smtClean="0">
                <a:latin typeface="Calibri" panose="020F0502020204030204" pitchFamily="34" charset="0"/>
                <a:cs typeface="Arial"/>
              </a:rPr>
              <a:t>l</a:t>
            </a:r>
            <a:endParaRPr>
              <a:latin typeface="Calibri" panose="020F0502020204030204" pitchFamily="34" charset="0"/>
              <a:cs typeface="Arial"/>
            </a:endParaRPr>
          </a:p>
        </p:txBody>
      </p:sp>
      <p:sp>
        <p:nvSpPr>
          <p:cNvPr id="26" name="object 25"/>
          <p:cNvSpPr/>
          <p:nvPr/>
        </p:nvSpPr>
        <p:spPr>
          <a:xfrm>
            <a:off x="6577256" y="2576829"/>
            <a:ext cx="1924050" cy="711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000">
              <a:latin typeface="Calibri" panose="020F0502020204030204" pitchFamily="34" charset="0"/>
            </a:endParaRPr>
          </a:p>
        </p:txBody>
      </p:sp>
      <p:sp>
        <p:nvSpPr>
          <p:cNvPr id="27" name="object 26"/>
          <p:cNvSpPr txBox="1"/>
          <p:nvPr/>
        </p:nvSpPr>
        <p:spPr>
          <a:xfrm>
            <a:off x="7390056" y="3228340"/>
            <a:ext cx="363220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b="1" spc="-10" dirty="0" smtClean="0">
                <a:latin typeface="Calibri" panose="020F0502020204030204" pitchFamily="34" charset="0"/>
                <a:cs typeface="Arial"/>
              </a:rPr>
              <a:t>I</a:t>
            </a:r>
            <a:r>
              <a:rPr b="1" spc="-5" dirty="0" smtClean="0">
                <a:latin typeface="Calibri" panose="020F0502020204030204" pitchFamily="34" charset="0"/>
                <a:cs typeface="Arial"/>
              </a:rPr>
              <a:t>D</a:t>
            </a:r>
            <a:r>
              <a:rPr b="1" spc="-15" dirty="0" smtClean="0">
                <a:latin typeface="Calibri" panose="020F0502020204030204" pitchFamily="34" charset="0"/>
                <a:cs typeface="Arial"/>
              </a:rPr>
              <a:t>S</a:t>
            </a:r>
            <a:endParaRPr>
              <a:latin typeface="Calibri" panose="020F0502020204030204" pitchFamily="34" charset="0"/>
              <a:cs typeface="Arial"/>
            </a:endParaRPr>
          </a:p>
        </p:txBody>
      </p:sp>
      <p:sp>
        <p:nvSpPr>
          <p:cNvPr id="28" name="object 19"/>
          <p:cNvSpPr/>
          <p:nvPr/>
        </p:nvSpPr>
        <p:spPr>
          <a:xfrm>
            <a:off x="6125791" y="838200"/>
            <a:ext cx="2406649" cy="159131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62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Calibri" panose="020F0502020204030204" pitchFamily="34" charset="0"/>
              </a:rPr>
              <a:t>Scaling out – </a:t>
            </a:r>
            <a:r>
              <a:rPr lang="en-US" altLang="ko-KR" dirty="0" smtClean="0">
                <a:latin typeface="Calibri" panose="020F0502020204030204" pitchFamily="34" charset="0"/>
              </a:rPr>
              <a:t>100VMs Aggregate Throughput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6FA4-4CA0-4665-BA75-6520AE7A2EED}" type="slidenum">
              <a:rPr lang="ko-KR" altLang="en-US" smtClean="0"/>
              <a:pPr/>
              <a:t>30</a:t>
            </a:fld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94" y="1468195"/>
            <a:ext cx="7092280" cy="482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539552" y="1031119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</a:rPr>
              <a:t>1</a:t>
            </a:r>
            <a:r>
              <a:rPr lang="ko-KR" altLang="en-US" sz="2400" dirty="0" smtClean="0">
                <a:latin typeface="Calibri" panose="020F0502020204030204" pitchFamily="34" charset="0"/>
              </a:rPr>
              <a:t> </a:t>
            </a:r>
            <a:r>
              <a:rPr lang="en-US" altLang="ko-KR" sz="2400" dirty="0" smtClean="0">
                <a:latin typeface="Calibri" panose="020F0502020204030204" pitchFamily="34" charset="0"/>
              </a:rPr>
              <a:t>CPU core for running all the VMs (</a:t>
            </a:r>
            <a:r>
              <a:rPr lang="en-US" altLang="ko-KR" sz="2400" dirty="0" err="1" smtClean="0">
                <a:latin typeface="Calibri" panose="020F0502020204030204" pitchFamily="34" charset="0"/>
              </a:rPr>
              <a:t>Tx</a:t>
            </a:r>
            <a:r>
              <a:rPr lang="en-US" altLang="ko-KR" sz="2400" dirty="0" smtClean="0">
                <a:latin typeface="Calibri" panose="020F0502020204030204" pitchFamily="34" charset="0"/>
              </a:rPr>
              <a:t> only)</a:t>
            </a:r>
            <a:endParaRPr lang="en-US" altLang="ko-K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47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Conclusions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Virtual machines can do flexible high speed networking</a:t>
            </a:r>
          </a:p>
          <a:p>
            <a:endParaRPr lang="en-US" altLang="ko-KR" sz="2400" dirty="0"/>
          </a:p>
          <a:p>
            <a:r>
              <a:rPr lang="en-US" altLang="ko-KR" sz="2400" dirty="0" err="1" smtClean="0"/>
              <a:t>ClickOS</a:t>
            </a:r>
            <a:r>
              <a:rPr lang="en-US" altLang="ko-KR" sz="2400" dirty="0" smtClean="0"/>
              <a:t>: Tailor-made operating system for network processing</a:t>
            </a:r>
          </a:p>
          <a:p>
            <a:pPr lvl="1"/>
            <a:r>
              <a:rPr lang="en-US" altLang="ko-KR" sz="2000" dirty="0" smtClean="0"/>
              <a:t>Small is better: Low footprint is the key to heavy consolidation</a:t>
            </a:r>
          </a:p>
          <a:p>
            <a:pPr lvl="1"/>
            <a:r>
              <a:rPr lang="en-US" altLang="ko-KR" sz="2000" dirty="0" smtClean="0"/>
              <a:t>Memory footprint: 5MB</a:t>
            </a:r>
          </a:p>
          <a:p>
            <a:pPr lvl="1"/>
            <a:r>
              <a:rPr lang="en-US" altLang="ko-KR" sz="2000" dirty="0" smtClean="0"/>
              <a:t>Boot time: 30 </a:t>
            </a:r>
            <a:r>
              <a:rPr lang="en-US" altLang="ko-KR" sz="2000" dirty="0" err="1" smtClean="0"/>
              <a:t>ms</a:t>
            </a:r>
            <a:endParaRPr lang="en-US" altLang="ko-KR" sz="2000" dirty="0" smtClean="0"/>
          </a:p>
          <a:p>
            <a:pPr lvl="1"/>
            <a:endParaRPr lang="en-US" altLang="ko-KR" sz="2000" dirty="0"/>
          </a:p>
          <a:p>
            <a:r>
              <a:rPr lang="en-US" altLang="ko-KR" sz="2400" dirty="0" smtClean="0"/>
              <a:t>Future work:</a:t>
            </a:r>
          </a:p>
          <a:p>
            <a:pPr lvl="1"/>
            <a:r>
              <a:rPr lang="en-US" altLang="ko-KR" sz="2000" dirty="0" smtClean="0"/>
              <a:t>Massive consolidation of VMs (thousands)</a:t>
            </a:r>
          </a:p>
          <a:p>
            <a:pPr lvl="1"/>
            <a:r>
              <a:rPr lang="en-US" altLang="ko-KR" sz="2000" dirty="0" smtClean="0"/>
              <a:t>Improved Inter-VM communication for service chaining</a:t>
            </a:r>
          </a:p>
          <a:p>
            <a:pPr lvl="1"/>
            <a:r>
              <a:rPr lang="en-US" altLang="ko-KR" sz="2000" dirty="0" smtClean="0"/>
              <a:t>Reactive VMs (e.g., per-flow)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6FA4-4CA0-4665-BA75-6520AE7A2EED}" type="slidenum">
              <a:rPr lang="ko-KR" altLang="en-US" smtClean="0"/>
              <a:pPr/>
              <a:t>31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463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Split/Merge (NSDI ‘13)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Virtualized </a:t>
            </a:r>
            <a:r>
              <a:rPr lang="en-US" altLang="ko-KR" dirty="0" err="1" smtClean="0"/>
              <a:t>middleboxes</a:t>
            </a:r>
            <a:r>
              <a:rPr lang="en-US" altLang="ko-KR" dirty="0" smtClean="0"/>
              <a:t> often require </a:t>
            </a:r>
            <a:r>
              <a:rPr lang="en-US" altLang="ko-KR" b="1" i="1" dirty="0" smtClean="0"/>
              <a:t>elasticity</a:t>
            </a:r>
          </a:p>
          <a:p>
            <a:pPr lvl="1"/>
            <a:r>
              <a:rPr lang="en-US" altLang="ko-KR" dirty="0" smtClean="0"/>
              <a:t>The ability to scale in/out to handle variations in workloads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Challenges</a:t>
            </a:r>
          </a:p>
          <a:p>
            <a:pPr lvl="1"/>
            <a:r>
              <a:rPr lang="en-US" altLang="ko-KR" dirty="0" smtClean="0"/>
              <a:t>Load distribution across VM replicas</a:t>
            </a:r>
          </a:p>
          <a:p>
            <a:pPr lvl="1"/>
            <a:r>
              <a:rPr lang="en-US" altLang="ko-KR" dirty="0" err="1" smtClean="0"/>
              <a:t>Middleboxes</a:t>
            </a:r>
            <a:r>
              <a:rPr lang="en-US" altLang="ko-KR" dirty="0" smtClean="0"/>
              <a:t> are mostly </a:t>
            </a:r>
            <a:r>
              <a:rPr lang="en-US" altLang="ko-KR" dirty="0" err="1" smtClean="0"/>
              <a:t>stateful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How to keep consistency?</a:t>
            </a:r>
          </a:p>
          <a:p>
            <a:pPr lvl="1"/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6FA4-4CA0-4665-BA75-6520AE7A2EED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74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6FA4-4CA0-4665-BA75-6520AE7A2EED}" type="slidenum">
              <a:rPr lang="ko-KR" altLang="en-US" smtClean="0"/>
              <a:pPr/>
              <a:t>33</a:t>
            </a:fld>
            <a:endParaRPr lang="ko-KR" altLang="en-US"/>
          </a:p>
        </p:txBody>
      </p:sp>
      <p:pic>
        <p:nvPicPr>
          <p:cNvPr id="17" name="Picture 1"/>
          <p:cNvPicPr>
            <a:picLocks/>
          </p:cNvPicPr>
          <p:nvPr/>
        </p:nvPicPr>
        <p:blipFill rotWithShape="1">
          <a:blip r:embed="rId3" cstate="print"/>
          <a:srcRect l="16154" t="16697" r="20439" b="1796"/>
          <a:stretch/>
        </p:blipFill>
        <p:spPr>
          <a:xfrm>
            <a:off x="1856396" y="824136"/>
            <a:ext cx="5797899" cy="5579347"/>
          </a:xfrm>
          <a:prstGeom prst="rect">
            <a:avLst/>
          </a:prstGeom>
        </p:spPr>
      </p:pic>
      <p:sp>
        <p:nvSpPr>
          <p:cNvPr id="18" name="TextBox 3"/>
          <p:cNvSpPr txBox="1"/>
          <p:nvPr/>
        </p:nvSpPr>
        <p:spPr>
          <a:xfrm>
            <a:off x="2716088" y="1170405"/>
            <a:ext cx="14351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6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Virtual Network</a:t>
            </a:r>
            <a:r>
              <a:rPr lang="en-CA" sz="16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 smtClean="0">
                <a:solidFill>
                  <a:srgbClr val="000000"/>
                </a:solidFill>
                <a:latin typeface="Times New Roman"/>
              </a:rPr>
            </a:br>
            <a:r>
              <a:rPr lang="en-CA" sz="1600" i="1" smtClean="0">
                <a:solidFill>
                  <a:srgbClr val="000000"/>
                </a:solidFill>
                <a:latin typeface="Arial Italic"/>
                <a:cs typeface="Arial Italic"/>
              </a:rPr>
              <a:t>Interface!</a:t>
            </a:r>
            <a:endParaRPr lang="en-CA" sz="16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90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19" name="TextBox 4"/>
          <p:cNvSpPr txBox="1"/>
          <p:nvPr/>
        </p:nvSpPr>
        <p:spPr>
          <a:xfrm>
            <a:off x="2335088" y="2299848"/>
            <a:ext cx="663268" cy="4685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800" b="1" dirty="0" smtClean="0">
                <a:solidFill>
                  <a:srgbClr val="000000"/>
                </a:solidFill>
                <a:latin typeface="Calibri"/>
                <a:cs typeface="Calibri"/>
              </a:rPr>
              <a:t>Split</a:t>
            </a:r>
            <a:endParaRPr lang="en-CA" sz="1610" b="1" dirty="0" smtClean="0">
              <a:solidFill>
                <a:srgbClr val="000000"/>
              </a:solidFill>
              <a:latin typeface="Arial Bold"/>
              <a:cs typeface="Arial Bold"/>
            </a:endParaRPr>
          </a:p>
          <a:p>
            <a:pPr>
              <a:lnSpc>
                <a:spcPts val="184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20" name="TextBox 5"/>
          <p:cNvSpPr txBox="1"/>
          <p:nvPr/>
        </p:nvSpPr>
        <p:spPr>
          <a:xfrm>
            <a:off x="2703388" y="2542005"/>
            <a:ext cx="866283" cy="9825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  <a:tabLst>
                <a:tab pos="101600" algn="l"/>
              </a:tabLst>
            </a:pPr>
            <a:r>
              <a:rPr lang="en-CA" sz="16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Replica 1</a:t>
            </a:r>
            <a:r>
              <a:rPr lang="en-CA" sz="16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610" b="1" dirty="0" smtClean="0">
                <a:solidFill>
                  <a:srgbClr val="000000"/>
                </a:solidFill>
                <a:latin typeface="Arial Bold"/>
                <a:cs typeface="Arial Bold"/>
              </a:rPr>
              <a:t>	VM</a:t>
            </a:r>
            <a:endParaRPr lang="en-CA" sz="1076" b="1" dirty="0" smtClean="0">
              <a:solidFill>
                <a:srgbClr val="000000"/>
              </a:solidFill>
              <a:latin typeface="Arial Bold"/>
              <a:cs typeface="Arial Bold"/>
            </a:endParaRPr>
          </a:p>
          <a:p>
            <a:pPr>
              <a:lnSpc>
                <a:spcPts val="257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21" name="TextBox 6"/>
          <p:cNvSpPr txBox="1"/>
          <p:nvPr/>
        </p:nvSpPr>
        <p:spPr>
          <a:xfrm>
            <a:off x="6259388" y="814805"/>
            <a:ext cx="2129036" cy="46850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Internal (e.g. cache)</a:t>
            </a:r>
          </a:p>
          <a:p>
            <a:pPr>
              <a:lnSpc>
                <a:spcPts val="184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4621088" y="979905"/>
            <a:ext cx="322524" cy="2838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610" b="1" dirty="0" smtClean="0">
                <a:solidFill>
                  <a:srgbClr val="000000"/>
                </a:solidFill>
                <a:latin typeface="Arial Bold"/>
                <a:cs typeface="Arial Bold"/>
              </a:rPr>
              <a:t>VM</a:t>
            </a:r>
            <a:endParaRPr lang="en-CA" sz="1076" b="1" dirty="0" smtClean="0">
              <a:solidFill>
                <a:srgbClr val="000000"/>
              </a:solidFill>
              <a:latin typeface="Arial Bold"/>
              <a:cs typeface="Arial Bold"/>
            </a:endParaRPr>
          </a:p>
          <a:p>
            <a:pPr>
              <a:lnSpc>
                <a:spcPts val="1080"/>
              </a:lnSpc>
            </a:pPr>
            <a:endParaRPr lang="en-CA" sz="1066" dirty="0">
              <a:solidFill>
                <a:srgbClr val="000000"/>
              </a:solidFill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6272087" y="1183105"/>
            <a:ext cx="2836417" cy="35907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6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Coherent (e.g. packet counter)</a:t>
            </a:r>
          </a:p>
          <a:p>
            <a:pPr>
              <a:lnSpc>
                <a:spcPts val="144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24" name="TextBox 9"/>
          <p:cNvSpPr txBox="1"/>
          <p:nvPr/>
        </p:nvSpPr>
        <p:spPr>
          <a:xfrm>
            <a:off x="6259388" y="1500605"/>
            <a:ext cx="2633092" cy="4873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600" i="1" dirty="0" err="1" smtClean="0">
                <a:solidFill>
                  <a:srgbClr val="000000"/>
                </a:solidFill>
                <a:latin typeface="Arial Italic"/>
                <a:cs typeface="Arial Italic"/>
              </a:rPr>
              <a:t>Partitionable</a:t>
            </a:r>
            <a:r>
              <a:rPr lang="en-CA" sz="16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 (Flow States)</a:t>
            </a:r>
          </a:p>
          <a:p>
            <a:pPr>
              <a:lnSpc>
                <a:spcPts val="190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25" name="TextBox 10"/>
          <p:cNvSpPr txBox="1"/>
          <p:nvPr/>
        </p:nvSpPr>
        <p:spPr>
          <a:xfrm>
            <a:off x="4252788" y="2618205"/>
            <a:ext cx="2513080" cy="4685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  <a:tabLst>
                <a:tab pos="1536700" algn="l"/>
              </a:tabLst>
            </a:pPr>
            <a:r>
              <a:rPr lang="en-CA" sz="16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Replica 2	Replica 3</a:t>
            </a:r>
          </a:p>
          <a:p>
            <a:pPr>
              <a:lnSpc>
                <a:spcPts val="184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26" name="TextBox 11"/>
          <p:cNvSpPr txBox="1"/>
          <p:nvPr/>
        </p:nvSpPr>
        <p:spPr>
          <a:xfrm>
            <a:off x="4341688" y="2948405"/>
            <a:ext cx="1874230" cy="2336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  <a:tabLst>
                <a:tab pos="1536700" algn="l"/>
              </a:tabLst>
            </a:pPr>
            <a:r>
              <a:rPr lang="en-CA" sz="1610" b="1" dirty="0" smtClean="0">
                <a:solidFill>
                  <a:srgbClr val="000000"/>
                </a:solidFill>
                <a:latin typeface="Arial Bold"/>
                <a:cs typeface="Arial Bold"/>
              </a:rPr>
              <a:t>VM	VM</a:t>
            </a: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27" name="TextBox 12"/>
          <p:cNvSpPr txBox="1"/>
          <p:nvPr/>
        </p:nvSpPr>
        <p:spPr>
          <a:xfrm>
            <a:off x="785688" y="3011905"/>
            <a:ext cx="12573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40"/>
              </a:lnSpc>
            </a:pPr>
            <a:r>
              <a:rPr lang="en-CA" sz="1600" i="1" smtClean="0">
                <a:solidFill>
                  <a:srgbClr val="000000"/>
                </a:solidFill>
                <a:latin typeface="Arial Italic"/>
                <a:cs typeface="Arial Italic"/>
              </a:rPr>
              <a:t>Unchanged</a:t>
            </a:r>
          </a:p>
          <a:p>
            <a:pPr>
              <a:lnSpc>
                <a:spcPts val="1440"/>
              </a:lnSpc>
            </a:pPr>
            <a:endParaRPr lang="en-CA" sz="1600" i="1" smtClean="0">
              <a:solidFill>
                <a:srgbClr val="000000"/>
              </a:solidFill>
              <a:latin typeface="Arial Italic"/>
              <a:cs typeface="Arial Italic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3630488" y="2999205"/>
            <a:ext cx="114114" cy="4736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dirty="0" smtClean="0">
                <a:solidFill>
                  <a:srgbClr val="403F40"/>
                </a:solidFill>
                <a:latin typeface="Arial"/>
                <a:cs typeface="Arial"/>
              </a:rPr>
              <a:t>1</a:t>
            </a:r>
          </a:p>
          <a:p>
            <a:pPr>
              <a:lnSpc>
                <a:spcPts val="1840"/>
              </a:lnSpc>
            </a:pPr>
            <a:endParaRPr lang="en-CA" sz="1600" dirty="0" smtClean="0">
              <a:solidFill>
                <a:srgbClr val="403F40"/>
              </a:solidFill>
              <a:latin typeface="Arial"/>
              <a:cs typeface="Arial"/>
            </a:endParaRPr>
          </a:p>
        </p:txBody>
      </p:sp>
      <p:sp>
        <p:nvSpPr>
          <p:cNvPr id="29" name="TextBox 14"/>
          <p:cNvSpPr txBox="1"/>
          <p:nvPr/>
        </p:nvSpPr>
        <p:spPr>
          <a:xfrm>
            <a:off x="5179888" y="2999205"/>
            <a:ext cx="114114" cy="4736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dirty="0" smtClean="0">
                <a:solidFill>
                  <a:srgbClr val="403F40"/>
                </a:solidFill>
                <a:latin typeface="Arial"/>
                <a:cs typeface="Arial"/>
              </a:rPr>
              <a:t>2</a:t>
            </a:r>
          </a:p>
          <a:p>
            <a:pPr>
              <a:lnSpc>
                <a:spcPts val="1840"/>
              </a:lnSpc>
            </a:pPr>
            <a:endParaRPr lang="en-CA" sz="1600" dirty="0" smtClean="0">
              <a:solidFill>
                <a:srgbClr val="403F40"/>
              </a:solidFill>
              <a:latin typeface="Arial"/>
              <a:cs typeface="Arial"/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6716588" y="2999205"/>
            <a:ext cx="114114" cy="4736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dirty="0" smtClean="0">
                <a:solidFill>
                  <a:srgbClr val="403F40"/>
                </a:solidFill>
                <a:latin typeface="Arial"/>
                <a:cs typeface="Arial"/>
              </a:rPr>
              <a:t>3</a:t>
            </a:r>
          </a:p>
          <a:p>
            <a:pPr>
              <a:lnSpc>
                <a:spcPts val="1840"/>
              </a:lnSpc>
            </a:pPr>
            <a:endParaRPr lang="en-CA" sz="1600" dirty="0" smtClean="0">
              <a:solidFill>
                <a:srgbClr val="403F40"/>
              </a:solidFill>
              <a:latin typeface="Arial"/>
              <a:cs typeface="Arial"/>
            </a:endParaRPr>
          </a:p>
        </p:txBody>
      </p:sp>
      <p:sp>
        <p:nvSpPr>
          <p:cNvPr id="31" name="TextBox 16"/>
          <p:cNvSpPr txBox="1"/>
          <p:nvPr/>
        </p:nvSpPr>
        <p:spPr>
          <a:xfrm>
            <a:off x="7554788" y="3011905"/>
            <a:ext cx="14097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i="1" smtClean="0">
                <a:solidFill>
                  <a:srgbClr val="000000"/>
                </a:solidFill>
                <a:latin typeface="Arial Italic"/>
                <a:cs typeface="Arial Italic"/>
              </a:rPr>
              <a:t>Coherency is</a:t>
            </a:r>
          </a:p>
          <a:p>
            <a:pPr>
              <a:lnSpc>
                <a:spcPts val="1840"/>
              </a:lnSpc>
            </a:pPr>
            <a:endParaRPr lang="en-CA" sz="1600" i="1" smtClean="0">
              <a:solidFill>
                <a:srgbClr val="000000"/>
              </a:solidFill>
              <a:latin typeface="Arial Italic"/>
              <a:cs typeface="Arial Italic"/>
            </a:endParaRPr>
          </a:p>
        </p:txBody>
      </p:sp>
      <p:sp>
        <p:nvSpPr>
          <p:cNvPr id="32" name="TextBox 17"/>
          <p:cNvSpPr txBox="1"/>
          <p:nvPr/>
        </p:nvSpPr>
        <p:spPr>
          <a:xfrm>
            <a:off x="785688" y="3253205"/>
            <a:ext cx="12446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40"/>
              </a:lnSpc>
            </a:pPr>
            <a:r>
              <a:rPr lang="en-CA" sz="1600" i="1" smtClean="0">
                <a:solidFill>
                  <a:srgbClr val="000000"/>
                </a:solidFill>
                <a:latin typeface="Arial Italic"/>
                <a:cs typeface="Arial Italic"/>
              </a:rPr>
              <a:t>Interfaces!</a:t>
            </a:r>
            <a:endParaRPr lang="en-CA" sz="16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  <a:p>
            <a:pPr>
              <a:lnSpc>
                <a:spcPts val="1440"/>
              </a:lnSpc>
            </a:pPr>
            <a:endParaRPr lang="en-CA" sz="16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</p:txBody>
      </p:sp>
      <p:sp>
        <p:nvSpPr>
          <p:cNvPr id="33" name="TextBox 18"/>
          <p:cNvSpPr txBox="1"/>
          <p:nvPr/>
        </p:nvSpPr>
        <p:spPr>
          <a:xfrm>
            <a:off x="7554788" y="3253205"/>
            <a:ext cx="1052745" cy="4736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maintained</a:t>
            </a:r>
          </a:p>
          <a:p>
            <a:pPr>
              <a:lnSpc>
                <a:spcPts val="1840"/>
              </a:lnSpc>
            </a:pPr>
            <a:endParaRPr lang="en-CA" sz="16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</p:txBody>
      </p:sp>
      <p:sp>
        <p:nvSpPr>
          <p:cNvPr id="34" name="TextBox 19"/>
          <p:cNvSpPr txBox="1"/>
          <p:nvPr/>
        </p:nvSpPr>
        <p:spPr>
          <a:xfrm>
            <a:off x="2131888" y="4399793"/>
            <a:ext cx="973248" cy="5044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2800" b="1" dirty="0" smtClean="0">
                <a:solidFill>
                  <a:srgbClr val="000000"/>
                </a:solidFill>
                <a:latin typeface="Calibri"/>
                <a:cs typeface="Calibri"/>
              </a:rPr>
              <a:t>Merge</a:t>
            </a:r>
            <a:endParaRPr lang="en-CA" sz="2800" b="1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ts val="1840"/>
              </a:lnSpc>
            </a:pPr>
            <a:endParaRPr lang="en-CA" sz="28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5" name="TextBox 20"/>
          <p:cNvSpPr txBox="1"/>
          <p:nvPr/>
        </p:nvSpPr>
        <p:spPr>
          <a:xfrm>
            <a:off x="3020888" y="4675605"/>
            <a:ext cx="904367" cy="4736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Replica 1</a:t>
            </a:r>
          </a:p>
          <a:p>
            <a:pPr>
              <a:lnSpc>
                <a:spcPts val="1840"/>
              </a:lnSpc>
            </a:pPr>
            <a:endParaRPr lang="en-CA" sz="16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</p:txBody>
      </p:sp>
      <p:sp>
        <p:nvSpPr>
          <p:cNvPr id="36" name="TextBox 21"/>
          <p:cNvSpPr txBox="1"/>
          <p:nvPr/>
        </p:nvSpPr>
        <p:spPr>
          <a:xfrm>
            <a:off x="5205288" y="4675605"/>
            <a:ext cx="1138305" cy="4736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i="1" dirty="0" smtClean="0">
                <a:solidFill>
                  <a:srgbClr val="000000"/>
                </a:solidFill>
                <a:latin typeface="Arial Italic"/>
                <a:cs typeface="Arial Italic"/>
              </a:rPr>
              <a:t>Replica 2+3</a:t>
            </a:r>
          </a:p>
          <a:p>
            <a:pPr>
              <a:lnSpc>
                <a:spcPts val="1840"/>
              </a:lnSpc>
            </a:pPr>
            <a:endParaRPr lang="en-CA" sz="1600" i="1" dirty="0" smtClean="0">
              <a:solidFill>
                <a:srgbClr val="000000"/>
              </a:solidFill>
              <a:latin typeface="Arial Italic"/>
              <a:cs typeface="Arial Italic"/>
            </a:endParaRPr>
          </a:p>
        </p:txBody>
      </p:sp>
      <p:sp>
        <p:nvSpPr>
          <p:cNvPr id="37" name="TextBox 22"/>
          <p:cNvSpPr txBox="1"/>
          <p:nvPr/>
        </p:nvSpPr>
        <p:spPr>
          <a:xfrm>
            <a:off x="3109788" y="5005805"/>
            <a:ext cx="322524" cy="46019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10" b="1" dirty="0" smtClean="0">
                <a:solidFill>
                  <a:srgbClr val="000000"/>
                </a:solidFill>
                <a:latin typeface="Arial Bold"/>
                <a:cs typeface="Arial Bold"/>
              </a:rPr>
              <a:t>VM</a:t>
            </a:r>
            <a:endParaRPr lang="en-CA" sz="1076" b="1" dirty="0" smtClean="0">
              <a:solidFill>
                <a:srgbClr val="000000"/>
              </a:solidFill>
              <a:latin typeface="Arial Bold"/>
              <a:cs typeface="Arial Bold"/>
            </a:endParaRPr>
          </a:p>
          <a:p>
            <a:pPr>
              <a:lnSpc>
                <a:spcPts val="1840"/>
              </a:lnSpc>
            </a:pPr>
            <a:endParaRPr lang="en-CA" sz="1076" b="1" dirty="0" smtClean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38" name="TextBox 23"/>
          <p:cNvSpPr txBox="1"/>
          <p:nvPr/>
        </p:nvSpPr>
        <p:spPr>
          <a:xfrm>
            <a:off x="5294188" y="4993105"/>
            <a:ext cx="322524" cy="46019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10" b="1" dirty="0" smtClean="0">
                <a:solidFill>
                  <a:srgbClr val="000000"/>
                </a:solidFill>
                <a:latin typeface="Arial Bold"/>
                <a:cs typeface="Arial Bold"/>
              </a:rPr>
              <a:t>VM</a:t>
            </a:r>
            <a:endParaRPr lang="en-CA" sz="1076" b="1" dirty="0" smtClean="0">
              <a:solidFill>
                <a:srgbClr val="000000"/>
              </a:solidFill>
              <a:latin typeface="Arial Bold"/>
              <a:cs typeface="Arial Bold"/>
            </a:endParaRPr>
          </a:p>
          <a:p>
            <a:pPr>
              <a:lnSpc>
                <a:spcPts val="1840"/>
              </a:lnSpc>
            </a:pPr>
            <a:endParaRPr lang="en-CA" sz="1076" b="1" dirty="0" smtClean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3947988" y="5069305"/>
            <a:ext cx="114114" cy="37959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40"/>
              </a:lnSpc>
            </a:pPr>
            <a:r>
              <a:rPr lang="en-CA" sz="1600" dirty="0" smtClean="0">
                <a:solidFill>
                  <a:srgbClr val="403F40"/>
                </a:solidFill>
                <a:latin typeface="Arial"/>
                <a:cs typeface="Arial"/>
              </a:rPr>
              <a:t>1</a:t>
            </a:r>
          </a:p>
          <a:p>
            <a:pPr>
              <a:lnSpc>
                <a:spcPts val="1440"/>
              </a:lnSpc>
            </a:pPr>
            <a:endParaRPr lang="en-CA" sz="1600" dirty="0" smtClean="0">
              <a:solidFill>
                <a:srgbClr val="403F40"/>
              </a:solidFill>
              <a:latin typeface="Arial"/>
              <a:cs typeface="Arial"/>
            </a:endParaRPr>
          </a:p>
        </p:txBody>
      </p:sp>
      <p:sp>
        <p:nvSpPr>
          <p:cNvPr id="40" name="TextBox 25"/>
          <p:cNvSpPr txBox="1"/>
          <p:nvPr/>
        </p:nvSpPr>
        <p:spPr>
          <a:xfrm>
            <a:off x="6145088" y="5069305"/>
            <a:ext cx="114114" cy="4736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dirty="0" smtClean="0">
                <a:solidFill>
                  <a:srgbClr val="403F40"/>
                </a:solidFill>
                <a:latin typeface="Arial"/>
                <a:cs typeface="Arial"/>
              </a:rPr>
              <a:t>2</a:t>
            </a:r>
          </a:p>
          <a:p>
            <a:pPr>
              <a:lnSpc>
                <a:spcPts val="1840"/>
              </a:lnSpc>
            </a:pPr>
            <a:endParaRPr lang="en-CA" sz="1600" dirty="0" smtClean="0">
              <a:solidFill>
                <a:srgbClr val="403F40"/>
              </a:solidFill>
              <a:latin typeface="Arial"/>
              <a:cs typeface="Arial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Split/Merge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856396" y="4280520"/>
            <a:ext cx="5797899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731538" y="2148305"/>
            <a:ext cx="8160942" cy="2060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42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libri" panose="020F0502020204030204" pitchFamily="34" charset="0"/>
              </a:rPr>
              <a:t>Discussion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Poor chaining performance</a:t>
            </a:r>
          </a:p>
          <a:p>
            <a:pPr lvl="1"/>
            <a:r>
              <a:rPr lang="en-US" altLang="ko-KR" dirty="0" smtClean="0"/>
              <a:t>NFV often requires service chain composed of multiple </a:t>
            </a:r>
            <a:r>
              <a:rPr lang="en-US" altLang="ko-KR" dirty="0" err="1" smtClean="0"/>
              <a:t>middleboxes</a:t>
            </a:r>
            <a:endParaRPr lang="en-US" altLang="ko-KR" dirty="0"/>
          </a:p>
          <a:p>
            <a:pPr lvl="2"/>
            <a:r>
              <a:rPr lang="en-US" altLang="ko-KR" dirty="0" smtClean="0"/>
              <a:t>Example </a:t>
            </a:r>
            <a:r>
              <a:rPr lang="en-US" altLang="ko-KR" dirty="0" smtClean="0">
                <a:sym typeface="Wingdings" panose="05000000000000000000" pitchFamily="2" charset="2"/>
              </a:rPr>
              <a:t> LB – NAT – WEB FW – INTERNAL LB – INTERNAL FW - ..</a:t>
            </a:r>
          </a:p>
          <a:p>
            <a:pPr lvl="1"/>
            <a:r>
              <a:rPr lang="en-US" altLang="ko-KR" dirty="0" smtClean="0">
                <a:sym typeface="Wingdings" panose="05000000000000000000" pitchFamily="2" charset="2"/>
              </a:rPr>
              <a:t>What’s the solution?</a:t>
            </a:r>
          </a:p>
          <a:p>
            <a:pPr lvl="2"/>
            <a:r>
              <a:rPr lang="en-US" altLang="ko-KR" dirty="0" err="1" smtClean="0">
                <a:sym typeface="Wingdings" panose="05000000000000000000" pitchFamily="2" charset="2"/>
              </a:rPr>
              <a:t>NetVM</a:t>
            </a:r>
            <a:r>
              <a:rPr lang="en-US" altLang="ko-KR" dirty="0" smtClean="0">
                <a:sym typeface="Wingdings" panose="05000000000000000000" pitchFamily="2" charset="2"/>
              </a:rPr>
              <a:t> (NSDI ‘14) : zero-copy delivery for inter-VM communication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6FA4-4CA0-4665-BA75-6520AE7A2EED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55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libri" panose="020F0502020204030204" pitchFamily="34" charset="0"/>
              </a:rPr>
              <a:t>Discussion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Design choice for </a:t>
            </a:r>
            <a:r>
              <a:rPr lang="en-US" altLang="ko-KR" dirty="0" err="1" smtClean="0"/>
              <a:t>Middlebox</a:t>
            </a:r>
            <a:r>
              <a:rPr lang="en-US" altLang="ko-KR" dirty="0" smtClean="0"/>
              <a:t> VMs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6FA4-4CA0-4665-BA75-6520AE7A2EED}" type="slidenum">
              <a:rPr lang="ko-KR" altLang="en-US" smtClean="0"/>
              <a:pPr/>
              <a:t>35</a:t>
            </a:fld>
            <a:endParaRPr lang="ko-KR" altLang="en-US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777822"/>
              </p:ext>
            </p:extLst>
          </p:nvPr>
        </p:nvGraphicFramePr>
        <p:xfrm>
          <a:off x="899592" y="2120280"/>
          <a:ext cx="6768753" cy="2770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251"/>
                <a:gridCol w="2256251"/>
                <a:gridCol w="2256251"/>
              </a:tblGrid>
              <a:tr h="456051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Linux VM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err="1" smtClean="0">
                          <a:latin typeface="Calibri" panose="020F0502020204030204" pitchFamily="34" charset="0"/>
                        </a:rPr>
                        <a:t>MiniOS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4560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Memory</a:t>
                      </a:r>
                      <a:r>
                        <a:rPr lang="en-US" altLang="ko-KR" sz="2000" baseline="0" dirty="0" smtClean="0">
                          <a:latin typeface="Calibri" panose="020F0502020204030204" pitchFamily="34" charset="0"/>
                        </a:rPr>
                        <a:t> footprint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128 MB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5 MB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4560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Boot</a:t>
                      </a:r>
                      <a:r>
                        <a:rPr lang="en-US" altLang="ko-KR" sz="2000" baseline="0" dirty="0" smtClean="0">
                          <a:latin typeface="Calibri" panose="020F0502020204030204" pitchFamily="34" charset="0"/>
                        </a:rPr>
                        <a:t> time</a:t>
                      </a:r>
                      <a:endParaRPr lang="ko-KR" altLang="en-US" sz="2000" dirty="0" smtClean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en-US" altLang="ko-KR" sz="2000" baseline="0" dirty="0" smtClean="0">
                          <a:latin typeface="Calibri" panose="020F0502020204030204" pitchFamily="34" charset="0"/>
                        </a:rPr>
                        <a:t> s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30 </a:t>
                      </a:r>
                      <a:r>
                        <a:rPr lang="en-US" altLang="ko-KR" sz="2000" dirty="0" err="1" smtClean="0">
                          <a:latin typeface="Calibri" panose="020F0502020204030204" pitchFamily="34" charset="0"/>
                        </a:rPr>
                        <a:t>ms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4560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Applications</a:t>
                      </a:r>
                      <a:endParaRPr lang="ko-KR" altLang="en-US" sz="2000" dirty="0" smtClean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Multiple</a:t>
                      </a:r>
                      <a:r>
                        <a:rPr lang="en-US" altLang="ko-KR" sz="2000" baseline="0" dirty="0" smtClean="0">
                          <a:latin typeface="Calibri" panose="020F0502020204030204" pitchFamily="34" charset="0"/>
                        </a:rPr>
                        <a:t> apps can be run on a VM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Single</a:t>
                      </a:r>
                      <a:r>
                        <a:rPr lang="en-US" altLang="ko-KR" sz="2000" baseline="0" dirty="0" smtClean="0">
                          <a:latin typeface="Calibri" panose="020F0502020204030204" pitchFamily="34" charset="0"/>
                        </a:rPr>
                        <a:t> app per VM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4560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Performance</a:t>
                      </a:r>
                      <a:endParaRPr lang="ko-KR" altLang="en-US" sz="2000" dirty="0" smtClean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DPDK</a:t>
                      </a:r>
                      <a:r>
                        <a:rPr lang="en-US" altLang="ko-KR" sz="2000" baseline="0" dirty="0" smtClean="0">
                          <a:latin typeface="Calibri" panose="020F0502020204030204" pitchFamily="34" charset="0"/>
                        </a:rPr>
                        <a:t> Open </a:t>
                      </a:r>
                      <a:r>
                        <a:rPr lang="en-US" altLang="ko-KR" sz="2000" baseline="0" dirty="0" err="1" smtClean="0">
                          <a:latin typeface="Calibri" panose="020F0502020204030204" pitchFamily="34" charset="0"/>
                        </a:rPr>
                        <a:t>vSwitch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Optimized </a:t>
                      </a:r>
                      <a:r>
                        <a:rPr lang="en-US" altLang="ko-KR" sz="2000" dirty="0" err="1" smtClean="0">
                          <a:latin typeface="Calibri" panose="020F0502020204030204" pitchFamily="34" charset="0"/>
                        </a:rPr>
                        <a:t>Xen</a:t>
                      </a:r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 I/O</a:t>
                      </a:r>
                      <a:r>
                        <a:rPr lang="en-US" altLang="ko-KR" sz="2000" baseline="0" dirty="0" smtClean="0">
                          <a:latin typeface="Calibri" panose="020F0502020204030204" pitchFamily="34" charset="0"/>
                        </a:rPr>
                        <a:t> stack (</a:t>
                      </a:r>
                      <a:r>
                        <a:rPr lang="en-US" altLang="ko-KR" sz="2000" baseline="0" dirty="0" err="1" smtClean="0">
                          <a:latin typeface="Calibri" panose="020F0502020204030204" pitchFamily="34" charset="0"/>
                        </a:rPr>
                        <a:t>netmap</a:t>
                      </a:r>
                      <a:r>
                        <a:rPr lang="en-US" altLang="ko-KR" sz="2000" baseline="0" dirty="0" smtClean="0">
                          <a:latin typeface="Calibri" panose="020F0502020204030204" pitchFamily="34" charset="0"/>
                        </a:rPr>
                        <a:t>)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92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libri" panose="020F0502020204030204" pitchFamily="34" charset="0"/>
              </a:rPr>
              <a:t>Discussion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Virtualized </a:t>
            </a:r>
            <a:r>
              <a:rPr lang="en-US" altLang="ko-KR" dirty="0" err="1" smtClean="0"/>
              <a:t>middlebox</a:t>
            </a:r>
            <a:endParaRPr lang="en-US" altLang="ko-KR" dirty="0"/>
          </a:p>
          <a:p>
            <a:pPr lvl="1"/>
            <a:r>
              <a:rPr lang="en-US" altLang="ko-KR" dirty="0" smtClean="0"/>
              <a:t>Why we need virtualization?</a:t>
            </a:r>
          </a:p>
          <a:p>
            <a:pPr lvl="2"/>
            <a:r>
              <a:rPr lang="en-US" altLang="ko-KR" dirty="0" smtClean="0"/>
              <a:t>(+) isolation, easy migration, suitable for multi-tenant</a:t>
            </a:r>
          </a:p>
          <a:p>
            <a:pPr lvl="2"/>
            <a:r>
              <a:rPr lang="en-US" altLang="ko-KR" dirty="0" smtClean="0"/>
              <a:t>(-) performance!!  /  </a:t>
            </a:r>
            <a:r>
              <a:rPr lang="en-US" altLang="ko-KR" dirty="0" err="1" smtClean="0"/>
              <a:t>ClickOS</a:t>
            </a:r>
            <a:r>
              <a:rPr lang="en-US" altLang="ko-KR" dirty="0" smtClean="0"/>
              <a:t> (</a:t>
            </a:r>
            <a:r>
              <a:rPr lang="en-US" altLang="ko-KR" dirty="0" err="1" smtClean="0"/>
              <a:t>Rx+TX</a:t>
            </a:r>
            <a:r>
              <a:rPr lang="en-US" altLang="ko-KR" dirty="0" smtClean="0"/>
              <a:t>) : 3.7 </a:t>
            </a:r>
            <a:r>
              <a:rPr lang="en-US" altLang="ko-KR" dirty="0" err="1" smtClean="0"/>
              <a:t>Gbps</a:t>
            </a:r>
            <a:r>
              <a:rPr lang="en-US" altLang="ko-KR" dirty="0" smtClean="0"/>
              <a:t> for 64B </a:t>
            </a:r>
            <a:r>
              <a:rPr lang="en-US" altLang="ko-KR" dirty="0" err="1" smtClean="0"/>
              <a:t>pkt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What’s the pros and cons for non-virtualized SW </a:t>
            </a:r>
            <a:r>
              <a:rPr lang="en-US" altLang="ko-KR" dirty="0" err="1" smtClean="0"/>
              <a:t>middlebox</a:t>
            </a:r>
            <a:r>
              <a:rPr lang="en-US" altLang="ko-KR" dirty="0" smtClean="0"/>
              <a:t>?</a:t>
            </a:r>
          </a:p>
          <a:p>
            <a:pPr lvl="1"/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6FA4-4CA0-4665-BA75-6520AE7A2EED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790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2768352"/>
            <a:ext cx="8496944" cy="793433"/>
          </a:xfrm>
        </p:spPr>
        <p:txBody>
          <a:bodyPr/>
          <a:lstStyle/>
          <a:p>
            <a:pPr algn="ctr"/>
            <a:r>
              <a:rPr lang="en-US" altLang="ko-KR" dirty="0" smtClean="0"/>
              <a:t>Thank you for Listening! </a:t>
            </a:r>
            <a:r>
              <a:rPr lang="en-US" altLang="ko-KR" dirty="0" smtClean="0">
                <a:sym typeface="Wingdings" panose="05000000000000000000" pitchFamily="2" charset="2"/>
              </a:rPr>
              <a:t>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6FA4-4CA0-4665-BA75-6520AE7A2EED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951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2624336"/>
            <a:ext cx="8496944" cy="793433"/>
          </a:xfrm>
        </p:spPr>
        <p:txBody>
          <a:bodyPr/>
          <a:lstStyle/>
          <a:p>
            <a:r>
              <a:rPr lang="en-US" altLang="ko-KR" dirty="0" smtClean="0"/>
              <a:t>Backup Slides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6FA4-4CA0-4665-BA75-6520AE7A2EED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708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125703"/>
            <a:ext cx="8496944" cy="793433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Linux Guest Performance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9986" y="5781662"/>
            <a:ext cx="8496944" cy="429122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dirty="0" smtClean="0"/>
              <a:t>Note that our Linux optimizations apply only to </a:t>
            </a:r>
            <a:r>
              <a:rPr lang="en-US" altLang="ko-KR" dirty="0" err="1" smtClean="0"/>
              <a:t>netmap</a:t>
            </a:r>
            <a:r>
              <a:rPr lang="en-US" altLang="ko-KR" dirty="0" smtClean="0"/>
              <a:t>-based applications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6FA4-4CA0-4665-BA75-6520AE7A2EED}" type="slidenum">
              <a:rPr lang="ko-KR" altLang="en-US" smtClean="0"/>
              <a:pPr/>
              <a:t>39</a:t>
            </a:fld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53076"/>
            <a:ext cx="5898034" cy="472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27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Typical Enterprise Networks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2670" y="3110645"/>
            <a:ext cx="1071449" cy="58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Group 17"/>
          <p:cNvGrpSpPr/>
          <p:nvPr/>
        </p:nvGrpSpPr>
        <p:grpSpPr>
          <a:xfrm>
            <a:off x="215465" y="3606537"/>
            <a:ext cx="965129" cy="2485692"/>
            <a:chOff x="215462" y="3681426"/>
            <a:chExt cx="965129" cy="2663241"/>
          </a:xfrm>
        </p:grpSpPr>
        <p:pic>
          <p:nvPicPr>
            <p:cNvPr id="6" name="Picture 22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5462" y="5612935"/>
              <a:ext cx="902522" cy="73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34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2750" y="3681426"/>
              <a:ext cx="847841" cy="76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34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2750" y="4668916"/>
              <a:ext cx="847841" cy="76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9" name="Group 18"/>
          <p:cNvGrpSpPr/>
          <p:nvPr/>
        </p:nvGrpSpPr>
        <p:grpSpPr>
          <a:xfrm>
            <a:off x="457200" y="1414650"/>
            <a:ext cx="660784" cy="1727453"/>
            <a:chOff x="457200" y="1417638"/>
            <a:chExt cx="660784" cy="1850843"/>
          </a:xfrm>
        </p:grpSpPr>
        <p:pic>
          <p:nvPicPr>
            <p:cNvPr id="9" name="Picture 42" descr="File Server_Updated200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200" y="1417638"/>
              <a:ext cx="660784" cy="878843"/>
            </a:xfrm>
            <a:prstGeom prst="rect">
              <a:avLst/>
            </a:prstGeom>
            <a:noFill/>
          </p:spPr>
        </p:pic>
        <p:pic>
          <p:nvPicPr>
            <p:cNvPr id="16" name="Picture 42" descr="File Server_Updated200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200" y="2389638"/>
              <a:ext cx="660784" cy="878843"/>
            </a:xfrm>
            <a:prstGeom prst="rect">
              <a:avLst/>
            </a:prstGeom>
            <a:noFill/>
          </p:spPr>
        </p:pic>
      </p:grpSp>
      <p:grpSp>
        <p:nvGrpSpPr>
          <p:cNvPr id="20" name="Group 19"/>
          <p:cNvGrpSpPr/>
          <p:nvPr/>
        </p:nvGrpSpPr>
        <p:grpSpPr>
          <a:xfrm>
            <a:off x="1753276" y="2171951"/>
            <a:ext cx="1147067" cy="2637775"/>
            <a:chOff x="1753273" y="2144369"/>
            <a:chExt cx="1147067" cy="2826187"/>
          </a:xfrm>
        </p:grpSpPr>
        <p:pic>
          <p:nvPicPr>
            <p:cNvPr id="4" name="Picture 4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53273" y="2144369"/>
              <a:ext cx="1147067" cy="490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4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53273" y="4480018"/>
              <a:ext cx="1147067" cy="490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9" name="Group 78"/>
          <p:cNvGrpSpPr/>
          <p:nvPr/>
        </p:nvGrpSpPr>
        <p:grpSpPr>
          <a:xfrm>
            <a:off x="1037493" y="1824776"/>
            <a:ext cx="1289317" cy="4055770"/>
            <a:chOff x="1037490" y="1955117"/>
            <a:chExt cx="1289317" cy="4345468"/>
          </a:xfrm>
        </p:grpSpPr>
        <p:cxnSp>
          <p:nvCxnSpPr>
            <p:cNvPr id="24" name="Straight Connector 23"/>
            <p:cNvCxnSpPr>
              <a:stCxn id="16" idx="3"/>
            </p:cNvCxnSpPr>
            <p:nvPr/>
          </p:nvCxnSpPr>
          <p:spPr>
            <a:xfrm flipV="1">
              <a:off x="1117984" y="2817627"/>
              <a:ext cx="635289" cy="1094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9" idx="3"/>
              <a:endCxn id="4" idx="1"/>
            </p:cNvCxnSpPr>
            <p:nvPr/>
          </p:nvCxnSpPr>
          <p:spPr>
            <a:xfrm>
              <a:off x="1117984" y="1955117"/>
              <a:ext cx="635289" cy="61724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3" idx="3"/>
              <a:endCxn id="17" idx="1"/>
            </p:cNvCxnSpPr>
            <p:nvPr/>
          </p:nvCxnSpPr>
          <p:spPr>
            <a:xfrm>
              <a:off x="1180591" y="4247376"/>
              <a:ext cx="572682" cy="66063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5" idx="3"/>
            </p:cNvCxnSpPr>
            <p:nvPr/>
          </p:nvCxnSpPr>
          <p:spPr>
            <a:xfrm flipV="1">
              <a:off x="1180591" y="5042370"/>
              <a:ext cx="572682" cy="19249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037490" y="5153276"/>
              <a:ext cx="715783" cy="11473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7" idx="0"/>
              <a:endCxn id="4" idx="2"/>
            </p:cNvCxnSpPr>
            <p:nvPr/>
          </p:nvCxnSpPr>
          <p:spPr>
            <a:xfrm flipV="1">
              <a:off x="2326807" y="2817627"/>
              <a:ext cx="0" cy="18451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2900343" y="2400869"/>
            <a:ext cx="1502327" cy="2179939"/>
            <a:chOff x="2900340" y="2572358"/>
            <a:chExt cx="1502327" cy="2335649"/>
          </a:xfrm>
        </p:grpSpPr>
        <p:cxnSp>
          <p:nvCxnSpPr>
            <p:cNvPr id="37" name="Straight Connector 36"/>
            <p:cNvCxnSpPr>
              <a:stCxn id="17" idx="3"/>
              <a:endCxn id="5" idx="1"/>
            </p:cNvCxnSpPr>
            <p:nvPr/>
          </p:nvCxnSpPr>
          <p:spPr>
            <a:xfrm flipV="1">
              <a:off x="2900340" y="3648075"/>
              <a:ext cx="1502327" cy="12599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4" idx="3"/>
              <a:endCxn id="5" idx="1"/>
            </p:cNvCxnSpPr>
            <p:nvPr/>
          </p:nvCxnSpPr>
          <p:spPr>
            <a:xfrm>
              <a:off x="2900340" y="2572358"/>
              <a:ext cx="1502327" cy="10757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Cloud 41"/>
          <p:cNvSpPr/>
          <p:nvPr/>
        </p:nvSpPr>
        <p:spPr>
          <a:xfrm>
            <a:off x="6039384" y="1109111"/>
            <a:ext cx="5894079" cy="4591518"/>
          </a:xfrm>
          <a:prstGeom prst="clou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5" name="Straight Connector 44"/>
          <p:cNvCxnSpPr>
            <a:stCxn id="5" idx="3"/>
            <a:endCxn id="42" idx="2"/>
          </p:cNvCxnSpPr>
          <p:nvPr/>
        </p:nvCxnSpPr>
        <p:spPr>
          <a:xfrm>
            <a:off x="5474116" y="3404870"/>
            <a:ext cx="5835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100325" y="3131976"/>
            <a:ext cx="1632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Internet</a:t>
            </a: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1814955" y="2400867"/>
            <a:ext cx="2136304" cy="1931347"/>
            <a:chOff x="1814955" y="2572358"/>
            <a:chExt cx="2136304" cy="2069300"/>
          </a:xfrm>
        </p:grpSpPr>
        <p:pic>
          <p:nvPicPr>
            <p:cNvPr id="27" name="Picture 1028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27396" y="3636771"/>
              <a:ext cx="423863" cy="1004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1028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27396" y="2572358"/>
              <a:ext cx="423863" cy="1004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1028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5400000" flipH="1">
              <a:off x="2113312" y="3200839"/>
              <a:ext cx="408173" cy="1004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25400"/>
            </a:effectLst>
            <a:scene3d>
              <a:camera prst="orthographicFront"/>
              <a:lightRig rig="threePt" dir="t"/>
            </a:scene3d>
            <a:sp3d>
              <a:bevelT w="0"/>
            </a:sp3d>
          </p:spPr>
        </p:pic>
      </p:grpSp>
      <p:grpSp>
        <p:nvGrpSpPr>
          <p:cNvPr id="8" name="Group 7"/>
          <p:cNvGrpSpPr/>
          <p:nvPr/>
        </p:nvGrpSpPr>
        <p:grpSpPr>
          <a:xfrm>
            <a:off x="3005376" y="2234903"/>
            <a:ext cx="466137" cy="2440681"/>
            <a:chOff x="3005373" y="2394538"/>
            <a:chExt cx="466137" cy="2615015"/>
          </a:xfrm>
        </p:grpSpPr>
        <p:pic>
          <p:nvPicPr>
            <p:cNvPr id="30" name="Picture 1359" descr="FirewallServicesModul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005373" y="4145257"/>
              <a:ext cx="466137" cy="864296"/>
            </a:xfrm>
            <a:prstGeom prst="rect">
              <a:avLst/>
            </a:prstGeom>
            <a:noFill/>
          </p:spPr>
        </p:pic>
        <p:pic>
          <p:nvPicPr>
            <p:cNvPr id="40" name="Picture 1359" descr="FirewallServicesModul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005373" y="2394538"/>
              <a:ext cx="466137" cy="864296"/>
            </a:xfrm>
            <a:prstGeom prst="rect">
              <a:avLst/>
            </a:prstGeom>
            <a:noFill/>
          </p:spPr>
        </p:pic>
      </p:grpSp>
      <p:grpSp>
        <p:nvGrpSpPr>
          <p:cNvPr id="50" name="Group 49"/>
          <p:cNvGrpSpPr/>
          <p:nvPr/>
        </p:nvGrpSpPr>
        <p:grpSpPr>
          <a:xfrm>
            <a:off x="3739328" y="3606537"/>
            <a:ext cx="1651116" cy="2083893"/>
            <a:chOff x="3739328" y="3864146"/>
            <a:chExt cx="1651116" cy="2232742"/>
          </a:xfrm>
        </p:grpSpPr>
        <p:pic>
          <p:nvPicPr>
            <p:cNvPr id="32" name="Picture 102" descr="WAE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34847" y="5404369"/>
              <a:ext cx="1013647" cy="692519"/>
            </a:xfrm>
            <a:prstGeom prst="rect">
              <a:avLst/>
            </a:prstGeom>
            <a:noFill/>
          </p:spPr>
        </p:pic>
        <p:cxnSp>
          <p:nvCxnSpPr>
            <p:cNvPr id="11" name="Straight Connector 10"/>
            <p:cNvCxnSpPr>
              <a:stCxn id="27" idx="2"/>
              <a:endCxn id="32" idx="1"/>
            </p:cNvCxnSpPr>
            <p:nvPr/>
          </p:nvCxnSpPr>
          <p:spPr>
            <a:xfrm>
              <a:off x="3739328" y="4641658"/>
              <a:ext cx="395519" cy="110897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32" idx="3"/>
            </p:cNvCxnSpPr>
            <p:nvPr/>
          </p:nvCxnSpPr>
          <p:spPr>
            <a:xfrm flipV="1">
              <a:off x="5148494" y="3864146"/>
              <a:ext cx="241950" cy="188648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951259" y="3699096"/>
            <a:ext cx="1229750" cy="1009134"/>
            <a:chOff x="3951259" y="3963317"/>
            <a:chExt cx="1229750" cy="1081215"/>
          </a:xfrm>
        </p:grpSpPr>
        <p:pic>
          <p:nvPicPr>
            <p:cNvPr id="28" name="Picture 3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134847" y="4330157"/>
              <a:ext cx="1046162" cy="7143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cxnSp>
          <p:nvCxnSpPr>
            <p:cNvPr id="23" name="Straight Connector 22"/>
            <p:cNvCxnSpPr>
              <a:endCxn id="28" idx="1"/>
            </p:cNvCxnSpPr>
            <p:nvPr/>
          </p:nvCxnSpPr>
          <p:spPr>
            <a:xfrm>
              <a:off x="3951259" y="4330157"/>
              <a:ext cx="183588" cy="3571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4957704" y="3963317"/>
              <a:ext cx="223305" cy="3668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3739328" y="1745900"/>
            <a:ext cx="1574386" cy="1364745"/>
            <a:chOff x="3739328" y="1870605"/>
            <a:chExt cx="1574386" cy="1462227"/>
          </a:xfrm>
        </p:grpSpPr>
        <p:pic>
          <p:nvPicPr>
            <p:cNvPr id="34" name="Picture 35" descr="Application Control Engin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10800000" flipV="1">
              <a:off x="4294773" y="1870605"/>
              <a:ext cx="1018941" cy="537480"/>
            </a:xfrm>
            <a:prstGeom prst="rect">
              <a:avLst/>
            </a:prstGeom>
            <a:noFill/>
          </p:spPr>
        </p:pic>
        <p:cxnSp>
          <p:nvCxnSpPr>
            <p:cNvPr id="46" name="Straight Connector 45"/>
            <p:cNvCxnSpPr>
              <a:stCxn id="5" idx="0"/>
              <a:endCxn id="34" idx="2"/>
            </p:cNvCxnSpPr>
            <p:nvPr/>
          </p:nvCxnSpPr>
          <p:spPr>
            <a:xfrm flipH="1" flipV="1">
              <a:off x="4804243" y="2408085"/>
              <a:ext cx="134149" cy="92474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4" idx="3"/>
              <a:endCxn id="36" idx="0"/>
            </p:cNvCxnSpPr>
            <p:nvPr/>
          </p:nvCxnSpPr>
          <p:spPr>
            <a:xfrm flipH="1">
              <a:off x="3739328" y="2139345"/>
              <a:ext cx="555445" cy="43301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9408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Scaling out – Multiple NICs/VMs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6FA4-4CA0-4665-BA75-6520AE7A2EED}" type="slidenum">
              <a:rPr lang="ko-KR" altLang="en-US" smtClean="0"/>
              <a:pPr/>
              <a:t>40</a:t>
            </a:fld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40160"/>
            <a:ext cx="5082106" cy="399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ject 6"/>
          <p:cNvSpPr txBox="1"/>
          <p:nvPr/>
        </p:nvSpPr>
        <p:spPr>
          <a:xfrm>
            <a:off x="1714704" y="6004024"/>
            <a:ext cx="9023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000" b="1" spc="-10" dirty="0" smtClean="0">
                <a:latin typeface="Calibri" panose="020F0502020204030204" pitchFamily="34" charset="0"/>
                <a:cs typeface="Arial"/>
              </a:rPr>
              <a:t>Host 1</a:t>
            </a:r>
            <a:endParaRPr sz="200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80064" y="5986937"/>
            <a:ext cx="1990089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000" b="1" spc="-10" dirty="0" smtClean="0">
                <a:latin typeface="Calibri" panose="020F0502020204030204" pitchFamily="34" charset="0"/>
                <a:cs typeface="Arial"/>
              </a:rPr>
              <a:t>Host 2</a:t>
            </a:r>
            <a:endParaRPr sz="200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02818" y="5580479"/>
            <a:ext cx="1664313" cy="2150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10" dirty="0" smtClean="0">
                <a:latin typeface="Calibri" panose="020F0502020204030204" pitchFamily="34" charset="0"/>
                <a:cs typeface="Arial"/>
              </a:rPr>
              <a:t>6x </a:t>
            </a:r>
            <a:r>
              <a:rPr sz="1400" b="1" spc="-10" dirty="0" smtClean="0">
                <a:latin typeface="Calibri" panose="020F0502020204030204" pitchFamily="34" charset="0"/>
                <a:cs typeface="Arial"/>
              </a:rPr>
              <a:t>1</a:t>
            </a:r>
            <a:r>
              <a:rPr sz="1400" b="1" spc="0" dirty="0" smtClean="0">
                <a:latin typeface="Calibri" panose="020F0502020204030204" pitchFamily="34" charset="0"/>
                <a:cs typeface="Arial"/>
              </a:rPr>
              <a:t>0</a:t>
            </a:r>
            <a:r>
              <a:rPr sz="1400" b="1" spc="-15" dirty="0" smtClean="0">
                <a:latin typeface="Calibri" panose="020F0502020204030204" pitchFamily="34" charset="0"/>
                <a:cs typeface="Arial"/>
              </a:rPr>
              <a:t>Gb</a:t>
            </a:r>
            <a:r>
              <a:rPr sz="1400" b="1" spc="0" dirty="0" smtClean="0">
                <a:latin typeface="Calibri" panose="020F0502020204030204" pitchFamily="34" charset="0"/>
                <a:cs typeface="Arial"/>
              </a:rPr>
              <a:t>/s</a:t>
            </a:r>
            <a:r>
              <a:rPr sz="1400" b="1" spc="15" dirty="0" smtClean="0">
                <a:latin typeface="Calibri" panose="020F0502020204030204" pitchFamily="34" charset="0"/>
                <a:cs typeface="Arial"/>
              </a:rPr>
              <a:t> </a:t>
            </a:r>
            <a:r>
              <a:rPr sz="1400" b="1" spc="-5" dirty="0" smtClean="0">
                <a:latin typeface="Calibri" panose="020F0502020204030204" pitchFamily="34" charset="0"/>
                <a:cs typeface="Arial"/>
              </a:rPr>
              <a:t>d</a:t>
            </a:r>
            <a:r>
              <a:rPr sz="1400" b="1" spc="-10" dirty="0" smtClean="0">
                <a:latin typeface="Calibri" panose="020F0502020204030204" pitchFamily="34" charset="0"/>
                <a:cs typeface="Arial"/>
              </a:rPr>
              <a:t>i</a:t>
            </a:r>
            <a:r>
              <a:rPr sz="1400" b="1" spc="0" dirty="0" smtClean="0">
                <a:latin typeface="Calibri" panose="020F0502020204030204" pitchFamily="34" charset="0"/>
                <a:cs typeface="Arial"/>
              </a:rPr>
              <a:t>r</a:t>
            </a:r>
            <a:r>
              <a:rPr sz="1400" b="1" spc="-10" dirty="0" smtClean="0">
                <a:latin typeface="Calibri" panose="020F0502020204030204" pitchFamily="34" charset="0"/>
                <a:cs typeface="Arial"/>
              </a:rPr>
              <a:t>e</a:t>
            </a:r>
            <a:r>
              <a:rPr sz="1400" b="1" spc="0" dirty="0" smtClean="0">
                <a:latin typeface="Calibri" panose="020F0502020204030204" pitchFamily="34" charset="0"/>
                <a:cs typeface="Arial"/>
              </a:rPr>
              <a:t>ct</a:t>
            </a:r>
            <a:r>
              <a:rPr sz="1400" b="1" spc="25" dirty="0" smtClean="0">
                <a:latin typeface="Calibri" panose="020F0502020204030204" pitchFamily="34" charset="0"/>
                <a:cs typeface="Arial"/>
              </a:rPr>
              <a:t> </a:t>
            </a:r>
            <a:r>
              <a:rPr sz="1400" b="1" spc="0" dirty="0" smtClean="0">
                <a:latin typeface="Calibri" panose="020F0502020204030204" pitchFamily="34" charset="0"/>
                <a:cs typeface="Arial"/>
              </a:rPr>
              <a:t>c</a:t>
            </a:r>
            <a:r>
              <a:rPr sz="1400" b="1" spc="-10" dirty="0" smtClean="0">
                <a:latin typeface="Calibri" panose="020F0502020204030204" pitchFamily="34" charset="0"/>
                <a:cs typeface="Arial"/>
              </a:rPr>
              <a:t>a</a:t>
            </a:r>
            <a:r>
              <a:rPr sz="1400" b="1" spc="-5" dirty="0" smtClean="0">
                <a:latin typeface="Calibri" panose="020F0502020204030204" pitchFamily="34" charset="0"/>
                <a:cs typeface="Arial"/>
              </a:rPr>
              <a:t>b</a:t>
            </a:r>
            <a:r>
              <a:rPr sz="1400" b="1" spc="-10" dirty="0" smtClean="0">
                <a:latin typeface="Calibri" panose="020F0502020204030204" pitchFamily="34" charset="0"/>
                <a:cs typeface="Arial"/>
              </a:rPr>
              <a:t>l</a:t>
            </a:r>
            <a:r>
              <a:rPr sz="1400" b="1" spc="0" dirty="0" smtClean="0">
                <a:latin typeface="Calibri" panose="020F0502020204030204" pitchFamily="34" charset="0"/>
                <a:cs typeface="Arial"/>
              </a:rPr>
              <a:t>e</a:t>
            </a:r>
            <a:endParaRPr sz="140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11204" y="5216624"/>
            <a:ext cx="568960" cy="78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000">
              <a:latin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12792" y="5216624"/>
            <a:ext cx="566419" cy="78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000">
              <a:latin typeface="Calibri" panose="020F0502020204030204" pitchFamily="34" charset="0"/>
            </a:endParaRPr>
          </a:p>
        </p:txBody>
      </p:sp>
      <p:cxnSp>
        <p:nvCxnSpPr>
          <p:cNvPr id="11" name="직선 화살표 연결선 10"/>
          <p:cNvCxnSpPr/>
          <p:nvPr/>
        </p:nvCxnSpPr>
        <p:spPr>
          <a:xfrm>
            <a:off x="2380164" y="5551905"/>
            <a:ext cx="187591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object 8"/>
          <p:cNvSpPr txBox="1"/>
          <p:nvPr/>
        </p:nvSpPr>
        <p:spPr>
          <a:xfrm>
            <a:off x="5026804" y="5580479"/>
            <a:ext cx="1664313" cy="2150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10" dirty="0" smtClean="0">
                <a:latin typeface="Calibri" panose="020F0502020204030204" pitchFamily="34" charset="0"/>
                <a:cs typeface="Arial"/>
              </a:rPr>
              <a:t>6x </a:t>
            </a:r>
            <a:r>
              <a:rPr sz="1400" b="1" spc="-10" dirty="0" smtClean="0">
                <a:latin typeface="Calibri" panose="020F0502020204030204" pitchFamily="34" charset="0"/>
                <a:cs typeface="Arial"/>
              </a:rPr>
              <a:t>1</a:t>
            </a:r>
            <a:r>
              <a:rPr sz="1400" b="1" spc="0" dirty="0" smtClean="0">
                <a:latin typeface="Calibri" panose="020F0502020204030204" pitchFamily="34" charset="0"/>
                <a:cs typeface="Arial"/>
              </a:rPr>
              <a:t>0</a:t>
            </a:r>
            <a:r>
              <a:rPr sz="1400" b="1" spc="-15" dirty="0" smtClean="0">
                <a:latin typeface="Calibri" panose="020F0502020204030204" pitchFamily="34" charset="0"/>
                <a:cs typeface="Arial"/>
              </a:rPr>
              <a:t>Gb</a:t>
            </a:r>
            <a:r>
              <a:rPr sz="1400" b="1" spc="0" dirty="0" smtClean="0">
                <a:latin typeface="Calibri" panose="020F0502020204030204" pitchFamily="34" charset="0"/>
                <a:cs typeface="Arial"/>
              </a:rPr>
              <a:t>/s</a:t>
            </a:r>
            <a:r>
              <a:rPr sz="1400" b="1" spc="15" dirty="0" smtClean="0">
                <a:latin typeface="Calibri" panose="020F0502020204030204" pitchFamily="34" charset="0"/>
                <a:cs typeface="Arial"/>
              </a:rPr>
              <a:t> </a:t>
            </a:r>
            <a:r>
              <a:rPr sz="1400" b="1" spc="-5" dirty="0" smtClean="0">
                <a:latin typeface="Calibri" panose="020F0502020204030204" pitchFamily="34" charset="0"/>
                <a:cs typeface="Arial"/>
              </a:rPr>
              <a:t>d</a:t>
            </a:r>
            <a:r>
              <a:rPr sz="1400" b="1" spc="-10" dirty="0" smtClean="0">
                <a:latin typeface="Calibri" panose="020F0502020204030204" pitchFamily="34" charset="0"/>
                <a:cs typeface="Arial"/>
              </a:rPr>
              <a:t>i</a:t>
            </a:r>
            <a:r>
              <a:rPr sz="1400" b="1" spc="0" dirty="0" smtClean="0">
                <a:latin typeface="Calibri" panose="020F0502020204030204" pitchFamily="34" charset="0"/>
                <a:cs typeface="Arial"/>
              </a:rPr>
              <a:t>r</a:t>
            </a:r>
            <a:r>
              <a:rPr sz="1400" b="1" spc="-10" dirty="0" smtClean="0">
                <a:latin typeface="Calibri" panose="020F0502020204030204" pitchFamily="34" charset="0"/>
                <a:cs typeface="Arial"/>
              </a:rPr>
              <a:t>e</a:t>
            </a:r>
            <a:r>
              <a:rPr sz="1400" b="1" spc="0" dirty="0" smtClean="0">
                <a:latin typeface="Calibri" panose="020F0502020204030204" pitchFamily="34" charset="0"/>
                <a:cs typeface="Arial"/>
              </a:rPr>
              <a:t>ct</a:t>
            </a:r>
            <a:r>
              <a:rPr sz="1400" b="1" spc="25" dirty="0" smtClean="0">
                <a:latin typeface="Calibri" panose="020F0502020204030204" pitchFamily="34" charset="0"/>
                <a:cs typeface="Arial"/>
              </a:rPr>
              <a:t> </a:t>
            </a:r>
            <a:r>
              <a:rPr sz="1400" b="1" spc="0" dirty="0" smtClean="0">
                <a:latin typeface="Calibri" panose="020F0502020204030204" pitchFamily="34" charset="0"/>
                <a:cs typeface="Arial"/>
              </a:rPr>
              <a:t>c</a:t>
            </a:r>
            <a:r>
              <a:rPr sz="1400" b="1" spc="-10" dirty="0" smtClean="0">
                <a:latin typeface="Calibri" panose="020F0502020204030204" pitchFamily="34" charset="0"/>
                <a:cs typeface="Arial"/>
              </a:rPr>
              <a:t>a</a:t>
            </a:r>
            <a:r>
              <a:rPr sz="1400" b="1" spc="-5" dirty="0" smtClean="0">
                <a:latin typeface="Calibri" panose="020F0502020204030204" pitchFamily="34" charset="0"/>
                <a:cs typeface="Arial"/>
              </a:rPr>
              <a:t>b</a:t>
            </a:r>
            <a:r>
              <a:rPr sz="1400" b="1" spc="-10" dirty="0" smtClean="0">
                <a:latin typeface="Calibri" panose="020F0502020204030204" pitchFamily="34" charset="0"/>
                <a:cs typeface="Arial"/>
              </a:rPr>
              <a:t>l</a:t>
            </a:r>
            <a:r>
              <a:rPr sz="1400" b="1" spc="0" dirty="0" smtClean="0">
                <a:latin typeface="Calibri" panose="020F0502020204030204" pitchFamily="34" charset="0"/>
                <a:cs typeface="Arial"/>
              </a:rPr>
              <a:t>e</a:t>
            </a:r>
            <a:endParaRPr sz="140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6836778" y="5216624"/>
            <a:ext cx="566419" cy="78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000">
              <a:latin typeface="Calibri" panose="020F0502020204030204" pitchFamily="34" charset="0"/>
            </a:endParaRPr>
          </a:p>
        </p:txBody>
      </p:sp>
      <p:cxnSp>
        <p:nvCxnSpPr>
          <p:cNvPr id="14" name="직선 화살표 연결선 13"/>
          <p:cNvCxnSpPr/>
          <p:nvPr/>
        </p:nvCxnSpPr>
        <p:spPr>
          <a:xfrm>
            <a:off x="4904150" y="5551905"/>
            <a:ext cx="187591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object 7"/>
          <p:cNvSpPr txBox="1"/>
          <p:nvPr/>
        </p:nvSpPr>
        <p:spPr>
          <a:xfrm>
            <a:off x="4158639" y="5991901"/>
            <a:ext cx="859673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000" b="1" spc="-10" dirty="0" err="1" smtClean="0">
                <a:latin typeface="Calibri" panose="020F0502020204030204" pitchFamily="34" charset="0"/>
                <a:cs typeface="Arial"/>
              </a:rPr>
              <a:t>ClickOS</a:t>
            </a:r>
            <a:endParaRPr sz="2000" dirty="0">
              <a:latin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33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Hardware </a:t>
            </a:r>
            <a:r>
              <a:rPr lang="en-US" altLang="ko-KR" dirty="0" err="1" smtClean="0">
                <a:latin typeface="Calibri" panose="020F0502020204030204" pitchFamily="34" charset="0"/>
              </a:rPr>
              <a:t>Middleboxes</a:t>
            </a:r>
            <a:r>
              <a:rPr lang="en-US" altLang="ko-KR" dirty="0" smtClean="0">
                <a:latin typeface="Calibri" panose="020F0502020204030204" pitchFamily="34" charset="0"/>
              </a:rPr>
              <a:t> - Drawbacks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Expensive equipment/power costs</a:t>
            </a:r>
          </a:p>
          <a:p>
            <a:endParaRPr lang="en-US" altLang="ko-KR" dirty="0"/>
          </a:p>
          <a:p>
            <a:r>
              <a:rPr lang="en-US" altLang="ko-KR" dirty="0" smtClean="0"/>
              <a:t>Difficult to add new features (vendor lock-in)</a:t>
            </a:r>
          </a:p>
          <a:p>
            <a:endParaRPr lang="en-US" altLang="ko-KR" dirty="0"/>
          </a:p>
          <a:p>
            <a:r>
              <a:rPr lang="en-US" altLang="ko-KR" dirty="0" smtClean="0"/>
              <a:t>Difficult to manage</a:t>
            </a:r>
          </a:p>
          <a:p>
            <a:endParaRPr lang="en-US" altLang="ko-KR" dirty="0"/>
          </a:p>
          <a:p>
            <a:r>
              <a:rPr lang="en-US" altLang="ko-KR" dirty="0" smtClean="0"/>
              <a:t>Cannot be scaled on demand (peak planning)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6FA4-4CA0-4665-BA75-6520AE7A2EED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893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256329"/>
            <a:ext cx="9505056" cy="793433"/>
          </a:xfrm>
        </p:spPr>
        <p:txBody>
          <a:bodyPr>
            <a:normAutofit/>
          </a:bodyPr>
          <a:lstStyle/>
          <a:p>
            <a:r>
              <a:rPr lang="en-US" altLang="ko-KR" sz="3800" dirty="0" smtClean="0">
                <a:latin typeface="Calibri" panose="020F0502020204030204" pitchFamily="34" charset="0"/>
              </a:rPr>
              <a:t>Shifting </a:t>
            </a:r>
            <a:r>
              <a:rPr lang="en-US" altLang="ko-KR" sz="3800" dirty="0" err="1" smtClean="0">
                <a:latin typeface="Calibri" panose="020F0502020204030204" pitchFamily="34" charset="0"/>
              </a:rPr>
              <a:t>Middlebox</a:t>
            </a:r>
            <a:r>
              <a:rPr lang="en-US" altLang="ko-KR" sz="3800" dirty="0" smtClean="0">
                <a:latin typeface="Calibri" panose="020F0502020204030204" pitchFamily="34" charset="0"/>
              </a:rPr>
              <a:t> Processing to Software</a:t>
            </a:r>
            <a:endParaRPr lang="ko-KR" altLang="en-US" sz="3800" dirty="0">
              <a:latin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Can share the same hardware across multiple users/tenants</a:t>
            </a:r>
          </a:p>
          <a:p>
            <a:endParaRPr lang="en-US" altLang="ko-KR" sz="2400" dirty="0"/>
          </a:p>
          <a:p>
            <a:r>
              <a:rPr lang="en-US" altLang="ko-KR" sz="2400" dirty="0" smtClean="0"/>
              <a:t>Reduced equipment/power costs through consolidation</a:t>
            </a:r>
          </a:p>
          <a:p>
            <a:endParaRPr lang="en-US" altLang="ko-KR" sz="2400" dirty="0"/>
          </a:p>
          <a:p>
            <a:r>
              <a:rPr lang="en-US" altLang="ko-KR" sz="2400" dirty="0" smtClean="0"/>
              <a:t>Safe to try new features on a operational network/platform</a:t>
            </a:r>
          </a:p>
          <a:p>
            <a:endParaRPr lang="en-US" altLang="ko-KR" sz="2400" dirty="0"/>
          </a:p>
          <a:p>
            <a:r>
              <a:rPr lang="en-US" altLang="ko-KR" sz="2400" dirty="0" smtClean="0"/>
              <a:t>But can it be built using commodity hardware while still achieving high performance?</a:t>
            </a:r>
          </a:p>
          <a:p>
            <a:endParaRPr lang="en-US" altLang="ko-KR" sz="2400" dirty="0"/>
          </a:p>
          <a:p>
            <a:r>
              <a:rPr lang="en-US" altLang="ko-KR" sz="2400" dirty="0" err="1" smtClean="0"/>
              <a:t>ClickOS</a:t>
            </a:r>
            <a:r>
              <a:rPr lang="en-US" altLang="ko-KR" sz="2400" dirty="0" smtClean="0"/>
              <a:t>: tiny </a:t>
            </a:r>
            <a:r>
              <a:rPr lang="en-US" altLang="ko-KR" sz="2400" dirty="0" err="1" smtClean="0"/>
              <a:t>Xen</a:t>
            </a:r>
            <a:r>
              <a:rPr lang="en-US" altLang="ko-KR" sz="2400" dirty="0" smtClean="0"/>
              <a:t>-based virtual machine that runs Click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6FA4-4CA0-4665-BA75-6520AE7A2EED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543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Requirements for Software </a:t>
            </a:r>
            <a:r>
              <a:rPr lang="en-US" altLang="ko-KR" dirty="0" err="1" smtClean="0">
                <a:latin typeface="Calibri" panose="020F0502020204030204" pitchFamily="34" charset="0"/>
              </a:rPr>
              <a:t>Middlebox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822649"/>
            <a:ext cx="8496944" cy="439916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dirty="0" smtClean="0"/>
              <a:t>Fast</a:t>
            </a:r>
            <a:r>
              <a:rPr lang="ko-KR" altLang="en-US" dirty="0" smtClean="0"/>
              <a:t> </a:t>
            </a:r>
            <a:r>
              <a:rPr lang="en-US" altLang="ko-KR" dirty="0" smtClean="0"/>
              <a:t>Instantiation</a:t>
            </a:r>
          </a:p>
          <a:p>
            <a:pPr>
              <a:lnSpc>
                <a:spcPct val="80000"/>
              </a:lnSpc>
            </a:pPr>
            <a:endParaRPr lang="en-US" altLang="ko-KR" dirty="0"/>
          </a:p>
          <a:p>
            <a:pPr>
              <a:lnSpc>
                <a:spcPct val="80000"/>
              </a:lnSpc>
            </a:pPr>
            <a:r>
              <a:rPr lang="en-US" altLang="ko-KR" dirty="0" smtClean="0"/>
              <a:t>Small footprint</a:t>
            </a:r>
          </a:p>
          <a:p>
            <a:pPr>
              <a:lnSpc>
                <a:spcPct val="80000"/>
              </a:lnSpc>
            </a:pPr>
            <a:endParaRPr lang="en-US" altLang="ko-KR" dirty="0"/>
          </a:p>
          <a:p>
            <a:pPr>
              <a:lnSpc>
                <a:spcPct val="80000"/>
              </a:lnSpc>
            </a:pPr>
            <a:r>
              <a:rPr lang="en-US" altLang="ko-KR" dirty="0" smtClean="0"/>
              <a:t>Isolation</a:t>
            </a:r>
          </a:p>
          <a:p>
            <a:pPr>
              <a:lnSpc>
                <a:spcPct val="80000"/>
              </a:lnSpc>
            </a:pPr>
            <a:endParaRPr lang="en-US" altLang="ko-KR" dirty="0"/>
          </a:p>
          <a:p>
            <a:pPr>
              <a:lnSpc>
                <a:spcPct val="80000"/>
              </a:lnSpc>
            </a:pPr>
            <a:r>
              <a:rPr lang="en-US" altLang="ko-KR" dirty="0"/>
              <a:t>Flexibility</a:t>
            </a:r>
            <a:endParaRPr lang="en-US" altLang="ko-KR" dirty="0" smtClean="0"/>
          </a:p>
          <a:p>
            <a:pPr>
              <a:lnSpc>
                <a:spcPct val="80000"/>
              </a:lnSpc>
            </a:pPr>
            <a:endParaRPr lang="en-US" altLang="ko-KR" dirty="0"/>
          </a:p>
          <a:p>
            <a:pPr>
              <a:lnSpc>
                <a:spcPct val="80000"/>
              </a:lnSpc>
            </a:pPr>
            <a:r>
              <a:rPr lang="en-US" altLang="ko-KR" dirty="0" smtClean="0"/>
              <a:t>Performance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6FA4-4CA0-4665-BA75-6520AE7A2EED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5148064" y="1825575"/>
            <a:ext cx="4104456" cy="4975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ko-KR" dirty="0" smtClean="0"/>
              <a:t>30 </a:t>
            </a:r>
            <a:r>
              <a:rPr lang="en-US" altLang="ko-KR" dirty="0" err="1" smtClean="0"/>
              <a:t>msec</a:t>
            </a:r>
            <a:r>
              <a:rPr lang="en-US" altLang="ko-KR" dirty="0" smtClean="0"/>
              <a:t> boot times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ko-KR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altLang="ko-KR" dirty="0" smtClean="0"/>
              <a:t>5MB when running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ko-KR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altLang="ko-KR" dirty="0" smtClean="0"/>
              <a:t>Provided by </a:t>
            </a:r>
            <a:r>
              <a:rPr lang="en-US" altLang="ko-KR" dirty="0" err="1" smtClean="0"/>
              <a:t>Xen</a:t>
            </a:r>
            <a:endParaRPr lang="en-US" altLang="ko-KR" dirty="0" smtClean="0"/>
          </a:p>
          <a:p>
            <a:pPr marL="0" indent="0">
              <a:lnSpc>
                <a:spcPct val="80000"/>
              </a:lnSpc>
              <a:buNone/>
            </a:pPr>
            <a:endParaRPr lang="en-US" altLang="ko-KR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altLang="ko-KR" dirty="0" smtClean="0"/>
              <a:t>Provided by Click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ko-KR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altLang="ko-KR" dirty="0" smtClean="0"/>
              <a:t>10Gb/s line rate</a:t>
            </a:r>
            <a:br>
              <a:rPr lang="en-US" altLang="ko-KR" dirty="0" smtClean="0"/>
            </a:br>
            <a:r>
              <a:rPr lang="el-GR" altLang="ko-KR" dirty="0"/>
              <a:t>45 μ</a:t>
            </a:r>
            <a:r>
              <a:rPr lang="en-US" altLang="ko-KR" dirty="0"/>
              <a:t>sec </a:t>
            </a:r>
            <a:r>
              <a:rPr lang="en-US" altLang="ko-KR" dirty="0" smtClean="0"/>
              <a:t>delay per packet</a:t>
            </a:r>
            <a:endParaRPr lang="en-US" altLang="ko-KR" dirty="0"/>
          </a:p>
        </p:txBody>
      </p:sp>
      <p:sp>
        <p:nvSpPr>
          <p:cNvPr id="6" name="object 3"/>
          <p:cNvSpPr/>
          <p:nvPr/>
        </p:nvSpPr>
        <p:spPr>
          <a:xfrm>
            <a:off x="4482574" y="1688232"/>
            <a:ext cx="679450" cy="678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3"/>
          <p:cNvSpPr/>
          <p:nvPr/>
        </p:nvSpPr>
        <p:spPr>
          <a:xfrm>
            <a:off x="4482574" y="2552328"/>
            <a:ext cx="679450" cy="678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3"/>
          <p:cNvSpPr/>
          <p:nvPr/>
        </p:nvSpPr>
        <p:spPr>
          <a:xfrm>
            <a:off x="4482574" y="3416424"/>
            <a:ext cx="679450" cy="678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3"/>
          <p:cNvSpPr/>
          <p:nvPr/>
        </p:nvSpPr>
        <p:spPr>
          <a:xfrm>
            <a:off x="4482574" y="4280520"/>
            <a:ext cx="679450" cy="678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3"/>
          <p:cNvSpPr/>
          <p:nvPr/>
        </p:nvSpPr>
        <p:spPr>
          <a:xfrm>
            <a:off x="4498950" y="5241591"/>
            <a:ext cx="679450" cy="678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직사각형 10"/>
          <p:cNvSpPr/>
          <p:nvPr/>
        </p:nvSpPr>
        <p:spPr>
          <a:xfrm>
            <a:off x="5364088" y="1250576"/>
            <a:ext cx="2304256" cy="4376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b="1" dirty="0" err="1" smtClean="0">
                <a:latin typeface="Calibri" panose="020F0502020204030204" pitchFamily="34" charset="0"/>
              </a:rPr>
              <a:t>ClickOS</a:t>
            </a:r>
            <a:endParaRPr lang="ko-KR" altLang="en-US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93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What’s </a:t>
            </a:r>
            <a:r>
              <a:rPr lang="en-US" altLang="ko-KR" dirty="0" err="1" smtClean="0">
                <a:latin typeface="Calibri" panose="020F0502020204030204" pitchFamily="34" charset="0"/>
              </a:rPr>
              <a:t>ClickOS</a:t>
            </a:r>
            <a:r>
              <a:rPr lang="en-US" altLang="ko-KR" dirty="0" smtClean="0">
                <a:latin typeface="Calibri" panose="020F0502020204030204" pitchFamily="34" charset="0"/>
              </a:rPr>
              <a:t> ?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3347342"/>
            <a:ext cx="8496944" cy="2589362"/>
          </a:xfrm>
        </p:spPr>
        <p:txBody>
          <a:bodyPr>
            <a:normAutofit fontScale="92500"/>
          </a:bodyPr>
          <a:lstStyle/>
          <a:p>
            <a:r>
              <a:rPr lang="en-US" altLang="ko-KR" dirty="0" smtClean="0"/>
              <a:t>Work </a:t>
            </a:r>
            <a:r>
              <a:rPr lang="en-US" altLang="ko-KR" dirty="0"/>
              <a:t>consisted of:</a:t>
            </a:r>
          </a:p>
          <a:p>
            <a:pPr lvl="1"/>
            <a:r>
              <a:rPr lang="en-US" altLang="ko-KR" dirty="0"/>
              <a:t>Build system to create </a:t>
            </a:r>
            <a:r>
              <a:rPr lang="en-US" altLang="ko-KR" dirty="0" err="1"/>
              <a:t>ClickOS</a:t>
            </a:r>
            <a:r>
              <a:rPr lang="en-US" altLang="ko-KR" dirty="0"/>
              <a:t> images (5 MB in size)</a:t>
            </a:r>
          </a:p>
          <a:p>
            <a:pPr lvl="1"/>
            <a:r>
              <a:rPr lang="en-US" altLang="ko-KR" dirty="0"/>
              <a:t>Emulating a Click control plane over </a:t>
            </a:r>
            <a:r>
              <a:rPr lang="en-US" altLang="ko-KR" dirty="0" err="1"/>
              <a:t>MiniOS</a:t>
            </a:r>
            <a:r>
              <a:rPr lang="en-US" altLang="ko-KR" dirty="0"/>
              <a:t>/</a:t>
            </a:r>
            <a:r>
              <a:rPr lang="en-US" altLang="ko-KR" dirty="0" err="1"/>
              <a:t>Xen</a:t>
            </a:r>
            <a:endParaRPr lang="en-US" altLang="ko-KR" dirty="0"/>
          </a:p>
          <a:p>
            <a:pPr lvl="1"/>
            <a:r>
              <a:rPr lang="en-US" altLang="ko-KR" dirty="0"/>
              <a:t>Reducing boot times (roughly 30 milliseconds)</a:t>
            </a:r>
          </a:p>
          <a:p>
            <a:pPr lvl="1"/>
            <a:r>
              <a:rPr lang="en-US" altLang="ko-KR" dirty="0"/>
              <a:t>Optimizations to the data plane (10 Gb/s for almost all </a:t>
            </a:r>
            <a:r>
              <a:rPr lang="en-US" altLang="ko-KR" dirty="0" err="1"/>
              <a:t>pkt</a:t>
            </a:r>
            <a:r>
              <a:rPr lang="en-US" altLang="ko-KR" dirty="0"/>
              <a:t> sizes)</a:t>
            </a:r>
          </a:p>
          <a:p>
            <a:pPr lvl="1"/>
            <a:r>
              <a:rPr lang="en-US" altLang="ko-KR" dirty="0"/>
              <a:t>Implementation of a wide range of </a:t>
            </a:r>
            <a:r>
              <a:rPr lang="en-US" altLang="ko-KR" dirty="0" err="1" smtClean="0"/>
              <a:t>middleboxes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6FA4-4CA0-4665-BA75-6520AE7A2EED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5" name="오른쪽 화살표 4"/>
          <p:cNvSpPr/>
          <p:nvPr/>
        </p:nvSpPr>
        <p:spPr>
          <a:xfrm>
            <a:off x="4283968" y="1976264"/>
            <a:ext cx="1152128" cy="43204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411760" y="1400200"/>
            <a:ext cx="1152128" cy="1728192"/>
            <a:chOff x="2411760" y="1256184"/>
            <a:chExt cx="1152128" cy="1728192"/>
          </a:xfrm>
        </p:grpSpPr>
        <p:sp>
          <p:nvSpPr>
            <p:cNvPr id="6" name="직사각형 5"/>
            <p:cNvSpPr/>
            <p:nvPr/>
          </p:nvSpPr>
          <p:spPr>
            <a:xfrm>
              <a:off x="2411760" y="1256184"/>
              <a:ext cx="1152128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2000" dirty="0">
                  <a:solidFill>
                    <a:schemeClr val="tx1"/>
                  </a:solidFill>
                  <a:latin typeface="Calibri" panose="020F0502020204030204" pitchFamily="34" charset="0"/>
                </a:rPr>
                <a:t>a</a:t>
              </a:r>
              <a:r>
                <a:rPr lang="en-US" altLang="ko-KR" sz="2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pps</a:t>
              </a:r>
              <a:endParaRPr lang="ko-KR" alt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2411760" y="1688232"/>
              <a:ext cx="1152128" cy="8640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2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guest OS</a:t>
              </a:r>
              <a:endParaRPr lang="ko-KR" alt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411760" y="2552328"/>
              <a:ext cx="1152128" cy="43204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2000" dirty="0" err="1" smtClean="0">
                  <a:solidFill>
                    <a:schemeClr val="tx1"/>
                  </a:solidFill>
                  <a:latin typeface="Calibri" panose="020F0502020204030204" pitchFamily="34" charset="0"/>
                </a:rPr>
                <a:t>paravirt</a:t>
              </a:r>
              <a:endParaRPr lang="ko-KR" alt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6012160" y="1400200"/>
            <a:ext cx="1152128" cy="1728192"/>
            <a:chOff x="2411760" y="1256184"/>
            <a:chExt cx="1152128" cy="1728192"/>
          </a:xfrm>
        </p:grpSpPr>
        <p:sp>
          <p:nvSpPr>
            <p:cNvPr id="11" name="직사각형 10"/>
            <p:cNvSpPr/>
            <p:nvPr/>
          </p:nvSpPr>
          <p:spPr>
            <a:xfrm>
              <a:off x="2411760" y="1256184"/>
              <a:ext cx="1152128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2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Click</a:t>
              </a:r>
              <a:endParaRPr lang="ko-KR" alt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2411760" y="1688232"/>
              <a:ext cx="1152128" cy="8640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2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mini OS</a:t>
              </a:r>
              <a:endParaRPr lang="ko-KR" alt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411760" y="2552328"/>
              <a:ext cx="1152128" cy="43204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2000" dirty="0" err="1" smtClean="0">
                  <a:solidFill>
                    <a:schemeClr val="tx1"/>
                  </a:solidFill>
                  <a:latin typeface="Calibri" panose="020F0502020204030204" pitchFamily="34" charset="0"/>
                </a:rPr>
                <a:t>paravirt</a:t>
              </a:r>
              <a:endParaRPr lang="ko-KR" alt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2411760" y="1112168"/>
            <a:ext cx="11521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 err="1" smtClean="0">
                <a:latin typeface="Calibri" panose="020F0502020204030204" pitchFamily="34" charset="0"/>
              </a:rPr>
              <a:t>domU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012160" y="1103167"/>
            <a:ext cx="11521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 err="1" smtClean="0">
                <a:latin typeface="Calibri" panose="020F0502020204030204" pitchFamily="34" charset="0"/>
              </a:rPr>
              <a:t>ClickOS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93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6FA4-4CA0-4665-BA75-6520AE7A2EED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17" name="제목 1"/>
          <p:cNvSpPr>
            <a:spLocks noGrp="1"/>
          </p:cNvSpPr>
          <p:nvPr>
            <p:ph type="title"/>
          </p:nvPr>
        </p:nvSpPr>
        <p:spPr>
          <a:xfrm>
            <a:off x="323528" y="256329"/>
            <a:ext cx="8496944" cy="793433"/>
          </a:xfrm>
        </p:spPr>
        <p:txBody>
          <a:bodyPr/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Programming Abstraction for </a:t>
            </a:r>
            <a:r>
              <a:rPr lang="en-US" altLang="ko-KR" dirty="0" err="1" smtClean="0">
                <a:latin typeface="Calibri" panose="020F0502020204030204" pitchFamily="34" charset="0"/>
              </a:rPr>
              <a:t>MBox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8" y="1616224"/>
            <a:ext cx="5088642" cy="33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직사각형 29"/>
          <p:cNvSpPr/>
          <p:nvPr/>
        </p:nvSpPr>
        <p:spPr>
          <a:xfrm>
            <a:off x="5676046" y="2124840"/>
            <a:ext cx="2952328" cy="1368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000" b="1" dirty="0" smtClean="0">
                <a:latin typeface="Calibri" panose="020F0502020204030204" pitchFamily="34" charset="0"/>
              </a:rPr>
              <a:t>Building </a:t>
            </a:r>
            <a:r>
              <a:rPr lang="en-US" altLang="ko-KR" sz="2000" b="1" dirty="0" err="1" smtClean="0">
                <a:latin typeface="Calibri" panose="020F0502020204030204" pitchFamily="34" charset="0"/>
              </a:rPr>
              <a:t>MBox</a:t>
            </a:r>
            <a:r>
              <a:rPr lang="en-US" altLang="ko-KR" sz="2000" b="1" dirty="0" smtClean="0">
                <a:latin typeface="Calibri" panose="020F0502020204030204" pitchFamily="34" charset="0"/>
              </a:rPr>
              <a:t> using Click</a:t>
            </a:r>
          </a:p>
          <a:p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We can use 300+ stock</a:t>
            </a:r>
            <a:b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    Click elements!</a:t>
            </a:r>
            <a:endParaRPr lang="en-US" altLang="ko-K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68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.7|2|1.3|1.6"/>
</p:tagLst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791</TotalTime>
  <Words>2084</Words>
  <Application>Microsoft Office PowerPoint</Application>
  <PresentationFormat>사용자 지정</PresentationFormat>
  <Paragraphs>509</Paragraphs>
  <Slides>40</Slides>
  <Notes>23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9" baseType="lpstr">
      <vt:lpstr>맑은 고딕</vt:lpstr>
      <vt:lpstr>Arial</vt:lpstr>
      <vt:lpstr>Arial Bold</vt:lpstr>
      <vt:lpstr>Arial Italic</vt:lpstr>
      <vt:lpstr>Calibri</vt:lpstr>
      <vt:lpstr>Calibri Light</vt:lpstr>
      <vt:lpstr>Times New Roman</vt:lpstr>
      <vt:lpstr>Wingdings</vt:lpstr>
      <vt:lpstr>Default Theme</vt:lpstr>
      <vt:lpstr>ClickOS and the Art of Network Function Virtualization</vt:lpstr>
      <vt:lpstr>The Idealized Network</vt:lpstr>
      <vt:lpstr>A Middlebox World</vt:lpstr>
      <vt:lpstr>Typical Enterprise Networks</vt:lpstr>
      <vt:lpstr>Hardware Middleboxes - Drawbacks</vt:lpstr>
      <vt:lpstr>Shifting Middlebox Processing to Software</vt:lpstr>
      <vt:lpstr>Requirements for Software Middlebox</vt:lpstr>
      <vt:lpstr>What’s ClickOS ?</vt:lpstr>
      <vt:lpstr>Programming Abstraction for MBox</vt:lpstr>
      <vt:lpstr>ClickOS</vt:lpstr>
      <vt:lpstr>ClickOS</vt:lpstr>
      <vt:lpstr>ClickOS Architecture</vt:lpstr>
      <vt:lpstr>ClickOS Boot Time</vt:lpstr>
      <vt:lpstr>Booting Large Number of ClickOS VMs</vt:lpstr>
      <vt:lpstr>ClickOS Memory Footprint</vt:lpstr>
      <vt:lpstr>ClickOS</vt:lpstr>
      <vt:lpstr>Performance Analysis</vt:lpstr>
      <vt:lpstr>Performance Analysis</vt:lpstr>
      <vt:lpstr>Optimizing Network I/O</vt:lpstr>
      <vt:lpstr>Optimizing Network I/O</vt:lpstr>
      <vt:lpstr>ClickOS Prototype Overview</vt:lpstr>
      <vt:lpstr>Evaluation</vt:lpstr>
      <vt:lpstr>Experiments</vt:lpstr>
      <vt:lpstr>ClickOS Base TX Performance</vt:lpstr>
      <vt:lpstr>ClickOS Base TX Performance</vt:lpstr>
      <vt:lpstr>ClickOS Tx vs. Rx Performance</vt:lpstr>
      <vt:lpstr>ClickOS (virtualized) Middlebox Performance</vt:lpstr>
      <vt:lpstr>ClickOS (virtualized) Middlebox Performance</vt:lpstr>
      <vt:lpstr>Chaining ClickOS VMs (back-to-back)</vt:lpstr>
      <vt:lpstr>Scaling out – 100VMs Aggregate Throughput</vt:lpstr>
      <vt:lpstr>Conclusions</vt:lpstr>
      <vt:lpstr>Split/Merge (NSDI ‘13)</vt:lpstr>
      <vt:lpstr>Split/Merge</vt:lpstr>
      <vt:lpstr>Discussion</vt:lpstr>
      <vt:lpstr>Discussion</vt:lpstr>
      <vt:lpstr>Discussion</vt:lpstr>
      <vt:lpstr>Thank you for Listening! </vt:lpstr>
      <vt:lpstr>Backup Slides</vt:lpstr>
      <vt:lpstr>Linux Guest Performance</vt:lpstr>
      <vt:lpstr>Scaling out – Multiple NICs/VMs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MOON</dc:creator>
  <cp:lastModifiedBy>KyoungSoo Park</cp:lastModifiedBy>
  <cp:revision>60</cp:revision>
  <dcterms:created xsi:type="dcterms:W3CDTF">2014-11-16T01:26:29Z</dcterms:created>
  <dcterms:modified xsi:type="dcterms:W3CDTF">2014-11-20T00:32:08Z</dcterms:modified>
</cp:coreProperties>
</file>