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6" r:id="rId1"/>
  </p:sldMasterIdLst>
  <p:notesMasterIdLst>
    <p:notesMasterId r:id="rId44"/>
  </p:notesMasterIdLst>
  <p:sldIdLst>
    <p:sldId id="256" r:id="rId2"/>
    <p:sldId id="289" r:id="rId3"/>
    <p:sldId id="292" r:id="rId4"/>
    <p:sldId id="293" r:id="rId5"/>
    <p:sldId id="294" r:id="rId6"/>
    <p:sldId id="295" r:id="rId7"/>
    <p:sldId id="296" r:id="rId8"/>
    <p:sldId id="297" r:id="rId9"/>
    <p:sldId id="298" r:id="rId10"/>
    <p:sldId id="299" r:id="rId11"/>
    <p:sldId id="300" r:id="rId12"/>
    <p:sldId id="301" r:id="rId13"/>
    <p:sldId id="302" r:id="rId14"/>
    <p:sldId id="303" r:id="rId15"/>
    <p:sldId id="306" r:id="rId16"/>
    <p:sldId id="307" r:id="rId17"/>
    <p:sldId id="308" r:id="rId18"/>
    <p:sldId id="309" r:id="rId19"/>
    <p:sldId id="310" r:id="rId20"/>
    <p:sldId id="311" r:id="rId21"/>
    <p:sldId id="312" r:id="rId22"/>
    <p:sldId id="313" r:id="rId23"/>
    <p:sldId id="314" r:id="rId24"/>
    <p:sldId id="315" r:id="rId25"/>
    <p:sldId id="316" r:id="rId26"/>
    <p:sldId id="317" r:id="rId27"/>
    <p:sldId id="318" r:id="rId28"/>
    <p:sldId id="319" r:id="rId29"/>
    <p:sldId id="320" r:id="rId30"/>
    <p:sldId id="321" r:id="rId31"/>
    <p:sldId id="322" r:id="rId32"/>
    <p:sldId id="323" r:id="rId33"/>
    <p:sldId id="324" r:id="rId34"/>
    <p:sldId id="325" r:id="rId35"/>
    <p:sldId id="329" r:id="rId36"/>
    <p:sldId id="330" r:id="rId37"/>
    <p:sldId id="331" r:id="rId38"/>
    <p:sldId id="335" r:id="rId39"/>
    <p:sldId id="333" r:id="rId40"/>
    <p:sldId id="334" r:id="rId41"/>
    <p:sldId id="332" r:id="rId42"/>
    <p:sldId id="336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878" autoAdjust="0"/>
  </p:normalViewPr>
  <p:slideViewPr>
    <p:cSldViewPr>
      <p:cViewPr>
        <p:scale>
          <a:sx n="102" d="100"/>
          <a:sy n="102" d="100"/>
        </p:scale>
        <p:origin x="-1884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70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A2CFCC-9FCB-425B-A1D3-23875B4B1DFA}" type="datetimeFigureOut">
              <a:rPr lang="en-US" smtClean="0"/>
              <a:t>9/25/2014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1239DB-CD99-4023-9D36-85C9AAF4A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117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1239DB-CD99-4023-9D36-85C9AAF4A3D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0767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1239DB-CD99-4023-9D36-85C9AAF4A3D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584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1239DB-CD99-4023-9D36-85C9AAF4A3D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584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1239DB-CD99-4023-9D36-85C9AAF4A3D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584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1239DB-CD99-4023-9D36-85C9AAF4A3D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584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1239DB-CD99-4023-9D36-85C9AAF4A3D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584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1239DB-CD99-4023-9D36-85C9AAF4A3D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584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1239DB-CD99-4023-9D36-85C9AAF4A3D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584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1239DB-CD99-4023-9D36-85C9AAF4A3D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584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1239DB-CD99-4023-9D36-85C9AAF4A3D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584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1239DB-CD99-4023-9D36-85C9AAF4A3D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584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1239DB-CD99-4023-9D36-85C9AAF4A3D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584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1239DB-CD99-4023-9D36-85C9AAF4A3D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584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1239DB-CD99-4023-9D36-85C9AAF4A3D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584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1239DB-CD99-4023-9D36-85C9AAF4A3D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5841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1239DB-CD99-4023-9D36-85C9AAF4A3D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5841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1239DB-CD99-4023-9D36-85C9AAF4A3D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5841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1239DB-CD99-4023-9D36-85C9AAF4A3D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5841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1239DB-CD99-4023-9D36-85C9AAF4A3D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5841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1239DB-CD99-4023-9D36-85C9AAF4A3D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5841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1239DB-CD99-4023-9D36-85C9AAF4A3D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5841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1239DB-CD99-4023-9D36-85C9AAF4A3D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584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1239DB-CD99-4023-9D36-85C9AAF4A3D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5841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1239DB-CD99-4023-9D36-85C9AAF4A3D1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5841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1239DB-CD99-4023-9D36-85C9AAF4A3D1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5841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1239DB-CD99-4023-9D36-85C9AAF4A3D1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5841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1239DB-CD99-4023-9D36-85C9AAF4A3D1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5841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1239DB-CD99-4023-9D36-85C9AAF4A3D1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5841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1239DB-CD99-4023-9D36-85C9AAF4A3D1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5841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1239DB-CD99-4023-9D36-85C9AAF4A3D1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5841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1239DB-CD99-4023-9D36-85C9AAF4A3D1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5841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1239DB-CD99-4023-9D36-85C9AAF4A3D1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5841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1239DB-CD99-4023-9D36-85C9AAF4A3D1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584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새로운 아이디어 발견 </a:t>
            </a:r>
            <a:r>
              <a:rPr lang="en-US" altLang="ko-KR" dirty="0" smtClean="0"/>
              <a:t>-&gt; </a:t>
            </a:r>
            <a:r>
              <a:rPr lang="ko-KR" altLang="en-US" dirty="0" smtClean="0"/>
              <a:t>이론을 시뮬레이션으로 검증함 </a:t>
            </a:r>
            <a:r>
              <a:rPr lang="en-US" altLang="ko-KR" dirty="0" smtClean="0"/>
              <a:t>-&gt; </a:t>
            </a:r>
            <a:r>
              <a:rPr lang="ko-KR" altLang="en-US" dirty="0" smtClean="0"/>
              <a:t>테스트를 위한 현실적인 테스트 베드를 찾음 </a:t>
            </a:r>
            <a:r>
              <a:rPr lang="en-US" altLang="ko-KR" dirty="0" smtClean="0"/>
              <a:t>-&gt; </a:t>
            </a:r>
            <a:r>
              <a:rPr lang="ko-KR" altLang="en-US" dirty="0" smtClean="0"/>
              <a:t>최대한 현실적인 조건에서 테스트된 만큼 기술의 신뢰도와 발전이 성장함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1239DB-CD99-4023-9D36-85C9AAF4A3D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5841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1239DB-CD99-4023-9D36-85C9AAF4A3D1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584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새로운 아이디어 발견 </a:t>
            </a:r>
            <a:r>
              <a:rPr lang="en-US" altLang="ko-KR" dirty="0" smtClean="0"/>
              <a:t>-&gt; </a:t>
            </a:r>
            <a:r>
              <a:rPr lang="ko-KR" altLang="en-US" dirty="0" smtClean="0"/>
              <a:t>이론을 시뮬레이션으로 검증함 </a:t>
            </a:r>
            <a:r>
              <a:rPr lang="en-US" altLang="ko-KR" dirty="0" smtClean="0"/>
              <a:t>-&gt; </a:t>
            </a:r>
            <a:r>
              <a:rPr lang="ko-KR" altLang="en-US" dirty="0" smtClean="0"/>
              <a:t>테스트를 위한 현실적인 테스트 베드를 찾음 </a:t>
            </a:r>
            <a:r>
              <a:rPr lang="en-US" altLang="ko-KR" dirty="0" smtClean="0"/>
              <a:t>-&gt; </a:t>
            </a:r>
            <a:r>
              <a:rPr lang="ko-KR" altLang="en-US" dirty="0" smtClean="0"/>
              <a:t>최대한 현실적인 조건에서 테스트된 만큼 기술의 신뢰도와 발전이 성장함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1239DB-CD99-4023-9D36-85C9AAF4A3D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584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1239DB-CD99-4023-9D36-85C9AAF4A3D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584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err="1" smtClean="0"/>
              <a:t>엑세드라</a:t>
            </a:r>
            <a:r>
              <a:rPr lang="en-US" altLang="ko-KR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1239DB-CD99-4023-9D36-85C9AAF4A3D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584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1239DB-CD99-4023-9D36-85C9AAF4A3D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584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1239DB-CD99-4023-9D36-85C9AAF4A3D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58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E81F3-6267-4502-8D34-6E449B4C6BE2}" type="datetime1">
              <a:rPr lang="en-US" altLang="ko-KR" smtClean="0"/>
              <a:t>9/25/2014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9EA20-4739-430C-9F23-AC0235BAE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289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55B27-ACD5-4E84-8595-835684AA6200}" type="datetime1">
              <a:rPr lang="en-US" altLang="ko-KR" smtClean="0"/>
              <a:t>9/25/2014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9EA20-4739-430C-9F23-AC0235BAE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533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67987-65FF-4526-8796-1EDAA07F8FEC}" type="datetime1">
              <a:rPr lang="en-US" altLang="ko-KR" smtClean="0"/>
              <a:t>9/25/2014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9EA20-4739-430C-9F23-AC0235BAE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532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F3ED0-E16C-41F0-9B96-55C70BB7F6F1}" type="datetime1">
              <a:rPr lang="en-US" altLang="ko-KR" smtClean="0"/>
              <a:t>9/25/2014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9EA20-4739-430C-9F23-AC0235BAE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241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29E86-5D3E-47C0-B0AB-220A3D359601}" type="datetime1">
              <a:rPr lang="en-US" altLang="ko-KR" smtClean="0"/>
              <a:t>9/25/2014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9EA20-4739-430C-9F23-AC0235BAE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339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A1BD-D6D8-4F2F-A44D-4A62A422C4DB}" type="datetime1">
              <a:rPr lang="en-US" altLang="ko-KR" smtClean="0"/>
              <a:t>9/25/2014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9EA20-4739-430C-9F23-AC0235BAE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486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B3F63-97ED-4396-863D-C900ABDFEBAB}" type="datetime1">
              <a:rPr lang="en-US" altLang="ko-KR" smtClean="0"/>
              <a:t>9/25/2014</a:t>
            </a:fld>
            <a:endParaRPr 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9EA20-4739-430C-9F23-AC0235BAE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706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592FF-6564-474A-BE24-1D838218C275}" type="datetime1">
              <a:rPr lang="en-US" altLang="ko-KR" smtClean="0"/>
              <a:t>9/25/2014</a:t>
            </a:fld>
            <a:endParaRPr 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9EA20-4739-430C-9F23-AC0235BAE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69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0060A-F945-4ED3-B045-ED580A1A3630}" type="datetime1">
              <a:rPr lang="en-US" altLang="ko-KR" smtClean="0"/>
              <a:t>9/25/2014</a:t>
            </a:fld>
            <a:endParaRPr 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9EA20-4739-430C-9F23-AC0235BAE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821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49623-1849-46FE-9FC1-51C48419DBA3}" type="datetime1">
              <a:rPr lang="en-US" altLang="ko-KR" smtClean="0"/>
              <a:t>9/25/2014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9EA20-4739-430C-9F23-AC0235BAE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845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A25B0-6089-444A-B995-F4FE6DB21522}" type="datetime1">
              <a:rPr lang="en-US" altLang="ko-KR" smtClean="0"/>
              <a:t>9/25/2014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9EA20-4739-430C-9F23-AC0235BAE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7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B26F41-A276-4B7C-B7A1-F17D92C2BE5E}" type="datetime1">
              <a:rPr lang="en-US" altLang="ko-KR" smtClean="0"/>
              <a:t>9/25/2014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D9EA20-4739-430C-9F23-AC0235BAE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675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penflow.org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geni-www1.gpolab.bbn.com/wp-content/uploads/2014/01/GENIMap1.pn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6000" dirty="0" err="1">
                <a:solidFill>
                  <a:schemeClr val="accent1">
                    <a:lumMod val="75000"/>
                  </a:schemeClr>
                </a:solidFill>
              </a:rPr>
              <a:t>FlowVisor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3100" dirty="0">
                <a:solidFill>
                  <a:schemeClr val="accent1">
                    <a:lumMod val="75000"/>
                  </a:schemeClr>
                </a:solidFill>
              </a:rPr>
              <a:t>Can the Production Network Be the </a:t>
            </a:r>
            <a:r>
              <a:rPr lang="en-US" sz="3100" dirty="0" err="1">
                <a:solidFill>
                  <a:schemeClr val="accent1">
                    <a:lumMod val="75000"/>
                  </a:schemeClr>
                </a:solidFill>
              </a:rPr>
              <a:t>Testbed</a:t>
            </a:r>
            <a:r>
              <a:rPr lang="en-US" sz="3100" dirty="0" smtClean="0">
                <a:solidFill>
                  <a:schemeClr val="accent1">
                    <a:lumMod val="75000"/>
                  </a:schemeClr>
                </a:solidFill>
              </a:rPr>
              <a:t>?</a:t>
            </a: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886200"/>
            <a:ext cx="7924800" cy="1752600"/>
          </a:xfrm>
        </p:spPr>
        <p:txBody>
          <a:bodyPr>
            <a:normAutofit/>
          </a:bodyPr>
          <a:lstStyle/>
          <a:p>
            <a:r>
              <a:rPr lang="en-US" altLang="ko-KR" sz="2000" dirty="0"/>
              <a:t>Rob Sherwood, Glen </a:t>
            </a:r>
            <a:r>
              <a:rPr lang="en-US" altLang="ko-KR" sz="2000" dirty="0" smtClean="0"/>
              <a:t>Gibb, </a:t>
            </a:r>
            <a:r>
              <a:rPr lang="en-US" altLang="ko-KR" sz="2000" dirty="0" err="1"/>
              <a:t>Kok-Kiong</a:t>
            </a:r>
            <a:r>
              <a:rPr lang="en-US" altLang="ko-KR" sz="2000" dirty="0"/>
              <a:t> </a:t>
            </a:r>
            <a:r>
              <a:rPr lang="en-US" altLang="ko-KR" sz="2000" dirty="0" smtClean="0"/>
              <a:t>Yap, </a:t>
            </a:r>
            <a:r>
              <a:rPr lang="en-US" altLang="ko-KR" sz="2000" dirty="0"/>
              <a:t>Guido </a:t>
            </a:r>
            <a:r>
              <a:rPr lang="en-US" altLang="ko-KR" sz="2000" dirty="0" err="1" smtClean="0"/>
              <a:t>Appenzeller</a:t>
            </a:r>
            <a:r>
              <a:rPr lang="en-US" altLang="ko-KR" sz="2000" dirty="0" smtClean="0"/>
              <a:t>,</a:t>
            </a:r>
            <a:endParaRPr lang="en-US" altLang="ko-KR" sz="2000" dirty="0"/>
          </a:p>
          <a:p>
            <a:r>
              <a:rPr lang="en-US" altLang="ko-KR" sz="2000" dirty="0"/>
              <a:t>Martin </a:t>
            </a:r>
            <a:r>
              <a:rPr lang="en-US" altLang="ko-KR" sz="2000" dirty="0" err="1"/>
              <a:t>Casado</a:t>
            </a:r>
            <a:r>
              <a:rPr lang="en-US" altLang="ko-KR" sz="2000" dirty="0"/>
              <a:t>, Nick </a:t>
            </a:r>
            <a:r>
              <a:rPr lang="en-US" altLang="ko-KR" sz="2000" dirty="0" err="1" smtClean="0"/>
              <a:t>McKeown</a:t>
            </a:r>
            <a:r>
              <a:rPr lang="en-US" altLang="ko-KR" sz="2000" dirty="0" smtClean="0"/>
              <a:t>, </a:t>
            </a:r>
            <a:r>
              <a:rPr lang="en-US" altLang="ko-KR" sz="2000" dirty="0"/>
              <a:t>Guru </a:t>
            </a:r>
            <a:r>
              <a:rPr lang="en-US" altLang="ko-KR" sz="2000" dirty="0" err="1" smtClean="0"/>
              <a:t>Parulkar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412468"/>
            <a:ext cx="90859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Presented by: </a:t>
            </a:r>
            <a:r>
              <a:rPr lang="en-US" dirty="0" err="1" smtClean="0"/>
              <a:t>Choong-Hee</a:t>
            </a:r>
            <a:r>
              <a:rPr lang="en-US" dirty="0" smtClean="0"/>
              <a:t> </a:t>
            </a:r>
            <a:r>
              <a:rPr lang="en-US" dirty="0" smtClean="0"/>
              <a:t>Cho</a:t>
            </a:r>
            <a:endParaRPr lang="en-US" sz="1100" i="1" dirty="0" smtClean="0"/>
          </a:p>
        </p:txBody>
      </p:sp>
    </p:spTree>
    <p:extLst>
      <p:ext uri="{BB962C8B-B14F-4D97-AF65-F5344CB8AC3E}">
        <p14:creationId xmlns:p14="http://schemas.microsoft.com/office/powerpoint/2010/main" val="3831191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VINI and </a:t>
            </a:r>
            <a:r>
              <a:rPr lang="en-US" sz="32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Emulab</a:t>
            </a:r>
            <a:endParaRPr lang="en-US" sz="3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381000" y="1317652"/>
            <a:ext cx="80772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000" dirty="0"/>
              <a:t>Speed, Scale, Technology </a:t>
            </a:r>
            <a:r>
              <a:rPr lang="en-US" altLang="ko-KR" sz="2000" dirty="0" smtClean="0"/>
              <a:t>transfer</a:t>
            </a:r>
            <a:r>
              <a:rPr lang="en-US" altLang="ko-KR" dirty="0" smtClean="0"/>
              <a:t>	</a:t>
            </a:r>
            <a:endParaRPr lang="en-US" altLang="ko-KR" b="1" dirty="0" smtClean="0"/>
          </a:p>
          <a:p>
            <a:pPr marL="800100" lvl="1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b="1" dirty="0" smtClean="0"/>
              <a:t>Scale</a:t>
            </a:r>
          </a:p>
          <a:p>
            <a:pPr marL="1257300" lvl="2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dirty="0" smtClean="0">
                <a:latin typeface="+mj-lt"/>
                <a:ea typeface="+mj-ea"/>
                <a:cs typeface="+mj-cs"/>
              </a:rPr>
              <a:t>VINI </a:t>
            </a:r>
            <a:r>
              <a:rPr lang="en-US" altLang="ko-K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and </a:t>
            </a:r>
            <a:r>
              <a:rPr lang="en-US" altLang="ko-KR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Emulab</a:t>
            </a:r>
            <a:r>
              <a:rPr lang="en-US" altLang="ko-K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 are</a:t>
            </a:r>
            <a:r>
              <a:rPr lang="en-US" altLang="ko-KR" dirty="0" smtClean="0"/>
              <a:t> </a:t>
            </a:r>
            <a:r>
              <a:rPr lang="en-US" altLang="ko-KR" dirty="0"/>
              <a:t>impossible for a large network tests </a:t>
            </a:r>
            <a:r>
              <a:rPr lang="en-US" altLang="ko-KR" dirty="0" smtClean="0"/>
              <a:t>due </a:t>
            </a:r>
            <a:r>
              <a:rPr lang="en-US" altLang="ko-KR" dirty="0"/>
              <a:t>to limitations in the </a:t>
            </a:r>
            <a:r>
              <a:rPr lang="en-US" altLang="ko-KR" dirty="0" smtClean="0"/>
              <a:t>performance. </a:t>
            </a:r>
          </a:p>
          <a:p>
            <a:pPr lvl="2" algn="just">
              <a:lnSpc>
                <a:spcPct val="150000"/>
              </a:lnSpc>
            </a:pPr>
            <a:r>
              <a:rPr lang="en-US" altLang="ko-KR" dirty="0"/>
              <a:t> </a:t>
            </a:r>
            <a:r>
              <a:rPr lang="en-US" altLang="ko-KR" dirty="0" smtClean="0"/>
              <a:t>    (</a:t>
            </a:r>
            <a:r>
              <a:rPr lang="en-US" altLang="ko-KR" dirty="0"/>
              <a:t>need parallel </a:t>
            </a:r>
            <a:r>
              <a:rPr lang="en-US" altLang="ko-KR" dirty="0" err="1" smtClean="0"/>
              <a:t>testbed</a:t>
            </a:r>
            <a:r>
              <a:rPr lang="en-US" altLang="ko-KR" dirty="0"/>
              <a:t> -&gt; limits their </a:t>
            </a:r>
            <a:r>
              <a:rPr lang="en-US" altLang="ko-KR" dirty="0" smtClean="0"/>
              <a:t>scale)</a:t>
            </a:r>
          </a:p>
          <a:p>
            <a:pPr marL="1257300" lvl="2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altLang="ko-KR" dirty="0" smtClean="0"/>
          </a:p>
          <a:p>
            <a:pPr marL="1257300" lvl="2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VINI’s </a:t>
            </a:r>
            <a:r>
              <a:rPr lang="en-US" altLang="ko-KR" dirty="0">
                <a:solidFill>
                  <a:schemeClr val="tx1">
                    <a:lumMod val="95000"/>
                    <a:lumOff val="5000"/>
                  </a:schemeClr>
                </a:solidFill>
              </a:rPr>
              <a:t>geographic scope is limited by the locations willing to host special servers</a:t>
            </a:r>
            <a:r>
              <a:rPr lang="en-US" altLang="ko-K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en-US" altLang="ko-KR" dirty="0">
                <a:solidFill>
                  <a:schemeClr val="tx1">
                    <a:lumMod val="95000"/>
                    <a:lumOff val="5000"/>
                  </a:schemeClr>
                </a:solidFill>
              </a:rPr>
              <a:t>(need enormous </a:t>
            </a:r>
            <a:r>
              <a:rPr lang="en-US" altLang="ko-K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investment)</a:t>
            </a:r>
          </a:p>
          <a:p>
            <a:pPr marL="1257300" lvl="2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altLang="ko-KR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1257300" lvl="2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Emulab</a:t>
            </a:r>
            <a:r>
              <a:rPr lang="en-US" altLang="ko-K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can </a:t>
            </a:r>
            <a:r>
              <a:rPr lang="en-US" altLang="ko-KR" dirty="0">
                <a:solidFill>
                  <a:schemeClr val="tx1">
                    <a:lumMod val="95000"/>
                    <a:lumOff val="5000"/>
                  </a:schemeClr>
                </a:solidFill>
              </a:rPr>
              <a:t>grow larger than VINI </a:t>
            </a:r>
            <a:r>
              <a:rPr lang="en-US" altLang="ko-K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but still</a:t>
            </a:r>
            <a:r>
              <a:rPr lang="en-US" altLang="ko-KR" dirty="0"/>
              <a:t> </a:t>
            </a:r>
            <a:r>
              <a:rPr lang="en-US" altLang="ko-K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has </a:t>
            </a:r>
            <a:r>
              <a:rPr lang="en-US" altLang="ko-KR" dirty="0" smtClean="0"/>
              <a:t>limitation of scale.</a:t>
            </a:r>
            <a:endParaRPr lang="en-US" altLang="ko-KR" dirty="0" smtClean="0">
              <a:latin typeface="+mj-lt"/>
              <a:ea typeface="+mj-ea"/>
              <a:cs typeface="+mj-cs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9EA20-4739-430C-9F23-AC0235BAEA2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578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VINI and </a:t>
            </a:r>
            <a:r>
              <a:rPr lang="en-US" sz="32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Emulab</a:t>
            </a:r>
            <a:endParaRPr lang="en-US" sz="3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381000" y="1317652"/>
            <a:ext cx="83058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000" dirty="0"/>
              <a:t>Speed, Scale, Technology </a:t>
            </a:r>
            <a:r>
              <a:rPr lang="en-US" altLang="ko-KR" sz="2000" dirty="0" smtClean="0"/>
              <a:t>transfer</a:t>
            </a:r>
            <a:r>
              <a:rPr lang="en-US" altLang="ko-KR" dirty="0" smtClean="0"/>
              <a:t>	</a:t>
            </a:r>
            <a:endParaRPr lang="en-US" altLang="ko-KR" b="1" dirty="0" smtClean="0"/>
          </a:p>
          <a:p>
            <a:pPr marL="800100" lvl="1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b="1" dirty="0"/>
              <a:t>Technology transfer</a:t>
            </a:r>
            <a:endParaRPr lang="en-US" altLang="ko-KR" b="1" dirty="0" smtClean="0"/>
          </a:p>
          <a:p>
            <a:pPr marL="1257300" lvl="2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dirty="0">
                <a:latin typeface="+mj-lt"/>
                <a:ea typeface="+mj-ea"/>
                <a:cs typeface="+mj-cs"/>
              </a:rPr>
              <a:t>An experiment running on a </a:t>
            </a:r>
            <a:r>
              <a:rPr lang="en-US" altLang="ko-KR" dirty="0" smtClean="0">
                <a:latin typeface="+mj-lt"/>
                <a:ea typeface="+mj-ea"/>
                <a:cs typeface="+mj-cs"/>
              </a:rPr>
              <a:t>network of </a:t>
            </a:r>
            <a:r>
              <a:rPr lang="en-US" altLang="ko-KR" dirty="0">
                <a:latin typeface="+mj-lt"/>
                <a:ea typeface="+mj-ea"/>
                <a:cs typeface="+mj-cs"/>
              </a:rPr>
              <a:t>CPUs takes considerable effort to transfer </a:t>
            </a:r>
            <a:r>
              <a:rPr lang="en-US" altLang="ko-KR" dirty="0" smtClean="0">
                <a:latin typeface="+mj-lt"/>
                <a:ea typeface="+mj-ea"/>
                <a:cs typeface="+mj-cs"/>
              </a:rPr>
              <a:t>to specialized hardware.</a:t>
            </a:r>
          </a:p>
          <a:p>
            <a:pPr marL="1257300" lvl="2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dirty="0" smtClean="0">
                <a:latin typeface="+mj-lt"/>
                <a:ea typeface="+mj-ea"/>
                <a:cs typeface="+mj-cs"/>
              </a:rPr>
              <a:t>Takes many </a:t>
            </a:r>
            <a:r>
              <a:rPr lang="en-US" altLang="ko-KR" dirty="0">
                <a:latin typeface="+mj-lt"/>
                <a:ea typeface="+mj-ea"/>
                <a:cs typeface="+mj-cs"/>
              </a:rPr>
              <a:t>years and requires many millions of dollars</a:t>
            </a:r>
            <a:r>
              <a:rPr lang="en-US" altLang="ko-KR" dirty="0" smtClean="0">
                <a:latin typeface="+mj-lt"/>
                <a:ea typeface="+mj-ea"/>
                <a:cs typeface="+mj-cs"/>
              </a:rPr>
              <a:t>.</a:t>
            </a:r>
          </a:p>
          <a:p>
            <a:pPr marL="1257300" lvl="2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dirty="0" smtClean="0">
                <a:latin typeface="+mj-lt"/>
                <a:ea typeface="+mj-ea"/>
                <a:cs typeface="+mj-cs"/>
              </a:rPr>
              <a:t>The </a:t>
            </a:r>
            <a:r>
              <a:rPr lang="en-US" altLang="ko-KR" dirty="0"/>
              <a:t>hardware </a:t>
            </a:r>
            <a:r>
              <a:rPr lang="en-US" altLang="ko-KR" dirty="0" smtClean="0">
                <a:latin typeface="+mj-lt"/>
                <a:ea typeface="+mj-ea"/>
                <a:cs typeface="+mj-cs"/>
              </a:rPr>
              <a:t>has </a:t>
            </a:r>
            <a:r>
              <a:rPr lang="en-US" altLang="ko-KR" dirty="0">
                <a:latin typeface="+mj-lt"/>
                <a:ea typeface="+mj-ea"/>
                <a:cs typeface="+mj-cs"/>
              </a:rPr>
              <a:t>to be developed, deployed, maintained and supported periodically</a:t>
            </a:r>
            <a:r>
              <a:rPr lang="en-US" altLang="ko-KR" dirty="0" smtClean="0">
                <a:latin typeface="+mj-lt"/>
                <a:ea typeface="+mj-ea"/>
                <a:cs typeface="+mj-cs"/>
              </a:rPr>
              <a:t>. 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9EA20-4739-430C-9F23-AC0235BAEA2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005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The goals of </a:t>
            </a:r>
            <a:r>
              <a:rPr lang="en-US" sz="32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FlowVisor</a:t>
            </a:r>
            <a:endParaRPr lang="en-US" sz="3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381000" y="4191000"/>
            <a:ext cx="830580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000" dirty="0" err="1"/>
              <a:t>FlowVisor</a:t>
            </a:r>
            <a:r>
              <a:rPr lang="en-US" altLang="ko-KR" sz="2000" dirty="0"/>
              <a:t> allows experimenters to evaluate ideas directly in the production network </a:t>
            </a:r>
            <a:r>
              <a:rPr lang="en-US" altLang="ko-KR" sz="2000" dirty="0" smtClean="0"/>
              <a:t>by “</a:t>
            </a:r>
            <a:r>
              <a:rPr lang="en-US" altLang="ko-KR" sz="2000" dirty="0"/>
              <a:t>slicing” the hardware already </a:t>
            </a:r>
            <a:r>
              <a:rPr lang="en-US" altLang="ko-KR" sz="2000" dirty="0" smtClean="0"/>
              <a:t>installed.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2000" dirty="0" smtClean="0"/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000" dirty="0">
                <a:latin typeface="+mj-lt"/>
                <a:ea typeface="+mj-ea"/>
                <a:cs typeface="+mj-cs"/>
              </a:rPr>
              <a:t>Experimenters </a:t>
            </a:r>
            <a:r>
              <a:rPr lang="en-US" altLang="ko-KR" sz="2000" dirty="0" smtClean="0">
                <a:latin typeface="+mj-lt"/>
                <a:ea typeface="+mj-ea"/>
                <a:cs typeface="+mj-cs"/>
              </a:rPr>
              <a:t>can try </a:t>
            </a:r>
            <a:r>
              <a:rPr lang="en-US" altLang="ko-KR" sz="2000" dirty="0">
                <a:latin typeface="+mj-lt"/>
                <a:ea typeface="+mj-ea"/>
                <a:cs typeface="+mj-cs"/>
              </a:rPr>
              <a:t>out </a:t>
            </a:r>
            <a:r>
              <a:rPr lang="en-US" altLang="ko-KR" sz="2000" dirty="0" smtClean="0">
                <a:latin typeface="+mj-lt"/>
                <a:ea typeface="+mj-ea"/>
                <a:cs typeface="+mj-cs"/>
              </a:rPr>
              <a:t>their ideas </a:t>
            </a:r>
            <a:r>
              <a:rPr lang="en-US" altLang="ko-KR" sz="2000" dirty="0">
                <a:latin typeface="+mj-lt"/>
                <a:ea typeface="+mj-ea"/>
                <a:cs typeface="+mj-cs"/>
              </a:rPr>
              <a:t>in an isolated slice, without the need for </a:t>
            </a:r>
            <a:r>
              <a:rPr lang="en-US" altLang="ko-KR" sz="2000" dirty="0" smtClean="0">
                <a:latin typeface="+mj-lt"/>
                <a:ea typeface="+mj-ea"/>
                <a:cs typeface="+mj-cs"/>
              </a:rPr>
              <a:t>dedicated servers </a:t>
            </a:r>
            <a:r>
              <a:rPr lang="en-US" altLang="ko-KR" sz="2000" dirty="0">
                <a:latin typeface="+mj-lt"/>
                <a:ea typeface="+mj-ea"/>
                <a:cs typeface="+mj-cs"/>
              </a:rPr>
              <a:t>or specialized hardware.</a:t>
            </a:r>
            <a:endParaRPr lang="en-US" altLang="ko-KR" sz="2000" dirty="0" smtClean="0">
              <a:latin typeface="+mj-lt"/>
              <a:ea typeface="+mj-ea"/>
              <a:cs typeface="+mj-cs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252537"/>
            <a:ext cx="4072522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9EA20-4739-430C-9F23-AC0235BAEA2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64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The Contributions of </a:t>
            </a:r>
            <a:r>
              <a:rPr lang="en-US" sz="32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FlowVisor</a:t>
            </a:r>
            <a:endParaRPr lang="en-US" sz="3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381000" y="914400"/>
            <a:ext cx="86106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n-US" altLang="ko-KR" sz="2400" dirty="0"/>
              <a:t>Runs on deployed hardware and at real </a:t>
            </a:r>
            <a:r>
              <a:rPr lang="en-US" altLang="ko-KR" sz="2400" dirty="0" smtClean="0"/>
              <a:t>line-rates</a:t>
            </a:r>
          </a:p>
          <a:p>
            <a:pPr marL="914400" lvl="1" indent="-457200" algn="just">
              <a:lnSpc>
                <a:spcPct val="150000"/>
              </a:lnSpc>
              <a:buFont typeface="맑은 고딕" panose="020B0503020000020004" pitchFamily="50" charset="-127"/>
              <a:buChar char="–"/>
            </a:pPr>
            <a:r>
              <a:rPr lang="en-US" altLang="ko-KR" sz="1400" dirty="0">
                <a:latin typeface="+mj-lt"/>
                <a:ea typeface="+mj-ea"/>
                <a:cs typeface="+mj-cs"/>
              </a:rPr>
              <a:t>S</a:t>
            </a:r>
            <a:r>
              <a:rPr lang="en-US" altLang="ko-KR" sz="1400" dirty="0" smtClean="0">
                <a:latin typeface="+mj-lt"/>
                <a:ea typeface="+mj-ea"/>
                <a:cs typeface="+mj-cs"/>
              </a:rPr>
              <a:t>oftware </a:t>
            </a:r>
            <a:r>
              <a:rPr lang="en-US" altLang="ko-KR" sz="1400" dirty="0">
                <a:latin typeface="+mj-lt"/>
                <a:ea typeface="+mj-ea"/>
                <a:cs typeface="+mj-cs"/>
              </a:rPr>
              <a:t>slicing </a:t>
            </a:r>
            <a:r>
              <a:rPr lang="en-US" altLang="ko-KR" sz="1400" dirty="0" smtClean="0">
                <a:latin typeface="+mj-lt"/>
                <a:ea typeface="+mj-ea"/>
                <a:cs typeface="+mj-cs"/>
              </a:rPr>
              <a:t>layer</a:t>
            </a:r>
          </a:p>
          <a:p>
            <a:pPr marL="914400" lvl="1" indent="-457200" algn="just">
              <a:lnSpc>
                <a:spcPct val="150000"/>
              </a:lnSpc>
              <a:buFont typeface="맑은 고딕" panose="020B0503020000020004" pitchFamily="50" charset="-127"/>
              <a:buChar char="–"/>
            </a:pPr>
            <a:r>
              <a:rPr lang="en-US" altLang="ko-KR" sz="1400" dirty="0">
                <a:latin typeface="+mj-lt"/>
                <a:ea typeface="+mj-ea"/>
                <a:cs typeface="+mj-cs"/>
              </a:rPr>
              <a:t>S</a:t>
            </a:r>
            <a:r>
              <a:rPr lang="en-US" altLang="ko-KR" sz="1400" dirty="0" smtClean="0">
                <a:latin typeface="+mj-lt"/>
                <a:ea typeface="+mj-ea"/>
                <a:cs typeface="+mj-cs"/>
              </a:rPr>
              <a:t>lice </a:t>
            </a:r>
            <a:r>
              <a:rPr lang="en-US" altLang="ko-KR" sz="1400" dirty="0">
                <a:latin typeface="+mj-lt"/>
                <a:ea typeface="+mj-ea"/>
                <a:cs typeface="+mj-cs"/>
              </a:rPr>
              <a:t>any control plane message format with </a:t>
            </a:r>
            <a:r>
              <a:rPr lang="en-US" altLang="ko-KR" sz="1400" dirty="0" err="1">
                <a:latin typeface="+mj-lt"/>
                <a:ea typeface="+mj-ea"/>
                <a:cs typeface="+mj-cs"/>
              </a:rPr>
              <a:t>OpenFlow</a:t>
            </a:r>
            <a:r>
              <a:rPr lang="en-US" altLang="ko-KR" sz="1400" dirty="0" smtClean="0">
                <a:latin typeface="+mj-lt"/>
                <a:ea typeface="+mj-ea"/>
                <a:cs typeface="+mj-cs"/>
              </a:rPr>
              <a:t>.</a:t>
            </a:r>
          </a:p>
          <a:p>
            <a:pPr marL="914400" lvl="1" indent="-457200" algn="just">
              <a:lnSpc>
                <a:spcPct val="150000"/>
              </a:lnSpc>
              <a:buFont typeface="맑은 고딕" panose="020B0503020000020004" pitchFamily="50" charset="-127"/>
              <a:buChar char="–"/>
            </a:pPr>
            <a:r>
              <a:rPr lang="en-US" altLang="ko-KR" sz="1400" dirty="0" smtClean="0">
                <a:latin typeface="+mj-lt"/>
                <a:ea typeface="+mj-ea"/>
                <a:cs typeface="+mj-cs"/>
              </a:rPr>
              <a:t>VLAN </a:t>
            </a:r>
            <a:r>
              <a:rPr lang="en-US" altLang="ko-KR" sz="1400" dirty="0">
                <a:latin typeface="+mj-lt"/>
                <a:ea typeface="+mj-ea"/>
                <a:cs typeface="+mj-cs"/>
              </a:rPr>
              <a:t>cannot support </a:t>
            </a:r>
            <a:r>
              <a:rPr lang="en-US" altLang="ko-KR" sz="1400" dirty="0" smtClean="0">
                <a:latin typeface="+mj-lt"/>
                <a:ea typeface="+mj-ea"/>
                <a:cs typeface="+mj-cs"/>
              </a:rPr>
              <a:t>control </a:t>
            </a:r>
            <a:r>
              <a:rPr lang="en-US" altLang="ko-KR" sz="1400" dirty="0">
                <a:latin typeface="+mj-lt"/>
                <a:ea typeface="+mj-ea"/>
                <a:cs typeface="+mj-cs"/>
              </a:rPr>
              <a:t>the forwarding </a:t>
            </a:r>
            <a:r>
              <a:rPr lang="en-US" altLang="ko-KR" sz="1400" dirty="0" smtClean="0">
                <a:latin typeface="+mj-lt"/>
                <a:ea typeface="+mj-ea"/>
                <a:cs typeface="+mj-cs"/>
              </a:rPr>
              <a:t>plane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n-US" altLang="ko-KR" sz="2400" dirty="0">
                <a:latin typeface="+mj-lt"/>
                <a:ea typeface="+mj-ea"/>
                <a:cs typeface="+mj-cs"/>
              </a:rPr>
              <a:t>Allows real users to opt-in on a per-flow </a:t>
            </a:r>
            <a:r>
              <a:rPr lang="en-US" altLang="ko-KR" sz="2400" dirty="0" smtClean="0">
                <a:latin typeface="+mj-lt"/>
                <a:ea typeface="+mj-ea"/>
                <a:cs typeface="+mj-cs"/>
              </a:rPr>
              <a:t>basis</a:t>
            </a:r>
          </a:p>
          <a:p>
            <a:pPr marL="914400" lvl="1" indent="-457200" algn="just">
              <a:lnSpc>
                <a:spcPct val="150000"/>
              </a:lnSpc>
              <a:buFont typeface="맑은 고딕" panose="020B0503020000020004" pitchFamily="50" charset="-127"/>
              <a:buChar char="–"/>
            </a:pPr>
            <a:r>
              <a:rPr lang="en-US" altLang="ko-KR" sz="1400" dirty="0" smtClean="0">
                <a:latin typeface="+mj-lt"/>
                <a:ea typeface="+mj-ea"/>
                <a:cs typeface="+mj-cs"/>
              </a:rPr>
              <a:t>Mapping </a:t>
            </a:r>
            <a:r>
              <a:rPr lang="en-US" altLang="ko-KR" sz="1400" dirty="0">
                <a:latin typeface="+mj-lt"/>
                <a:ea typeface="+mj-ea"/>
                <a:cs typeface="+mj-cs"/>
              </a:rPr>
              <a:t>flows to slices with policy </a:t>
            </a:r>
            <a:r>
              <a:rPr lang="en-US" altLang="ko-KR" sz="1400" dirty="0" smtClean="0">
                <a:latin typeface="+mj-lt"/>
                <a:ea typeface="+mj-ea"/>
                <a:cs typeface="+mj-cs"/>
              </a:rPr>
              <a:t>language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n-US" altLang="ko-KR" sz="2400" dirty="0">
                <a:latin typeface="+mj-lt"/>
                <a:ea typeface="+mj-ea"/>
                <a:cs typeface="+mj-cs"/>
              </a:rPr>
              <a:t>Ports easily to non-sliced </a:t>
            </a:r>
            <a:r>
              <a:rPr lang="en-US" altLang="ko-KR" sz="2400" dirty="0" smtClean="0">
                <a:latin typeface="+mj-lt"/>
                <a:ea typeface="+mj-ea"/>
                <a:cs typeface="+mj-cs"/>
              </a:rPr>
              <a:t>networks</a:t>
            </a:r>
          </a:p>
          <a:p>
            <a:pPr marL="914400" lvl="1" indent="-457200" algn="just">
              <a:lnSpc>
                <a:spcPct val="150000"/>
              </a:lnSpc>
              <a:buFont typeface="맑은 고딕" panose="020B0503020000020004" pitchFamily="50" charset="-127"/>
              <a:buChar char="–"/>
            </a:pPr>
            <a:r>
              <a:rPr lang="en-US" altLang="ko-KR" sz="1400" dirty="0" err="1">
                <a:latin typeface="+mj-lt"/>
                <a:ea typeface="+mj-ea"/>
                <a:cs typeface="+mj-cs"/>
              </a:rPr>
              <a:t>FlowVisor</a:t>
            </a:r>
            <a:r>
              <a:rPr lang="en-US" altLang="ko-KR" sz="1400" dirty="0">
                <a:latin typeface="+mj-lt"/>
                <a:ea typeface="+mj-ea"/>
                <a:cs typeface="+mj-cs"/>
              </a:rPr>
              <a:t> is transparent to both </a:t>
            </a:r>
            <a:r>
              <a:rPr lang="en-US" altLang="ko-KR" sz="1400" dirty="0" err="1">
                <a:latin typeface="+mj-lt"/>
                <a:ea typeface="+mj-ea"/>
                <a:cs typeface="+mj-cs"/>
              </a:rPr>
              <a:t>OpenFlow</a:t>
            </a:r>
            <a:r>
              <a:rPr lang="en-US" altLang="ko-KR" sz="1400" dirty="0">
                <a:latin typeface="+mj-lt"/>
                <a:ea typeface="+mj-ea"/>
                <a:cs typeface="+mj-cs"/>
              </a:rPr>
              <a:t> switches and the controllers</a:t>
            </a:r>
            <a:r>
              <a:rPr lang="en-US" altLang="ko-KR" sz="1400" dirty="0" smtClean="0">
                <a:latin typeface="+mj-lt"/>
                <a:ea typeface="+mj-ea"/>
                <a:cs typeface="+mj-cs"/>
              </a:rPr>
              <a:t>.</a:t>
            </a:r>
          </a:p>
          <a:p>
            <a:pPr marL="914400" lvl="1" indent="-457200" algn="just">
              <a:lnSpc>
                <a:spcPct val="150000"/>
              </a:lnSpc>
              <a:buFont typeface="맑은 고딕" panose="020B0503020000020004" pitchFamily="50" charset="-127"/>
              <a:buChar char="–"/>
            </a:pPr>
            <a:r>
              <a:rPr lang="en-US" altLang="ko-KR" sz="1400" dirty="0">
                <a:latin typeface="+mj-lt"/>
                <a:ea typeface="+mj-ea"/>
                <a:cs typeface="+mj-cs"/>
              </a:rPr>
              <a:t>Not vendor-dependent implementation</a:t>
            </a:r>
            <a:endParaRPr lang="en-US" altLang="ko-KR" sz="1400" dirty="0" smtClean="0">
              <a:latin typeface="+mj-lt"/>
              <a:ea typeface="+mj-ea"/>
              <a:cs typeface="+mj-cs"/>
            </a:endParaRP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n-US" altLang="ko-KR" sz="2400" dirty="0" smtClean="0">
                <a:latin typeface="+mj-lt"/>
                <a:ea typeface="+mj-ea"/>
                <a:cs typeface="+mj-cs"/>
              </a:rPr>
              <a:t>Enforces strong isolation between slices.</a:t>
            </a:r>
          </a:p>
          <a:p>
            <a:pPr marL="914400" lvl="1" indent="-457200" algn="just">
              <a:lnSpc>
                <a:spcPct val="150000"/>
              </a:lnSpc>
              <a:buFont typeface="맑은 고딕" panose="020B0503020000020004" pitchFamily="50" charset="-127"/>
              <a:buChar char="–"/>
            </a:pPr>
            <a:r>
              <a:rPr lang="en-US" altLang="ko-KR" sz="1600" dirty="0" smtClean="0">
                <a:latin typeface="+mj-lt"/>
                <a:ea typeface="+mj-ea"/>
                <a:cs typeface="+mj-cs"/>
              </a:rPr>
              <a:t>coexist </a:t>
            </a:r>
            <a:r>
              <a:rPr lang="en-US" altLang="ko-KR" sz="1600" dirty="0">
                <a:latin typeface="+mj-lt"/>
                <a:ea typeface="+mj-ea"/>
                <a:cs typeface="+mj-cs"/>
              </a:rPr>
              <a:t>independently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n-US" altLang="ko-KR" sz="2400" dirty="0" smtClean="0">
                <a:latin typeface="+mj-lt"/>
                <a:ea typeface="+mj-ea"/>
                <a:cs typeface="+mj-cs"/>
              </a:rPr>
              <a:t>Operates </a:t>
            </a:r>
            <a:r>
              <a:rPr lang="en-US" altLang="ko-KR" sz="2400" dirty="0">
                <a:latin typeface="+mj-lt"/>
                <a:ea typeface="+mj-ea"/>
                <a:cs typeface="+mj-cs"/>
              </a:rPr>
              <a:t>on deployed </a:t>
            </a:r>
            <a:r>
              <a:rPr lang="en-US" altLang="ko-KR" sz="2400" dirty="0" smtClean="0">
                <a:latin typeface="+mj-lt"/>
                <a:ea typeface="+mj-ea"/>
                <a:cs typeface="+mj-cs"/>
              </a:rPr>
              <a:t>networks</a:t>
            </a:r>
          </a:p>
          <a:p>
            <a:pPr marL="914400" lvl="1" indent="-457200" algn="just">
              <a:lnSpc>
                <a:spcPct val="150000"/>
              </a:lnSpc>
              <a:buFont typeface="맑은 고딕" panose="020B0503020000020004" pitchFamily="50" charset="-127"/>
              <a:buChar char="–"/>
            </a:pPr>
            <a:r>
              <a:rPr lang="en-US" altLang="ko-KR" sz="1600" dirty="0">
                <a:latin typeface="+mj-lt"/>
                <a:ea typeface="+mj-ea"/>
                <a:cs typeface="+mj-cs"/>
              </a:rPr>
              <a:t>With 20+ users, 40+ network devices, a production traffic slice, and four standing experimental </a:t>
            </a:r>
            <a:r>
              <a:rPr lang="en-US" altLang="ko-KR" sz="1600" dirty="0" smtClean="0">
                <a:latin typeface="+mj-lt"/>
                <a:ea typeface="+mj-ea"/>
                <a:cs typeface="+mj-cs"/>
              </a:rPr>
              <a:t>slices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9EA20-4739-430C-9F23-AC0235BAEA2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011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Slicing Control &amp; Data Planes</a:t>
            </a:r>
            <a:endParaRPr lang="en-US" sz="3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381000" y="1447800"/>
            <a:ext cx="86106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400" dirty="0" smtClean="0"/>
              <a:t>Commercial </a:t>
            </a:r>
            <a:r>
              <a:rPr lang="en-US" altLang="ko-KR" sz="2400" dirty="0"/>
              <a:t>switches and </a:t>
            </a:r>
            <a:r>
              <a:rPr lang="en-US" altLang="ko-KR" sz="2400" dirty="0" smtClean="0"/>
              <a:t>routers</a:t>
            </a:r>
          </a:p>
          <a:p>
            <a:pPr marL="742950" lvl="1" indent="-285750" algn="just">
              <a:lnSpc>
                <a:spcPct val="150000"/>
              </a:lnSpc>
              <a:buFont typeface="맑은 고딕" panose="020B0503020000020004" pitchFamily="50" charset="-127"/>
              <a:buChar char="–"/>
            </a:pPr>
            <a:r>
              <a:rPr lang="en-US" altLang="ko-KR" sz="1600" dirty="0" smtClean="0">
                <a:latin typeface="+mj-lt"/>
                <a:ea typeface="+mj-ea"/>
                <a:cs typeface="+mj-cs"/>
              </a:rPr>
              <a:t>The </a:t>
            </a:r>
            <a:r>
              <a:rPr lang="en-US" altLang="ko-KR" sz="1600" dirty="0">
                <a:latin typeface="+mj-lt"/>
                <a:ea typeface="+mj-ea"/>
                <a:cs typeface="+mj-cs"/>
              </a:rPr>
              <a:t>control plane and data planes physically co-located</a:t>
            </a:r>
            <a:r>
              <a:rPr lang="en-US" altLang="ko-KR" sz="1600" dirty="0" smtClean="0">
                <a:latin typeface="+mj-lt"/>
                <a:ea typeface="+mj-ea"/>
                <a:cs typeface="+mj-cs"/>
              </a:rPr>
              <a:t>.</a:t>
            </a:r>
          </a:p>
          <a:p>
            <a:pPr marL="742950" lvl="1" indent="-285750" algn="just">
              <a:lnSpc>
                <a:spcPct val="150000"/>
              </a:lnSpc>
              <a:buFont typeface="맑은 고딕" panose="020B0503020000020004" pitchFamily="50" charset="-127"/>
              <a:buChar char="–"/>
            </a:pPr>
            <a:endParaRPr lang="en-US" altLang="ko-KR" sz="1600" dirty="0" smtClean="0">
              <a:latin typeface="+mj-lt"/>
              <a:ea typeface="+mj-ea"/>
              <a:cs typeface="+mj-cs"/>
            </a:endParaRPr>
          </a:p>
          <a:p>
            <a:pPr marL="457200" lvl="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400" dirty="0" err="1" smtClean="0">
                <a:solidFill>
                  <a:prstClr val="black"/>
                </a:solidFill>
              </a:rPr>
              <a:t>FlowVisor</a:t>
            </a:r>
            <a:endParaRPr lang="en-US" altLang="ko-KR" sz="2400" dirty="0" smtClean="0">
              <a:solidFill>
                <a:prstClr val="black"/>
              </a:solidFill>
            </a:endParaRPr>
          </a:p>
          <a:p>
            <a:pPr marL="742950" lvl="1" indent="-285750" algn="just">
              <a:lnSpc>
                <a:spcPct val="150000"/>
              </a:lnSpc>
              <a:buFont typeface="맑은 고딕" panose="020B0503020000020004" pitchFamily="50" charset="-127"/>
              <a:buChar char="–"/>
            </a:pPr>
            <a:r>
              <a:rPr lang="en-US" altLang="ko-KR" sz="1600" dirty="0" smtClean="0">
                <a:latin typeface="+mj-lt"/>
                <a:ea typeface="+mj-ea"/>
                <a:cs typeface="+mj-cs"/>
              </a:rPr>
              <a:t>Separates between the planes with slicing communication.</a:t>
            </a:r>
          </a:p>
          <a:p>
            <a:pPr marL="742950" lvl="1" indent="-285750" algn="just">
              <a:lnSpc>
                <a:spcPct val="150000"/>
              </a:lnSpc>
              <a:buFont typeface="맑은 고딕" panose="020B0503020000020004" pitchFamily="50" charset="-127"/>
              <a:buChar char="–"/>
            </a:pPr>
            <a:r>
              <a:rPr lang="en-US" altLang="ko-KR" sz="1600" dirty="0" smtClean="0">
                <a:latin typeface="+mj-lt"/>
                <a:ea typeface="+mj-ea"/>
                <a:cs typeface="+mj-cs"/>
              </a:rPr>
              <a:t>Advantage</a:t>
            </a:r>
            <a:r>
              <a:rPr lang="en-US" altLang="ko-KR" sz="1600" dirty="0">
                <a:latin typeface="+mj-lt"/>
                <a:ea typeface="+mj-ea"/>
                <a:cs typeface="+mj-cs"/>
              </a:rPr>
              <a:t>: </a:t>
            </a:r>
            <a:r>
              <a:rPr lang="en-US" altLang="ko-KR" sz="1600" dirty="0" smtClean="0">
                <a:latin typeface="+mj-lt"/>
                <a:ea typeface="+mj-ea"/>
                <a:cs typeface="+mj-cs"/>
              </a:rPr>
              <a:t>single </a:t>
            </a:r>
            <a:r>
              <a:rPr lang="en-US" altLang="ko-KR" sz="1600" dirty="0">
                <a:latin typeface="+mj-lt"/>
                <a:ea typeface="+mj-ea"/>
                <a:cs typeface="+mj-cs"/>
              </a:rPr>
              <a:t>data plane </a:t>
            </a:r>
            <a:r>
              <a:rPr lang="en-US" altLang="ko-KR" sz="1600" dirty="0" smtClean="0">
                <a:latin typeface="+mj-lt"/>
                <a:ea typeface="+mj-ea"/>
                <a:cs typeface="+mj-cs"/>
              </a:rPr>
              <a:t>&lt;-&gt; multiple control</a:t>
            </a:r>
          </a:p>
          <a:p>
            <a:pPr marL="742950" lvl="1" indent="-285750" algn="just">
              <a:lnSpc>
                <a:spcPct val="150000"/>
              </a:lnSpc>
              <a:buFont typeface="맑은 고딕" panose="020B0503020000020004" pitchFamily="50" charset="-127"/>
              <a:buChar char="–"/>
            </a:pPr>
            <a:endParaRPr lang="en-US" altLang="ko-KR" sz="1600" dirty="0" smtClean="0">
              <a:latin typeface="+mj-lt"/>
              <a:ea typeface="+mj-ea"/>
              <a:cs typeface="+mj-cs"/>
            </a:endParaRPr>
          </a:p>
          <a:p>
            <a:pPr marL="457200" lvl="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400" dirty="0">
                <a:solidFill>
                  <a:prstClr val="black"/>
                </a:solidFill>
              </a:rPr>
              <a:t>For running experiment in the slice of the </a:t>
            </a:r>
            <a:r>
              <a:rPr lang="en-US" altLang="ko-KR" sz="2400" dirty="0" smtClean="0">
                <a:solidFill>
                  <a:prstClr val="black"/>
                </a:solidFill>
              </a:rPr>
              <a:t>network</a:t>
            </a:r>
            <a:endParaRPr lang="en-US" altLang="ko-KR" sz="1600" dirty="0">
              <a:latin typeface="+mj-lt"/>
              <a:ea typeface="+mj-ea"/>
              <a:cs typeface="+mj-cs"/>
            </a:endParaRPr>
          </a:p>
          <a:p>
            <a:pPr marL="742950" lvl="1" indent="-285750" algn="just">
              <a:lnSpc>
                <a:spcPct val="150000"/>
              </a:lnSpc>
              <a:buFont typeface="맑은 고딕" panose="020B0503020000020004" pitchFamily="50" charset="-127"/>
              <a:buChar char="–"/>
            </a:pPr>
            <a:r>
              <a:rPr lang="en-US" altLang="ko-KR" sz="1600" dirty="0">
                <a:latin typeface="+mj-lt"/>
                <a:ea typeface="+mj-ea"/>
                <a:cs typeface="+mj-cs"/>
              </a:rPr>
              <a:t>R</a:t>
            </a:r>
            <a:r>
              <a:rPr lang="en-US" altLang="ko-KR" sz="1600" dirty="0" smtClean="0">
                <a:latin typeface="+mj-lt"/>
                <a:ea typeface="+mj-ea"/>
                <a:cs typeface="+mj-cs"/>
              </a:rPr>
              <a:t>equesting </a:t>
            </a:r>
            <a:r>
              <a:rPr lang="en-US" altLang="ko-KR" sz="1600" dirty="0">
                <a:latin typeface="+mj-lt"/>
                <a:ea typeface="+mj-ea"/>
                <a:cs typeface="+mj-cs"/>
              </a:rPr>
              <a:t>a network slice to administrator. </a:t>
            </a:r>
          </a:p>
          <a:p>
            <a:pPr marL="742950" lvl="1" indent="-285750" algn="just">
              <a:lnSpc>
                <a:spcPct val="150000"/>
              </a:lnSpc>
              <a:buFont typeface="맑은 고딕" panose="020B0503020000020004" pitchFamily="50" charset="-127"/>
              <a:buChar char="–"/>
            </a:pPr>
            <a:r>
              <a:rPr lang="en-US" altLang="ko-KR" sz="1600" dirty="0">
                <a:latin typeface="+mj-lt"/>
                <a:ea typeface="+mj-ea"/>
                <a:cs typeface="+mj-cs"/>
              </a:rPr>
              <a:t>W</a:t>
            </a:r>
            <a:r>
              <a:rPr lang="en-US" altLang="ko-KR" sz="1600" dirty="0" smtClean="0">
                <a:latin typeface="+mj-lt"/>
                <a:ea typeface="+mj-ea"/>
                <a:cs typeface="+mj-cs"/>
              </a:rPr>
              <a:t>ith </a:t>
            </a:r>
            <a:r>
              <a:rPr lang="en-US" altLang="ko-KR" sz="1600" dirty="0">
                <a:latin typeface="+mj-lt"/>
                <a:ea typeface="+mj-ea"/>
                <a:cs typeface="+mj-cs"/>
              </a:rPr>
              <a:t>topology, bandwidth, and the set of traffic</a:t>
            </a:r>
          </a:p>
          <a:p>
            <a:pPr marL="742950" lvl="1" indent="-285750" algn="just">
              <a:lnSpc>
                <a:spcPct val="150000"/>
              </a:lnSpc>
              <a:buFont typeface="맑은 고딕" panose="020B0503020000020004" pitchFamily="50" charset="-127"/>
              <a:buChar char="–"/>
            </a:pPr>
            <a:r>
              <a:rPr lang="en-US" altLang="ko-KR" sz="1600" dirty="0">
                <a:latin typeface="+mj-lt"/>
                <a:ea typeface="+mj-ea"/>
                <a:cs typeface="+mj-cs"/>
              </a:rPr>
              <a:t>S</a:t>
            </a:r>
            <a:r>
              <a:rPr lang="en-US" altLang="ko-KR" sz="1600" dirty="0" smtClean="0">
                <a:latin typeface="+mj-lt"/>
                <a:ea typeface="+mj-ea"/>
                <a:cs typeface="+mj-cs"/>
              </a:rPr>
              <a:t>lice </a:t>
            </a:r>
            <a:r>
              <a:rPr lang="en-US" altLang="ko-KR" sz="1600" dirty="0">
                <a:latin typeface="+mj-lt"/>
                <a:ea typeface="+mj-ea"/>
                <a:cs typeface="+mj-cs"/>
              </a:rPr>
              <a:t>do not impact other slices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9EA20-4739-430C-9F23-AC0235BAEA2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634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OpenFlow</a:t>
            </a:r>
            <a:endParaRPr lang="en-US" sz="3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304800" y="1447800"/>
            <a:ext cx="8610600" cy="956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ko-KR" sz="2000" dirty="0" err="1"/>
              <a:t>OpenFlow</a:t>
            </a:r>
            <a:r>
              <a:rPr lang="en-US" altLang="ko-KR" sz="2000" dirty="0"/>
              <a:t> is an open standard that allows researchers to directly control the way packets are routed in the </a:t>
            </a:r>
            <a:r>
              <a:rPr lang="en-US" altLang="ko-KR" sz="2000" dirty="0" smtClean="0"/>
              <a:t>network.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860122"/>
            <a:ext cx="4281461" cy="304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799836" y="2383273"/>
            <a:ext cx="2986587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b="1" dirty="0"/>
              <a:t>Legacy network structure</a:t>
            </a:r>
            <a:endParaRPr lang="en-US" altLang="ko-KR" sz="2800" b="1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114" y="2860122"/>
            <a:ext cx="4467486" cy="304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" name="직사각형 82"/>
          <p:cNvSpPr/>
          <p:nvPr/>
        </p:nvSpPr>
        <p:spPr>
          <a:xfrm>
            <a:off x="5396811" y="2410210"/>
            <a:ext cx="2722092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b="1" dirty="0" smtClean="0"/>
              <a:t>SDN </a:t>
            </a:r>
            <a:r>
              <a:rPr lang="en-US" altLang="ko-KR" b="1" dirty="0"/>
              <a:t>network structure</a:t>
            </a:r>
            <a:endParaRPr lang="en-US" altLang="ko-KR" sz="2800" b="1" dirty="0"/>
          </a:p>
        </p:txBody>
      </p:sp>
      <p:graphicFrame>
        <p:nvGraphicFramePr>
          <p:cNvPr id="84" name="표 8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5164931"/>
              </p:ext>
            </p:extLst>
          </p:nvPr>
        </p:nvGraphicFramePr>
        <p:xfrm>
          <a:off x="4610100" y="3200400"/>
          <a:ext cx="1702358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6556"/>
                <a:gridCol w="622998"/>
                <a:gridCol w="582804"/>
              </a:tblGrid>
              <a:tr h="25907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>
                          <a:solidFill>
                            <a:schemeClr val="tx1"/>
                          </a:solidFill>
                        </a:rPr>
                        <a:t>Match</a:t>
                      </a:r>
                      <a:r>
                        <a:rPr lang="en-US" altLang="ko-KR" sz="800" baseline="0" dirty="0" smtClean="0">
                          <a:solidFill>
                            <a:schemeClr val="tx1"/>
                          </a:solidFill>
                        </a:rPr>
                        <a:t> Fields</a:t>
                      </a:r>
                      <a:endParaRPr lang="ko-KR" alt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>
                          <a:solidFill>
                            <a:schemeClr val="tx1"/>
                          </a:solidFill>
                        </a:rPr>
                        <a:t>Counters</a:t>
                      </a:r>
                      <a:endParaRPr lang="ko-KR" alt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>
                          <a:solidFill>
                            <a:schemeClr val="tx1"/>
                          </a:solidFill>
                        </a:rPr>
                        <a:t>Action</a:t>
                      </a:r>
                      <a:endParaRPr lang="ko-KR" alt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직사각형 3"/>
          <p:cNvSpPr/>
          <p:nvPr/>
        </p:nvSpPr>
        <p:spPr>
          <a:xfrm>
            <a:off x="291404" y="6055808"/>
            <a:ext cx="8573756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ko-KR" dirty="0" smtClean="0"/>
              <a:t>It </a:t>
            </a:r>
            <a:r>
              <a:rPr lang="en-US" altLang="ko-KR" dirty="0"/>
              <a:t>supports only one control logic it is limited to one isolated </a:t>
            </a:r>
            <a:r>
              <a:rPr lang="en-US" altLang="ko-KR" dirty="0" err="1" smtClean="0"/>
              <a:t>testbeds</a:t>
            </a:r>
            <a:r>
              <a:rPr lang="en-US" altLang="ko-KR" dirty="0" smtClean="0"/>
              <a:t> and </a:t>
            </a:r>
            <a:r>
              <a:rPr lang="en-US" altLang="ko-KR" dirty="0"/>
              <a:t>limiting its scope and realism.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9EA20-4739-430C-9F23-AC0235BAEA2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794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07495E-6 C -0.00885 0.00231 -0.01736 0.00463 -0.02639 0.00578 C -0.03698 0.0155 -0.04062 0.03215 -0.04288 0.04835 C -0.04166 0.08073 -0.0408 0.08998 -0.04184 0.12584 C -0.03837 0.18321 -0.03854 0.2186 -0.03854 0.28684 " pathEditMode="relative" ptsTypes="ffffA">
                                      <p:cBhvr>
                                        <p:cTn id="11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Slicing </a:t>
            </a:r>
            <a:r>
              <a:rPr lang="en-US" sz="32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OpenFlow</a:t>
            </a:r>
            <a:endParaRPr lang="en-US" sz="3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304800" y="1447800"/>
            <a:ext cx="8610600" cy="956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ko-KR" sz="2000" dirty="0" err="1"/>
              <a:t>FlowVisor</a:t>
            </a:r>
            <a:r>
              <a:rPr lang="en-US" altLang="ko-KR" sz="2000" dirty="0"/>
              <a:t> supports the environment that can be applied to a number of experiments in one physical topology.</a:t>
            </a:r>
            <a:endParaRPr lang="en-US" altLang="ko-KR" sz="2000" dirty="0" smtClean="0"/>
          </a:p>
        </p:txBody>
      </p:sp>
      <p:sp>
        <p:nvSpPr>
          <p:cNvPr id="83" name="직사각형 82"/>
          <p:cNvSpPr/>
          <p:nvPr/>
        </p:nvSpPr>
        <p:spPr>
          <a:xfrm>
            <a:off x="2360431" y="2410210"/>
            <a:ext cx="4435701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b="1" dirty="0" smtClean="0"/>
              <a:t>SDN </a:t>
            </a:r>
            <a:r>
              <a:rPr lang="en-US" altLang="ko-KR" b="1" dirty="0"/>
              <a:t>network </a:t>
            </a:r>
            <a:r>
              <a:rPr lang="en-US" altLang="ko-KR" b="1" dirty="0" smtClean="0"/>
              <a:t>structure with </a:t>
            </a:r>
            <a:r>
              <a:rPr lang="en-US" altLang="ko-KR" b="1" dirty="0" err="1" smtClean="0"/>
              <a:t>FlowVisor</a:t>
            </a:r>
            <a:endParaRPr lang="en-US" altLang="ko-KR" sz="2800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9374" y="2783280"/>
            <a:ext cx="5187226" cy="4025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9EA20-4739-430C-9F23-AC0235BAEA2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271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FlowVisor</a:t>
            </a:r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Design</a:t>
            </a:r>
            <a:endParaRPr lang="en-US" sz="3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304800" y="1447800"/>
            <a:ext cx="861060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000" dirty="0"/>
              <a:t>Network resources are sliced</a:t>
            </a:r>
            <a:r>
              <a:rPr lang="en-US" altLang="ko-KR" sz="2000" dirty="0" smtClean="0"/>
              <a:t>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000" dirty="0"/>
              <a:t>Each </a:t>
            </a:r>
            <a:r>
              <a:rPr lang="en-US" altLang="ko-KR" sz="2000" dirty="0" err="1"/>
              <a:t>informations</a:t>
            </a:r>
            <a:r>
              <a:rPr lang="en-US" altLang="ko-KR" sz="2000" dirty="0"/>
              <a:t> about slices belong to each "</a:t>
            </a:r>
            <a:r>
              <a:rPr lang="en-US" altLang="ko-KR" sz="2000" dirty="0" err="1"/>
              <a:t>flowspace</a:t>
            </a:r>
            <a:r>
              <a:rPr lang="en-US" altLang="ko-KR" sz="2000" dirty="0"/>
              <a:t>" in the </a:t>
            </a:r>
            <a:r>
              <a:rPr lang="en-US" altLang="ko-KR" sz="2000" dirty="0" err="1" smtClean="0"/>
              <a:t>FlowVisor</a:t>
            </a:r>
            <a:endParaRPr lang="en-US" altLang="ko-KR" sz="2000" dirty="0" smtClean="0"/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000" dirty="0" err="1"/>
              <a:t>Proxying</a:t>
            </a:r>
            <a:r>
              <a:rPr lang="en-US" altLang="ko-KR" sz="2000" dirty="0"/>
              <a:t> </a:t>
            </a:r>
            <a:r>
              <a:rPr lang="en-US" altLang="ko-KR" sz="2000" dirty="0" smtClean="0"/>
              <a:t>connections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000" dirty="0"/>
              <a:t>Slices are defined using a slice definition policy language.</a:t>
            </a:r>
            <a:endParaRPr lang="en-US" altLang="ko-KR" sz="2000" dirty="0" smtClean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6531" y="3962400"/>
            <a:ext cx="3767137" cy="2747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9EA20-4739-430C-9F23-AC0235BAEA2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473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Slicing Network Resources</a:t>
            </a:r>
            <a:endParaRPr lang="en-US" sz="3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304800" y="1447800"/>
            <a:ext cx="861060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ko-KR" sz="2000" dirty="0"/>
              <a:t>The separation of network traffic means the separation of the various network </a:t>
            </a:r>
            <a:r>
              <a:rPr lang="en-US" altLang="ko-KR" sz="2000" dirty="0" smtClean="0"/>
              <a:t>resource.</a:t>
            </a:r>
          </a:p>
          <a:p>
            <a:pPr algn="just">
              <a:lnSpc>
                <a:spcPct val="150000"/>
              </a:lnSpc>
            </a:pPr>
            <a:endParaRPr lang="en-US" altLang="ko-KR" sz="2000" dirty="0"/>
          </a:p>
          <a:p>
            <a:pPr marL="800100" lvl="1" indent="-342900" algn="just">
              <a:lnSpc>
                <a:spcPct val="150000"/>
              </a:lnSpc>
              <a:buFontTx/>
              <a:buChar char="-"/>
            </a:pPr>
            <a:r>
              <a:rPr lang="en-US" altLang="ko-KR" sz="2000" dirty="0" smtClean="0"/>
              <a:t>Topology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endParaRPr lang="en-US" altLang="ko-KR" sz="2000" dirty="0" smtClean="0"/>
          </a:p>
          <a:p>
            <a:pPr marL="800100" lvl="1" indent="-342900" algn="just">
              <a:lnSpc>
                <a:spcPct val="150000"/>
              </a:lnSpc>
              <a:buFontTx/>
              <a:buChar char="-"/>
            </a:pPr>
            <a:r>
              <a:rPr lang="en-US" altLang="ko-KR" sz="2000" dirty="0" smtClean="0"/>
              <a:t>Bandwidth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endParaRPr lang="en-US" altLang="ko-KR" sz="2000" dirty="0" smtClean="0"/>
          </a:p>
          <a:p>
            <a:pPr marL="800100" lvl="1" indent="-342900" algn="just">
              <a:lnSpc>
                <a:spcPct val="150000"/>
              </a:lnSpc>
              <a:buFontTx/>
              <a:buChar char="-"/>
            </a:pPr>
            <a:r>
              <a:rPr lang="en-US" altLang="ko-KR" sz="2000" dirty="0"/>
              <a:t>Device </a:t>
            </a:r>
            <a:r>
              <a:rPr lang="en-US" altLang="ko-KR" sz="2000" dirty="0" smtClean="0"/>
              <a:t>CPU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endParaRPr lang="en-US" altLang="ko-KR" sz="2000" dirty="0" smtClean="0"/>
          </a:p>
          <a:p>
            <a:pPr marL="800100" lvl="1" indent="-342900" algn="just">
              <a:lnSpc>
                <a:spcPct val="150000"/>
              </a:lnSpc>
              <a:buFontTx/>
              <a:buChar char="-"/>
            </a:pPr>
            <a:r>
              <a:rPr lang="en-US" altLang="ko-KR" sz="2000" dirty="0"/>
              <a:t>Forwarding Tables(e.g., TCAM entries)</a:t>
            </a:r>
            <a:endParaRPr lang="ko-KR" altLang="en-US" sz="2000" dirty="0"/>
          </a:p>
          <a:p>
            <a:pPr algn="just">
              <a:lnSpc>
                <a:spcPct val="150000"/>
              </a:lnSpc>
            </a:pPr>
            <a:endParaRPr lang="en-US" altLang="ko-KR" sz="2000" dirty="0" smtClean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9EA20-4739-430C-9F23-AC0235BAEA2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484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Flowspace</a:t>
            </a:r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and Opt-In</a:t>
            </a:r>
            <a:endParaRPr lang="en-US" sz="3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304800" y="1447800"/>
            <a:ext cx="861060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000" dirty="0" smtClean="0"/>
              <a:t>A </a:t>
            </a:r>
            <a:r>
              <a:rPr lang="en-US" altLang="ko-KR" sz="2000" dirty="0"/>
              <a:t>slice controls a subset of traffic in the network.</a:t>
            </a:r>
            <a:endParaRPr lang="en-US" altLang="ko-KR" sz="2000" dirty="0" smtClean="0"/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000" dirty="0" smtClean="0"/>
              <a:t>1 slice = 1 </a:t>
            </a:r>
            <a:r>
              <a:rPr lang="en-US" altLang="ko-KR" sz="2000" dirty="0" err="1" smtClean="0"/>
              <a:t>flowspace</a:t>
            </a:r>
            <a:r>
              <a:rPr lang="en-US" altLang="ko-KR" sz="2000" dirty="0" smtClean="0"/>
              <a:t> 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000" dirty="0"/>
              <a:t>If someone </a:t>
            </a:r>
            <a:r>
              <a:rPr lang="en-US" altLang="ko-KR" sz="2000" dirty="0" smtClean="0"/>
              <a:t>want to add </a:t>
            </a:r>
            <a:r>
              <a:rPr lang="en-US" altLang="ko-KR" sz="2000" dirty="0"/>
              <a:t>a subset of their flows to a slice’s </a:t>
            </a:r>
            <a:r>
              <a:rPr lang="en-US" altLang="ko-KR" sz="2000" dirty="0" err="1" smtClean="0"/>
              <a:t>flowspace</a:t>
            </a:r>
            <a:endParaRPr lang="en-US" altLang="ko-KR" sz="2000" dirty="0" smtClean="0"/>
          </a:p>
          <a:p>
            <a:pPr marL="914400" lvl="1" indent="-457200" algn="just">
              <a:lnSpc>
                <a:spcPct val="150000"/>
              </a:lnSpc>
              <a:buFont typeface="+mj-lt"/>
              <a:buAutoNum type="arabicParenR"/>
            </a:pPr>
            <a:r>
              <a:rPr lang="en-US" altLang="ko-KR" sz="2000" dirty="0" smtClean="0"/>
              <a:t>Users </a:t>
            </a:r>
            <a:r>
              <a:rPr lang="en-US" altLang="ko-KR" sz="2000" dirty="0"/>
              <a:t>signal to the network </a:t>
            </a:r>
            <a:r>
              <a:rPr lang="en-US" altLang="ko-KR" sz="2000" dirty="0" smtClean="0"/>
              <a:t>administrator.</a:t>
            </a:r>
          </a:p>
          <a:p>
            <a:pPr marL="914400" lvl="1" indent="-457200" algn="just">
              <a:lnSpc>
                <a:spcPct val="150000"/>
              </a:lnSpc>
              <a:buFont typeface="+mj-lt"/>
              <a:buAutoNum type="arabicParenR"/>
            </a:pPr>
            <a:r>
              <a:rPr lang="en-US" altLang="ko-KR" sz="2000" dirty="0" smtClean="0"/>
              <a:t>Determine </a:t>
            </a:r>
            <a:r>
              <a:rPr lang="en-US" altLang="ko-KR" sz="2000" dirty="0"/>
              <a:t>level of involvement in an </a:t>
            </a:r>
            <a:r>
              <a:rPr lang="en-US" altLang="ko-KR" sz="2000" dirty="0" smtClean="0"/>
              <a:t>experiment</a:t>
            </a:r>
          </a:p>
          <a:p>
            <a:pPr lvl="1" algn="just">
              <a:lnSpc>
                <a:spcPct val="150000"/>
              </a:lnSpc>
            </a:pPr>
            <a:r>
              <a:rPr lang="en-US" altLang="ko-KR" sz="2000" dirty="0"/>
              <a:t>	</a:t>
            </a:r>
            <a:r>
              <a:rPr lang="en-US" altLang="ko-KR" sz="2000" dirty="0" smtClean="0"/>
              <a:t>ex</a:t>
            </a:r>
            <a:r>
              <a:rPr lang="en-US" altLang="ko-KR" sz="2000" dirty="0"/>
              <a:t>) all of their traffic to a single experiment or </a:t>
            </a:r>
          </a:p>
          <a:p>
            <a:pPr lvl="1" algn="just">
              <a:lnSpc>
                <a:spcPct val="150000"/>
              </a:lnSpc>
            </a:pPr>
            <a:r>
              <a:rPr lang="en-US" altLang="ko-KR" sz="2000" dirty="0" smtClean="0"/>
              <a:t>          just </a:t>
            </a:r>
            <a:r>
              <a:rPr lang="en-US" altLang="ko-KR" sz="2000" dirty="0"/>
              <a:t>one application(related to port number) or </a:t>
            </a:r>
          </a:p>
          <a:p>
            <a:pPr lvl="1" algn="just">
              <a:lnSpc>
                <a:spcPct val="150000"/>
              </a:lnSpc>
            </a:pPr>
            <a:r>
              <a:rPr lang="en-US" altLang="ko-KR" sz="2000" dirty="0"/>
              <a:t>          </a:t>
            </a:r>
            <a:r>
              <a:rPr lang="en-US" altLang="ko-KR" sz="2000" dirty="0" smtClean="0"/>
              <a:t>just </a:t>
            </a:r>
            <a:r>
              <a:rPr lang="en-US" altLang="ko-KR" sz="2000" dirty="0"/>
              <a:t>a specific flow(specifying all of the fields of a header)</a:t>
            </a:r>
            <a:endParaRPr lang="en-US" altLang="ko-KR" sz="2000" dirty="0" smtClean="0"/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000" dirty="0" smtClean="0"/>
              <a:t>The </a:t>
            </a:r>
            <a:r>
              <a:rPr lang="en-US" altLang="ko-KR" sz="2000" dirty="0"/>
              <a:t>allocation of slice can be done manually or automatically. </a:t>
            </a:r>
            <a:r>
              <a:rPr lang="en-US" altLang="ko-KR" sz="2000" dirty="0" smtClean="0"/>
              <a:t>(depends on implementation)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000" dirty="0"/>
              <a:t>it uses flow-level </a:t>
            </a:r>
            <a:r>
              <a:rPr lang="en-US" altLang="ko-KR" sz="2000" dirty="0" smtClean="0"/>
              <a:t>opt-in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9EA20-4739-430C-9F23-AC0235BAEA2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59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Validation?</a:t>
            </a:r>
            <a:endParaRPr lang="en-US" sz="3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763000" cy="1371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"A persistent problem in computer network research is </a:t>
            </a:r>
            <a:r>
              <a:rPr lang="en-US" sz="3600" b="1" dirty="0" smtClean="0"/>
              <a:t>validation</a:t>
            </a:r>
            <a:r>
              <a:rPr lang="en-US" sz="2800" dirty="0" smtClean="0"/>
              <a:t>."</a:t>
            </a:r>
            <a:endParaRPr lang="en-US" sz="28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03949"/>
            <a:ext cx="2133600" cy="365125"/>
          </a:xfrm>
        </p:spPr>
        <p:txBody>
          <a:bodyPr/>
          <a:lstStyle/>
          <a:p>
            <a:fld id="{4DD9EA20-4739-430C-9F23-AC0235BAEA2A}" type="slidenum">
              <a:rPr lang="en-US" smtClean="0"/>
              <a:t>2</a:t>
            </a:fld>
            <a:endParaRPr lang="en-US"/>
          </a:p>
        </p:txBody>
      </p:sp>
      <p:sp>
        <p:nvSpPr>
          <p:cNvPr id="8" name="오른쪽 화살표 7"/>
          <p:cNvSpPr/>
          <p:nvPr/>
        </p:nvSpPr>
        <p:spPr>
          <a:xfrm>
            <a:off x="3048000" y="3505200"/>
            <a:ext cx="1981200" cy="4572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0" name="그룹 9"/>
          <p:cNvGrpSpPr/>
          <p:nvPr/>
        </p:nvGrpSpPr>
        <p:grpSpPr>
          <a:xfrm>
            <a:off x="1070698" y="2743200"/>
            <a:ext cx="2178673" cy="2110348"/>
            <a:chOff x="1070698" y="3250084"/>
            <a:chExt cx="2178673" cy="2110348"/>
          </a:xfrm>
        </p:grpSpPr>
        <p:pic>
          <p:nvPicPr>
            <p:cNvPr id="5" name="Picture 2" descr="https://encrypted-tbn2.gstatic.com/images?q=tbn:ANd9GcTyAzSnIovYj-yGqs75AMsGMocZgCWeMDxKm6RX1-Sn8LzkPW4CHA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9672" y="3250084"/>
              <a:ext cx="2080727" cy="1741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직사각형 8"/>
            <p:cNvSpPr/>
            <p:nvPr/>
          </p:nvSpPr>
          <p:spPr>
            <a:xfrm>
              <a:off x="1070698" y="4991100"/>
              <a:ext cx="217867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dirty="0"/>
                <a:t>new research ideas</a:t>
              </a:r>
              <a:endParaRPr lang="ko-KR" altLang="en-US" dirty="0"/>
            </a:p>
          </p:txBody>
        </p:sp>
      </p:grpSp>
      <p:grpSp>
        <p:nvGrpSpPr>
          <p:cNvPr id="11" name="그룹 10"/>
          <p:cNvGrpSpPr/>
          <p:nvPr/>
        </p:nvGrpSpPr>
        <p:grpSpPr>
          <a:xfrm>
            <a:off x="5334000" y="2514600"/>
            <a:ext cx="2971800" cy="2554632"/>
            <a:chOff x="5334000" y="3124200"/>
            <a:chExt cx="2971800" cy="2554632"/>
          </a:xfrm>
        </p:grpSpPr>
        <p:pic>
          <p:nvPicPr>
            <p:cNvPr id="1028" name="Picture 4" descr="http://epic.ca/wp-content/uploads/2013/03/Services-network-cloud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0" y="3124200"/>
              <a:ext cx="2971800" cy="2228850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직사각형 11"/>
            <p:cNvSpPr/>
            <p:nvPr/>
          </p:nvSpPr>
          <p:spPr>
            <a:xfrm>
              <a:off x="5855502" y="5309500"/>
              <a:ext cx="222169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dirty="0" smtClean="0"/>
                <a:t>Real-world network</a:t>
              </a:r>
              <a:endParaRPr lang="ko-KR" altLang="en-US" dirty="0"/>
            </a:p>
          </p:txBody>
        </p:sp>
      </p:grpSp>
      <p:sp>
        <p:nvSpPr>
          <p:cNvPr id="13" name="직사각형 12"/>
          <p:cNvSpPr/>
          <p:nvPr/>
        </p:nvSpPr>
        <p:spPr>
          <a:xfrm>
            <a:off x="343131" y="5181600"/>
            <a:ext cx="841986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2400" dirty="0" smtClean="0"/>
              <a:t>The validation</a:t>
            </a:r>
            <a:r>
              <a:rPr lang="en-US" altLang="ko-KR" sz="2400" b="1" dirty="0" smtClean="0"/>
              <a:t> </a:t>
            </a:r>
            <a:r>
              <a:rPr lang="en-US" altLang="ko-KR" sz="2400" dirty="0"/>
              <a:t>is </a:t>
            </a:r>
            <a:r>
              <a:rPr lang="en-US" altLang="ko-KR" sz="2400" dirty="0" smtClean="0"/>
              <a:t>a conversion of </a:t>
            </a:r>
            <a:r>
              <a:rPr lang="en-US" altLang="ko-KR" sz="2400" dirty="0"/>
              <a:t>the discovered idea in theory to real network</a:t>
            </a:r>
            <a:r>
              <a:rPr lang="en-US" altLang="ko-KR" sz="2400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2400" dirty="0"/>
              <a:t>The </a:t>
            </a:r>
            <a:r>
              <a:rPr lang="en-US" altLang="ko-KR" sz="2400" dirty="0" smtClean="0"/>
              <a:t>validation environment </a:t>
            </a:r>
            <a:r>
              <a:rPr lang="en-US" altLang="ko-KR" sz="2400" dirty="0"/>
              <a:t>we called “</a:t>
            </a:r>
            <a:r>
              <a:rPr lang="en-US" altLang="ko-KR" sz="2400" dirty="0" err="1" smtClean="0"/>
              <a:t>testbed</a:t>
            </a:r>
            <a:r>
              <a:rPr lang="en-US" altLang="ko-KR" sz="2400" dirty="0" smtClean="0"/>
              <a:t>”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081197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AutoShape 15"/>
          <p:cNvSpPr>
            <a:spLocks/>
          </p:cNvSpPr>
          <p:nvPr/>
        </p:nvSpPr>
        <p:spPr bwMode="auto">
          <a:xfrm>
            <a:off x="609600" y="4182358"/>
            <a:ext cx="4938650" cy="846842"/>
          </a:xfrm>
          <a:prstGeom prst="roundRect">
            <a:avLst>
              <a:gd name="adj" fmla="val 11903"/>
            </a:avLst>
          </a:prstGeom>
          <a:noFill/>
          <a:ln w="28575" cap="flat">
            <a:solidFill>
              <a:srgbClr val="333333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en-US" altLang="ko-KR" sz="1800" b="1" dirty="0" err="1" smtClean="0">
                <a:solidFill>
                  <a:schemeClr val="tx1"/>
                </a:solidFill>
                <a:ea typeface="Gill Sans" charset="0"/>
                <a:cs typeface="Gill Sans" charset="0"/>
              </a:rPr>
              <a:t>FlowVisor</a:t>
            </a:r>
            <a:endParaRPr lang="en-US" altLang="ko-KR" sz="1800" b="1" dirty="0" smtClean="0">
              <a:solidFill>
                <a:schemeClr val="tx1"/>
              </a:solidFill>
              <a:ea typeface="Gill Sans" charset="0"/>
              <a:cs typeface="Gill Sans" charset="0"/>
            </a:endParaRPr>
          </a:p>
          <a:p>
            <a:pPr algn="ctr" eaLnBrk="1" hangingPunct="1">
              <a:defRPr/>
            </a:pPr>
            <a:endParaRPr lang="en-US" altLang="ko-KR" sz="1800" b="1" dirty="0">
              <a:solidFill>
                <a:schemeClr val="tx1"/>
              </a:solidFill>
              <a:ea typeface="Gill Sans" charset="0"/>
              <a:cs typeface="Gill Sans" charset="0"/>
            </a:endParaRPr>
          </a:p>
          <a:p>
            <a:pPr algn="ctr" eaLnBrk="1" hangingPunct="1">
              <a:defRPr/>
            </a:pPr>
            <a:endParaRPr lang="en-US" altLang="ko-KR" sz="1800" b="1" dirty="0" smtClean="0">
              <a:solidFill>
                <a:schemeClr val="tx1"/>
              </a:solidFill>
              <a:ea typeface="Gill Sans" charset="0"/>
              <a:cs typeface="Gill Sans" charset="0"/>
            </a:endParaRPr>
          </a:p>
          <a:p>
            <a:pPr algn="ctr" eaLnBrk="1" hangingPunct="1">
              <a:defRPr/>
            </a:pPr>
            <a:endParaRPr lang="en-US" altLang="ko-KR" sz="1800" b="1" dirty="0">
              <a:solidFill>
                <a:schemeClr val="tx1"/>
              </a:solidFill>
              <a:ea typeface="Gill Sans" charset="0"/>
              <a:cs typeface="Gill Sans" charset="0"/>
            </a:endParaRPr>
          </a:p>
          <a:p>
            <a:pPr algn="ctr" eaLnBrk="1" hangingPunct="1">
              <a:defRPr/>
            </a:pPr>
            <a:endParaRPr lang="en-US" altLang="ko-KR" sz="1800" b="1" dirty="0" smtClean="0">
              <a:solidFill>
                <a:schemeClr val="tx1"/>
              </a:solidFill>
              <a:ea typeface="Gill Sans" charset="0"/>
              <a:cs typeface="Gill Sans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Control Message Slicing</a:t>
            </a:r>
          </a:p>
        </p:txBody>
      </p:sp>
      <p:sp>
        <p:nvSpPr>
          <p:cNvPr id="14" name="직사각형 13"/>
          <p:cNvSpPr/>
          <p:nvPr/>
        </p:nvSpPr>
        <p:spPr>
          <a:xfrm>
            <a:off x="304800" y="1219200"/>
            <a:ext cx="8610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US" altLang="ko-KR" sz="2000" dirty="0" err="1"/>
              <a:t>FlowVisor's</a:t>
            </a:r>
            <a:r>
              <a:rPr lang="en-US" altLang="ko-KR" sz="2000" dirty="0"/>
              <a:t> transparent </a:t>
            </a:r>
            <a:r>
              <a:rPr lang="en-US" altLang="ko-KR" sz="2000" dirty="0" smtClean="0"/>
              <a:t>proxy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US" altLang="ko-KR" sz="2000" dirty="0" err="1"/>
              <a:t>FlowVisor’s</a:t>
            </a:r>
            <a:r>
              <a:rPr lang="en-US" altLang="ko-KR" sz="2000" dirty="0"/>
              <a:t> operation example</a:t>
            </a:r>
            <a:endParaRPr lang="en-US" altLang="ko-KR" sz="2000" dirty="0" smtClean="0"/>
          </a:p>
        </p:txBody>
      </p:sp>
      <p:sp>
        <p:nvSpPr>
          <p:cNvPr id="91" name="AutoShape 1"/>
          <p:cNvSpPr>
            <a:spLocks/>
          </p:cNvSpPr>
          <p:nvPr/>
        </p:nvSpPr>
        <p:spPr bwMode="auto">
          <a:xfrm>
            <a:off x="1403638" y="2226547"/>
            <a:ext cx="1422140" cy="1126253"/>
          </a:xfrm>
          <a:prstGeom prst="roundRect">
            <a:avLst>
              <a:gd name="adj" fmla="val 10560"/>
            </a:avLst>
          </a:prstGeom>
          <a:noFill/>
          <a:ln w="28575" cap="flat">
            <a:solidFill>
              <a:srgbClr val="333333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ko-KR" altLang="ko-KR" sz="2400">
              <a:solidFill>
                <a:schemeClr val="bg1"/>
              </a:solidFill>
            </a:endParaRPr>
          </a:p>
        </p:txBody>
      </p:sp>
      <p:sp>
        <p:nvSpPr>
          <p:cNvPr id="92" name="Line 4"/>
          <p:cNvSpPr>
            <a:spLocks noChangeShapeType="1"/>
          </p:cNvSpPr>
          <p:nvPr/>
        </p:nvSpPr>
        <p:spPr bwMode="auto">
          <a:xfrm rot="10800000">
            <a:off x="1878587" y="5966379"/>
            <a:ext cx="2276644" cy="21682"/>
          </a:xfrm>
          <a:prstGeom prst="line">
            <a:avLst/>
          </a:prstGeom>
          <a:noFill/>
          <a:ln w="28575" cap="flat">
            <a:solidFill>
              <a:srgbClr val="333333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>
              <a:defRPr/>
            </a:pPr>
            <a:endParaRPr lang="en-US" sz="2400" b="1">
              <a:solidFill>
                <a:schemeClr val="bg1"/>
              </a:solidFill>
            </a:endParaRPr>
          </a:p>
        </p:txBody>
      </p:sp>
      <p:sp>
        <p:nvSpPr>
          <p:cNvPr id="93" name="AutoShape 6"/>
          <p:cNvSpPr>
            <a:spLocks/>
          </p:cNvSpPr>
          <p:nvPr/>
        </p:nvSpPr>
        <p:spPr bwMode="auto">
          <a:xfrm>
            <a:off x="304800" y="5727875"/>
            <a:ext cx="1543228" cy="910652"/>
          </a:xfrm>
          <a:prstGeom prst="roundRect">
            <a:avLst>
              <a:gd name="adj" fmla="val 11903"/>
            </a:avLst>
          </a:prstGeom>
          <a:noFill/>
          <a:ln w="28575" cap="flat">
            <a:solidFill>
              <a:srgbClr val="333333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ctr" eaLnBrk="1" hangingPunct="1"/>
            <a:endParaRPr lang="ko-KR" altLang="ko-KR" sz="2400" b="1">
              <a:solidFill>
                <a:schemeClr val="bg1"/>
              </a:solidFill>
            </a:endParaRPr>
          </a:p>
        </p:txBody>
      </p:sp>
      <p:sp>
        <p:nvSpPr>
          <p:cNvPr id="94" name="AutoShape 7"/>
          <p:cNvSpPr>
            <a:spLocks/>
          </p:cNvSpPr>
          <p:nvPr/>
        </p:nvSpPr>
        <p:spPr bwMode="auto">
          <a:xfrm>
            <a:off x="350638" y="6190428"/>
            <a:ext cx="1459191" cy="404734"/>
          </a:xfrm>
          <a:prstGeom prst="roundRect">
            <a:avLst>
              <a:gd name="adj" fmla="val 26782"/>
            </a:avLst>
          </a:prstGeom>
          <a:gradFill rotWithShape="0">
            <a:gsLst>
              <a:gs pos="0">
                <a:srgbClr val="074EB3"/>
              </a:gs>
              <a:gs pos="100000">
                <a:srgbClr val="0B3280"/>
              </a:gs>
            </a:gsLst>
            <a:lin ang="5400000" scaled="1"/>
          </a:gradFill>
          <a:ln w="28575" cap="flat">
            <a:solidFill>
              <a:srgbClr val="2F3946">
                <a:alpha val="84999"/>
              </a:srgbClr>
            </a:solidFill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  <a:ex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11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Gill Sans" charset="0"/>
                <a:cs typeface="Gill Sans" charset="0"/>
              </a:rPr>
              <a:t>Packet-Forwarding Hardware</a:t>
            </a:r>
          </a:p>
        </p:txBody>
      </p:sp>
      <p:sp>
        <p:nvSpPr>
          <p:cNvPr id="95" name="AutoShape 8"/>
          <p:cNvSpPr>
            <a:spLocks/>
          </p:cNvSpPr>
          <p:nvPr/>
        </p:nvSpPr>
        <p:spPr bwMode="auto">
          <a:xfrm>
            <a:off x="350638" y="5771239"/>
            <a:ext cx="1459191" cy="404734"/>
          </a:xfrm>
          <a:prstGeom prst="roundRect">
            <a:avLst>
              <a:gd name="adj" fmla="val 26782"/>
            </a:avLst>
          </a:prstGeom>
          <a:gradFill rotWithShape="0">
            <a:gsLst>
              <a:gs pos="0">
                <a:srgbClr val="074EB3"/>
              </a:gs>
              <a:gs pos="100000">
                <a:srgbClr val="0B3280"/>
              </a:gs>
            </a:gsLst>
            <a:lin ang="5400000" scaled="1"/>
          </a:gradFill>
          <a:ln w="28575" cap="flat">
            <a:solidFill>
              <a:srgbClr val="2F3946">
                <a:alpha val="84999"/>
              </a:srgbClr>
            </a:solidFill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  <a:ex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11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Gill Sans" charset="0"/>
                <a:cs typeface="Gill Sans" charset="0"/>
              </a:rPr>
              <a:t>Openflow Firmware</a:t>
            </a:r>
          </a:p>
        </p:txBody>
      </p:sp>
      <p:sp>
        <p:nvSpPr>
          <p:cNvPr id="96" name="AutoShape 9"/>
          <p:cNvSpPr>
            <a:spLocks/>
          </p:cNvSpPr>
          <p:nvPr/>
        </p:nvSpPr>
        <p:spPr bwMode="auto">
          <a:xfrm>
            <a:off x="4178150" y="5727875"/>
            <a:ext cx="1543228" cy="910652"/>
          </a:xfrm>
          <a:prstGeom prst="roundRect">
            <a:avLst>
              <a:gd name="adj" fmla="val 11903"/>
            </a:avLst>
          </a:prstGeom>
          <a:noFill/>
          <a:ln w="28575" cap="flat">
            <a:solidFill>
              <a:srgbClr val="333333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ctr" eaLnBrk="1" hangingPunct="1"/>
            <a:endParaRPr lang="ko-KR" altLang="ko-KR" sz="2400" b="1">
              <a:solidFill>
                <a:schemeClr val="bg1"/>
              </a:solidFill>
            </a:endParaRPr>
          </a:p>
        </p:txBody>
      </p:sp>
      <p:sp>
        <p:nvSpPr>
          <p:cNvPr id="97" name="AutoShape 10"/>
          <p:cNvSpPr>
            <a:spLocks/>
          </p:cNvSpPr>
          <p:nvPr/>
        </p:nvSpPr>
        <p:spPr bwMode="auto">
          <a:xfrm>
            <a:off x="4223989" y="6190428"/>
            <a:ext cx="1459191" cy="404734"/>
          </a:xfrm>
          <a:prstGeom prst="roundRect">
            <a:avLst>
              <a:gd name="adj" fmla="val 26782"/>
            </a:avLst>
          </a:prstGeom>
          <a:gradFill rotWithShape="0">
            <a:gsLst>
              <a:gs pos="0">
                <a:srgbClr val="074EB3"/>
              </a:gs>
              <a:gs pos="100000">
                <a:srgbClr val="0B3280"/>
              </a:gs>
            </a:gsLst>
            <a:lin ang="5400000" scaled="1"/>
          </a:gradFill>
          <a:ln w="28575" cap="flat">
            <a:solidFill>
              <a:srgbClr val="2F3946">
                <a:alpha val="84999"/>
              </a:srgbClr>
            </a:solidFill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  <a:ex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11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Gill Sans" charset="0"/>
                <a:cs typeface="Gill Sans" charset="0"/>
              </a:rPr>
              <a:t>Packet-Forwarding Hardware</a:t>
            </a:r>
          </a:p>
        </p:txBody>
      </p:sp>
      <p:sp>
        <p:nvSpPr>
          <p:cNvPr id="98" name="AutoShape 11"/>
          <p:cNvSpPr>
            <a:spLocks/>
          </p:cNvSpPr>
          <p:nvPr/>
        </p:nvSpPr>
        <p:spPr bwMode="auto">
          <a:xfrm>
            <a:off x="4223989" y="5771239"/>
            <a:ext cx="1459191" cy="404734"/>
          </a:xfrm>
          <a:prstGeom prst="roundRect">
            <a:avLst>
              <a:gd name="adj" fmla="val 26782"/>
            </a:avLst>
          </a:prstGeom>
          <a:gradFill rotWithShape="0">
            <a:gsLst>
              <a:gs pos="0">
                <a:srgbClr val="074EB3"/>
              </a:gs>
              <a:gs pos="100000">
                <a:srgbClr val="0B3280"/>
              </a:gs>
            </a:gsLst>
            <a:lin ang="5400000" scaled="1"/>
          </a:gradFill>
          <a:ln w="28575" cap="flat">
            <a:solidFill>
              <a:srgbClr val="2F3946">
                <a:alpha val="84999"/>
              </a:srgbClr>
            </a:solidFill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  <a:ex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11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Gill Sans" charset="0"/>
                <a:cs typeface="Gill Sans" charset="0"/>
              </a:rPr>
              <a:t>Openflow Firmware</a:t>
            </a:r>
          </a:p>
        </p:txBody>
      </p:sp>
      <p:sp>
        <p:nvSpPr>
          <p:cNvPr id="99" name="AutoShape 18"/>
          <p:cNvSpPr>
            <a:spLocks/>
          </p:cNvSpPr>
          <p:nvPr/>
        </p:nvSpPr>
        <p:spPr bwMode="auto">
          <a:xfrm>
            <a:off x="1449475" y="2783056"/>
            <a:ext cx="1294106" cy="529550"/>
          </a:xfrm>
          <a:prstGeom prst="roundRect">
            <a:avLst>
              <a:gd name="adj" fmla="val 26782"/>
            </a:avLst>
          </a:prstGeom>
          <a:gradFill rotWithShape="0">
            <a:gsLst>
              <a:gs pos="0">
                <a:srgbClr val="074EB3"/>
              </a:gs>
              <a:gs pos="100000">
                <a:srgbClr val="0B3280"/>
              </a:gs>
            </a:gsLst>
            <a:lin ang="5400000" scaled="1"/>
          </a:gradFill>
          <a:ln w="28575" cap="flat">
            <a:solidFill>
              <a:srgbClr val="2F3946">
                <a:alpha val="84999"/>
              </a:srgbClr>
            </a:solidFill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  <a:ex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Gill Sans" charset="0"/>
                <a:cs typeface="Gill Sans" charset="0"/>
              </a:rPr>
              <a:t>Network Operating System</a:t>
            </a:r>
          </a:p>
        </p:txBody>
      </p:sp>
      <p:sp>
        <p:nvSpPr>
          <p:cNvPr id="100" name="AutoShape 19"/>
          <p:cNvSpPr>
            <a:spLocks/>
          </p:cNvSpPr>
          <p:nvPr/>
        </p:nvSpPr>
        <p:spPr bwMode="auto">
          <a:xfrm>
            <a:off x="1476214" y="2295485"/>
            <a:ext cx="588407" cy="444207"/>
          </a:xfrm>
          <a:prstGeom prst="roundRect">
            <a:avLst>
              <a:gd name="adj" fmla="val 26782"/>
            </a:avLst>
          </a:prstGeom>
          <a:gradFill rotWithShape="0">
            <a:gsLst>
              <a:gs pos="0">
                <a:srgbClr val="074EB3"/>
              </a:gs>
              <a:gs pos="100000">
                <a:srgbClr val="0B3280"/>
              </a:gs>
            </a:gsLst>
            <a:lin ang="5400000" scaled="1"/>
          </a:gradFill>
          <a:ln w="28575" cap="flat">
            <a:solidFill>
              <a:srgbClr val="2F3946">
                <a:alpha val="84999"/>
              </a:srgbClr>
            </a:solidFill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  <a:ex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Gill Sans" charset="0"/>
                <a:cs typeface="Gill Sans" charset="0"/>
              </a:rPr>
              <a:t>App</a:t>
            </a:r>
          </a:p>
        </p:txBody>
      </p:sp>
      <p:sp>
        <p:nvSpPr>
          <p:cNvPr id="101" name="AutoShape 20"/>
          <p:cNvSpPr>
            <a:spLocks/>
          </p:cNvSpPr>
          <p:nvPr/>
        </p:nvSpPr>
        <p:spPr bwMode="auto">
          <a:xfrm>
            <a:off x="2136222" y="2295484"/>
            <a:ext cx="607359" cy="444207"/>
          </a:xfrm>
          <a:prstGeom prst="roundRect">
            <a:avLst>
              <a:gd name="adj" fmla="val 26782"/>
            </a:avLst>
          </a:prstGeom>
          <a:gradFill rotWithShape="0">
            <a:gsLst>
              <a:gs pos="0">
                <a:srgbClr val="074EB3"/>
              </a:gs>
              <a:gs pos="100000">
                <a:srgbClr val="0B3280"/>
              </a:gs>
            </a:gsLst>
            <a:lin ang="5400000" scaled="1"/>
          </a:gradFill>
          <a:ln w="28575" cap="flat">
            <a:solidFill>
              <a:srgbClr val="2F3946">
                <a:alpha val="84999"/>
              </a:srgbClr>
            </a:solidFill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  <a:ex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Gill Sans" charset="0"/>
                <a:cs typeface="Gill Sans" charset="0"/>
              </a:rPr>
              <a:t>App</a:t>
            </a:r>
          </a:p>
        </p:txBody>
      </p:sp>
      <p:sp>
        <p:nvSpPr>
          <p:cNvPr id="102" name="Line 23"/>
          <p:cNvSpPr>
            <a:spLocks noChangeShapeType="1"/>
          </p:cNvSpPr>
          <p:nvPr/>
        </p:nvSpPr>
        <p:spPr bwMode="auto">
          <a:xfrm flipH="1">
            <a:off x="1199624" y="5029200"/>
            <a:ext cx="1759858" cy="669765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miter lim="800000"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 algn="ctr"/>
            <a:endParaRPr lang="ko-KR" altLang="en-US" sz="2400" b="1">
              <a:solidFill>
                <a:schemeClr val="bg1"/>
              </a:solidFill>
            </a:endParaRPr>
          </a:p>
        </p:txBody>
      </p:sp>
      <p:sp>
        <p:nvSpPr>
          <p:cNvPr id="103" name="Line 24"/>
          <p:cNvSpPr>
            <a:spLocks noChangeShapeType="1"/>
          </p:cNvSpPr>
          <p:nvPr/>
        </p:nvSpPr>
        <p:spPr bwMode="auto">
          <a:xfrm>
            <a:off x="3016909" y="5029200"/>
            <a:ext cx="1932855" cy="669765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miter lim="800000"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 algn="ctr"/>
            <a:endParaRPr lang="ko-KR" altLang="en-US" sz="2400" b="1">
              <a:solidFill>
                <a:schemeClr val="bg1"/>
              </a:solidFill>
            </a:endParaRPr>
          </a:p>
        </p:txBody>
      </p:sp>
      <p:sp>
        <p:nvSpPr>
          <p:cNvPr id="109" name="Line 24"/>
          <p:cNvSpPr>
            <a:spLocks noChangeShapeType="1"/>
          </p:cNvSpPr>
          <p:nvPr/>
        </p:nvSpPr>
        <p:spPr bwMode="auto">
          <a:xfrm>
            <a:off x="2114708" y="3361116"/>
            <a:ext cx="928232" cy="821242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miter lim="800000"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 algn="ctr"/>
            <a:endParaRPr lang="ko-KR" altLang="en-US" sz="2400" b="1">
              <a:solidFill>
                <a:schemeClr val="bg1"/>
              </a:solidFill>
            </a:endParaRPr>
          </a:p>
        </p:txBody>
      </p:sp>
      <p:sp>
        <p:nvSpPr>
          <p:cNvPr id="115" name="AutoShape 19"/>
          <p:cNvSpPr>
            <a:spLocks/>
          </p:cNvSpPr>
          <p:nvPr/>
        </p:nvSpPr>
        <p:spPr bwMode="auto">
          <a:xfrm>
            <a:off x="704082" y="4281276"/>
            <a:ext cx="1430615" cy="290724"/>
          </a:xfrm>
          <a:prstGeom prst="roundRect">
            <a:avLst>
              <a:gd name="adj" fmla="val 26782"/>
            </a:avLst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Gill Sans" charset="0"/>
                <a:cs typeface="Gill Sans" charset="0"/>
              </a:rPr>
              <a:t>Translation</a:t>
            </a:r>
            <a:endParaRPr lang="en-US" sz="11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ea typeface="Gill Sans" charset="0"/>
              <a:cs typeface="Gill Sans" charset="0"/>
            </a:endParaRPr>
          </a:p>
        </p:txBody>
      </p:sp>
      <p:sp>
        <p:nvSpPr>
          <p:cNvPr id="116" name="AutoShape 19"/>
          <p:cNvSpPr>
            <a:spLocks/>
          </p:cNvSpPr>
          <p:nvPr/>
        </p:nvSpPr>
        <p:spPr bwMode="auto">
          <a:xfrm>
            <a:off x="704081" y="4622646"/>
            <a:ext cx="1430615" cy="290724"/>
          </a:xfrm>
          <a:prstGeom prst="roundRect">
            <a:avLst>
              <a:gd name="adj" fmla="val 26782"/>
            </a:avLst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Gill Sans" charset="0"/>
                <a:cs typeface="Gill Sans" charset="0"/>
              </a:rPr>
              <a:t>Forwarding</a:t>
            </a:r>
            <a:endParaRPr lang="en-US" sz="11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ea typeface="Gill Sans" charset="0"/>
              <a:cs typeface="Gill Sans" charset="0"/>
            </a:endParaRPr>
          </a:p>
        </p:txBody>
      </p:sp>
      <p:sp>
        <p:nvSpPr>
          <p:cNvPr id="117" name="AutoShape 19"/>
          <p:cNvSpPr>
            <a:spLocks/>
          </p:cNvSpPr>
          <p:nvPr/>
        </p:nvSpPr>
        <p:spPr bwMode="auto">
          <a:xfrm>
            <a:off x="2244176" y="4277898"/>
            <a:ext cx="1430615" cy="635471"/>
          </a:xfrm>
          <a:prstGeom prst="roundRect">
            <a:avLst>
              <a:gd name="adj" fmla="val 26782"/>
            </a:avLst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1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Gill Sans" charset="0"/>
                <a:cs typeface="Gill Sans" charset="0"/>
              </a:rPr>
              <a:t>Resourc</a:t>
            </a:r>
            <a:endParaRPr lang="en-US" sz="11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ea typeface="Gill Sans" charset="0"/>
              <a:cs typeface="Gill Sans" charset="0"/>
            </a:endParaRPr>
          </a:p>
          <a:p>
            <a:pPr algn="ctr">
              <a:defRPr/>
            </a:pPr>
            <a:r>
              <a:rPr lang="en-US" sz="1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Gill Sans" charset="0"/>
                <a:cs typeface="Gill Sans" charset="0"/>
              </a:rPr>
              <a:t>Allocation</a:t>
            </a:r>
          </a:p>
          <a:p>
            <a:pPr algn="ctr">
              <a:defRPr/>
            </a:pPr>
            <a:r>
              <a:rPr lang="en-US" sz="1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Gill Sans" charset="0"/>
                <a:cs typeface="Gill Sans" charset="0"/>
              </a:rPr>
              <a:t>Policy</a:t>
            </a:r>
            <a:endParaRPr lang="en-US" sz="11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ea typeface="Gill Sans" charset="0"/>
              <a:cs typeface="Gill Sans" charset="0"/>
            </a:endParaRPr>
          </a:p>
        </p:txBody>
      </p:sp>
      <p:sp>
        <p:nvSpPr>
          <p:cNvPr id="119" name="AutoShape 19"/>
          <p:cNvSpPr>
            <a:spLocks/>
          </p:cNvSpPr>
          <p:nvPr/>
        </p:nvSpPr>
        <p:spPr bwMode="auto">
          <a:xfrm>
            <a:off x="3747136" y="4277897"/>
            <a:ext cx="821015" cy="635471"/>
          </a:xfrm>
          <a:prstGeom prst="roundRect">
            <a:avLst>
              <a:gd name="adj" fmla="val 26782"/>
            </a:avLst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Gill Sans" charset="0"/>
                <a:cs typeface="Gill Sans" charset="0"/>
              </a:rPr>
              <a:t>The other Slice</a:t>
            </a:r>
          </a:p>
          <a:p>
            <a:pPr algn="ctr">
              <a:defRPr/>
            </a:pPr>
            <a:r>
              <a:rPr lang="en-US" sz="1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Gill Sans" charset="0"/>
                <a:cs typeface="Gill Sans" charset="0"/>
              </a:rPr>
              <a:t>Policy</a:t>
            </a:r>
            <a:endParaRPr lang="en-US" sz="11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ea typeface="Gill Sans" charset="0"/>
              <a:cs typeface="Gill Sans" charset="0"/>
            </a:endParaRPr>
          </a:p>
        </p:txBody>
      </p:sp>
      <p:grpSp>
        <p:nvGrpSpPr>
          <p:cNvPr id="120" name="그룹 119"/>
          <p:cNvGrpSpPr/>
          <p:nvPr/>
        </p:nvGrpSpPr>
        <p:grpSpPr>
          <a:xfrm>
            <a:off x="3059756" y="2234863"/>
            <a:ext cx="3491568" cy="1947495"/>
            <a:chOff x="3059756" y="2234863"/>
            <a:chExt cx="3491568" cy="1947495"/>
          </a:xfrm>
        </p:grpSpPr>
        <p:sp>
          <p:nvSpPr>
            <p:cNvPr id="110" name="Line 24"/>
            <p:cNvSpPr>
              <a:spLocks noChangeShapeType="1"/>
            </p:cNvSpPr>
            <p:nvPr/>
          </p:nvSpPr>
          <p:spPr bwMode="auto">
            <a:xfrm flipH="1">
              <a:off x="3059756" y="3361115"/>
              <a:ext cx="856115" cy="821243"/>
            </a:xfrm>
            <a:prstGeom prst="line">
              <a:avLst/>
            </a:prstGeom>
            <a:noFill/>
            <a:ln w="28575" cap="rnd">
              <a:solidFill>
                <a:schemeClr val="tx1"/>
              </a:solidFill>
              <a:prstDash val="sysDot"/>
              <a:miter lim="800000"/>
              <a:headEnd type="stealth" w="med" len="med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pPr algn="ctr"/>
              <a:endParaRPr lang="ko-KR" altLang="en-US" sz="2400" b="1">
                <a:solidFill>
                  <a:schemeClr val="bg1"/>
                </a:solidFill>
              </a:endParaRPr>
            </a:p>
          </p:txBody>
        </p:sp>
        <p:sp>
          <p:nvSpPr>
            <p:cNvPr id="111" name="AutoShape 1"/>
            <p:cNvSpPr>
              <a:spLocks/>
            </p:cNvSpPr>
            <p:nvPr/>
          </p:nvSpPr>
          <p:spPr bwMode="auto">
            <a:xfrm>
              <a:off x="3183288" y="2234863"/>
              <a:ext cx="1422140" cy="1126253"/>
            </a:xfrm>
            <a:prstGeom prst="roundRect">
              <a:avLst>
                <a:gd name="adj" fmla="val 10560"/>
              </a:avLst>
            </a:pr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0" tIns="0" rIns="0" bIns="0"/>
            <a:lstStyle>
              <a:lvl1pPr eaLnBrk="0" hangingPunct="0">
                <a:defRPr sz="4200">
                  <a:solidFill>
                    <a:srgbClr val="FFFFFF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4200">
                  <a:solidFill>
                    <a:srgbClr val="FFFFFF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4200">
                  <a:solidFill>
                    <a:srgbClr val="FFFFFF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4200">
                  <a:solidFill>
                    <a:srgbClr val="FFFFFF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4200">
                  <a:solidFill>
                    <a:srgbClr val="FFFFFF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FFFFFF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FFFFFF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FFFFFF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FFFFFF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endParaRPr lang="ko-KR" altLang="ko-KR" sz="2400">
                <a:solidFill>
                  <a:schemeClr val="bg1"/>
                </a:solidFill>
              </a:endParaRPr>
            </a:p>
          </p:txBody>
        </p:sp>
        <p:sp>
          <p:nvSpPr>
            <p:cNvPr id="112" name="AutoShape 18"/>
            <p:cNvSpPr>
              <a:spLocks/>
            </p:cNvSpPr>
            <p:nvPr/>
          </p:nvSpPr>
          <p:spPr bwMode="auto">
            <a:xfrm>
              <a:off x="3229125" y="2791372"/>
              <a:ext cx="1294106" cy="529550"/>
            </a:xfrm>
            <a:prstGeom prst="roundRect">
              <a:avLst>
                <a:gd name="adj" fmla="val 26782"/>
              </a:avLst>
            </a:pr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Gill Sans" charset="0"/>
                  <a:cs typeface="Gill Sans" charset="0"/>
                </a:rPr>
                <a:t>Network Operating System</a:t>
              </a:r>
            </a:p>
          </p:txBody>
        </p:sp>
        <p:sp>
          <p:nvSpPr>
            <p:cNvPr id="113" name="AutoShape 19"/>
            <p:cNvSpPr>
              <a:spLocks/>
            </p:cNvSpPr>
            <p:nvPr/>
          </p:nvSpPr>
          <p:spPr bwMode="auto">
            <a:xfrm>
              <a:off x="3255864" y="2303801"/>
              <a:ext cx="588407" cy="444207"/>
            </a:xfrm>
            <a:prstGeom prst="roundRect">
              <a:avLst>
                <a:gd name="adj" fmla="val 26782"/>
              </a:avLst>
            </a:pr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Gill Sans" charset="0"/>
                  <a:cs typeface="Gill Sans" charset="0"/>
                </a:rPr>
                <a:t>App</a:t>
              </a:r>
            </a:p>
          </p:txBody>
        </p:sp>
        <p:sp>
          <p:nvSpPr>
            <p:cNvPr id="114" name="AutoShape 20"/>
            <p:cNvSpPr>
              <a:spLocks/>
            </p:cNvSpPr>
            <p:nvPr/>
          </p:nvSpPr>
          <p:spPr bwMode="auto">
            <a:xfrm>
              <a:off x="3915872" y="2303800"/>
              <a:ext cx="607359" cy="444207"/>
            </a:xfrm>
            <a:prstGeom prst="roundRect">
              <a:avLst>
                <a:gd name="adj" fmla="val 26782"/>
              </a:avLst>
            </a:pr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Gill Sans" charset="0"/>
                  <a:cs typeface="Gill Sans" charset="0"/>
                </a:rPr>
                <a:t>App</a:t>
              </a:r>
            </a:p>
          </p:txBody>
        </p:sp>
        <p:sp>
          <p:nvSpPr>
            <p:cNvPr id="3" name="직사각형 2"/>
            <p:cNvSpPr/>
            <p:nvPr/>
          </p:nvSpPr>
          <p:spPr>
            <a:xfrm>
              <a:off x="4635094" y="2598390"/>
              <a:ext cx="191623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b="1" dirty="0" smtClean="0"/>
                <a:t>Bob’s controller</a:t>
              </a:r>
              <a:endParaRPr lang="ko-KR" altLang="en-US" dirty="0"/>
            </a:p>
          </p:txBody>
        </p:sp>
      </p:grpSp>
      <p:grpSp>
        <p:nvGrpSpPr>
          <p:cNvPr id="131" name="그룹 130"/>
          <p:cNvGrpSpPr/>
          <p:nvPr/>
        </p:nvGrpSpPr>
        <p:grpSpPr>
          <a:xfrm>
            <a:off x="4040275" y="3436533"/>
            <a:ext cx="4876800" cy="894308"/>
            <a:chOff x="4040275" y="3680826"/>
            <a:chExt cx="4876800" cy="650014"/>
          </a:xfrm>
        </p:grpSpPr>
        <p:cxnSp>
          <p:nvCxnSpPr>
            <p:cNvPr id="126" name="직선 연결선 125"/>
            <p:cNvCxnSpPr/>
            <p:nvPr/>
          </p:nvCxnSpPr>
          <p:spPr>
            <a:xfrm flipH="1">
              <a:off x="5305531" y="4140948"/>
              <a:ext cx="3537018" cy="189892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3" name="직선 연결선 122"/>
            <p:cNvCxnSpPr/>
            <p:nvPr/>
          </p:nvCxnSpPr>
          <p:spPr>
            <a:xfrm>
              <a:off x="4157643" y="4144468"/>
              <a:ext cx="566757" cy="186372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21" name="AutoShape 1"/>
            <p:cNvSpPr>
              <a:spLocks/>
            </p:cNvSpPr>
            <p:nvPr/>
          </p:nvSpPr>
          <p:spPr bwMode="auto">
            <a:xfrm>
              <a:off x="4040275" y="3680826"/>
              <a:ext cx="4876800" cy="463642"/>
            </a:xfrm>
            <a:prstGeom prst="roundRect">
              <a:avLst>
                <a:gd name="adj" fmla="val 10560"/>
              </a:avLst>
            </a:pr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0" tIns="0" rIns="0" bIns="0" anchor="ctr"/>
            <a:lstStyle>
              <a:lvl1pPr eaLnBrk="0" hangingPunct="0">
                <a:defRPr sz="4200">
                  <a:solidFill>
                    <a:srgbClr val="FFFFFF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4200">
                  <a:solidFill>
                    <a:srgbClr val="FFFFFF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4200">
                  <a:solidFill>
                    <a:srgbClr val="FFFFFF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4200">
                  <a:solidFill>
                    <a:srgbClr val="FFFFFF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4200">
                  <a:solidFill>
                    <a:srgbClr val="FFFFFF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FFFFFF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FFFFFF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FFFFFF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FFFFFF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r>
                <a:rPr lang="en-US" altLang="ko-KR" sz="1400" dirty="0" smtClean="0">
                  <a:solidFill>
                    <a:schemeClr val="tx1"/>
                  </a:solidFill>
                </a:rPr>
                <a:t>  "</a:t>
              </a:r>
              <a:r>
                <a:rPr lang="en-US" altLang="ko-KR" sz="1400" dirty="0">
                  <a:solidFill>
                    <a:schemeClr val="tx1"/>
                  </a:solidFill>
                </a:rPr>
                <a:t>spread all HTTP traffic over a set of web servers</a:t>
              </a:r>
              <a:r>
                <a:rPr lang="en-US" altLang="ko-KR" sz="1400" dirty="0" smtClean="0">
                  <a:solidFill>
                    <a:schemeClr val="tx1"/>
                  </a:solidFill>
                </a:rPr>
                <a:t>.“</a:t>
              </a:r>
            </a:p>
            <a:p>
              <a:pPr eaLnBrk="1" hangingPunct="1"/>
              <a:r>
                <a:rPr lang="en-US" altLang="ko-KR" sz="1400" dirty="0" smtClean="0">
                  <a:solidFill>
                    <a:schemeClr val="tx1"/>
                  </a:solidFill>
                </a:rPr>
                <a:t>  </a:t>
              </a:r>
              <a:r>
                <a:rPr lang="en-US" altLang="ko-KR" sz="1400" dirty="0" err="1" smtClean="0">
                  <a:solidFill>
                    <a:schemeClr val="tx1"/>
                  </a:solidFill>
                </a:rPr>
                <a:t>flowspace</a:t>
              </a:r>
              <a:r>
                <a:rPr lang="en-US" altLang="ko-KR" sz="1400" dirty="0">
                  <a:solidFill>
                    <a:schemeClr val="tx1"/>
                  </a:solidFill>
                </a:rPr>
                <a:t>:  A</a:t>
              </a:r>
              <a:r>
                <a:rPr lang="en-US" altLang="ko-KR" sz="1400" dirty="0" smtClean="0">
                  <a:solidFill>
                    <a:schemeClr val="tx1"/>
                  </a:solidFill>
                </a:rPr>
                <a:t>llow </a:t>
              </a:r>
              <a:r>
                <a:rPr lang="en-US" altLang="ko-KR" sz="1400" dirty="0" err="1" smtClean="0">
                  <a:solidFill>
                    <a:schemeClr val="tx1"/>
                  </a:solidFill>
                </a:rPr>
                <a:t>tcp</a:t>
              </a:r>
              <a:r>
                <a:rPr lang="en-US" altLang="ko-KR" sz="1400" dirty="0" smtClean="0">
                  <a:solidFill>
                    <a:schemeClr val="tx1"/>
                  </a:solidFill>
                </a:rPr>
                <a:t> port:80</a:t>
              </a:r>
              <a:endParaRPr lang="ko-KR" altLang="ko-KR" sz="1400" dirty="0">
                <a:solidFill>
                  <a:schemeClr val="tx1"/>
                </a:solidFill>
              </a:endParaRPr>
            </a:p>
          </p:txBody>
        </p:sp>
      </p:grpSp>
      <p:sp>
        <p:nvSpPr>
          <p:cNvPr id="118" name="AutoShape 19"/>
          <p:cNvSpPr>
            <a:spLocks/>
          </p:cNvSpPr>
          <p:nvPr/>
        </p:nvSpPr>
        <p:spPr bwMode="auto">
          <a:xfrm>
            <a:off x="4633850" y="4277899"/>
            <a:ext cx="821015" cy="635471"/>
          </a:xfrm>
          <a:prstGeom prst="roundRect">
            <a:avLst>
              <a:gd name="adj" fmla="val 26782"/>
            </a:avLst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Gill Sans" charset="0"/>
                <a:cs typeface="Gill Sans" charset="0"/>
              </a:rPr>
              <a:t>Bob Slice</a:t>
            </a:r>
          </a:p>
          <a:p>
            <a:pPr algn="ctr">
              <a:defRPr/>
            </a:pPr>
            <a:r>
              <a:rPr lang="en-US" sz="1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Gill Sans" charset="0"/>
                <a:cs typeface="Gill Sans" charset="0"/>
              </a:rPr>
              <a:t>Policy</a:t>
            </a:r>
            <a:endParaRPr lang="en-US" sz="11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ea typeface="Gill Sans" charset="0"/>
              <a:cs typeface="Gill Sans" charset="0"/>
            </a:endParaRPr>
          </a:p>
        </p:txBody>
      </p:sp>
      <p:grpSp>
        <p:nvGrpSpPr>
          <p:cNvPr id="138" name="그룹 137"/>
          <p:cNvGrpSpPr/>
          <p:nvPr/>
        </p:nvGrpSpPr>
        <p:grpSpPr>
          <a:xfrm>
            <a:off x="5721378" y="6156795"/>
            <a:ext cx="1380931" cy="481731"/>
            <a:chOff x="5721378" y="6156795"/>
            <a:chExt cx="1380931" cy="481731"/>
          </a:xfrm>
        </p:grpSpPr>
        <p:sp>
          <p:nvSpPr>
            <p:cNvPr id="134" name="AutoShape 9"/>
            <p:cNvSpPr>
              <a:spLocks/>
            </p:cNvSpPr>
            <p:nvPr/>
          </p:nvSpPr>
          <p:spPr bwMode="auto">
            <a:xfrm>
              <a:off x="6187909" y="6248400"/>
              <a:ext cx="914400" cy="390126"/>
            </a:xfrm>
            <a:prstGeom prst="roundRect">
              <a:avLst>
                <a:gd name="adj" fmla="val 11903"/>
              </a:avLst>
            </a:prstGeom>
            <a:noFill/>
            <a:ln w="28575" cap="flat">
              <a:solidFill>
                <a:srgbClr val="333333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76200" algn="ctr" rotWithShape="0">
                <a:schemeClr val="bg2">
                  <a:alpha val="79999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/>
            <a:lstStyle>
              <a:lvl1pPr eaLnBrk="0" hangingPunct="0">
                <a:defRPr sz="4200">
                  <a:solidFill>
                    <a:srgbClr val="FFFFFF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4200">
                  <a:solidFill>
                    <a:srgbClr val="FFFFFF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4200">
                  <a:solidFill>
                    <a:srgbClr val="FFFFFF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4200">
                  <a:solidFill>
                    <a:srgbClr val="FFFFFF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4200">
                  <a:solidFill>
                    <a:srgbClr val="FFFFFF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FFFFFF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FFFFFF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FFFFFF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FFFFFF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algn="ctr" eaLnBrk="1" hangingPunct="1"/>
              <a:r>
                <a:rPr lang="en-US" altLang="ko-KR" sz="1600" b="1" dirty="0" smtClean="0">
                  <a:solidFill>
                    <a:schemeClr val="tx1"/>
                  </a:solidFill>
                </a:rPr>
                <a:t>Host1</a:t>
              </a:r>
              <a:endParaRPr lang="ko-KR" altLang="ko-KR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135" name="Line 4"/>
            <p:cNvSpPr>
              <a:spLocks noChangeShapeType="1"/>
            </p:cNvSpPr>
            <p:nvPr/>
          </p:nvSpPr>
          <p:spPr bwMode="auto">
            <a:xfrm rot="10800000">
              <a:off x="5721378" y="6156795"/>
              <a:ext cx="466531" cy="286668"/>
            </a:xfrm>
            <a:prstGeom prst="line">
              <a:avLst/>
            </a:prstGeom>
            <a:noFill/>
            <a:ln w="28575" cap="flat">
              <a:solidFill>
                <a:srgbClr val="333333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76200" algn="ctr" rotWithShape="0">
                <a:schemeClr val="bg2">
                  <a:alpha val="79999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>
                <a:defRPr/>
              </a:pPr>
              <a:endParaRPr lang="en-US" sz="24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139" name="그룹 138"/>
          <p:cNvGrpSpPr/>
          <p:nvPr/>
        </p:nvGrpSpPr>
        <p:grpSpPr>
          <a:xfrm>
            <a:off x="1863262" y="6192898"/>
            <a:ext cx="1811529" cy="481731"/>
            <a:chOff x="1863262" y="6192898"/>
            <a:chExt cx="1811529" cy="481731"/>
          </a:xfrm>
        </p:grpSpPr>
        <p:sp>
          <p:nvSpPr>
            <p:cNvPr id="136" name="AutoShape 9"/>
            <p:cNvSpPr>
              <a:spLocks/>
            </p:cNvSpPr>
            <p:nvPr/>
          </p:nvSpPr>
          <p:spPr bwMode="auto">
            <a:xfrm>
              <a:off x="2329793" y="6284503"/>
              <a:ext cx="1344998" cy="390126"/>
            </a:xfrm>
            <a:prstGeom prst="roundRect">
              <a:avLst>
                <a:gd name="adj" fmla="val 11903"/>
              </a:avLst>
            </a:prstGeom>
            <a:noFill/>
            <a:ln w="28575" cap="flat">
              <a:solidFill>
                <a:srgbClr val="333333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76200" algn="ctr" rotWithShape="0">
                <a:schemeClr val="bg2">
                  <a:alpha val="79999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/>
            <a:lstStyle>
              <a:lvl1pPr eaLnBrk="0" hangingPunct="0">
                <a:defRPr sz="4200">
                  <a:solidFill>
                    <a:srgbClr val="FFFFFF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4200">
                  <a:solidFill>
                    <a:srgbClr val="FFFFFF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4200">
                  <a:solidFill>
                    <a:srgbClr val="FFFFFF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4200">
                  <a:solidFill>
                    <a:srgbClr val="FFFFFF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4200">
                  <a:solidFill>
                    <a:srgbClr val="FFFFFF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FFFFFF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FFFFFF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FFFFFF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FFFFFF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algn="ctr" eaLnBrk="1" hangingPunct="1"/>
              <a:r>
                <a:rPr lang="en-US" altLang="ko-KR" sz="1600" b="1" dirty="0" smtClean="0">
                  <a:solidFill>
                    <a:schemeClr val="tx1"/>
                  </a:solidFill>
                </a:rPr>
                <a:t>Web server</a:t>
              </a:r>
              <a:endParaRPr lang="ko-KR" altLang="ko-KR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137" name="Line 4"/>
            <p:cNvSpPr>
              <a:spLocks noChangeShapeType="1"/>
            </p:cNvSpPr>
            <p:nvPr/>
          </p:nvSpPr>
          <p:spPr bwMode="auto">
            <a:xfrm rot="10800000">
              <a:off x="1863262" y="6192898"/>
              <a:ext cx="466531" cy="286668"/>
            </a:xfrm>
            <a:prstGeom prst="line">
              <a:avLst/>
            </a:prstGeom>
            <a:noFill/>
            <a:ln w="28575" cap="flat">
              <a:solidFill>
                <a:srgbClr val="333333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76200" algn="ctr" rotWithShape="0">
                <a:schemeClr val="bg2">
                  <a:alpha val="79999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>
                <a:defRPr/>
              </a:pPr>
              <a:endParaRPr lang="en-US" sz="2400" b="1">
                <a:solidFill>
                  <a:schemeClr val="bg1"/>
                </a:solidFill>
              </a:endParaRPr>
            </a:p>
          </p:txBody>
        </p:sp>
      </p:grpSp>
      <p:sp>
        <p:nvSpPr>
          <p:cNvPr id="140" name="직사각형 139"/>
          <p:cNvSpPr/>
          <p:nvPr/>
        </p:nvSpPr>
        <p:spPr>
          <a:xfrm>
            <a:off x="6316851" y="3721613"/>
            <a:ext cx="197188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400" dirty="0" smtClean="0">
                <a:sym typeface="Gill Sans" charset="0"/>
              </a:rPr>
              <a:t>, </a:t>
            </a:r>
            <a:r>
              <a:rPr lang="en-US" altLang="ko-KR" sz="1400" dirty="0" err="1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Ip</a:t>
            </a:r>
            <a:r>
              <a:rPr lang="en-US" altLang="ko-KR" sz="1400" dirty="0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=Webserver, host1</a:t>
            </a:r>
            <a:endParaRPr lang="ko-KR" altLang="en-US" sz="1400" dirty="0"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grpSp>
        <p:nvGrpSpPr>
          <p:cNvPr id="148" name="그룹 147"/>
          <p:cNvGrpSpPr/>
          <p:nvPr/>
        </p:nvGrpSpPr>
        <p:grpSpPr>
          <a:xfrm>
            <a:off x="2825778" y="2967722"/>
            <a:ext cx="1965684" cy="511544"/>
            <a:chOff x="1878587" y="3436533"/>
            <a:chExt cx="1965684" cy="511544"/>
          </a:xfrm>
        </p:grpSpPr>
        <p:sp>
          <p:nvSpPr>
            <p:cNvPr id="145" name="AutoShape 19"/>
            <p:cNvSpPr>
              <a:spLocks/>
            </p:cNvSpPr>
            <p:nvPr/>
          </p:nvSpPr>
          <p:spPr bwMode="auto">
            <a:xfrm>
              <a:off x="1878587" y="3436533"/>
              <a:ext cx="1965684" cy="511544"/>
            </a:xfrm>
            <a:prstGeom prst="roundRect">
              <a:avLst>
                <a:gd name="adj" fmla="val 26782"/>
              </a:avLst>
            </a:prstGeom>
            <a:ln>
              <a:headEnd type="none" w="med" len="med"/>
              <a:tailEnd type="none" w="med" len="med"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1100" b="1" dirty="0" smtClean="0">
                  <a:solidFill>
                    <a:schemeClr val="tx1"/>
                  </a:solidFill>
                  <a:ea typeface="Gill Sans" charset="0"/>
                  <a:cs typeface="Gill Sans" charset="0"/>
                </a:rPr>
                <a:t>Bob’s control message</a:t>
              </a:r>
            </a:p>
            <a:p>
              <a:pPr algn="ctr">
                <a:defRPr/>
              </a:pPr>
              <a:endParaRPr lang="en-US" sz="1100" b="1" dirty="0" smtClean="0">
                <a:solidFill>
                  <a:schemeClr val="tx1"/>
                </a:solidFill>
                <a:ea typeface="Gill Sans" charset="0"/>
                <a:cs typeface="Gill Sans" charset="0"/>
              </a:endParaRPr>
            </a:p>
            <a:p>
              <a:pPr algn="ctr">
                <a:defRPr/>
              </a:pPr>
              <a:endParaRPr lang="en-US" sz="1100" b="1" dirty="0">
                <a:solidFill>
                  <a:schemeClr val="tx1"/>
                </a:solidFill>
                <a:ea typeface="Gill Sans" charset="0"/>
                <a:cs typeface="Gill Sans" charset="0"/>
              </a:endParaRPr>
            </a:p>
          </p:txBody>
        </p:sp>
        <p:sp>
          <p:nvSpPr>
            <p:cNvPr id="146" name="AutoShape 19"/>
            <p:cNvSpPr>
              <a:spLocks/>
            </p:cNvSpPr>
            <p:nvPr/>
          </p:nvSpPr>
          <p:spPr bwMode="auto">
            <a:xfrm>
              <a:off x="1932156" y="3643850"/>
              <a:ext cx="1860449" cy="255772"/>
            </a:xfrm>
            <a:prstGeom prst="roundRect">
              <a:avLst>
                <a:gd name="adj" fmla="val 26782"/>
              </a:avLst>
            </a:prstGeom>
            <a:ln>
              <a:headEnd type="none" w="med" len="med"/>
              <a:tailEnd type="none" w="med" len="med"/>
            </a:ln>
            <a:ex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1050" b="1" dirty="0" smtClean="0">
                  <a:solidFill>
                    <a:schemeClr val="tx1"/>
                  </a:solidFill>
                  <a:ea typeface="Gill Sans" charset="0"/>
                  <a:cs typeface="Gill Sans" charset="0"/>
                </a:rPr>
                <a:t>All packet forward to port 1</a:t>
              </a:r>
            </a:p>
          </p:txBody>
        </p:sp>
      </p:grpSp>
      <p:sp>
        <p:nvSpPr>
          <p:cNvPr id="147" name="AutoShape 19"/>
          <p:cNvSpPr>
            <a:spLocks/>
          </p:cNvSpPr>
          <p:nvPr/>
        </p:nvSpPr>
        <p:spPr bwMode="auto">
          <a:xfrm>
            <a:off x="3799952" y="5867400"/>
            <a:ext cx="409098" cy="255772"/>
          </a:xfrm>
          <a:prstGeom prst="roundRect">
            <a:avLst>
              <a:gd name="adj" fmla="val 26782"/>
            </a:avLst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050" b="1" dirty="0" smtClean="0">
                <a:solidFill>
                  <a:schemeClr val="tx1"/>
                </a:solidFill>
                <a:ea typeface="Gill Sans" charset="0"/>
                <a:cs typeface="Gill Sans" charset="0"/>
              </a:rPr>
              <a:t>port1</a:t>
            </a:r>
          </a:p>
        </p:txBody>
      </p:sp>
      <p:cxnSp>
        <p:nvCxnSpPr>
          <p:cNvPr id="150" name="직선 연결선 149"/>
          <p:cNvCxnSpPr/>
          <p:nvPr/>
        </p:nvCxnSpPr>
        <p:spPr>
          <a:xfrm>
            <a:off x="5014213" y="4002592"/>
            <a:ext cx="1434318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grpSp>
        <p:nvGrpSpPr>
          <p:cNvPr id="154" name="그룹 153"/>
          <p:cNvGrpSpPr/>
          <p:nvPr/>
        </p:nvGrpSpPr>
        <p:grpSpPr>
          <a:xfrm>
            <a:off x="1976641" y="4265617"/>
            <a:ext cx="1965684" cy="660027"/>
            <a:chOff x="1878587" y="3501062"/>
            <a:chExt cx="1965684" cy="511544"/>
          </a:xfrm>
        </p:grpSpPr>
        <p:sp>
          <p:nvSpPr>
            <p:cNvPr id="155" name="AutoShape 19"/>
            <p:cNvSpPr>
              <a:spLocks/>
            </p:cNvSpPr>
            <p:nvPr/>
          </p:nvSpPr>
          <p:spPr bwMode="auto">
            <a:xfrm>
              <a:off x="1878587" y="3501062"/>
              <a:ext cx="1965684" cy="511544"/>
            </a:xfrm>
            <a:prstGeom prst="roundRect">
              <a:avLst>
                <a:gd name="adj" fmla="val 26782"/>
              </a:avLst>
            </a:prstGeom>
            <a:ln>
              <a:headEnd type="none" w="med" len="med"/>
              <a:tailEnd type="none" w="med" len="med"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1100" b="1" dirty="0" smtClean="0">
                  <a:solidFill>
                    <a:schemeClr val="tx1"/>
                  </a:solidFill>
                  <a:ea typeface="Gill Sans" charset="0"/>
                  <a:cs typeface="Gill Sans" charset="0"/>
                </a:rPr>
                <a:t>Bob’s control message</a:t>
              </a:r>
            </a:p>
            <a:p>
              <a:pPr algn="ctr">
                <a:defRPr/>
              </a:pPr>
              <a:endParaRPr lang="en-US" sz="1100" b="1" dirty="0" smtClean="0">
                <a:solidFill>
                  <a:schemeClr val="tx1"/>
                </a:solidFill>
                <a:ea typeface="Gill Sans" charset="0"/>
                <a:cs typeface="Gill Sans" charset="0"/>
              </a:endParaRPr>
            </a:p>
            <a:p>
              <a:pPr algn="ctr">
                <a:defRPr/>
              </a:pPr>
              <a:endParaRPr lang="en-US" sz="1100" b="1" dirty="0" smtClean="0">
                <a:solidFill>
                  <a:schemeClr val="tx1"/>
                </a:solidFill>
                <a:ea typeface="Gill Sans" charset="0"/>
                <a:cs typeface="Gill Sans" charset="0"/>
              </a:endParaRPr>
            </a:p>
            <a:p>
              <a:pPr algn="ctr">
                <a:defRPr/>
              </a:pPr>
              <a:endParaRPr lang="en-US" sz="1100" b="1" dirty="0">
                <a:solidFill>
                  <a:schemeClr val="tx1"/>
                </a:solidFill>
                <a:ea typeface="Gill Sans" charset="0"/>
                <a:cs typeface="Gill Sans" charset="0"/>
              </a:endParaRPr>
            </a:p>
          </p:txBody>
        </p:sp>
        <p:sp>
          <p:nvSpPr>
            <p:cNvPr id="156" name="AutoShape 19"/>
            <p:cNvSpPr>
              <a:spLocks/>
            </p:cNvSpPr>
            <p:nvPr/>
          </p:nvSpPr>
          <p:spPr bwMode="auto">
            <a:xfrm>
              <a:off x="1922107" y="3652853"/>
              <a:ext cx="1860449" cy="301285"/>
            </a:xfrm>
            <a:prstGeom prst="roundRect">
              <a:avLst>
                <a:gd name="adj" fmla="val 26782"/>
              </a:avLst>
            </a:prstGeom>
            <a:ln>
              <a:headEnd type="none" w="med" len="med"/>
              <a:tailEnd type="none" w="med" len="med"/>
            </a:ln>
            <a:ex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1050" b="1" dirty="0" smtClean="0">
                  <a:solidFill>
                    <a:schemeClr val="tx1"/>
                  </a:solidFill>
                  <a:ea typeface="Gill Sans" charset="0"/>
                  <a:cs typeface="Gill Sans" charset="0"/>
                </a:rPr>
                <a:t>Only Port 80 packet </a:t>
              </a:r>
            </a:p>
            <a:p>
              <a:pPr algn="ctr">
                <a:defRPr/>
              </a:pPr>
              <a:r>
                <a:rPr lang="en-US" sz="1050" b="1" dirty="0" smtClean="0">
                  <a:solidFill>
                    <a:schemeClr val="tx1"/>
                  </a:solidFill>
                  <a:ea typeface="Gill Sans" charset="0"/>
                  <a:cs typeface="Gill Sans" charset="0"/>
                </a:rPr>
                <a:t>forward to port 1</a:t>
              </a:r>
            </a:p>
          </p:txBody>
        </p:sp>
      </p:grpSp>
      <p:sp>
        <p:nvSpPr>
          <p:cNvPr id="157" name="AutoShape 19"/>
          <p:cNvSpPr>
            <a:spLocks/>
          </p:cNvSpPr>
          <p:nvPr/>
        </p:nvSpPr>
        <p:spPr bwMode="auto">
          <a:xfrm>
            <a:off x="4069589" y="5570973"/>
            <a:ext cx="1760349" cy="330014"/>
          </a:xfrm>
          <a:prstGeom prst="roundRect">
            <a:avLst>
              <a:gd name="adj" fmla="val 26782"/>
            </a:avLst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100" b="1" dirty="0" smtClean="0">
                <a:solidFill>
                  <a:schemeClr val="tx1"/>
                </a:solidFill>
                <a:ea typeface="Gill Sans" charset="0"/>
                <a:cs typeface="Gill Sans" charset="0"/>
              </a:rPr>
              <a:t>New flow Message</a:t>
            </a:r>
            <a:endParaRPr lang="en-US" sz="1100" b="1" dirty="0">
              <a:solidFill>
                <a:schemeClr val="tx1"/>
              </a:solidFill>
              <a:ea typeface="Gill Sans" charset="0"/>
              <a:cs typeface="Gill Sans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9EA20-4739-430C-9F23-AC0235BAEA2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621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26232E-6 C 0.00139 0.00624 0.00226 0.01249 0.0033 0.01897 C 0.00087 0.03678 2.77778E-7 0.0384 -0.00989 0.04973 C -0.01354 0.0539 -0.01527 0.05667 -0.01979 0.05852 C -0.0243 0.06431 -0.02899 0.0687 -0.0342 0.0731 C -0.03975 0.07772 -0.04444 0.08674 -0.05069 0.08929 C -0.05468 0.09461 -0.05937 0.09924 -0.06371 0.10386 C -0.0658 0.10618 -0.07031 0.10988 -0.07031 0.10988 C -0.07482 0.11844 -0.07934 0.12723 -0.0835 0.13602 C -0.08541 0.13995 -0.0868 0.1492 -0.0868 0.1492 C -0.08819 0.19014 -0.08802 0.17256 -0.08802 0.20194 " pathEditMode="relative" ptsTypes="ffffffffffA">
                                      <p:cBhvr>
                                        <p:cTn id="37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7.54569E-6 C -0.0007 0.02591 -0.00122 0.03008 -0.0033 0.04974 C -0.00295 0.05414 -0.0033 0.05876 -0.00226 0.06293 C 0.00069 0.07472 0.02205 0.0775 0.02847 0.07889 C 0.03142 0.07958 0.03437 0.07981 0.03732 0.08051 C 0.04097 0.08143 0.04826 0.08328 0.04826 0.08328 C 0.05364 0.08698 0.0592 0.08768 0.06475 0.09068 C 0.07153 0.09462 0.07847 0.09855 0.08576 0.10086 C 0.08923 0.10387 0.09375 0.10665 0.09774 0.10826 C 0.10104 0.10965 0.10434 0.11035 0.10764 0.11127 C 0.1092 0.11173 0.11215 0.11266 0.11215 0.11266 C 0.11719 0.11613 0.12291 0.11914 0.12847 0.12145 C 0.13298 0.12561 0.13854 0.12677 0.14392 0.12885 C 0.14844 0.13278 0.15173 0.13464 0.15712 0.13602 C 0.16041 0.13903 0.16337 0.14042 0.16701 0.14204 C 0.16927 0.14296 0.17361 0.14481 0.17361 0.14481 C 0.1776 0.14851 0.18125 0.14921 0.18576 0.15083 C 0.19166 0.15592 0.19566 0.15823 0.20225 0.16101 C 0.20746 0.17188 0.20764 0.18622 0.20764 0.19894 " pathEditMode="relative" ptsTypes="ffffffffffffffffffA">
                                      <p:cBhvr>
                                        <p:cTn id="60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399 -0.00185 -0.00694 -0.00463 -0.01111 -0.00602 C -0.01545 -0.00972 -0.01979 -0.00995 -0.02431 -0.01319 C -0.02969 -0.01689 -0.03368 -0.02013 -0.03958 -0.02198 C -0.04705 -0.02892 -0.05642 -0.031 -0.06493 -0.03516 C -0.07326 -0.03933 -0.08003 -0.04257 -0.08906 -0.04395 C -0.09913 -0.04765 -0.11059 -0.0495 -0.12101 -0.05136 C -0.12865 -0.05668 -0.13715 -0.06015 -0.14514 -0.06454 C -0.15243 -0.07426 -0.16163 -0.07472 -0.17049 -0.08073 C -0.17517 -0.08397 -0.17934 -0.08999 -0.18368 -0.09392 C -0.18924 -0.09901 -0.19514 -0.10201 -0.2 -0.10849 C -0.2026 -0.11751 -0.2066 -0.12538 -0.20885 -0.13486 C -0.20781 -0.15799 -0.20608 -0.1809 -0.20226 -0.20356 C -0.20052 -0.21351 -0.20017 -0.21929 -0.19566 -0.22716 C -0.19149 -0.23433 -0.18941 -0.24451 -0.18246 -0.24752 C -0.17969 -0.2533 -0.17621 -0.2533 -0.17257 -0.25769 C -0.16979 -0.26093 -0.16753 -0.26463 -0.16493 -0.2681 C -0.15764 -0.27805 -0.1526 -0.29031 -0.14514 -0.30026 C -0.14323 -0.30835 -0.13802 -0.31321 -0.13524 -0.32084 C -0.13368 -0.32963 -0.13108 -0.33634 -0.1276 -0.34421 C -0.12639 -0.35022 -0.12517 -0.35485 -0.12309 -0.3604 C -0.11979 -0.37821 -0.12517 -0.35277 -0.11875 -0.37197 C -0.11441 -0.38492 -0.11545 -0.40389 -0.11545 -0.4173 " pathEditMode="relative" ptsTypes="ffffffffffffffffffffffA">
                                      <p:cBhvr>
                                        <p:cTn id="73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0" animBg="1"/>
      <p:bldP spid="140" grpId="0"/>
      <p:bldP spid="157" grpId="0" animBg="1"/>
      <p:bldP spid="157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Slice Definition Policy</a:t>
            </a:r>
          </a:p>
        </p:txBody>
      </p:sp>
      <p:sp>
        <p:nvSpPr>
          <p:cNvPr id="14" name="직사각형 13"/>
          <p:cNvSpPr/>
          <p:nvPr/>
        </p:nvSpPr>
        <p:spPr>
          <a:xfrm>
            <a:off x="304800" y="1219200"/>
            <a:ext cx="86106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000" b="1" dirty="0" smtClean="0"/>
              <a:t>Slice </a:t>
            </a:r>
            <a:r>
              <a:rPr lang="en-US" altLang="ko-KR" sz="2000" b="1" dirty="0"/>
              <a:t>policy </a:t>
            </a:r>
            <a:r>
              <a:rPr lang="en-US" altLang="ko-KR" sz="2000" dirty="0"/>
              <a:t>= network resources + </a:t>
            </a:r>
            <a:r>
              <a:rPr lang="en-US" altLang="ko-KR" sz="2000" dirty="0" err="1"/>
              <a:t>flowspace</a:t>
            </a:r>
            <a:r>
              <a:rPr lang="en-US" altLang="ko-KR" sz="2000" dirty="0"/>
              <a:t> + allocated controller info (one file per slice</a:t>
            </a:r>
            <a:r>
              <a:rPr lang="en-US" altLang="ko-KR" sz="2000" dirty="0" smtClean="0"/>
              <a:t>)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000" b="1" dirty="0"/>
              <a:t>N</a:t>
            </a:r>
            <a:r>
              <a:rPr lang="en-US" altLang="ko-KR" sz="2000" b="1" dirty="0" smtClean="0"/>
              <a:t>etwork </a:t>
            </a:r>
            <a:r>
              <a:rPr lang="en-US" altLang="ko-KR" sz="2000" b="1" dirty="0"/>
              <a:t>resources </a:t>
            </a:r>
            <a:r>
              <a:rPr lang="en-US" altLang="ko-KR" sz="2000" dirty="0"/>
              <a:t>= link bandwidth available + the budget for switch CPU + forwarding table entries + Network topology(list of network nodes and ports</a:t>
            </a:r>
            <a:r>
              <a:rPr lang="en-US" altLang="ko-KR" sz="2000" dirty="0" smtClean="0"/>
              <a:t>)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000" b="1" dirty="0" err="1"/>
              <a:t>F</a:t>
            </a:r>
            <a:r>
              <a:rPr lang="en-US" altLang="ko-KR" sz="2000" b="1" dirty="0" err="1" smtClean="0"/>
              <a:t>lowspace</a:t>
            </a:r>
            <a:r>
              <a:rPr lang="en-US" altLang="ko-KR" sz="2000" b="1" dirty="0" smtClean="0"/>
              <a:t>(for </a:t>
            </a:r>
            <a:r>
              <a:rPr lang="en-US" altLang="ko-KR" sz="2000" b="1" dirty="0"/>
              <a:t>each slice) </a:t>
            </a:r>
            <a:r>
              <a:rPr lang="en-US" altLang="ko-KR" sz="2000" dirty="0"/>
              <a:t>= an ordered list of </a:t>
            </a:r>
            <a:r>
              <a:rPr lang="en-US" altLang="ko-KR" sz="2000" dirty="0" smtClean="0"/>
              <a:t>tuples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000" dirty="0" err="1"/>
              <a:t>flowspace</a:t>
            </a:r>
            <a:r>
              <a:rPr lang="en-US" altLang="ko-KR" sz="2000" dirty="0"/>
              <a:t> has "allow, read-only, or deny" </a:t>
            </a:r>
            <a:r>
              <a:rPr lang="en-US" altLang="ko-KR" sz="2000" dirty="0" smtClean="0"/>
              <a:t>actions</a:t>
            </a:r>
          </a:p>
          <a:p>
            <a:pPr algn="just">
              <a:lnSpc>
                <a:spcPct val="150000"/>
              </a:lnSpc>
            </a:pPr>
            <a:r>
              <a:rPr lang="en-US" altLang="ko-KR" sz="2000" dirty="0"/>
              <a:t>	ex) Allow: </a:t>
            </a:r>
            <a:r>
              <a:rPr lang="en-US" altLang="ko-KR" sz="2000" dirty="0" err="1"/>
              <a:t>tcp</a:t>
            </a:r>
            <a:r>
              <a:rPr lang="en-US" altLang="ko-KR" sz="2000" dirty="0"/>
              <a:t> port:80 and </a:t>
            </a:r>
            <a:r>
              <a:rPr lang="en-US" altLang="ko-KR" sz="2000" dirty="0" err="1"/>
              <a:t>ip</a:t>
            </a:r>
            <a:r>
              <a:rPr lang="en-US" altLang="ko-KR" sz="2000" dirty="0"/>
              <a:t>=user </a:t>
            </a:r>
            <a:r>
              <a:rPr lang="en-US" altLang="ko-KR" sz="2000" dirty="0" err="1"/>
              <a:t>ip</a:t>
            </a:r>
            <a:r>
              <a:rPr lang="en-US" altLang="ko-KR" sz="2000" dirty="0"/>
              <a:t>.</a:t>
            </a:r>
          </a:p>
          <a:p>
            <a:pPr algn="just">
              <a:lnSpc>
                <a:spcPct val="150000"/>
              </a:lnSpc>
            </a:pPr>
            <a:r>
              <a:rPr lang="en-US" altLang="ko-KR" sz="2000" dirty="0"/>
              <a:t>            </a:t>
            </a:r>
            <a:r>
              <a:rPr lang="en-US" altLang="ko-KR" sz="2000" dirty="0" smtClean="0"/>
              <a:t>   Deny</a:t>
            </a:r>
            <a:r>
              <a:rPr lang="en-US" altLang="ko-KR" sz="2000" dirty="0"/>
              <a:t>: </a:t>
            </a:r>
            <a:r>
              <a:rPr lang="en-US" altLang="ko-KR" sz="2000" dirty="0" err="1" smtClean="0"/>
              <a:t>tcp</a:t>
            </a:r>
            <a:r>
              <a:rPr lang="en-US" altLang="ko-KR" sz="2000" dirty="0" smtClean="0"/>
              <a:t> </a:t>
            </a:r>
            <a:r>
              <a:rPr lang="en-US" altLang="ko-KR" sz="2000" dirty="0"/>
              <a:t>port:80 and </a:t>
            </a:r>
            <a:r>
              <a:rPr lang="en-US" altLang="ko-KR" sz="2000" dirty="0" err="1"/>
              <a:t>ip</a:t>
            </a:r>
            <a:r>
              <a:rPr lang="en-US" altLang="ko-KR" sz="2000" dirty="0"/>
              <a:t>=user </a:t>
            </a:r>
            <a:r>
              <a:rPr lang="en-US" altLang="ko-KR" sz="2000" dirty="0" err="1"/>
              <a:t>ip</a:t>
            </a:r>
            <a:r>
              <a:rPr lang="en-US" altLang="ko-KR" sz="2000" dirty="0"/>
              <a:t>.</a:t>
            </a:r>
          </a:p>
          <a:p>
            <a:pPr algn="just">
              <a:lnSpc>
                <a:spcPct val="150000"/>
              </a:lnSpc>
            </a:pPr>
            <a:r>
              <a:rPr lang="en-US" altLang="ko-KR" sz="2000" dirty="0"/>
              <a:t>            </a:t>
            </a:r>
            <a:r>
              <a:rPr lang="en-US" altLang="ko-KR" sz="2000" dirty="0" smtClean="0"/>
              <a:t>   Read-only</a:t>
            </a:r>
            <a:r>
              <a:rPr lang="en-US" altLang="ko-KR" sz="2000" dirty="0"/>
              <a:t>: all.</a:t>
            </a:r>
            <a:endParaRPr lang="en-US" altLang="ko-KR" sz="2000" dirty="0" smtClean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9EA20-4739-430C-9F23-AC0235BAEA2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103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FlowVisor</a:t>
            </a:r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Implementation</a:t>
            </a:r>
            <a:endParaRPr lang="en-US" sz="3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304800" y="1219200"/>
            <a:ext cx="86106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000" dirty="0" smtClean="0"/>
              <a:t>The </a:t>
            </a:r>
            <a:r>
              <a:rPr lang="en-US" altLang="ko-KR" sz="2000" dirty="0"/>
              <a:t>code of </a:t>
            </a:r>
            <a:r>
              <a:rPr lang="en-US" altLang="ko-KR" sz="2000" dirty="0" err="1"/>
              <a:t>FlowVisor</a:t>
            </a:r>
            <a:r>
              <a:rPr lang="en-US" altLang="ko-KR" sz="2000" dirty="0"/>
              <a:t> is </a:t>
            </a:r>
            <a:r>
              <a:rPr lang="en-US" altLang="ko-KR" sz="2000" b="1" dirty="0"/>
              <a:t>C language </a:t>
            </a:r>
            <a:r>
              <a:rPr lang="en-US" altLang="ko-KR" sz="2000" dirty="0"/>
              <a:t>and it can be </a:t>
            </a:r>
            <a:r>
              <a:rPr lang="en-US" altLang="ko-KR" sz="2000" b="1" dirty="0"/>
              <a:t>download on the </a:t>
            </a:r>
            <a:r>
              <a:rPr lang="en-US" altLang="ko-KR" sz="2000" b="1" dirty="0" smtClean="0">
                <a:hlinkClick r:id="rId3"/>
              </a:rPr>
              <a:t>www.openflow.org</a:t>
            </a:r>
            <a:endParaRPr lang="en-US" altLang="ko-KR" sz="2000" b="1" dirty="0"/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000" dirty="0" smtClean="0"/>
              <a:t>The </a:t>
            </a:r>
            <a:r>
              <a:rPr lang="en-US" altLang="ko-KR" sz="2000" dirty="0"/>
              <a:t>notable parts of the </a:t>
            </a:r>
            <a:r>
              <a:rPr lang="en-US" altLang="ko-KR" sz="2000" dirty="0" smtClean="0"/>
              <a:t>implementation are </a:t>
            </a:r>
            <a:r>
              <a:rPr lang="en-US" altLang="ko-KR" sz="2000" b="1" dirty="0"/>
              <a:t>the transparency</a:t>
            </a:r>
            <a:r>
              <a:rPr lang="en-US" altLang="ko-KR" sz="2000" dirty="0"/>
              <a:t> and </a:t>
            </a:r>
            <a:r>
              <a:rPr lang="en-US" altLang="ko-KR" sz="2000" b="1" dirty="0"/>
              <a:t>isolation mechanisms</a:t>
            </a:r>
            <a:r>
              <a:rPr lang="en-US" altLang="ko-KR" sz="2000" b="1" dirty="0" smtClean="0"/>
              <a:t>. </a:t>
            </a:r>
            <a:r>
              <a:rPr lang="en-US" altLang="ko-KR" sz="2000" dirty="0" smtClean="0"/>
              <a:t>Let’s</a:t>
            </a:r>
            <a:r>
              <a:rPr lang="en-US" altLang="ko-KR" sz="2000" b="1" dirty="0" smtClean="0"/>
              <a:t> </a:t>
            </a:r>
            <a:r>
              <a:rPr lang="en-US" altLang="ko-KR" sz="2000" dirty="0" smtClean="0"/>
              <a:t>consider </a:t>
            </a:r>
            <a:r>
              <a:rPr lang="en-US" altLang="ko-KR" sz="2000" dirty="0"/>
              <a:t>the following </a:t>
            </a:r>
            <a:r>
              <a:rPr lang="en-US" altLang="ko-KR" sz="2000" dirty="0" smtClean="0"/>
              <a:t>things:</a:t>
            </a:r>
            <a:endParaRPr lang="en-US" altLang="ko-KR" sz="2000" b="1" dirty="0" smtClean="0"/>
          </a:p>
          <a:p>
            <a:pPr marL="800100" lvl="1" indent="-342900" algn="just">
              <a:lnSpc>
                <a:spcPct val="150000"/>
              </a:lnSpc>
              <a:buFontTx/>
              <a:buChar char="-"/>
            </a:pPr>
            <a:r>
              <a:rPr lang="en-US" altLang="ko-KR" sz="2000" dirty="0"/>
              <a:t>Messages to Control </a:t>
            </a:r>
            <a:r>
              <a:rPr lang="en-US" altLang="ko-KR" sz="2000" dirty="0" smtClean="0"/>
              <a:t>Plane</a:t>
            </a:r>
          </a:p>
          <a:p>
            <a:pPr marL="800100" lvl="1" indent="-342900" algn="just">
              <a:lnSpc>
                <a:spcPct val="150000"/>
              </a:lnSpc>
              <a:buFontTx/>
              <a:buChar char="-"/>
            </a:pPr>
            <a:r>
              <a:rPr lang="en-US" altLang="ko-KR" sz="2000" dirty="0"/>
              <a:t>Messages to Forwarding </a:t>
            </a:r>
            <a:r>
              <a:rPr lang="en-US" altLang="ko-KR" sz="2000" dirty="0" smtClean="0"/>
              <a:t>Plane</a:t>
            </a:r>
          </a:p>
          <a:p>
            <a:pPr marL="800100" lvl="1" indent="-342900" algn="just">
              <a:lnSpc>
                <a:spcPct val="150000"/>
              </a:lnSpc>
              <a:buFontTx/>
              <a:buChar char="-"/>
            </a:pPr>
            <a:r>
              <a:rPr lang="en-US" altLang="ko-KR" sz="2000" dirty="0"/>
              <a:t>Bandwidth </a:t>
            </a:r>
            <a:r>
              <a:rPr lang="en-US" altLang="ko-KR" sz="2000" dirty="0" smtClean="0"/>
              <a:t>Isolation</a:t>
            </a:r>
          </a:p>
          <a:p>
            <a:pPr marL="800100" lvl="1" indent="-342900" algn="just">
              <a:lnSpc>
                <a:spcPct val="150000"/>
              </a:lnSpc>
              <a:buFontTx/>
              <a:buChar char="-"/>
            </a:pPr>
            <a:r>
              <a:rPr lang="en-US" altLang="ko-KR" sz="2000" dirty="0"/>
              <a:t>Device CPU </a:t>
            </a:r>
            <a:r>
              <a:rPr lang="en-US" altLang="ko-KR" sz="2000" dirty="0" smtClean="0"/>
              <a:t>Isolation</a:t>
            </a:r>
          </a:p>
          <a:p>
            <a:pPr marL="800100" lvl="1" indent="-342900" algn="just">
              <a:lnSpc>
                <a:spcPct val="150000"/>
              </a:lnSpc>
              <a:buFontTx/>
              <a:buChar char="-"/>
            </a:pPr>
            <a:r>
              <a:rPr lang="en-US" altLang="ko-KR" sz="2000" dirty="0"/>
              <a:t>Flow Entry Isolation</a:t>
            </a:r>
            <a:endParaRPr lang="en-US" altLang="ko-KR" sz="2000" dirty="0" smtClean="0"/>
          </a:p>
          <a:p>
            <a:pPr marL="800100" lvl="1" indent="-342900" algn="just">
              <a:lnSpc>
                <a:spcPct val="150000"/>
              </a:lnSpc>
              <a:buFontTx/>
              <a:buChar char="-"/>
            </a:pPr>
            <a:endParaRPr lang="en-US" altLang="ko-KR" sz="2000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9EA20-4739-430C-9F23-AC0235BAEA2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127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FlowVisor</a:t>
            </a:r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Implementation</a:t>
            </a:r>
            <a:endParaRPr lang="en-US" sz="3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304800" y="1219200"/>
            <a:ext cx="8763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000" dirty="0"/>
              <a:t>Messages to Control </a:t>
            </a:r>
            <a:r>
              <a:rPr lang="en-US" altLang="ko-KR" sz="2000" dirty="0" smtClean="0"/>
              <a:t>Plane</a:t>
            </a:r>
          </a:p>
          <a:p>
            <a:pPr marL="800100" lvl="1" indent="-342900" algn="just">
              <a:lnSpc>
                <a:spcPct val="150000"/>
              </a:lnSpc>
              <a:buFont typeface="맑은 고딕" panose="020B0503020000020004" pitchFamily="50" charset="-127"/>
              <a:buChar char="–"/>
            </a:pPr>
            <a:r>
              <a:rPr lang="en-US" altLang="ko-KR" sz="2000" dirty="0" smtClean="0"/>
              <a:t>The </a:t>
            </a:r>
            <a:r>
              <a:rPr lang="en-US" altLang="ko-KR" sz="2000" dirty="0"/>
              <a:t>slice controller can receive </a:t>
            </a:r>
            <a:r>
              <a:rPr lang="en-US" altLang="ko-KR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</a:t>
            </a:r>
            <a:r>
              <a:rPr lang="en-US" altLang="ko-KR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ontrol plane </a:t>
            </a:r>
            <a:r>
              <a:rPr lang="en-US" altLang="ko-KR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messages</a:t>
            </a:r>
          </a:p>
          <a:p>
            <a:pPr lvl="1" algn="just">
              <a:lnSpc>
                <a:spcPct val="150000"/>
              </a:lnSpc>
            </a:pPr>
            <a:r>
              <a:rPr lang="en-US" altLang="ko-KR" sz="2000" dirty="0"/>
              <a:t>                                   </a:t>
            </a:r>
            <a:r>
              <a:rPr lang="en-US" altLang="ko-KR" sz="2000" dirty="0" smtClean="0"/>
              <a:t>          </a:t>
            </a:r>
            <a:r>
              <a:rPr lang="en-US" altLang="ko-KR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Flow </a:t>
            </a:r>
            <a:r>
              <a:rPr lang="en-US" altLang="ko-KR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feature negotiation messages</a:t>
            </a:r>
          </a:p>
          <a:p>
            <a:pPr lvl="1" algn="just">
              <a:lnSpc>
                <a:spcPct val="150000"/>
              </a:lnSpc>
            </a:pPr>
            <a:r>
              <a:rPr lang="en-US" altLang="ko-KR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                         </a:t>
            </a:r>
            <a:r>
              <a:rPr lang="en-US" altLang="ko-KR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Port </a:t>
            </a:r>
            <a:r>
              <a:rPr lang="en-US" altLang="ko-KR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up/port down </a:t>
            </a:r>
            <a:r>
              <a:rPr lang="en-US" altLang="ko-KR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messages</a:t>
            </a:r>
          </a:p>
          <a:p>
            <a:pPr marL="800100" lvl="1" indent="-342900" algn="just">
              <a:lnSpc>
                <a:spcPct val="150000"/>
              </a:lnSpc>
              <a:buFont typeface="맑은 고딕" panose="020B0503020000020004" pitchFamily="50" charset="-127"/>
              <a:buChar char="–"/>
            </a:pPr>
            <a:r>
              <a:rPr lang="en-US" altLang="ko-KR" sz="2000" dirty="0" smtClean="0"/>
              <a:t>Send </a:t>
            </a:r>
            <a:r>
              <a:rPr lang="en-US" altLang="ko-KR" sz="2000" dirty="0"/>
              <a:t>a </a:t>
            </a:r>
            <a:r>
              <a:rPr lang="en-US" altLang="ko-KR" sz="2000" dirty="0" smtClean="0"/>
              <a:t>received message </a:t>
            </a:r>
            <a:r>
              <a:rPr lang="en-US" altLang="ko-KR" sz="2000" dirty="0"/>
              <a:t>to the controller that associated with the switch and port </a:t>
            </a:r>
            <a:r>
              <a:rPr lang="en-US" altLang="ko-KR" sz="2000" dirty="0" smtClean="0"/>
              <a:t>managed by </a:t>
            </a:r>
            <a:r>
              <a:rPr lang="en-US" altLang="ko-KR" sz="2000" dirty="0"/>
              <a:t>each slice</a:t>
            </a:r>
            <a:r>
              <a:rPr lang="en-US" altLang="ko-KR" sz="2000" dirty="0" smtClean="0"/>
              <a:t>.</a:t>
            </a:r>
          </a:p>
          <a:p>
            <a:pPr marL="800100" lvl="1" indent="-342900" algn="just">
              <a:lnSpc>
                <a:spcPct val="150000"/>
              </a:lnSpc>
              <a:buFont typeface="맑은 고딕" panose="020B0503020000020004" pitchFamily="50" charset="-127"/>
              <a:buChar char="–"/>
            </a:pPr>
            <a:r>
              <a:rPr lang="en-US" altLang="ko-KR" sz="2000" dirty="0" smtClean="0"/>
              <a:t>Simulate </a:t>
            </a:r>
            <a:r>
              <a:rPr lang="en-US" altLang="ko-KR" sz="2000" dirty="0"/>
              <a:t>network events(such as link and node failures</a:t>
            </a:r>
            <a:r>
              <a:rPr lang="en-US" altLang="ko-KR" sz="2000" dirty="0" smtClean="0"/>
              <a:t>) </a:t>
            </a:r>
            <a:r>
              <a:rPr lang="en-US" altLang="ko-KR" sz="2000" dirty="0"/>
              <a:t>can easily </a:t>
            </a:r>
            <a:r>
              <a:rPr lang="en-US" altLang="ko-KR" sz="2000" dirty="0" smtClean="0"/>
              <a:t>be simulated by </a:t>
            </a:r>
            <a:r>
              <a:rPr lang="en-US" altLang="ko-KR" sz="2000" dirty="0" err="1" smtClean="0"/>
              <a:t>FlowVisor</a:t>
            </a:r>
            <a:r>
              <a:rPr lang="en-US" altLang="ko-KR" sz="2000" dirty="0" smtClean="0"/>
              <a:t>.</a:t>
            </a:r>
            <a:endParaRPr lang="en-US" altLang="ko-KR" sz="2000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9EA20-4739-430C-9F23-AC0235BAEA2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513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FlowVisor</a:t>
            </a:r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Implementation</a:t>
            </a:r>
            <a:endParaRPr lang="en-US" sz="3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304800" y="1219200"/>
            <a:ext cx="8763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000" dirty="0" smtClean="0"/>
              <a:t>Messages to Forwarding Plane</a:t>
            </a:r>
          </a:p>
          <a:p>
            <a:pPr marL="800100" lvl="1" indent="-342900" algn="just">
              <a:lnSpc>
                <a:spcPct val="150000"/>
              </a:lnSpc>
              <a:buFont typeface="맑은 고딕" panose="020B0503020000020004" pitchFamily="50" charset="-127"/>
              <a:buChar char="–"/>
            </a:pPr>
            <a:r>
              <a:rPr lang="en-US" altLang="ko-KR" sz="2000" dirty="0"/>
              <a:t>To ensure both transparency and isolation, the </a:t>
            </a:r>
            <a:r>
              <a:rPr lang="en-US" altLang="ko-KR" sz="2000" dirty="0" err="1"/>
              <a:t>FlowVisor</a:t>
            </a:r>
            <a:r>
              <a:rPr lang="en-US" altLang="ko-KR" sz="2000" dirty="0"/>
              <a:t> rewrites both the flow definition and the set of </a:t>
            </a:r>
            <a:r>
              <a:rPr lang="en-US" altLang="ko-KR" sz="2000" dirty="0" smtClean="0"/>
              <a:t>actions.</a:t>
            </a:r>
            <a:endParaRPr lang="en-US" altLang="ko-KR" sz="2000" dirty="0"/>
          </a:p>
          <a:p>
            <a:pPr marL="800100" lvl="1" indent="-342900" algn="just">
              <a:lnSpc>
                <a:spcPct val="150000"/>
              </a:lnSpc>
              <a:buFont typeface="맑은 고딕" panose="020B0503020000020004" pitchFamily="50" charset="-127"/>
              <a:buChar char="–"/>
            </a:pPr>
            <a:r>
              <a:rPr lang="en-US" altLang="ko-KR" sz="2000" dirty="0" smtClean="0"/>
              <a:t>The </a:t>
            </a:r>
            <a:r>
              <a:rPr lang="en-US" altLang="ko-KR" sz="2000" dirty="0" err="1"/>
              <a:t>FlowVisor</a:t>
            </a:r>
            <a:r>
              <a:rPr lang="en-US" altLang="ko-KR" sz="2000" dirty="0"/>
              <a:t> rewrites the flow definition to intersect with the slice’s </a:t>
            </a:r>
            <a:r>
              <a:rPr lang="en-US" altLang="ko-KR" sz="2000" dirty="0" err="1"/>
              <a:t>flowspace</a:t>
            </a:r>
            <a:r>
              <a:rPr lang="en-US" altLang="ko-KR" sz="2000" dirty="0" smtClean="0"/>
              <a:t>.</a:t>
            </a:r>
          </a:p>
          <a:p>
            <a:pPr lvl="2" algn="just">
              <a:lnSpc>
                <a:spcPct val="150000"/>
              </a:lnSpc>
            </a:pPr>
            <a:r>
              <a:rPr lang="en-US" altLang="ko-KR" sz="2000" dirty="0" smtClean="0"/>
              <a:t>Ex) </a:t>
            </a:r>
            <a:endParaRPr lang="en-US" altLang="ko-KR" sz="2000" dirty="0"/>
          </a:p>
        </p:txBody>
      </p:sp>
      <p:sp>
        <p:nvSpPr>
          <p:cNvPr id="4" name="오른쪽 화살표 3"/>
          <p:cNvSpPr/>
          <p:nvPr/>
        </p:nvSpPr>
        <p:spPr>
          <a:xfrm>
            <a:off x="3683260" y="3742177"/>
            <a:ext cx="2895600" cy="4572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5" name="AutoShape 1"/>
          <p:cNvSpPr>
            <a:spLocks/>
          </p:cNvSpPr>
          <p:nvPr/>
        </p:nvSpPr>
        <p:spPr bwMode="auto">
          <a:xfrm>
            <a:off x="1854460" y="3742177"/>
            <a:ext cx="1422140" cy="457200"/>
          </a:xfrm>
          <a:prstGeom prst="roundRect">
            <a:avLst>
              <a:gd name="adj" fmla="val 10560"/>
            </a:avLst>
          </a:prstGeom>
          <a:noFill/>
          <a:ln w="28575" cap="flat">
            <a:solidFill>
              <a:srgbClr val="333333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ctr" eaLnBrk="1" hangingPunct="1"/>
            <a:r>
              <a:rPr lang="en-US" altLang="ko-KR" sz="2400" dirty="0" smtClean="0">
                <a:solidFill>
                  <a:schemeClr val="tx1"/>
                </a:solidFill>
              </a:rPr>
              <a:t>Controller</a:t>
            </a:r>
            <a:endParaRPr lang="ko-KR" altLang="ko-KR" sz="2400" dirty="0">
              <a:solidFill>
                <a:schemeClr val="tx1"/>
              </a:solidFill>
            </a:endParaRPr>
          </a:p>
        </p:txBody>
      </p:sp>
      <p:sp>
        <p:nvSpPr>
          <p:cNvPr id="6" name="AutoShape 1"/>
          <p:cNvSpPr>
            <a:spLocks/>
          </p:cNvSpPr>
          <p:nvPr/>
        </p:nvSpPr>
        <p:spPr bwMode="auto">
          <a:xfrm>
            <a:off x="6959860" y="3753902"/>
            <a:ext cx="1422140" cy="457200"/>
          </a:xfrm>
          <a:prstGeom prst="roundRect">
            <a:avLst>
              <a:gd name="adj" fmla="val 10560"/>
            </a:avLst>
          </a:prstGeom>
          <a:noFill/>
          <a:ln w="28575" cap="flat">
            <a:solidFill>
              <a:srgbClr val="333333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ctr" eaLnBrk="1" hangingPunct="1"/>
            <a:r>
              <a:rPr lang="en-US" altLang="ko-KR" sz="2400" dirty="0" smtClean="0">
                <a:solidFill>
                  <a:schemeClr val="tx1"/>
                </a:solidFill>
              </a:rPr>
              <a:t>Switch</a:t>
            </a:r>
            <a:endParaRPr lang="ko-KR" altLang="ko-KR" sz="2400" dirty="0">
              <a:solidFill>
                <a:schemeClr val="tx1"/>
              </a:solidFill>
            </a:endParaRPr>
          </a:p>
        </p:txBody>
      </p:sp>
      <p:sp>
        <p:nvSpPr>
          <p:cNvPr id="7" name="AutoShape 1"/>
          <p:cNvSpPr>
            <a:spLocks/>
          </p:cNvSpPr>
          <p:nvPr/>
        </p:nvSpPr>
        <p:spPr bwMode="auto">
          <a:xfrm>
            <a:off x="4369060" y="3733800"/>
            <a:ext cx="1422140" cy="457200"/>
          </a:xfrm>
          <a:prstGeom prst="roundRect">
            <a:avLst>
              <a:gd name="adj" fmla="val 10560"/>
            </a:avLst>
          </a:prstGeom>
          <a:solidFill>
            <a:schemeClr val="bg1"/>
          </a:solidFill>
          <a:ln w="28575" cap="flat">
            <a:solidFill>
              <a:srgbClr val="333333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  <a:extLst/>
        </p:spPr>
        <p:txBody>
          <a:bodyPr lIns="0" tIns="0" rIns="0" bIns="0"/>
          <a:lstStyle>
            <a:lvl1pPr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ctr" eaLnBrk="1" hangingPunct="1"/>
            <a:r>
              <a:rPr lang="en-US" altLang="ko-KR" sz="2400" dirty="0" err="1" smtClean="0">
                <a:solidFill>
                  <a:schemeClr val="tx1"/>
                </a:solidFill>
              </a:rPr>
              <a:t>FlowVisor</a:t>
            </a:r>
            <a:endParaRPr lang="ko-KR" altLang="ko-KR" sz="2400" dirty="0">
              <a:solidFill>
                <a:schemeClr val="tx1"/>
              </a:solidFill>
            </a:endParaRPr>
          </a:p>
        </p:txBody>
      </p:sp>
      <p:sp>
        <p:nvSpPr>
          <p:cNvPr id="8" name="AutoShape 1"/>
          <p:cNvSpPr>
            <a:spLocks/>
          </p:cNvSpPr>
          <p:nvPr/>
        </p:nvSpPr>
        <p:spPr bwMode="auto">
          <a:xfrm>
            <a:off x="4525944" y="4221144"/>
            <a:ext cx="1143000" cy="457200"/>
          </a:xfrm>
          <a:prstGeom prst="roundRect">
            <a:avLst>
              <a:gd name="adj" fmla="val 10560"/>
            </a:avLst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tIns="0" rIns="0" bIns="0" anchor="ctr"/>
          <a:lstStyle>
            <a:lvl1pPr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ctr" eaLnBrk="1" hangingPunct="1"/>
            <a:r>
              <a:rPr lang="en-US" altLang="ko-KR" sz="1400" dirty="0" smtClean="0">
                <a:solidFill>
                  <a:schemeClr val="bg1"/>
                </a:solidFill>
              </a:rPr>
              <a:t>Allow</a:t>
            </a:r>
          </a:p>
          <a:p>
            <a:pPr algn="ctr" eaLnBrk="1" hangingPunct="1"/>
            <a:r>
              <a:rPr lang="en-US" altLang="ko-KR" sz="1400" dirty="0" smtClean="0">
                <a:solidFill>
                  <a:schemeClr val="bg1"/>
                </a:solidFill>
              </a:rPr>
              <a:t>Policy A</a:t>
            </a:r>
            <a:endParaRPr lang="ko-KR" altLang="ko-KR" sz="1400" dirty="0">
              <a:solidFill>
                <a:schemeClr val="bg1"/>
              </a:solidFill>
            </a:endParaRPr>
          </a:p>
        </p:txBody>
      </p:sp>
      <p:sp>
        <p:nvSpPr>
          <p:cNvPr id="9" name="AutoShape 1"/>
          <p:cNvSpPr>
            <a:spLocks/>
          </p:cNvSpPr>
          <p:nvPr/>
        </p:nvSpPr>
        <p:spPr bwMode="auto">
          <a:xfrm>
            <a:off x="2076645" y="4058636"/>
            <a:ext cx="977770" cy="391108"/>
          </a:xfrm>
          <a:prstGeom prst="roundRect">
            <a:avLst>
              <a:gd name="adj" fmla="val 10560"/>
            </a:avLst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tIns="0" rIns="0" bIns="0" anchor="ctr"/>
          <a:lstStyle>
            <a:lvl1pPr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ctr" eaLnBrk="1" hangingPunct="1"/>
            <a:r>
              <a:rPr lang="en-US" altLang="ko-KR" sz="1400" dirty="0" smtClean="0">
                <a:solidFill>
                  <a:schemeClr val="bg1"/>
                </a:solidFill>
              </a:rPr>
              <a:t>Flow rule A,B</a:t>
            </a:r>
            <a:endParaRPr lang="ko-KR" altLang="ko-KR" sz="1400" dirty="0">
              <a:solidFill>
                <a:schemeClr val="bg1"/>
              </a:solidFill>
            </a:endParaRPr>
          </a:p>
        </p:txBody>
      </p:sp>
      <p:sp>
        <p:nvSpPr>
          <p:cNvPr id="10" name="AutoShape 1"/>
          <p:cNvSpPr>
            <a:spLocks/>
          </p:cNvSpPr>
          <p:nvPr/>
        </p:nvSpPr>
        <p:spPr bwMode="auto">
          <a:xfrm>
            <a:off x="4608559" y="4072033"/>
            <a:ext cx="977770" cy="391108"/>
          </a:xfrm>
          <a:prstGeom prst="roundRect">
            <a:avLst>
              <a:gd name="adj" fmla="val 10560"/>
            </a:avLst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tIns="0" rIns="0" bIns="0" anchor="ctr"/>
          <a:lstStyle>
            <a:lvl1pPr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ctr" eaLnBrk="1" hangingPunct="1"/>
            <a:r>
              <a:rPr lang="en-US" altLang="ko-KR" sz="1400" dirty="0">
                <a:solidFill>
                  <a:schemeClr val="bg1"/>
                </a:solidFill>
              </a:rPr>
              <a:t>Flow rule </a:t>
            </a:r>
            <a:r>
              <a:rPr lang="en-US" altLang="ko-KR" sz="1400" dirty="0" smtClean="0">
                <a:solidFill>
                  <a:schemeClr val="bg1"/>
                </a:solidFill>
              </a:rPr>
              <a:t>A</a:t>
            </a:r>
            <a:endParaRPr lang="ko-KR" altLang="ko-KR" sz="1400" dirty="0">
              <a:solidFill>
                <a:schemeClr val="bg1"/>
              </a:solidFill>
            </a:endParaRPr>
          </a:p>
        </p:txBody>
      </p:sp>
      <p:sp>
        <p:nvSpPr>
          <p:cNvPr id="11" name="오른쪽 화살표 10"/>
          <p:cNvSpPr/>
          <p:nvPr/>
        </p:nvSpPr>
        <p:spPr>
          <a:xfrm>
            <a:off x="3695960" y="4770877"/>
            <a:ext cx="2895600" cy="4572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2" name="AutoShape 1"/>
          <p:cNvSpPr>
            <a:spLocks/>
          </p:cNvSpPr>
          <p:nvPr/>
        </p:nvSpPr>
        <p:spPr bwMode="auto">
          <a:xfrm>
            <a:off x="1867160" y="4770877"/>
            <a:ext cx="1422140" cy="457200"/>
          </a:xfrm>
          <a:prstGeom prst="roundRect">
            <a:avLst>
              <a:gd name="adj" fmla="val 10560"/>
            </a:avLst>
          </a:prstGeom>
          <a:noFill/>
          <a:ln w="28575" cap="flat">
            <a:solidFill>
              <a:srgbClr val="333333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ctr" eaLnBrk="1" hangingPunct="1"/>
            <a:r>
              <a:rPr lang="en-US" altLang="ko-KR" sz="2400" dirty="0" smtClean="0">
                <a:solidFill>
                  <a:schemeClr val="tx1"/>
                </a:solidFill>
              </a:rPr>
              <a:t>Controller</a:t>
            </a:r>
            <a:endParaRPr lang="ko-KR" altLang="ko-KR" sz="2400" dirty="0">
              <a:solidFill>
                <a:schemeClr val="tx1"/>
              </a:solidFill>
            </a:endParaRPr>
          </a:p>
        </p:txBody>
      </p:sp>
      <p:sp>
        <p:nvSpPr>
          <p:cNvPr id="13" name="AutoShape 1"/>
          <p:cNvSpPr>
            <a:spLocks/>
          </p:cNvSpPr>
          <p:nvPr/>
        </p:nvSpPr>
        <p:spPr bwMode="auto">
          <a:xfrm>
            <a:off x="6972560" y="4782602"/>
            <a:ext cx="1422140" cy="457200"/>
          </a:xfrm>
          <a:prstGeom prst="roundRect">
            <a:avLst>
              <a:gd name="adj" fmla="val 10560"/>
            </a:avLst>
          </a:prstGeom>
          <a:noFill/>
          <a:ln w="28575" cap="flat">
            <a:solidFill>
              <a:srgbClr val="333333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ctr" eaLnBrk="1" hangingPunct="1"/>
            <a:r>
              <a:rPr lang="en-US" altLang="ko-KR" sz="2400" dirty="0" smtClean="0">
                <a:solidFill>
                  <a:schemeClr val="tx1"/>
                </a:solidFill>
              </a:rPr>
              <a:t>Switch</a:t>
            </a:r>
            <a:endParaRPr lang="ko-KR" altLang="ko-KR" sz="2400" dirty="0">
              <a:solidFill>
                <a:schemeClr val="tx1"/>
              </a:solidFill>
            </a:endParaRPr>
          </a:p>
        </p:txBody>
      </p:sp>
      <p:sp>
        <p:nvSpPr>
          <p:cNvPr id="15" name="AutoShape 1"/>
          <p:cNvSpPr>
            <a:spLocks/>
          </p:cNvSpPr>
          <p:nvPr/>
        </p:nvSpPr>
        <p:spPr bwMode="auto">
          <a:xfrm>
            <a:off x="4381760" y="4762500"/>
            <a:ext cx="1422140" cy="457200"/>
          </a:xfrm>
          <a:prstGeom prst="roundRect">
            <a:avLst>
              <a:gd name="adj" fmla="val 10560"/>
            </a:avLst>
          </a:prstGeom>
          <a:solidFill>
            <a:schemeClr val="bg1"/>
          </a:solidFill>
          <a:ln w="28575" cap="flat">
            <a:solidFill>
              <a:srgbClr val="333333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  <a:extLst/>
        </p:spPr>
        <p:txBody>
          <a:bodyPr lIns="0" tIns="0" rIns="0" bIns="0"/>
          <a:lstStyle>
            <a:lvl1pPr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ctr" eaLnBrk="1" hangingPunct="1"/>
            <a:r>
              <a:rPr lang="en-US" altLang="ko-KR" sz="2400" dirty="0" err="1" smtClean="0">
                <a:solidFill>
                  <a:schemeClr val="tx1"/>
                </a:solidFill>
              </a:rPr>
              <a:t>FlowVisor</a:t>
            </a:r>
            <a:endParaRPr lang="ko-KR" altLang="ko-KR" sz="2400" dirty="0">
              <a:solidFill>
                <a:schemeClr val="tx1"/>
              </a:solidFill>
            </a:endParaRPr>
          </a:p>
        </p:txBody>
      </p:sp>
      <p:sp>
        <p:nvSpPr>
          <p:cNvPr id="16" name="AutoShape 1"/>
          <p:cNvSpPr>
            <a:spLocks/>
          </p:cNvSpPr>
          <p:nvPr/>
        </p:nvSpPr>
        <p:spPr bwMode="auto">
          <a:xfrm>
            <a:off x="4538644" y="5249844"/>
            <a:ext cx="1143000" cy="457200"/>
          </a:xfrm>
          <a:prstGeom prst="roundRect">
            <a:avLst>
              <a:gd name="adj" fmla="val 10560"/>
            </a:avLst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tIns="0" rIns="0" bIns="0" anchor="ctr"/>
          <a:lstStyle>
            <a:lvl1pPr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ctr" eaLnBrk="1" hangingPunct="1"/>
            <a:r>
              <a:rPr lang="en-US" altLang="ko-KR" sz="1400" dirty="0" smtClean="0">
                <a:solidFill>
                  <a:schemeClr val="bg1"/>
                </a:solidFill>
              </a:rPr>
              <a:t>Allow</a:t>
            </a:r>
          </a:p>
          <a:p>
            <a:pPr algn="ctr" eaLnBrk="1" hangingPunct="1"/>
            <a:r>
              <a:rPr lang="en-US" altLang="ko-KR" sz="1400" dirty="0" smtClean="0">
                <a:solidFill>
                  <a:schemeClr val="bg1"/>
                </a:solidFill>
              </a:rPr>
              <a:t>Policy A</a:t>
            </a:r>
            <a:endParaRPr lang="ko-KR" altLang="ko-KR" sz="1400" dirty="0">
              <a:solidFill>
                <a:schemeClr val="bg1"/>
              </a:solidFill>
            </a:endParaRPr>
          </a:p>
        </p:txBody>
      </p:sp>
      <p:sp>
        <p:nvSpPr>
          <p:cNvPr id="17" name="AutoShape 1"/>
          <p:cNvSpPr>
            <a:spLocks/>
          </p:cNvSpPr>
          <p:nvPr/>
        </p:nvSpPr>
        <p:spPr bwMode="auto">
          <a:xfrm>
            <a:off x="2089345" y="5087336"/>
            <a:ext cx="977770" cy="391108"/>
          </a:xfrm>
          <a:prstGeom prst="roundRect">
            <a:avLst>
              <a:gd name="adj" fmla="val 10560"/>
            </a:avLst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tIns="0" rIns="0" bIns="0" anchor="ctr"/>
          <a:lstStyle>
            <a:lvl1pPr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ctr" eaLnBrk="1" hangingPunct="1"/>
            <a:r>
              <a:rPr lang="en-US" altLang="ko-KR" sz="1400" dirty="0" smtClean="0">
                <a:solidFill>
                  <a:schemeClr val="bg1"/>
                </a:solidFill>
              </a:rPr>
              <a:t>Flow rule B</a:t>
            </a:r>
            <a:endParaRPr lang="ko-KR" altLang="ko-KR" sz="1400" dirty="0">
              <a:solidFill>
                <a:schemeClr val="bg1"/>
              </a:solidFill>
            </a:endParaRPr>
          </a:p>
        </p:txBody>
      </p:sp>
      <p:sp>
        <p:nvSpPr>
          <p:cNvPr id="18" name="AutoShape 1"/>
          <p:cNvSpPr>
            <a:spLocks/>
          </p:cNvSpPr>
          <p:nvPr/>
        </p:nvSpPr>
        <p:spPr bwMode="auto">
          <a:xfrm>
            <a:off x="4642175" y="5087336"/>
            <a:ext cx="977770" cy="391108"/>
          </a:xfrm>
          <a:prstGeom prst="roundRect">
            <a:avLst>
              <a:gd name="adj" fmla="val 10560"/>
            </a:avLst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tIns="0" rIns="0" bIns="0" anchor="ctr"/>
          <a:lstStyle>
            <a:lvl1pPr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ctr" eaLnBrk="1" hangingPunct="1"/>
            <a:r>
              <a:rPr lang="en-US" altLang="ko-KR" sz="1400" dirty="0" smtClean="0">
                <a:solidFill>
                  <a:schemeClr val="bg1"/>
                </a:solidFill>
              </a:rPr>
              <a:t>Error </a:t>
            </a:r>
            <a:r>
              <a:rPr lang="en-US" altLang="ko-KR" sz="1400" dirty="0" err="1" smtClean="0">
                <a:solidFill>
                  <a:schemeClr val="bg1"/>
                </a:solidFill>
              </a:rPr>
              <a:t>msg</a:t>
            </a:r>
            <a:endParaRPr lang="ko-KR" altLang="ko-KR" sz="1400" dirty="0">
              <a:solidFill>
                <a:schemeClr val="bg1"/>
              </a:solidFill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9EA20-4739-430C-9F23-AC0235BAEA2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567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50821E-6 C 0.09149 0.00555 0.18316 0.00301 0.27465 0.00301 " pathEditMode="relative" ptsTypes="fA">
                                      <p:cBhvr>
                                        <p:cTn id="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50821E-6 C 0.09149 0.00555 0.18316 0.00301 0.27465 0.00301 " pathEditMode="relative" ptsTypes="fA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50821E-6 C 0.09149 0.00555 0.18316 0.00301 0.27465 0.00301 " pathEditMode="relative" ptsTypes="fA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52 0.00301 C -0.09983 -0.00787 -0.19549 -0.00301 -0.29063 -0.00301 " pathEditMode="relative" rAng="0" ptsTypes="fA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06" y="-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7" grpId="0" animBg="1"/>
      <p:bldP spid="17" grpId="1" animBg="1"/>
      <p:bldP spid="18" grpId="0" animBg="1"/>
      <p:bldP spid="18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FlowVisor</a:t>
            </a:r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Implementation</a:t>
            </a:r>
            <a:endParaRPr lang="en-US" sz="3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304800" y="1219200"/>
            <a:ext cx="87630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000" dirty="0"/>
              <a:t>Bandwidth Isolation</a:t>
            </a:r>
            <a:endParaRPr lang="en-US" altLang="ko-KR" sz="2000" dirty="0" smtClean="0"/>
          </a:p>
          <a:p>
            <a:pPr marL="800100" lvl="1" indent="-342900" algn="just">
              <a:lnSpc>
                <a:spcPct val="150000"/>
              </a:lnSpc>
              <a:buFont typeface="맑은 고딕" panose="020B0503020000020004" pitchFamily="50" charset="-127"/>
              <a:buChar char="–"/>
            </a:pPr>
            <a:r>
              <a:rPr lang="en-US" altLang="ko-KR" sz="2000" dirty="0" err="1"/>
              <a:t>OpenFlow</a:t>
            </a:r>
            <a:r>
              <a:rPr lang="en-US" altLang="ko-KR" sz="2000" dirty="0"/>
              <a:t> expose native bandwidth slicing </a:t>
            </a:r>
            <a:r>
              <a:rPr lang="en-US" altLang="ko-KR" sz="2000" dirty="0" smtClean="0"/>
              <a:t>capabilities</a:t>
            </a:r>
          </a:p>
          <a:p>
            <a:pPr marL="800100" lvl="1" indent="-342900" algn="just">
              <a:lnSpc>
                <a:spcPct val="150000"/>
              </a:lnSpc>
              <a:buFont typeface="맑은 고딕" panose="020B0503020000020004" pitchFamily="50" charset="-127"/>
              <a:buChar char="–"/>
            </a:pPr>
            <a:r>
              <a:rPr lang="en-US" altLang="ko-KR" sz="2000" dirty="0"/>
              <a:t>The </a:t>
            </a:r>
            <a:r>
              <a:rPr lang="en-US" altLang="ko-KR" sz="2000" dirty="0" err="1"/>
              <a:t>FlowVisor</a:t>
            </a:r>
            <a:r>
              <a:rPr lang="en-US" altLang="ko-KR" sz="2000" dirty="0"/>
              <a:t> creates a per-slice queue on each port on the switch</a:t>
            </a:r>
            <a:r>
              <a:rPr lang="en-US" altLang="ko-KR" sz="2000" dirty="0" smtClean="0"/>
              <a:t>.</a:t>
            </a:r>
          </a:p>
          <a:p>
            <a:pPr marL="800100" lvl="1" indent="-342900" algn="just">
              <a:lnSpc>
                <a:spcPct val="150000"/>
              </a:lnSpc>
              <a:buFont typeface="맑은 고딕" panose="020B0503020000020004" pitchFamily="50" charset="-127"/>
              <a:buChar char="–"/>
            </a:pPr>
            <a:r>
              <a:rPr lang="en-US" altLang="ko-KR" sz="2000" dirty="0" smtClean="0"/>
              <a:t>The </a:t>
            </a:r>
            <a:r>
              <a:rPr lang="en-US" altLang="ko-KR" sz="2000" dirty="0" err="1"/>
              <a:t>FlowVisor</a:t>
            </a:r>
            <a:r>
              <a:rPr lang="en-US" altLang="ko-KR" sz="2000" dirty="0"/>
              <a:t> rewrites all slice forwarding table with slice-specific queue </a:t>
            </a:r>
            <a:r>
              <a:rPr lang="en-US" altLang="ko-KR" sz="2000" dirty="0" smtClean="0"/>
              <a:t>ID</a:t>
            </a:r>
          </a:p>
          <a:p>
            <a:pPr lvl="2" algn="just">
              <a:lnSpc>
                <a:spcPct val="150000"/>
              </a:lnSpc>
            </a:pPr>
            <a:r>
              <a:rPr lang="en-US" altLang="ko-KR" sz="2000" dirty="0" smtClean="0"/>
              <a:t>	Ex) </a:t>
            </a:r>
            <a:r>
              <a:rPr lang="fr-FR" altLang="ko-KR" sz="2000" dirty="0"/>
              <a:t>“sendout port X” -&gt; “send out queue Y on port </a:t>
            </a:r>
            <a:r>
              <a:rPr lang="fr-FR" altLang="ko-KR" sz="2000" dirty="0" smtClean="0"/>
              <a:t>X”</a:t>
            </a:r>
          </a:p>
          <a:p>
            <a:pPr marL="800100" lvl="1" indent="-342900" algn="just">
              <a:lnSpc>
                <a:spcPct val="150000"/>
              </a:lnSpc>
              <a:buFont typeface="맑은 고딕" panose="020B0503020000020004" pitchFamily="50" charset="-127"/>
              <a:buChar char="–"/>
            </a:pPr>
            <a:r>
              <a:rPr lang="en-US" altLang="ko-KR" sz="2000" dirty="0" err="1"/>
              <a:t>FlowVisor</a:t>
            </a:r>
            <a:r>
              <a:rPr lang="en-US" altLang="ko-KR" sz="2000" dirty="0"/>
              <a:t> uses minimum bandwidth </a:t>
            </a:r>
            <a:r>
              <a:rPr lang="en-US" altLang="ko-KR" sz="2000" dirty="0" smtClean="0"/>
              <a:t>queues(</a:t>
            </a:r>
            <a:r>
              <a:rPr lang="en-US" altLang="ko-KR" sz="2000" dirty="0" err="1"/>
              <a:t>FlowVisor</a:t>
            </a:r>
            <a:r>
              <a:rPr lang="en-US" altLang="ko-KR" sz="2000" dirty="0"/>
              <a:t> </a:t>
            </a:r>
            <a:r>
              <a:rPr lang="en-US" altLang="ko-KR" sz="2000" dirty="0" smtClean="0"/>
              <a:t>gives </a:t>
            </a:r>
            <a:r>
              <a:rPr lang="en-US" altLang="ko-KR" sz="2000" dirty="0"/>
              <a:t>the percentage of the minimum bandwidth</a:t>
            </a:r>
            <a:r>
              <a:rPr lang="en-US" altLang="ko-KR" sz="2000" dirty="0" smtClean="0"/>
              <a:t>.)</a:t>
            </a:r>
            <a:endParaRPr lang="en-US" altLang="ko-KR" sz="2000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9EA20-4739-430C-9F23-AC0235BAEA2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476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FlowVisor</a:t>
            </a:r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Implementation</a:t>
            </a:r>
            <a:endParaRPr lang="en-US" sz="3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304800" y="1219200"/>
            <a:ext cx="8763000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000" dirty="0"/>
              <a:t>Device CPU Isolation</a:t>
            </a:r>
            <a:endParaRPr lang="en-US" altLang="ko-KR" sz="2000" dirty="0" smtClean="0"/>
          </a:p>
          <a:p>
            <a:pPr marL="800100" lvl="1" indent="-342900" algn="just">
              <a:lnSpc>
                <a:spcPct val="150000"/>
              </a:lnSpc>
              <a:buFont typeface="맑은 고딕" panose="020B0503020000020004" pitchFamily="50" charset="-127"/>
              <a:buChar char="–"/>
            </a:pPr>
            <a:r>
              <a:rPr lang="en-US" altLang="ko-KR" sz="2000" dirty="0"/>
              <a:t>a highly loaded switch CPU will significantly disrupt the network</a:t>
            </a:r>
            <a:r>
              <a:rPr lang="en-US" altLang="ko-KR" sz="2000" dirty="0" smtClean="0"/>
              <a:t>.</a:t>
            </a:r>
          </a:p>
          <a:p>
            <a:pPr marL="800100" lvl="1" indent="-342900" algn="just">
              <a:lnSpc>
                <a:spcPct val="150000"/>
              </a:lnSpc>
              <a:buFont typeface="맑은 고딕" panose="020B0503020000020004" pitchFamily="50" charset="-127"/>
              <a:buChar char="–"/>
            </a:pPr>
            <a:r>
              <a:rPr lang="en-US" altLang="ko-KR" sz="2000" dirty="0"/>
              <a:t>A long-term solution of CPU Isolation: </a:t>
            </a:r>
            <a:endParaRPr lang="en-US" altLang="ko-KR" sz="2000" dirty="0" smtClean="0"/>
          </a:p>
          <a:p>
            <a:pPr lvl="1" algn="just">
              <a:lnSpc>
                <a:spcPct val="150000"/>
              </a:lnSpc>
            </a:pPr>
            <a:r>
              <a:rPr lang="en-US" altLang="ko-KR" sz="2000" dirty="0"/>
              <a:t>	</a:t>
            </a:r>
            <a:r>
              <a:rPr lang="en-US" altLang="ko-KR" sz="2000" dirty="0" smtClean="0"/>
              <a:t>  Process </a:t>
            </a:r>
            <a:r>
              <a:rPr lang="en-US" altLang="ko-KR" sz="2000" dirty="0"/>
              <a:t>scheduling, R</a:t>
            </a:r>
            <a:r>
              <a:rPr lang="en-US" altLang="ko-KR" sz="2000" dirty="0" smtClean="0"/>
              <a:t>ate-limiting features</a:t>
            </a:r>
          </a:p>
          <a:p>
            <a:pPr marL="800100" lvl="1" indent="-342900" algn="just">
              <a:lnSpc>
                <a:spcPct val="150000"/>
              </a:lnSpc>
              <a:buFont typeface="맑은 고딕" panose="020B0503020000020004" pitchFamily="50" charset="-127"/>
              <a:buChar char="–"/>
            </a:pPr>
            <a:r>
              <a:rPr lang="en-US" altLang="ko-KR" sz="2000" dirty="0"/>
              <a:t>Four main problem of CPU </a:t>
            </a:r>
            <a:r>
              <a:rPr lang="en-US" altLang="ko-KR" sz="2000" dirty="0" smtClean="0"/>
              <a:t>Isolation:</a:t>
            </a:r>
          </a:p>
          <a:p>
            <a:pPr marL="1371600" lvl="2" indent="-457200" algn="just">
              <a:lnSpc>
                <a:spcPct val="150000"/>
              </a:lnSpc>
              <a:buAutoNum type="arabicParenR"/>
            </a:pPr>
            <a:r>
              <a:rPr lang="en-US" altLang="ko-KR" sz="2000" dirty="0" smtClean="0"/>
              <a:t>New </a:t>
            </a:r>
            <a:r>
              <a:rPr lang="en-US" altLang="ko-KR" sz="2000" dirty="0"/>
              <a:t>Flow Messages: </a:t>
            </a:r>
            <a:r>
              <a:rPr lang="en-US" altLang="ko-KR" sz="2000" dirty="0" err="1"/>
              <a:t>FlowVisor</a:t>
            </a:r>
            <a:r>
              <a:rPr lang="en-US" altLang="ko-KR" sz="2000" dirty="0"/>
              <a:t> rate limits the new flow message arrival rate t</a:t>
            </a:r>
            <a:r>
              <a:rPr lang="en-US" altLang="ko-KR" sz="2000" dirty="0" smtClean="0"/>
              <a:t>o </a:t>
            </a:r>
            <a:r>
              <a:rPr lang="en-US" altLang="ko-KR" sz="2000" dirty="0"/>
              <a:t>prevent </a:t>
            </a:r>
            <a:r>
              <a:rPr lang="en-US" altLang="ko-KR" sz="2000" dirty="0" smtClean="0"/>
              <a:t>quite often message </a:t>
            </a:r>
            <a:r>
              <a:rPr lang="en-US" altLang="ko-KR" sz="2000" dirty="0"/>
              <a:t>generation </a:t>
            </a:r>
            <a:r>
              <a:rPr lang="en-US" altLang="ko-KR" sz="2000" dirty="0" smtClean="0"/>
              <a:t>(e.g</a:t>
            </a:r>
            <a:r>
              <a:rPr lang="en-US" altLang="ko-KR" sz="2000" dirty="0"/>
              <a:t>. </a:t>
            </a:r>
            <a:r>
              <a:rPr lang="en-US" altLang="ko-KR" sz="2000" dirty="0" err="1"/>
              <a:t>FlowVisor</a:t>
            </a:r>
            <a:r>
              <a:rPr lang="en-US" altLang="ko-KR" sz="2000" dirty="0"/>
              <a:t> keeps a token-bucket style counter for each flow space </a:t>
            </a:r>
            <a:r>
              <a:rPr lang="en-US" altLang="ko-KR" sz="2000" dirty="0" smtClean="0"/>
              <a:t>rule.)</a:t>
            </a:r>
          </a:p>
          <a:p>
            <a:pPr marL="1371600" lvl="2" indent="-457200" algn="just">
              <a:lnSpc>
                <a:spcPct val="150000"/>
              </a:lnSpc>
              <a:buAutoNum type="arabicParenR"/>
            </a:pPr>
            <a:r>
              <a:rPr lang="en-US" altLang="ko-KR" sz="2000" dirty="0"/>
              <a:t>Controller Requests: </a:t>
            </a:r>
            <a:r>
              <a:rPr lang="en-US" altLang="ko-KR" sz="2000" dirty="0" smtClean="0"/>
              <a:t>It is controller </a:t>
            </a:r>
            <a:r>
              <a:rPr lang="en-US" altLang="ko-KR" sz="2000" dirty="0"/>
              <a:t>message to edit the forwarding table or query statistics</a:t>
            </a:r>
          </a:p>
          <a:p>
            <a:pPr marL="1371600" lvl="2" indent="-457200" algn="just">
              <a:lnSpc>
                <a:spcPct val="150000"/>
              </a:lnSpc>
              <a:buAutoNum type="arabicParenR"/>
            </a:pPr>
            <a:endParaRPr lang="en-US" altLang="ko-KR" sz="2000" dirty="0"/>
          </a:p>
          <a:p>
            <a:pPr marL="1371600" lvl="2" indent="-457200" algn="just">
              <a:lnSpc>
                <a:spcPct val="150000"/>
              </a:lnSpc>
              <a:buAutoNum type="arabicParenR"/>
            </a:pPr>
            <a:endParaRPr lang="en-US" altLang="ko-KR" sz="2000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9EA20-4739-430C-9F23-AC0235BAEA2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119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FlowVisor</a:t>
            </a:r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Implementation</a:t>
            </a:r>
            <a:endParaRPr lang="en-US" sz="3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304800" y="1219200"/>
            <a:ext cx="87630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000" dirty="0"/>
              <a:t>Device CPU Isolation</a:t>
            </a:r>
            <a:endParaRPr lang="en-US" altLang="ko-KR" sz="2000" dirty="0" smtClean="0"/>
          </a:p>
          <a:p>
            <a:pPr marL="800100" lvl="1" indent="-342900" algn="just">
              <a:lnSpc>
                <a:spcPct val="150000"/>
              </a:lnSpc>
              <a:buFont typeface="맑은 고딕" panose="020B0503020000020004" pitchFamily="50" charset="-127"/>
              <a:buChar char="–"/>
            </a:pPr>
            <a:r>
              <a:rPr lang="en-US" altLang="ko-KR" sz="2000" dirty="0" smtClean="0"/>
              <a:t>Four </a:t>
            </a:r>
            <a:r>
              <a:rPr lang="en-US" altLang="ko-KR" sz="2000" dirty="0"/>
              <a:t>main problem of CPU </a:t>
            </a:r>
            <a:r>
              <a:rPr lang="en-US" altLang="ko-KR" sz="2000" dirty="0" smtClean="0"/>
              <a:t>Isolation(cont.):</a:t>
            </a:r>
          </a:p>
          <a:p>
            <a:pPr marL="1371600" lvl="2" indent="-457200" algn="just">
              <a:lnSpc>
                <a:spcPct val="150000"/>
              </a:lnSpc>
              <a:buFont typeface="+mj-lt"/>
              <a:buAutoNum type="arabicParenR" startAt="3"/>
            </a:pPr>
            <a:r>
              <a:rPr lang="en-US" altLang="ko-KR" sz="2000" dirty="0"/>
              <a:t>Slow-Path Forwarding: It seem like the slow path means forwarding packet not using the ASIC process</a:t>
            </a:r>
            <a:r>
              <a:rPr lang="en-US" altLang="ko-KR" sz="2000" dirty="0" smtClean="0"/>
              <a:t>. (e.g</a:t>
            </a:r>
            <a:r>
              <a:rPr lang="en-US" altLang="ko-KR" sz="2000" dirty="0"/>
              <a:t>. sending one packet out exactly two </a:t>
            </a:r>
            <a:r>
              <a:rPr lang="en-US" altLang="ko-KR" sz="2000" dirty="0" smtClean="0"/>
              <a:t>ports)</a:t>
            </a:r>
          </a:p>
          <a:p>
            <a:pPr marL="1714500" lvl="3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2000" dirty="0" smtClean="0"/>
              <a:t>Way of Reducing the slow-path </a:t>
            </a:r>
            <a:r>
              <a:rPr lang="en-US" altLang="ko-KR" sz="2000" dirty="0"/>
              <a:t>forwarding </a:t>
            </a:r>
            <a:r>
              <a:rPr lang="en-US" altLang="ko-KR" sz="2000" dirty="0" smtClean="0"/>
              <a:t>rules: one-time </a:t>
            </a:r>
            <a:r>
              <a:rPr lang="en-US" altLang="ko-KR" sz="2000" dirty="0"/>
              <a:t>packet </a:t>
            </a:r>
            <a:r>
              <a:rPr lang="en-US" altLang="ko-KR" sz="2000" dirty="0" smtClean="0"/>
              <a:t>forwarding events </a:t>
            </a:r>
            <a:r>
              <a:rPr lang="en-US" altLang="ko-KR" sz="2000" dirty="0"/>
              <a:t>as “packet out” message</a:t>
            </a:r>
            <a:r>
              <a:rPr lang="en-US" altLang="ko-KR" sz="2000" dirty="0" smtClean="0"/>
              <a:t>.</a:t>
            </a:r>
          </a:p>
          <a:p>
            <a:pPr marL="1371600" lvl="2" indent="-457200" algn="just">
              <a:lnSpc>
                <a:spcPct val="150000"/>
              </a:lnSpc>
              <a:buFont typeface="+mj-lt"/>
              <a:buAutoNum type="arabicParenR" startAt="4"/>
            </a:pPr>
            <a:r>
              <a:rPr lang="en-US" altLang="ko-KR" sz="2000" dirty="0"/>
              <a:t>Internal Bookkeeping: e.g. internal counters, process events, update counters, etc.</a:t>
            </a:r>
            <a:endParaRPr lang="en-US" altLang="ko-KR" sz="2000" dirty="0" smtClean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9EA20-4739-430C-9F23-AC0235BAEA2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154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Flow Entry Isolation</a:t>
            </a:r>
          </a:p>
        </p:txBody>
      </p:sp>
      <p:sp>
        <p:nvSpPr>
          <p:cNvPr id="14" name="직사각형 13"/>
          <p:cNvSpPr/>
          <p:nvPr/>
        </p:nvSpPr>
        <p:spPr>
          <a:xfrm>
            <a:off x="304800" y="1219200"/>
            <a:ext cx="8763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000" dirty="0"/>
              <a:t>Count the number of flow entries used per </a:t>
            </a:r>
            <a:r>
              <a:rPr lang="en-US" altLang="ko-KR" sz="2000" dirty="0" smtClean="0"/>
              <a:t>slice.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000" dirty="0"/>
              <a:t>Check </a:t>
            </a:r>
            <a:r>
              <a:rPr lang="en-US" altLang="ko-KR" sz="2000" dirty="0" smtClean="0"/>
              <a:t>whether the flow </a:t>
            </a:r>
            <a:r>
              <a:rPr lang="en-US" altLang="ko-KR" sz="2000" dirty="0"/>
              <a:t>entries </a:t>
            </a:r>
            <a:r>
              <a:rPr lang="en-US" altLang="ko-KR" sz="2000" dirty="0" smtClean="0"/>
              <a:t>exceed </a:t>
            </a:r>
            <a:r>
              <a:rPr lang="en-US" altLang="ko-KR" sz="2000" dirty="0"/>
              <a:t>a preset </a:t>
            </a:r>
            <a:r>
              <a:rPr lang="en-US" altLang="ko-KR" sz="2000" dirty="0" smtClean="0"/>
              <a:t>limit.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000" dirty="0" smtClean="0"/>
              <a:t>Counter </a:t>
            </a:r>
            <a:r>
              <a:rPr lang="en-US" altLang="ko-KR" sz="2000" dirty="0"/>
              <a:t>increment: when a guest controller inserts a rule into the switch</a:t>
            </a:r>
            <a:r>
              <a:rPr lang="en-US" altLang="ko-KR" sz="2000" dirty="0" smtClean="0"/>
              <a:t>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000" dirty="0" smtClean="0"/>
              <a:t>Counter </a:t>
            </a:r>
            <a:r>
              <a:rPr lang="en-US" altLang="ko-KR" sz="2000" dirty="0"/>
              <a:t>decrement: when a rule expires</a:t>
            </a:r>
            <a:r>
              <a:rPr lang="en-US" altLang="ko-KR" sz="2000" dirty="0" smtClean="0"/>
              <a:t>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000" dirty="0"/>
              <a:t>Special case: expand rules that match multiple input ports</a:t>
            </a:r>
            <a:r>
              <a:rPr lang="en-US" altLang="ko-KR" sz="2000" dirty="0" smtClean="0"/>
              <a:t>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000" dirty="0"/>
              <a:t>T</a:t>
            </a:r>
            <a:r>
              <a:rPr lang="en-US" altLang="ko-KR" sz="2000" dirty="0" smtClean="0"/>
              <a:t>he </a:t>
            </a:r>
            <a:r>
              <a:rPr lang="en-US" altLang="ko-KR" sz="2000" dirty="0"/>
              <a:t>controller will receive </a:t>
            </a:r>
            <a:r>
              <a:rPr lang="en-US" altLang="ko-KR" sz="2000" dirty="0" smtClean="0"/>
              <a:t>a “</a:t>
            </a:r>
            <a:r>
              <a:rPr lang="en-US" altLang="ko-KR" sz="2000" dirty="0"/>
              <a:t>table full” error message when </a:t>
            </a:r>
            <a:r>
              <a:rPr lang="en-US" altLang="ko-KR" sz="2000" dirty="0" smtClean="0"/>
              <a:t>the flow entry exceeded the limitation.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9EA20-4739-430C-9F23-AC0235BAEA2A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789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Evaluation</a:t>
            </a:r>
            <a:endParaRPr lang="en-US" sz="3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304800" y="1219200"/>
            <a:ext cx="8763000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ko-KR" sz="2000" dirty="0" smtClean="0"/>
              <a:t>Evaluate </a:t>
            </a:r>
            <a:r>
              <a:rPr lang="en-US" altLang="ko-KR" sz="2000" dirty="0"/>
              <a:t>the </a:t>
            </a:r>
            <a:r>
              <a:rPr lang="en-US" altLang="ko-KR" sz="2000" dirty="0" err="1"/>
              <a:t>FlowVisor’s</a:t>
            </a:r>
            <a:r>
              <a:rPr lang="en-US" altLang="ko-KR" sz="2000" dirty="0"/>
              <a:t> scalability, performance, and isolation properties</a:t>
            </a:r>
            <a:r>
              <a:rPr lang="en-US" altLang="ko-KR" sz="2000" dirty="0" smtClean="0"/>
              <a:t>.</a:t>
            </a:r>
          </a:p>
          <a:p>
            <a:pPr algn="just">
              <a:lnSpc>
                <a:spcPct val="150000"/>
              </a:lnSpc>
            </a:pPr>
            <a:r>
              <a:rPr lang="en-US" altLang="ko-KR" sz="2400" b="1" dirty="0" smtClean="0"/>
              <a:t>Scalability</a:t>
            </a: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2000" dirty="0"/>
              <a:t>A single </a:t>
            </a:r>
            <a:r>
              <a:rPr lang="en-US" altLang="ko-KR" sz="2000" dirty="0" err="1"/>
              <a:t>FlowVisor</a:t>
            </a:r>
            <a:r>
              <a:rPr lang="en-US" altLang="ko-KR" sz="2000" dirty="0"/>
              <a:t> instance sufficiently cover 40+ switch and 7 slice</a:t>
            </a:r>
            <a:r>
              <a:rPr lang="en-US" altLang="ko-KR" sz="2000" dirty="0" smtClean="0"/>
              <a:t>.</a:t>
            </a: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2000" dirty="0"/>
              <a:t>Factors of The </a:t>
            </a:r>
            <a:r>
              <a:rPr lang="en-US" altLang="ko-KR" sz="2000" dirty="0" err="1"/>
              <a:t>FlowVisor's</a:t>
            </a:r>
            <a:r>
              <a:rPr lang="en-US" altLang="ko-KR" sz="2000" dirty="0"/>
              <a:t> workload: # of switches and slices, and </a:t>
            </a:r>
            <a:r>
              <a:rPr lang="en-US" altLang="ko-KR" sz="2000" dirty="0" err="1"/>
              <a:t>flowspace</a:t>
            </a:r>
            <a:r>
              <a:rPr lang="en-US" altLang="ko-KR" sz="2000" dirty="0"/>
              <a:t> rules per slice, the rate of new flow messages</a:t>
            </a:r>
            <a:r>
              <a:rPr lang="en-US" altLang="ko-KR" sz="2000" dirty="0" smtClean="0"/>
              <a:t>.</a:t>
            </a: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2000" dirty="0"/>
              <a:t>Two types of </a:t>
            </a:r>
            <a:r>
              <a:rPr lang="en-US" altLang="ko-KR" sz="2000" dirty="0" smtClean="0"/>
              <a:t>workloads</a:t>
            </a:r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9905088"/>
              </p:ext>
            </p:extLst>
          </p:nvPr>
        </p:nvGraphicFramePr>
        <p:xfrm>
          <a:off x="838200" y="4173855"/>
          <a:ext cx="7848600" cy="1772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1356"/>
                <a:gridCol w="754673"/>
                <a:gridCol w="1660281"/>
                <a:gridCol w="1222570"/>
                <a:gridCol w="1569720"/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Case</a:t>
                      </a:r>
                      <a:r>
                        <a:rPr lang="ko-KR" altLang="en-US" sz="1600" dirty="0" smtClean="0"/>
                        <a:t>＼</a:t>
                      </a:r>
                      <a:r>
                        <a:rPr lang="en-US" altLang="ko-KR" sz="1600" dirty="0" smtClean="0"/>
                        <a:t>workload factors </a:t>
                      </a:r>
                      <a:endParaRPr lang="ko-KR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slice</a:t>
                      </a:r>
                      <a:endParaRPr lang="ko-KR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rules per slice</a:t>
                      </a:r>
                      <a:endParaRPr lang="ko-KR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switches</a:t>
                      </a:r>
                      <a:endParaRPr lang="ko-KR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new flows per second per switch</a:t>
                      </a:r>
                      <a:endParaRPr lang="ko-KR" altLang="en-US" sz="16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General observed Environment case</a:t>
                      </a:r>
                      <a:endParaRPr lang="ko-KR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1</a:t>
                      </a:r>
                      <a:endParaRPr lang="ko-KR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35</a:t>
                      </a:r>
                      <a:endParaRPr lang="ko-KR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28</a:t>
                      </a:r>
                      <a:endParaRPr lang="ko-KR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1.55</a:t>
                      </a:r>
                      <a:endParaRPr lang="ko-KR" altLang="en-US" sz="16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A synthetic workload case</a:t>
                      </a:r>
                      <a:endParaRPr lang="ko-KR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1</a:t>
                      </a:r>
                      <a:endParaRPr lang="ko-KR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1000</a:t>
                      </a:r>
                      <a:endParaRPr lang="ko-KR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10</a:t>
                      </a:r>
                      <a:endParaRPr lang="ko-KR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100</a:t>
                      </a:r>
                      <a:endParaRPr lang="ko-KR" altLang="en-US" sz="16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9EA20-4739-430C-9F23-AC0235BAEA2A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030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Difference between the real network and </a:t>
            </a:r>
            <a:b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the test environment</a:t>
            </a:r>
            <a:endParaRPr lang="en-US" sz="3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037304"/>
            <a:ext cx="2362200" cy="685800"/>
          </a:xfrm>
        </p:spPr>
        <p:txBody>
          <a:bodyPr>
            <a:normAutofit/>
          </a:bodyPr>
          <a:lstStyle/>
          <a:p>
            <a:r>
              <a:rPr lang="en-US" sz="2400" dirty="0"/>
              <a:t>L</a:t>
            </a:r>
            <a:r>
              <a:rPr lang="en-US" sz="2400" dirty="0" smtClean="0"/>
              <a:t>arger scale</a:t>
            </a:r>
            <a:endParaRPr lang="en-US" sz="2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64275"/>
            <a:ext cx="2133600" cy="365125"/>
          </a:xfrm>
        </p:spPr>
        <p:txBody>
          <a:bodyPr/>
          <a:lstStyle/>
          <a:p>
            <a:fld id="{4DD9EA20-4739-430C-9F23-AC0235BAEA2A}" type="slidenum">
              <a:rPr lang="en-US" smtClean="0"/>
              <a:t>3</a:t>
            </a:fld>
            <a:endParaRPr lang="en-US" dirty="0"/>
          </a:p>
        </p:txBody>
      </p:sp>
      <p:grpSp>
        <p:nvGrpSpPr>
          <p:cNvPr id="5" name="그룹 4"/>
          <p:cNvGrpSpPr/>
          <p:nvPr/>
        </p:nvGrpSpPr>
        <p:grpSpPr>
          <a:xfrm>
            <a:off x="2864618" y="2037304"/>
            <a:ext cx="4145782" cy="685800"/>
            <a:chOff x="2864618" y="2037304"/>
            <a:chExt cx="4145782" cy="685800"/>
          </a:xfrm>
        </p:grpSpPr>
        <p:cxnSp>
          <p:nvCxnSpPr>
            <p:cNvPr id="7" name="직선 화살표 연결선 6"/>
            <p:cNvCxnSpPr/>
            <p:nvPr/>
          </p:nvCxnSpPr>
          <p:spPr>
            <a:xfrm>
              <a:off x="2864618" y="2286000"/>
              <a:ext cx="6096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Content Placeholder 2"/>
            <p:cNvSpPr txBox="1">
              <a:spLocks/>
            </p:cNvSpPr>
            <p:nvPr/>
          </p:nvSpPr>
          <p:spPr>
            <a:xfrm>
              <a:off x="3536182" y="2037304"/>
              <a:ext cx="3474218" cy="68580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+mj-lt"/>
                  <a:ea typeface="+mj-ea"/>
                  <a:cs typeface="+mj-cs"/>
                </a:rPr>
                <a:t>More </a:t>
              </a:r>
              <a:r>
                <a:rPr lang="en-US" sz="2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+mj-lt"/>
                  <a:ea typeface="+mj-ea"/>
                  <a:cs typeface="+mj-cs"/>
                </a:rPr>
                <a:t>money</a:t>
              </a:r>
            </a:p>
          </p:txBody>
        </p:sp>
      </p:grpSp>
      <p:sp>
        <p:nvSpPr>
          <p:cNvPr id="16" name="Content Placeholder 2"/>
          <p:cNvSpPr txBox="1">
            <a:spLocks/>
          </p:cNvSpPr>
          <p:nvPr/>
        </p:nvSpPr>
        <p:spPr>
          <a:xfrm>
            <a:off x="543449" y="2536376"/>
            <a:ext cx="4302370" cy="858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real user traffic on </a:t>
            </a:r>
            <a:r>
              <a:rPr lang="en-US" sz="2400" dirty="0" err="1"/>
              <a:t>testbed</a:t>
            </a:r>
            <a:r>
              <a:rPr lang="en-US" sz="2400" dirty="0"/>
              <a:t> </a:t>
            </a:r>
            <a:r>
              <a:rPr lang="en-US" sz="2400" dirty="0" smtClean="0"/>
              <a:t>network</a:t>
            </a:r>
            <a:endParaRPr lang="en-US" sz="2400" b="1" dirty="0" smtClean="0"/>
          </a:p>
        </p:txBody>
      </p:sp>
      <p:grpSp>
        <p:nvGrpSpPr>
          <p:cNvPr id="6" name="그룹 5"/>
          <p:cNvGrpSpPr/>
          <p:nvPr/>
        </p:nvGrpSpPr>
        <p:grpSpPr>
          <a:xfrm>
            <a:off x="4845818" y="2566520"/>
            <a:ext cx="4139084" cy="685800"/>
            <a:chOff x="4845818" y="2566520"/>
            <a:chExt cx="4139084" cy="685800"/>
          </a:xfrm>
        </p:grpSpPr>
        <p:cxnSp>
          <p:nvCxnSpPr>
            <p:cNvPr id="17" name="직선 화살표 연결선 16"/>
            <p:cNvCxnSpPr/>
            <p:nvPr/>
          </p:nvCxnSpPr>
          <p:spPr>
            <a:xfrm>
              <a:off x="4845818" y="2811030"/>
              <a:ext cx="6096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8" name="Content Placeholder 2"/>
            <p:cNvSpPr txBox="1">
              <a:spLocks/>
            </p:cNvSpPr>
            <p:nvPr/>
          </p:nvSpPr>
          <p:spPr>
            <a:xfrm>
              <a:off x="5510684" y="2566520"/>
              <a:ext cx="3474218" cy="68580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+mj-lt"/>
                  <a:ea typeface="+mj-ea"/>
                  <a:cs typeface="+mj-cs"/>
                </a:rPr>
                <a:t>Requires </a:t>
              </a:r>
              <a:r>
                <a:rPr lang="en-US" sz="2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+mj-lt"/>
                  <a:ea typeface="+mj-ea"/>
                  <a:cs typeface="+mj-cs"/>
                </a:rPr>
                <a:t>downtime.</a:t>
              </a:r>
            </a:p>
          </p:txBody>
        </p:sp>
      </p:grpSp>
      <p:sp>
        <p:nvSpPr>
          <p:cNvPr id="19" name="Content Placeholder 2"/>
          <p:cNvSpPr txBox="1">
            <a:spLocks/>
          </p:cNvSpPr>
          <p:nvPr/>
        </p:nvSpPr>
        <p:spPr>
          <a:xfrm>
            <a:off x="543448" y="3326850"/>
            <a:ext cx="4660370" cy="858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using real </a:t>
            </a:r>
            <a:r>
              <a:rPr lang="en-US" sz="2400" dirty="0" smtClean="0"/>
              <a:t>equipment</a:t>
            </a:r>
            <a:endParaRPr lang="en-US" sz="2400" b="1" dirty="0" smtClean="0"/>
          </a:p>
        </p:txBody>
      </p:sp>
      <p:grpSp>
        <p:nvGrpSpPr>
          <p:cNvPr id="8" name="그룹 7"/>
          <p:cNvGrpSpPr/>
          <p:nvPr/>
        </p:nvGrpSpPr>
        <p:grpSpPr>
          <a:xfrm>
            <a:off x="4007618" y="3174450"/>
            <a:ext cx="3992127" cy="957942"/>
            <a:chOff x="4007618" y="3174450"/>
            <a:chExt cx="3992127" cy="957942"/>
          </a:xfrm>
        </p:grpSpPr>
        <p:cxnSp>
          <p:nvCxnSpPr>
            <p:cNvPr id="20" name="직선 화살표 연결선 19"/>
            <p:cNvCxnSpPr/>
            <p:nvPr/>
          </p:nvCxnSpPr>
          <p:spPr>
            <a:xfrm>
              <a:off x="4007618" y="3581408"/>
              <a:ext cx="6096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1" name="Content Placeholder 2"/>
            <p:cNvSpPr txBox="1">
              <a:spLocks/>
            </p:cNvSpPr>
            <p:nvPr/>
          </p:nvSpPr>
          <p:spPr>
            <a:xfrm>
              <a:off x="4693418" y="3174450"/>
              <a:ext cx="3306327" cy="95794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+mj-lt"/>
                  <a:ea typeface="+mj-ea"/>
                  <a:cs typeface="+mj-cs"/>
                </a:rPr>
                <a:t>V</a:t>
              </a:r>
              <a:r>
                <a:rPr lang="en-US" sz="2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+mj-lt"/>
                  <a:ea typeface="+mj-ea"/>
                  <a:cs typeface="+mj-cs"/>
                </a:rPr>
                <a:t>endor </a:t>
              </a:r>
              <a:r>
                <a:rPr lang="en-US" sz="2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+mj-lt"/>
                  <a:ea typeface="+mj-ea"/>
                  <a:cs typeface="+mj-cs"/>
                </a:rPr>
                <a:t>adoption can take </a:t>
              </a:r>
              <a:r>
                <a:rPr lang="en-US" sz="2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+mj-lt"/>
                  <a:ea typeface="+mj-ea"/>
                  <a:cs typeface="+mj-cs"/>
                </a:rPr>
                <a:t>years</a:t>
              </a:r>
              <a:endPara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endParaRPr>
            </a:p>
          </p:txBody>
        </p:sp>
      </p:grpSp>
      <p:sp>
        <p:nvSpPr>
          <p:cNvPr id="14" name="직사각형 13"/>
          <p:cNvSpPr/>
          <p:nvPr/>
        </p:nvSpPr>
        <p:spPr>
          <a:xfrm>
            <a:off x="381000" y="1476772"/>
            <a:ext cx="66603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400" b="1" dirty="0">
                <a:latin typeface="+mj-lt"/>
                <a:ea typeface="+mj-ea"/>
                <a:cs typeface="+mj-cs"/>
              </a:rPr>
              <a:t>Difficulties of building a realistic </a:t>
            </a:r>
            <a:r>
              <a:rPr lang="en-US" altLang="ko-KR" sz="2400" b="1" dirty="0" err="1">
                <a:latin typeface="+mj-lt"/>
                <a:ea typeface="+mj-ea"/>
                <a:cs typeface="+mj-cs"/>
              </a:rPr>
              <a:t>testbed</a:t>
            </a:r>
            <a:endParaRPr lang="ko-KR" altLang="en-US" sz="2400" b="1" dirty="0">
              <a:latin typeface="+mj-lt"/>
              <a:ea typeface="+mj-ea"/>
              <a:cs typeface="+mj-cs"/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381000" y="4114800"/>
            <a:ext cx="8686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400" b="1" dirty="0">
                <a:latin typeface="+mj-lt"/>
                <a:ea typeface="+mj-ea"/>
                <a:cs typeface="+mj-cs"/>
              </a:rPr>
              <a:t>The limitations of test environment</a:t>
            </a:r>
            <a:endParaRPr lang="ko-KR" altLang="en-US" sz="2400" b="1" dirty="0">
              <a:latin typeface="+mj-lt"/>
              <a:ea typeface="+mj-ea"/>
              <a:cs typeface="+mj-cs"/>
            </a:endParaRPr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533400" y="4618967"/>
            <a:ext cx="3921370" cy="68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using software switches</a:t>
            </a:r>
          </a:p>
        </p:txBody>
      </p:sp>
      <p:grpSp>
        <p:nvGrpSpPr>
          <p:cNvPr id="9" name="그룹 8"/>
          <p:cNvGrpSpPr/>
          <p:nvPr/>
        </p:nvGrpSpPr>
        <p:grpSpPr>
          <a:xfrm>
            <a:off x="4360986" y="4618967"/>
            <a:ext cx="4121498" cy="685800"/>
            <a:chOff x="4360986" y="4618967"/>
            <a:chExt cx="4121498" cy="685800"/>
          </a:xfrm>
        </p:grpSpPr>
        <p:cxnSp>
          <p:nvCxnSpPr>
            <p:cNvPr id="25" name="직선 화살표 연결선 24"/>
            <p:cNvCxnSpPr/>
            <p:nvPr/>
          </p:nvCxnSpPr>
          <p:spPr>
            <a:xfrm>
              <a:off x="4360986" y="4867663"/>
              <a:ext cx="6096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6" name="Content Placeholder 2"/>
            <p:cNvSpPr txBox="1">
              <a:spLocks/>
            </p:cNvSpPr>
            <p:nvPr/>
          </p:nvSpPr>
          <p:spPr>
            <a:xfrm>
              <a:off x="5008266" y="4618967"/>
              <a:ext cx="3474218" cy="68580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+mj-lt"/>
                  <a:ea typeface="+mj-ea"/>
                  <a:cs typeface="+mj-cs"/>
                </a:rPr>
                <a:t>takes </a:t>
              </a:r>
              <a:r>
                <a:rPr lang="en-US" sz="2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+mj-lt"/>
                  <a:ea typeface="+mj-ea"/>
                  <a:cs typeface="+mj-cs"/>
                </a:rPr>
                <a:t>a long </a:t>
              </a:r>
              <a:r>
                <a:rPr lang="en-US" sz="2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+mj-lt"/>
                  <a:ea typeface="+mj-ea"/>
                  <a:cs typeface="+mj-cs"/>
                </a:rPr>
                <a:t>time</a:t>
              </a:r>
              <a:endPara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endParaRPr>
            </a:p>
          </p:txBody>
        </p:sp>
      </p:grpSp>
      <p:sp>
        <p:nvSpPr>
          <p:cNvPr id="27" name="Content Placeholder 2"/>
          <p:cNvSpPr txBox="1">
            <a:spLocks/>
          </p:cNvSpPr>
          <p:nvPr/>
        </p:nvSpPr>
        <p:spPr>
          <a:xfrm>
            <a:off x="533400" y="5115937"/>
            <a:ext cx="4295672" cy="68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Simulation and emulation</a:t>
            </a:r>
          </a:p>
        </p:txBody>
      </p:sp>
      <p:grpSp>
        <p:nvGrpSpPr>
          <p:cNvPr id="10" name="그룹 9"/>
          <p:cNvGrpSpPr/>
          <p:nvPr/>
        </p:nvGrpSpPr>
        <p:grpSpPr>
          <a:xfrm>
            <a:off x="4620568" y="5115937"/>
            <a:ext cx="4121498" cy="685800"/>
            <a:chOff x="4620568" y="5115937"/>
            <a:chExt cx="4121498" cy="685800"/>
          </a:xfrm>
        </p:grpSpPr>
        <p:cxnSp>
          <p:nvCxnSpPr>
            <p:cNvPr id="28" name="직선 화살표 연결선 27"/>
            <p:cNvCxnSpPr/>
            <p:nvPr/>
          </p:nvCxnSpPr>
          <p:spPr>
            <a:xfrm>
              <a:off x="4620568" y="5364633"/>
              <a:ext cx="6096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9" name="Content Placeholder 2"/>
            <p:cNvSpPr txBox="1">
              <a:spLocks/>
            </p:cNvSpPr>
            <p:nvPr/>
          </p:nvSpPr>
          <p:spPr>
            <a:xfrm>
              <a:off x="5267848" y="5115937"/>
              <a:ext cx="3474218" cy="68580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+mj-lt"/>
                  <a:ea typeface="+mj-ea"/>
                  <a:cs typeface="+mj-cs"/>
                </a:rPr>
                <a:t>lack scale and realism</a:t>
              </a:r>
            </a:p>
          </p:txBody>
        </p:sp>
      </p:grpSp>
      <p:sp>
        <p:nvSpPr>
          <p:cNvPr id="30" name="Content Placeholder 2"/>
          <p:cNvSpPr txBox="1">
            <a:spLocks/>
          </p:cNvSpPr>
          <p:nvPr/>
        </p:nvSpPr>
        <p:spPr>
          <a:xfrm>
            <a:off x="533401" y="5609140"/>
            <a:ext cx="4295672" cy="68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Special isolated </a:t>
            </a:r>
            <a:r>
              <a:rPr lang="en-US" sz="2400" dirty="0" err="1"/>
              <a:t>testbeds</a:t>
            </a:r>
            <a:endParaRPr lang="en-US" sz="2400" dirty="0"/>
          </a:p>
        </p:txBody>
      </p:sp>
      <p:grpSp>
        <p:nvGrpSpPr>
          <p:cNvPr id="11" name="그룹 10"/>
          <p:cNvGrpSpPr/>
          <p:nvPr/>
        </p:nvGrpSpPr>
        <p:grpSpPr>
          <a:xfrm>
            <a:off x="4454770" y="5638800"/>
            <a:ext cx="4613030" cy="979303"/>
            <a:chOff x="4454770" y="5638800"/>
            <a:chExt cx="4613030" cy="979303"/>
          </a:xfrm>
        </p:grpSpPr>
        <p:cxnSp>
          <p:nvCxnSpPr>
            <p:cNvPr id="31" name="직선 화살표 연결선 30"/>
            <p:cNvCxnSpPr/>
            <p:nvPr/>
          </p:nvCxnSpPr>
          <p:spPr>
            <a:xfrm>
              <a:off x="4454770" y="5857836"/>
              <a:ext cx="6096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2" name="Content Placeholder 2"/>
            <p:cNvSpPr txBox="1">
              <a:spLocks/>
            </p:cNvSpPr>
            <p:nvPr/>
          </p:nvSpPr>
          <p:spPr>
            <a:xfrm>
              <a:off x="5095352" y="5638800"/>
              <a:ext cx="3972448" cy="979303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0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+mj-lt"/>
                  <a:ea typeface="+mj-ea"/>
                  <a:cs typeface="+mj-cs"/>
                </a:rPr>
                <a:t>Dedicated </a:t>
              </a:r>
              <a:r>
                <a:rPr lang="en-US" sz="20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+mj-lt"/>
                  <a:ea typeface="+mj-ea"/>
                  <a:cs typeface="+mj-cs"/>
                </a:rPr>
                <a:t>to a particular </a:t>
              </a:r>
              <a:endPara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endParaRPr>
            </a:p>
            <a:p>
              <a:pPr marL="0" indent="0">
                <a:buNone/>
              </a:pPr>
              <a:r>
                <a:rPr lang="en-US" sz="20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+mj-lt"/>
                  <a:ea typeface="+mj-ea"/>
                  <a:cs typeface="+mj-cs"/>
                </a:rPr>
                <a:t>type of experiment </a:t>
              </a:r>
              <a:r>
                <a:rPr lang="en-US" sz="20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+mj-lt"/>
                  <a:ea typeface="+mj-ea"/>
                  <a:cs typeface="+mj-cs"/>
                </a:rPr>
                <a:t>and </a:t>
              </a:r>
              <a:endPara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endParaRPr>
            </a:p>
            <a:p>
              <a:pPr marL="0" indent="0">
                <a:buNone/>
              </a:pPr>
              <a:r>
                <a:rPr lang="en-US" sz="20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+mj-lt"/>
                  <a:ea typeface="+mj-ea"/>
                  <a:cs typeface="+mj-cs"/>
                </a:rPr>
                <a:t>exceed </a:t>
              </a:r>
              <a:r>
                <a:rPr lang="en-US" sz="20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+mj-lt"/>
                  <a:ea typeface="+mj-ea"/>
                  <a:cs typeface="+mj-cs"/>
                </a:rPr>
                <a:t>research budget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61926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Evaluation</a:t>
            </a:r>
            <a:endParaRPr lang="en-US" sz="3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304800" y="2919948"/>
            <a:ext cx="8763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ko-KR" sz="2400" b="1" dirty="0" smtClean="0"/>
              <a:t>Scalability(cont.)</a:t>
            </a: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2000" dirty="0" smtClean="0"/>
              <a:t>Test </a:t>
            </a:r>
            <a:r>
              <a:rPr lang="en-US" altLang="ko-KR" sz="2000" dirty="0"/>
              <a:t>time: 5 </a:t>
            </a:r>
            <a:r>
              <a:rPr lang="en-US" altLang="ko-KR" sz="2000" dirty="0" smtClean="0"/>
              <a:t>minutes, Measured </a:t>
            </a:r>
            <a:r>
              <a:rPr lang="en-US" altLang="ko-KR" sz="2000" dirty="0"/>
              <a:t>value: CPU </a:t>
            </a:r>
            <a:r>
              <a:rPr lang="en-US" altLang="ko-KR" sz="2000" dirty="0" smtClean="0"/>
              <a:t>utilization</a:t>
            </a: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2000" dirty="0" smtClean="0"/>
              <a:t>Results</a:t>
            </a:r>
          </a:p>
          <a:p>
            <a:pPr marL="800100" lvl="1" indent="-342900" algn="just">
              <a:lnSpc>
                <a:spcPct val="150000"/>
              </a:lnSpc>
              <a:buFont typeface="맑은 고딕" panose="020B0503020000020004" pitchFamily="50" charset="-127"/>
              <a:buChar char="–"/>
            </a:pPr>
            <a:r>
              <a:rPr lang="en-US" altLang="ko-KR" sz="1600" dirty="0" smtClean="0"/>
              <a:t>The high </a:t>
            </a:r>
            <a:r>
              <a:rPr lang="en-US" altLang="ko-KR" sz="1600" dirty="0"/>
              <a:t>workload </a:t>
            </a:r>
            <a:r>
              <a:rPr lang="en-US" altLang="ko-KR" sz="1600" dirty="0" smtClean="0"/>
              <a:t>shows </a:t>
            </a:r>
            <a:r>
              <a:rPr lang="en-US" altLang="ko-KR" sz="1600" dirty="0"/>
              <a:t>that CPU utilization increases linearly</a:t>
            </a:r>
            <a:r>
              <a:rPr lang="en-US" altLang="ko-KR" sz="1600" dirty="0" smtClean="0"/>
              <a:t>.</a:t>
            </a:r>
          </a:p>
          <a:p>
            <a:pPr marL="800100" lvl="1" indent="-342900" algn="just">
              <a:lnSpc>
                <a:spcPct val="150000"/>
              </a:lnSpc>
              <a:buFont typeface="맑은 고딕" panose="020B0503020000020004" pitchFamily="50" charset="-127"/>
              <a:buChar char="–"/>
            </a:pPr>
            <a:r>
              <a:rPr lang="en-US" altLang="ko-KR" sz="1600" dirty="0"/>
              <a:t>high workload(with 10 </a:t>
            </a:r>
            <a:r>
              <a:rPr lang="en-US" altLang="ko-KR" sz="1600" dirty="0" err="1"/>
              <a:t>switchs</a:t>
            </a:r>
            <a:r>
              <a:rPr lang="en-US" altLang="ko-KR" sz="1600" dirty="0"/>
              <a:t> x 100 new flows/s = 1000 new flows/s) ≒ </a:t>
            </a:r>
          </a:p>
          <a:p>
            <a:pPr lvl="1" algn="just">
              <a:lnSpc>
                <a:spcPct val="150000"/>
              </a:lnSpc>
            </a:pPr>
            <a:r>
              <a:rPr lang="en-US" altLang="ko-KR" sz="1600" dirty="0"/>
              <a:t> </a:t>
            </a:r>
            <a:r>
              <a:rPr lang="en-US" altLang="ko-KR" sz="1600" dirty="0" smtClean="0"/>
              <a:t>    the </a:t>
            </a:r>
            <a:r>
              <a:rPr lang="en-US" altLang="ko-KR" sz="1600" dirty="0"/>
              <a:t>peak rate of published real-world enterprise networks</a:t>
            </a:r>
          </a:p>
          <a:p>
            <a:pPr lvl="1" algn="just">
              <a:lnSpc>
                <a:spcPct val="150000"/>
              </a:lnSpc>
            </a:pPr>
            <a:r>
              <a:rPr lang="en-US" altLang="ko-KR" sz="1600" dirty="0" smtClean="0"/>
              <a:t>     (</a:t>
            </a:r>
            <a:r>
              <a:rPr lang="en-US" altLang="ko-KR" sz="1600" dirty="0"/>
              <a:t>an 8,000 host network generated a peak rate of 1,200 new flows per second</a:t>
            </a:r>
            <a:r>
              <a:rPr lang="en-US" altLang="ko-KR" sz="1600" dirty="0" smtClean="0"/>
              <a:t>)</a:t>
            </a:r>
            <a:endParaRPr lang="en-US" altLang="ko-KR" sz="1600" dirty="0"/>
          </a:p>
          <a:p>
            <a:pPr marL="800100" lvl="1" indent="-342900" algn="just">
              <a:lnSpc>
                <a:spcPct val="150000"/>
              </a:lnSpc>
              <a:buFont typeface="맑은 고딕" panose="020B0503020000020004" pitchFamily="50" charset="-127"/>
              <a:buChar char="–"/>
            </a:pPr>
            <a:r>
              <a:rPr lang="en-US" altLang="ko-KR" sz="1600" dirty="0"/>
              <a:t>The observed workload showed a value within 0% to 10%. = General observed Environment case roughly independent of the experimental variable.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90019"/>
            <a:ext cx="7620000" cy="1857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9EA20-4739-430C-9F23-AC0235BAEA2A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455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Evaluation</a:t>
            </a:r>
            <a:endParaRPr lang="en-US" sz="3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304800" y="1068824"/>
            <a:ext cx="8763000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ko-KR" sz="2400" b="1" dirty="0"/>
              <a:t>Performance </a:t>
            </a:r>
            <a:r>
              <a:rPr lang="en-US" altLang="ko-KR" sz="2400" b="1" dirty="0" smtClean="0"/>
              <a:t>Overhead</a:t>
            </a: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2000" dirty="0" err="1" smtClean="0"/>
              <a:t>FlowVisor</a:t>
            </a:r>
            <a:r>
              <a:rPr lang="en-US" altLang="ko-KR" sz="2000" dirty="0" smtClean="0"/>
              <a:t> </a:t>
            </a:r>
            <a:r>
              <a:rPr lang="en-US" altLang="ko-KR" sz="2000" dirty="0"/>
              <a:t>only adds overhead to actions that cross between the control and data plane layers</a:t>
            </a:r>
            <a:r>
              <a:rPr lang="en-US" altLang="ko-KR" sz="2000" dirty="0" smtClean="0"/>
              <a:t>.</a:t>
            </a: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2000" dirty="0" smtClean="0"/>
              <a:t>Measure </a:t>
            </a:r>
            <a:r>
              <a:rPr lang="en-US" altLang="ko-KR" sz="2000" dirty="0"/>
              <a:t>latency of new flow message between the switch and controller with and without the </a:t>
            </a:r>
            <a:r>
              <a:rPr lang="en-US" altLang="ko-KR" sz="2000" dirty="0" err="1"/>
              <a:t>FlowVisor</a:t>
            </a:r>
            <a:r>
              <a:rPr lang="en-US" altLang="ko-KR" sz="2000" dirty="0" smtClean="0"/>
              <a:t>.</a:t>
            </a:r>
          </a:p>
          <a:p>
            <a:pPr marL="800100" lvl="1" indent="-342900" algn="just">
              <a:lnSpc>
                <a:spcPct val="150000"/>
              </a:lnSpc>
              <a:buFontTx/>
              <a:buChar char="-"/>
            </a:pPr>
            <a:r>
              <a:rPr lang="en-US" altLang="ko-KR" sz="2000" dirty="0" smtClean="0"/>
              <a:t>Experiment </a:t>
            </a:r>
            <a:r>
              <a:rPr lang="en-US" altLang="ko-KR" sz="2000" dirty="0"/>
              <a:t>environment</a:t>
            </a:r>
            <a:r>
              <a:rPr lang="en-US" altLang="ko-KR" sz="2000" dirty="0" smtClean="0"/>
              <a:t>:</a:t>
            </a:r>
          </a:p>
          <a:p>
            <a:pPr marL="1200150" lvl="2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ko-KR" sz="1600" dirty="0" smtClean="0"/>
              <a:t>Machine </a:t>
            </a:r>
            <a:r>
              <a:rPr lang="en-US" altLang="ko-KR" sz="1600" dirty="0"/>
              <a:t>with two interfaces to a switch.</a:t>
            </a:r>
          </a:p>
          <a:p>
            <a:pPr marL="1200150" lvl="2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ko-KR" sz="1600" dirty="0"/>
              <a:t>O</a:t>
            </a:r>
            <a:r>
              <a:rPr lang="en-US" altLang="ko-KR" sz="1600" dirty="0" smtClean="0"/>
              <a:t>ne </a:t>
            </a:r>
            <a:r>
              <a:rPr lang="en-US" altLang="ko-KR" sz="1600" dirty="0"/>
              <a:t>interface sends a packet every 20ms (50 packets per second)</a:t>
            </a:r>
          </a:p>
          <a:p>
            <a:pPr marL="1200150" lvl="2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ko-KR" sz="1600" dirty="0"/>
              <a:t>T</a:t>
            </a:r>
            <a:r>
              <a:rPr lang="en-US" altLang="ko-KR" sz="1600" dirty="0" smtClean="0"/>
              <a:t>he </a:t>
            </a:r>
            <a:r>
              <a:rPr lang="en-US" altLang="ko-KR" sz="1600" dirty="0"/>
              <a:t>other interface is the </a:t>
            </a:r>
            <a:r>
              <a:rPr lang="en-US" altLang="ko-KR" sz="1600" dirty="0" err="1"/>
              <a:t>OpenFlow</a:t>
            </a:r>
            <a:r>
              <a:rPr lang="en-US" altLang="ko-KR" sz="1600" dirty="0"/>
              <a:t> control channel</a:t>
            </a:r>
            <a:r>
              <a:rPr lang="en-US" altLang="ko-KR" sz="1600" dirty="0" smtClean="0"/>
              <a:t>.</a:t>
            </a:r>
          </a:p>
          <a:p>
            <a:pPr marL="342900" lvl="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2000" dirty="0" smtClean="0">
                <a:solidFill>
                  <a:prstClr val="black"/>
                </a:solidFill>
              </a:rPr>
              <a:t>Results</a:t>
            </a:r>
          </a:p>
          <a:p>
            <a:pPr marL="800100" lvl="1" indent="-342900" algn="just">
              <a:lnSpc>
                <a:spcPct val="150000"/>
              </a:lnSpc>
              <a:buFont typeface="맑은 고딕" panose="020B0503020000020004" pitchFamily="50" charset="-127"/>
              <a:buChar char="–"/>
            </a:pPr>
            <a:r>
              <a:rPr lang="en-US" altLang="ko-KR" sz="1600" dirty="0"/>
              <a:t>latency(average) between the switch and controller with </a:t>
            </a:r>
            <a:r>
              <a:rPr lang="en-US" altLang="ko-KR" sz="1600" dirty="0" err="1"/>
              <a:t>FlowVisor</a:t>
            </a:r>
            <a:r>
              <a:rPr lang="en-US" altLang="ko-KR" sz="1600" dirty="0"/>
              <a:t> = </a:t>
            </a:r>
            <a:r>
              <a:rPr lang="en-US" altLang="ko-KR" sz="1600" dirty="0" smtClean="0"/>
              <a:t>16ms</a:t>
            </a:r>
          </a:p>
          <a:p>
            <a:pPr marL="800100" lvl="1" indent="-342900" algn="just">
              <a:lnSpc>
                <a:spcPct val="150000"/>
              </a:lnSpc>
              <a:buFont typeface="맑은 고딕" panose="020B0503020000020004" pitchFamily="50" charset="-127"/>
              <a:buChar char="–"/>
            </a:pPr>
            <a:r>
              <a:rPr lang="en-US" altLang="ko-KR" sz="1600" dirty="0" smtClean="0"/>
              <a:t>latency(average</a:t>
            </a:r>
            <a:r>
              <a:rPr lang="en-US" altLang="ko-KR" sz="1600" dirty="0"/>
              <a:t>) between the switch and controller without </a:t>
            </a:r>
            <a:r>
              <a:rPr lang="en-US" altLang="ko-KR" sz="1600" dirty="0" err="1"/>
              <a:t>FlowVisor</a:t>
            </a:r>
            <a:r>
              <a:rPr lang="en-US" altLang="ko-KR" sz="1600" dirty="0"/>
              <a:t> = </a:t>
            </a:r>
            <a:r>
              <a:rPr lang="en-US" altLang="ko-KR" sz="1600" dirty="0" smtClean="0"/>
              <a:t>12ms</a:t>
            </a:r>
            <a:endParaRPr lang="en-US" altLang="ko-KR" sz="1600" dirty="0"/>
          </a:p>
          <a:p>
            <a:pPr marL="800100" lvl="1" indent="-342900" algn="just">
              <a:lnSpc>
                <a:spcPct val="150000"/>
              </a:lnSpc>
              <a:buFont typeface="맑은 고딕" panose="020B0503020000020004" pitchFamily="50" charset="-127"/>
              <a:buChar char="–"/>
            </a:pPr>
            <a:r>
              <a:rPr lang="en-US" altLang="ko-KR" sz="1600" dirty="0" smtClean="0"/>
              <a:t>These </a:t>
            </a:r>
            <a:r>
              <a:rPr lang="en-US" altLang="ko-KR" sz="1600" dirty="0"/>
              <a:t>two result of test are too much overhead.	</a:t>
            </a:r>
            <a:endParaRPr lang="en-US" altLang="ko-KR" sz="1600" dirty="0" smtClean="0"/>
          </a:p>
          <a:p>
            <a:pPr marL="800100" lvl="1" indent="-342900" algn="just">
              <a:lnSpc>
                <a:spcPct val="150000"/>
              </a:lnSpc>
              <a:buFont typeface="Arial" pitchFamily="34" charset="0"/>
              <a:buChar char="•"/>
            </a:pPr>
            <a:endParaRPr lang="en-US" altLang="ko-KR" sz="2000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9EA20-4739-430C-9F23-AC0235BAEA2A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981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Evaluation</a:t>
            </a:r>
            <a:endParaRPr lang="en-US" sz="3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304800" y="2362200"/>
            <a:ext cx="876300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ko-KR" sz="2400" b="1" dirty="0" smtClean="0"/>
              <a:t>Performance Overhead(Cont.)</a:t>
            </a: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2000" dirty="0"/>
              <a:t>Measure latency of a port status request message between the switch and controller with and without the </a:t>
            </a:r>
            <a:r>
              <a:rPr lang="en-US" altLang="ko-KR" sz="2000" dirty="0" err="1"/>
              <a:t>FlowVisor</a:t>
            </a:r>
            <a:r>
              <a:rPr lang="en-US" altLang="ko-KR" sz="2000" dirty="0" smtClean="0"/>
              <a:t>.</a:t>
            </a: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2000" dirty="0" smtClean="0"/>
              <a:t>Experiment </a:t>
            </a:r>
            <a:r>
              <a:rPr lang="en-US" altLang="ko-KR" sz="2000" dirty="0"/>
              <a:t>environment</a:t>
            </a:r>
            <a:r>
              <a:rPr lang="en-US" altLang="ko-KR" sz="2000" dirty="0" smtClean="0"/>
              <a:t>:</a:t>
            </a:r>
          </a:p>
          <a:p>
            <a:pPr marL="1200150" lvl="2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ko-KR" sz="1600" dirty="0"/>
              <a:t>200 port status requests per second.</a:t>
            </a:r>
          </a:p>
          <a:p>
            <a:pPr marL="1200150" lvl="2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ko-KR" sz="1600" dirty="0"/>
              <a:t>the maximum request rate supported by the </a:t>
            </a:r>
            <a:r>
              <a:rPr lang="en-US" altLang="ko-KR" sz="1600" dirty="0" smtClean="0"/>
              <a:t>hardware</a:t>
            </a:r>
          </a:p>
          <a:p>
            <a:pPr marL="1200150" lvl="2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ko-KR" sz="1600" dirty="0"/>
              <a:t>The controller and the </a:t>
            </a:r>
            <a:r>
              <a:rPr lang="en-US" altLang="ko-KR" sz="1600" dirty="0" err="1"/>
              <a:t>FlowVisor</a:t>
            </a:r>
            <a:r>
              <a:rPr lang="en-US" altLang="ko-KR" sz="1600" dirty="0"/>
              <a:t> allocated in each </a:t>
            </a:r>
            <a:r>
              <a:rPr lang="en-US" altLang="ko-KR" sz="1600" dirty="0" err="1"/>
              <a:t>seperated</a:t>
            </a:r>
            <a:r>
              <a:rPr lang="en-US" altLang="ko-KR" sz="1600" dirty="0"/>
              <a:t> PC.</a:t>
            </a:r>
            <a:endParaRPr lang="en-US" altLang="ko-KR" sz="1600" dirty="0" smtClean="0"/>
          </a:p>
          <a:p>
            <a:pPr marL="342900" lvl="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2000" dirty="0" smtClean="0">
                <a:solidFill>
                  <a:prstClr val="black"/>
                </a:solidFill>
              </a:rPr>
              <a:t>Results</a:t>
            </a:r>
          </a:p>
          <a:p>
            <a:pPr marL="800100" lvl="1" indent="-342900" algn="just">
              <a:lnSpc>
                <a:spcPct val="150000"/>
              </a:lnSpc>
              <a:buFont typeface="맑은 고딕" panose="020B0503020000020004" pitchFamily="50" charset="-127"/>
              <a:buChar char="–"/>
            </a:pPr>
            <a:r>
              <a:rPr lang="en-US" altLang="ko-KR" sz="1600" dirty="0"/>
              <a:t>latency(average) between the switch and controller with </a:t>
            </a:r>
            <a:r>
              <a:rPr lang="en-US" altLang="ko-KR" sz="1600" dirty="0" err="1"/>
              <a:t>FlowVisor</a:t>
            </a:r>
            <a:r>
              <a:rPr lang="en-US" altLang="ko-KR" sz="1600" dirty="0"/>
              <a:t> = </a:t>
            </a:r>
            <a:r>
              <a:rPr lang="en-US" altLang="ko-KR" sz="1600" dirty="0" smtClean="0"/>
              <a:t>0.48</a:t>
            </a:r>
          </a:p>
          <a:p>
            <a:pPr marL="800100" lvl="1" indent="-342900" algn="just">
              <a:lnSpc>
                <a:spcPct val="150000"/>
              </a:lnSpc>
              <a:buFont typeface="맑은 고딕" panose="020B0503020000020004" pitchFamily="50" charset="-127"/>
              <a:buChar char="–"/>
            </a:pPr>
            <a:r>
              <a:rPr lang="en-US" altLang="ko-KR" sz="1600" dirty="0"/>
              <a:t>port status response time being faster than new flow processing time</a:t>
            </a:r>
            <a:endParaRPr lang="en-US" altLang="ko-KR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406" y="669311"/>
            <a:ext cx="5153025" cy="1845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9EA20-4739-430C-9F23-AC0235BAEA2A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656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Evaluation</a:t>
            </a:r>
            <a:endParaRPr lang="en-US" sz="3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304800" y="2557117"/>
            <a:ext cx="8763000" cy="42246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500"/>
              </a:lnSpc>
            </a:pPr>
            <a:r>
              <a:rPr lang="en-US" altLang="ko-KR" sz="2400" b="1" dirty="0"/>
              <a:t>Bandwidth i</a:t>
            </a:r>
            <a:r>
              <a:rPr lang="en-US" altLang="ko-KR" sz="2400" b="1" dirty="0" smtClean="0"/>
              <a:t>solation</a:t>
            </a:r>
            <a:endParaRPr lang="en-US" altLang="ko-KR" sz="2400" b="1" dirty="0"/>
          </a:p>
          <a:p>
            <a:pPr algn="just">
              <a:lnSpc>
                <a:spcPts val="2500"/>
              </a:lnSpc>
            </a:pPr>
            <a:r>
              <a:rPr lang="en-US" altLang="ko-KR" sz="2000" dirty="0"/>
              <a:t>Measure the link bandwidths of experiment that two slices compete for bandwidth on a shared link</a:t>
            </a:r>
            <a:r>
              <a:rPr lang="en-US" altLang="ko-KR" sz="2000" dirty="0" smtClean="0"/>
              <a:t>.</a:t>
            </a:r>
          </a:p>
          <a:p>
            <a:pPr marL="800100" lvl="1" indent="-342900" algn="just">
              <a:lnSpc>
                <a:spcPts val="2500"/>
              </a:lnSpc>
              <a:buFontTx/>
              <a:buChar char="-"/>
            </a:pPr>
            <a:r>
              <a:rPr lang="en-US" altLang="ko-KR" sz="2000" dirty="0" smtClean="0"/>
              <a:t>Experiment </a:t>
            </a:r>
            <a:r>
              <a:rPr lang="en-US" altLang="ko-KR" sz="2000" dirty="0"/>
              <a:t>environment</a:t>
            </a:r>
            <a:r>
              <a:rPr lang="en-US" altLang="ko-KR" sz="2000" dirty="0" smtClean="0"/>
              <a:t>:</a:t>
            </a:r>
          </a:p>
          <a:p>
            <a:pPr marL="1200150" lvl="2" indent="-285750" algn="just">
              <a:lnSpc>
                <a:spcPts val="2500"/>
              </a:lnSpc>
              <a:buFont typeface="Wingdings" pitchFamily="2" charset="2"/>
              <a:buChar char="Ø"/>
            </a:pPr>
            <a:r>
              <a:rPr lang="en-US" altLang="ko-KR" sz="1600" dirty="0"/>
              <a:t>first slice sends TCP friendly traffic</a:t>
            </a:r>
          </a:p>
          <a:p>
            <a:pPr marL="1200150" lvl="2" indent="-285750" algn="just">
              <a:lnSpc>
                <a:spcPts val="2500"/>
              </a:lnSpc>
              <a:buFont typeface="Wingdings" pitchFamily="2" charset="2"/>
              <a:buChar char="Ø"/>
            </a:pPr>
            <a:r>
              <a:rPr lang="en-US" altLang="ko-KR" sz="1600" dirty="0"/>
              <a:t>other slice sends TCP-unfriendly constant-bit-rate (CBR) traffic at full link speed (1Gbps).</a:t>
            </a:r>
            <a:endParaRPr lang="en-US" altLang="ko-KR" sz="1600" dirty="0" smtClean="0"/>
          </a:p>
          <a:p>
            <a:pPr marL="342900" lvl="0" indent="-342900" algn="just">
              <a:lnSpc>
                <a:spcPts val="2500"/>
              </a:lnSpc>
              <a:buFont typeface="Arial" pitchFamily="34" charset="0"/>
              <a:buChar char="•"/>
            </a:pPr>
            <a:r>
              <a:rPr lang="en-US" altLang="ko-KR" sz="2000" dirty="0" smtClean="0">
                <a:solidFill>
                  <a:prstClr val="black"/>
                </a:solidFill>
              </a:rPr>
              <a:t>Results</a:t>
            </a:r>
          </a:p>
          <a:p>
            <a:pPr marL="800100" lvl="1" indent="-342900" algn="just">
              <a:lnSpc>
                <a:spcPts val="2500"/>
              </a:lnSpc>
              <a:buFont typeface="맑은 고딕" panose="020B0503020000020004" pitchFamily="50" charset="-127"/>
              <a:buChar char="–"/>
            </a:pPr>
            <a:r>
              <a:rPr lang="en-US" altLang="ko-KR" sz="1600" dirty="0" smtClean="0"/>
              <a:t>With the bandwidth isolation disabled (“without Slicing”): The CBR traffic consumes nearly all the bandwidth and the TCP traffic averages 1.2% of the link bandwidth.</a:t>
            </a:r>
          </a:p>
          <a:p>
            <a:pPr marL="800100" lvl="1" indent="-342900" algn="just">
              <a:lnSpc>
                <a:spcPts val="2500"/>
              </a:lnSpc>
              <a:buFont typeface="맑은 고딕" panose="020B0503020000020004" pitchFamily="50" charset="-127"/>
              <a:buChar char="–"/>
            </a:pPr>
            <a:r>
              <a:rPr lang="en-US" altLang="ko-KR" sz="1600" dirty="0" smtClean="0"/>
              <a:t>With the traffic isolation features enabled (“with 30/70% reservation”):</a:t>
            </a:r>
          </a:p>
          <a:p>
            <a:pPr lvl="2" algn="just">
              <a:lnSpc>
                <a:spcPts val="2500"/>
              </a:lnSpc>
            </a:pPr>
            <a:r>
              <a:rPr lang="en-US" altLang="ko-KR" sz="1600" dirty="0" smtClean="0"/>
              <a:t>TCP slice's bandwidth = 70%(average of 64.2%)</a:t>
            </a:r>
          </a:p>
          <a:p>
            <a:pPr lvl="2" algn="just">
              <a:lnSpc>
                <a:spcPts val="2500"/>
              </a:lnSpc>
            </a:pPr>
            <a:r>
              <a:rPr lang="en-US" altLang="ko-KR" sz="1600" dirty="0" smtClean="0"/>
              <a:t>CBR slice's bandwidth = 30%(average of 28.5%)	</a:t>
            </a:r>
            <a:endParaRPr lang="en-US" altLang="ko-KR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85036"/>
            <a:ext cx="8217249" cy="1905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9EA20-4739-430C-9F23-AC0235BAEA2A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38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Evaluation</a:t>
            </a:r>
            <a:endParaRPr lang="en-US" sz="3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304800" y="1068824"/>
            <a:ext cx="8763000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ko-KR" sz="2400" b="1" dirty="0"/>
              <a:t>Switch CPU i</a:t>
            </a:r>
            <a:r>
              <a:rPr lang="en-US" altLang="ko-KR" sz="2400" b="1" dirty="0" smtClean="0"/>
              <a:t>solation</a:t>
            </a:r>
            <a:endParaRPr lang="en-US" altLang="ko-KR" sz="2400" b="1" dirty="0"/>
          </a:p>
          <a:p>
            <a:pPr algn="just">
              <a:lnSpc>
                <a:spcPct val="150000"/>
              </a:lnSpc>
            </a:pPr>
            <a:r>
              <a:rPr lang="en-US" altLang="ko-KR" sz="2000" dirty="0"/>
              <a:t>Measure the Switch CPU Utilization of experiment with and without CPU isolation.</a:t>
            </a:r>
            <a:endParaRPr lang="en-US" altLang="ko-KR" sz="2000" dirty="0" smtClean="0"/>
          </a:p>
          <a:p>
            <a:pPr marL="800100" lvl="1" indent="-342900" algn="just">
              <a:lnSpc>
                <a:spcPct val="150000"/>
              </a:lnSpc>
              <a:buFontTx/>
              <a:buChar char="-"/>
            </a:pPr>
            <a:r>
              <a:rPr lang="en-US" altLang="ko-KR" sz="2000" dirty="0"/>
              <a:t>Experiment environment(two experiments):</a:t>
            </a:r>
            <a:endParaRPr lang="en-US" altLang="ko-KR" sz="2000" dirty="0" smtClean="0"/>
          </a:p>
          <a:p>
            <a:pPr marL="1200150" lvl="2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ko-KR" sz="1600" dirty="0"/>
              <a:t>T</a:t>
            </a:r>
            <a:r>
              <a:rPr lang="en-US" altLang="ko-KR" sz="1600" dirty="0" smtClean="0"/>
              <a:t>he </a:t>
            </a:r>
            <a:r>
              <a:rPr lang="en-US" altLang="ko-KR" sz="1600" dirty="0"/>
              <a:t>Open-Flow controller maliciously sends port stats request messages at increasing speeds.</a:t>
            </a:r>
          </a:p>
          <a:p>
            <a:pPr marL="1200150" lvl="2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ko-KR" sz="1600" dirty="0" smtClean="0"/>
              <a:t>The </a:t>
            </a:r>
            <a:r>
              <a:rPr lang="en-US" altLang="ko-KR" sz="1600" dirty="0"/>
              <a:t>switch generates new flow messages faster than its CPU can </a:t>
            </a:r>
            <a:r>
              <a:rPr lang="en-US" altLang="ko-KR" sz="1600" dirty="0" smtClean="0"/>
              <a:t>handle.</a:t>
            </a:r>
          </a:p>
          <a:p>
            <a:pPr marL="342900" lvl="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2000" dirty="0" smtClean="0">
                <a:solidFill>
                  <a:prstClr val="black"/>
                </a:solidFill>
              </a:rPr>
              <a:t>Results</a:t>
            </a:r>
          </a:p>
          <a:p>
            <a:pPr marL="800100" lvl="1" indent="-342900" algn="just">
              <a:lnSpc>
                <a:spcPct val="150000"/>
              </a:lnSpc>
              <a:buFont typeface="맑은 고딕" panose="020B0503020000020004" pitchFamily="50" charset="-127"/>
              <a:buChar char="–"/>
            </a:pPr>
            <a:r>
              <a:rPr lang="en-US" altLang="ko-KR" sz="1600" dirty="0" err="1"/>
              <a:t>FlowVisor’s</a:t>
            </a:r>
            <a:r>
              <a:rPr lang="en-US" altLang="ko-KR" sz="1600" dirty="0"/>
              <a:t> isolation reduce a</a:t>
            </a:r>
            <a:r>
              <a:rPr lang="en-US" altLang="ko-KR" sz="1600" dirty="0" smtClean="0"/>
              <a:t> </a:t>
            </a:r>
            <a:r>
              <a:rPr lang="en-US" altLang="ko-KR" sz="1600" dirty="0"/>
              <a:t>large amount </a:t>
            </a:r>
            <a:r>
              <a:rPr lang="en-US" altLang="ko-KR" sz="1600" dirty="0" smtClean="0"/>
              <a:t>of the </a:t>
            </a:r>
            <a:r>
              <a:rPr lang="en-US" altLang="ko-KR" sz="1600" dirty="0"/>
              <a:t>Switch CPU Utilization when the request rate hits 256 requests per second</a:t>
            </a:r>
            <a:r>
              <a:rPr lang="en-US" altLang="ko-KR" sz="1600" dirty="0" smtClean="0"/>
              <a:t>.</a:t>
            </a:r>
            <a:endParaRPr lang="en-US" altLang="ko-KR" sz="1600" dirty="0"/>
          </a:p>
          <a:p>
            <a:pPr marL="800100" lvl="1" indent="-342900" algn="just">
              <a:lnSpc>
                <a:spcPct val="150000"/>
              </a:lnSpc>
              <a:buFont typeface="맑은 고딕" panose="020B0503020000020004" pitchFamily="50" charset="-127"/>
              <a:buChar char="–"/>
            </a:pPr>
            <a:r>
              <a:rPr lang="en-US" altLang="ko-KR" sz="1600" dirty="0"/>
              <a:t>T</a:t>
            </a:r>
            <a:r>
              <a:rPr lang="en-US" altLang="ko-KR" sz="1600" dirty="0" smtClean="0"/>
              <a:t>he </a:t>
            </a:r>
            <a:r>
              <a:rPr lang="en-US" altLang="ko-KR" sz="1600" dirty="0"/>
              <a:t>bursts shape of Switch CPU Utilization </a:t>
            </a:r>
            <a:r>
              <a:rPr lang="en-US" altLang="ko-KR" sz="1600" dirty="0" smtClean="0"/>
              <a:t>means </a:t>
            </a:r>
            <a:r>
              <a:rPr lang="en-US" altLang="ko-KR" sz="1600" dirty="0"/>
              <a:t>that the </a:t>
            </a:r>
            <a:r>
              <a:rPr lang="en-US" altLang="ko-KR" sz="1600" dirty="0" err="1"/>
              <a:t>FlowVisor</a:t>
            </a:r>
            <a:r>
              <a:rPr lang="en-US" altLang="ko-KR" sz="1600" dirty="0"/>
              <a:t> inserts a forwarding rule to drop the offending packets for a short period when CPU exceeds a certain limit.</a:t>
            </a:r>
            <a:endParaRPr lang="en-US" altLang="ko-KR" sz="1600" dirty="0" smtClean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9EA20-4739-430C-9F23-AC0235BAEA2A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6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Autofit/>
          </a:bodyPr>
          <a:lstStyle/>
          <a:p>
            <a:r>
              <a:rPr lang="en-US" altLang="ko-KR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Trade-offs and Caveats</a:t>
            </a:r>
            <a:endParaRPr lang="en-US" sz="3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228600" y="990600"/>
            <a:ext cx="8763000" cy="5307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2000" dirty="0"/>
              <a:t>Limitations on new feature assigned to the </a:t>
            </a:r>
            <a:r>
              <a:rPr lang="en-US" altLang="ko-KR" sz="2000" dirty="0" smtClean="0"/>
              <a:t>open-flow.</a:t>
            </a:r>
            <a:endParaRPr lang="en-US" altLang="ko-KR" sz="2000" b="1" dirty="0" smtClean="0"/>
          </a:p>
          <a:p>
            <a:pPr marL="800100" lvl="1" indent="-342900" algn="just">
              <a:lnSpc>
                <a:spcPct val="150000"/>
              </a:lnSpc>
              <a:buFontTx/>
              <a:buChar char="-"/>
            </a:pPr>
            <a:r>
              <a:rPr lang="en-US" altLang="ko-KR" sz="1600" dirty="0" err="1" smtClean="0"/>
              <a:t>Openflow</a:t>
            </a:r>
            <a:r>
              <a:rPr lang="en-US" altLang="ko-KR" sz="1600" dirty="0" smtClean="0"/>
              <a:t> with hardware capabilities.</a:t>
            </a:r>
          </a:p>
          <a:p>
            <a:pPr lvl="1" algn="just">
              <a:lnSpc>
                <a:spcPct val="150000"/>
              </a:lnSpc>
            </a:pPr>
            <a:r>
              <a:rPr lang="en-US" altLang="ko-KR" sz="1600" dirty="0" smtClean="0"/>
              <a:t>     (</a:t>
            </a:r>
            <a:r>
              <a:rPr lang="en-US" altLang="ko-KR" sz="1600" dirty="0"/>
              <a:t>does not support VPNs, GRE </a:t>
            </a:r>
            <a:r>
              <a:rPr lang="en-US" altLang="ko-KR" sz="1600" dirty="0" smtClean="0"/>
              <a:t>tunnels, MPLS etc.)</a:t>
            </a:r>
            <a:endParaRPr lang="en-US" altLang="ko-KR" sz="1600" dirty="0"/>
          </a:p>
          <a:p>
            <a:pPr marL="800100" lvl="1" indent="-342900" algn="just">
              <a:lnSpc>
                <a:spcPct val="150000"/>
              </a:lnSpc>
              <a:buFontTx/>
              <a:buChar char="-"/>
            </a:pPr>
            <a:r>
              <a:rPr lang="en-US" altLang="ko-KR" sz="1600" dirty="0" smtClean="0">
                <a:solidFill>
                  <a:prstClr val="black"/>
                </a:solidFill>
              </a:rPr>
              <a:t>So </a:t>
            </a:r>
            <a:r>
              <a:rPr lang="en-US" altLang="ko-KR" sz="1600" dirty="0">
                <a:solidFill>
                  <a:prstClr val="black"/>
                </a:solidFill>
              </a:rPr>
              <a:t>we </a:t>
            </a:r>
            <a:r>
              <a:rPr lang="en-US" altLang="ko-KR" sz="1600" dirty="0" smtClean="0">
                <a:solidFill>
                  <a:prstClr val="black"/>
                </a:solidFill>
              </a:rPr>
              <a:t>should wait </a:t>
            </a:r>
            <a:r>
              <a:rPr lang="en-US" altLang="ko-KR" sz="1600" dirty="0">
                <a:solidFill>
                  <a:prstClr val="black"/>
                </a:solidFill>
              </a:rPr>
              <a:t>for the function updates of </a:t>
            </a:r>
            <a:r>
              <a:rPr lang="en-US" altLang="ko-KR" sz="1600" dirty="0" err="1">
                <a:solidFill>
                  <a:prstClr val="black"/>
                </a:solidFill>
              </a:rPr>
              <a:t>Openflow</a:t>
            </a:r>
            <a:r>
              <a:rPr lang="en-US" altLang="ko-KR" sz="1600" dirty="0">
                <a:solidFill>
                  <a:prstClr val="black"/>
                </a:solidFill>
              </a:rPr>
              <a:t> or </a:t>
            </a:r>
            <a:r>
              <a:rPr lang="en-US" altLang="ko-KR" sz="1600" dirty="0" smtClean="0">
                <a:solidFill>
                  <a:prstClr val="black"/>
                </a:solidFill>
              </a:rPr>
              <a:t>consider </a:t>
            </a:r>
            <a:r>
              <a:rPr lang="en-US" altLang="ko-KR" sz="1600" dirty="0">
                <a:solidFill>
                  <a:prstClr val="black"/>
                </a:solidFill>
              </a:rPr>
              <a:t>the following things</a:t>
            </a:r>
            <a:r>
              <a:rPr lang="en-US" altLang="ko-KR" sz="1600" dirty="0" smtClean="0">
                <a:solidFill>
                  <a:prstClr val="black"/>
                </a:solidFill>
              </a:rPr>
              <a:t>.</a:t>
            </a:r>
          </a:p>
          <a:p>
            <a:pPr marL="1257300" lvl="2" indent="-342900" algn="just">
              <a:lnSpc>
                <a:spcPct val="150000"/>
              </a:lnSpc>
              <a:buFont typeface="+mj-lt"/>
              <a:buAutoNum type="arabicParenR"/>
            </a:pPr>
            <a:r>
              <a:rPr lang="en-US" altLang="ko-KR" sz="1600" dirty="0" smtClean="0"/>
              <a:t>A </a:t>
            </a:r>
            <a:r>
              <a:rPr lang="en-US" altLang="ko-KR" sz="1600" dirty="0"/>
              <a:t>switch or </a:t>
            </a:r>
            <a:r>
              <a:rPr lang="en-US" altLang="ko-KR" sz="1600" dirty="0" smtClean="0"/>
              <a:t>router manufacturer </a:t>
            </a:r>
            <a:r>
              <a:rPr lang="en-US" altLang="ko-KR" sz="1600" dirty="0"/>
              <a:t>can expose more features to the </a:t>
            </a:r>
            <a:r>
              <a:rPr lang="en-US" altLang="ko-KR" sz="1600" dirty="0" smtClean="0"/>
              <a:t>experimenter.</a:t>
            </a:r>
          </a:p>
          <a:p>
            <a:pPr marL="1257300" lvl="2" indent="-342900" algn="just">
              <a:lnSpc>
                <a:spcPct val="150000"/>
              </a:lnSpc>
              <a:buFont typeface="+mj-lt"/>
              <a:buAutoNum type="arabicParenR"/>
            </a:pPr>
            <a:r>
              <a:rPr lang="en-US" altLang="ko-KR" sz="1600" dirty="0"/>
              <a:t>A</a:t>
            </a:r>
            <a:r>
              <a:rPr lang="en-US" altLang="ko-KR" sz="1600" dirty="0" smtClean="0"/>
              <a:t>rbitrary </a:t>
            </a:r>
            <a:r>
              <a:rPr lang="en-US" altLang="ko-KR" sz="1600" dirty="0"/>
              <a:t>processing in novel ways </a:t>
            </a:r>
            <a:r>
              <a:rPr lang="en-US" altLang="ko-KR" sz="1600" dirty="0" smtClean="0"/>
              <a:t>at every </a:t>
            </a:r>
            <a:r>
              <a:rPr lang="en-US" altLang="ko-KR" sz="1600" dirty="0"/>
              <a:t>switch in the </a:t>
            </a:r>
            <a:r>
              <a:rPr lang="en-US" altLang="ko-KR" sz="1600" dirty="0" smtClean="0"/>
              <a:t>network </a:t>
            </a:r>
            <a:r>
              <a:rPr lang="ko-KR" altLang="en-US" sz="1600" b="1" dirty="0" smtClean="0"/>
              <a:t>→ </a:t>
            </a:r>
            <a:r>
              <a:rPr lang="en-US" altLang="ko-KR" sz="1600" dirty="0" smtClean="0"/>
              <a:t>The</a:t>
            </a:r>
            <a:r>
              <a:rPr lang="en-US" altLang="ko-KR" sz="1600" b="1" dirty="0" smtClean="0"/>
              <a:t> </a:t>
            </a:r>
            <a:r>
              <a:rPr lang="en-US" altLang="ko-KR" sz="1600" dirty="0" err="1" smtClean="0"/>
              <a:t>Openflow</a:t>
            </a:r>
            <a:r>
              <a:rPr lang="en-US" altLang="ko-KR" sz="1600" dirty="0" smtClean="0"/>
              <a:t> </a:t>
            </a:r>
            <a:r>
              <a:rPr lang="en-US" altLang="ko-KR" sz="1600" dirty="0"/>
              <a:t>and </a:t>
            </a:r>
            <a:r>
              <a:rPr lang="en-US" altLang="ko-KR" sz="1600" dirty="0" err="1"/>
              <a:t>FlowVisor</a:t>
            </a:r>
            <a:r>
              <a:rPr lang="en-US" altLang="ko-KR" sz="1600" dirty="0"/>
              <a:t> become useless.</a:t>
            </a:r>
          </a:p>
          <a:p>
            <a:pPr marL="1257300" lvl="2" indent="-342900" algn="just">
              <a:lnSpc>
                <a:spcPct val="150000"/>
              </a:lnSpc>
              <a:buFont typeface="+mj-lt"/>
              <a:buAutoNum type="arabicParenR"/>
            </a:pPr>
            <a:r>
              <a:rPr lang="en-US" altLang="ko-KR" sz="1600" dirty="0" err="1"/>
              <a:t>Middlebox</a:t>
            </a:r>
            <a:r>
              <a:rPr lang="en-US" altLang="ko-KR" sz="1600" dirty="0"/>
              <a:t> can be used</a:t>
            </a:r>
            <a:r>
              <a:rPr lang="en-US" altLang="ko-KR" sz="1600" dirty="0" smtClean="0"/>
              <a:t>. But if </a:t>
            </a:r>
            <a:r>
              <a:rPr lang="en-US" altLang="ko-KR" sz="1600" dirty="0"/>
              <a:t>n</a:t>
            </a:r>
            <a:r>
              <a:rPr lang="en-US" altLang="ko-KR" sz="1600" dirty="0" smtClean="0"/>
              <a:t>umber of </a:t>
            </a:r>
            <a:r>
              <a:rPr lang="en-US" altLang="ko-KR" sz="1600" dirty="0" err="1" smtClean="0"/>
              <a:t>Middlebox</a:t>
            </a:r>
            <a:r>
              <a:rPr lang="en-US" altLang="ko-KR" sz="1600" dirty="0" smtClean="0"/>
              <a:t> increases</a:t>
            </a:r>
            <a:r>
              <a:rPr lang="en-US" altLang="ko-KR" sz="1600" dirty="0"/>
              <a:t>, the </a:t>
            </a:r>
            <a:r>
              <a:rPr lang="en-US" altLang="ko-KR" sz="1600" dirty="0" err="1"/>
              <a:t>FlowVisor</a:t>
            </a:r>
            <a:r>
              <a:rPr lang="en-US" altLang="ko-KR" sz="1600" dirty="0"/>
              <a:t> </a:t>
            </a:r>
            <a:r>
              <a:rPr lang="en-US" altLang="ko-KR" sz="1600" dirty="0" smtClean="0"/>
              <a:t>functions become weak.</a:t>
            </a:r>
          </a:p>
          <a:p>
            <a:pPr marL="800100" lvl="1" indent="-342900" algn="just">
              <a:lnSpc>
                <a:spcPct val="150000"/>
              </a:lnSpc>
              <a:buFontTx/>
              <a:buChar char="-"/>
            </a:pPr>
            <a:r>
              <a:rPr lang="en-US" altLang="ko-KR" sz="1600" dirty="0" smtClean="0">
                <a:solidFill>
                  <a:prstClr val="black"/>
                </a:solidFill>
              </a:rPr>
              <a:t>And there is </a:t>
            </a:r>
            <a:r>
              <a:rPr lang="en-US" altLang="ko-KR" sz="1600" dirty="0">
                <a:solidFill>
                  <a:prstClr val="black"/>
                </a:solidFill>
              </a:rPr>
              <a:t>currently no standardized way to </a:t>
            </a:r>
            <a:r>
              <a:rPr lang="en-US" altLang="ko-KR" sz="1600" dirty="0" smtClean="0">
                <a:solidFill>
                  <a:prstClr val="black"/>
                </a:solidFill>
              </a:rPr>
              <a:t>how to deal with physical </a:t>
            </a:r>
            <a:r>
              <a:rPr lang="en-US" altLang="ko-KR" sz="1600" dirty="0">
                <a:solidFill>
                  <a:prstClr val="black"/>
                </a:solidFill>
              </a:rPr>
              <a:t>switch is to appear multiple times in a slice’s </a:t>
            </a:r>
            <a:r>
              <a:rPr lang="en-US" altLang="ko-KR" sz="1600" dirty="0" smtClean="0">
                <a:solidFill>
                  <a:prstClr val="black"/>
                </a:solidFill>
              </a:rPr>
              <a:t>topology with </a:t>
            </a:r>
            <a:r>
              <a:rPr lang="en-US" altLang="ko-KR" sz="1600" dirty="0" err="1" smtClean="0">
                <a:solidFill>
                  <a:prstClr val="black"/>
                </a:solidFill>
              </a:rPr>
              <a:t>Openflow</a:t>
            </a:r>
            <a:r>
              <a:rPr lang="en-US" altLang="ko-KR" sz="1600" dirty="0" smtClean="0">
                <a:solidFill>
                  <a:prstClr val="black"/>
                </a:solidFill>
              </a:rPr>
              <a:t>.</a:t>
            </a:r>
          </a:p>
          <a:p>
            <a:pPr marL="1257300" lvl="2" indent="-342900" algn="just">
              <a:lnSpc>
                <a:spcPct val="150000"/>
              </a:lnSpc>
              <a:buFontTx/>
              <a:buChar char="-"/>
            </a:pPr>
            <a:endParaRPr lang="en-US" altLang="ko-KR" sz="1600" b="1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9EA20-4739-430C-9F23-AC0235BAEA2A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894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Autofit/>
          </a:bodyPr>
          <a:lstStyle/>
          <a:p>
            <a:r>
              <a:rPr lang="en-US" altLang="ko-KR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Conclusion</a:t>
            </a:r>
            <a:endParaRPr lang="en-US" sz="3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533400" y="1248981"/>
            <a:ext cx="80772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ko-KR" sz="2000" dirty="0"/>
              <a:t>The project removes </a:t>
            </a:r>
            <a:r>
              <a:rPr lang="en-US" altLang="ko-KR" sz="2000" dirty="0" err="1"/>
              <a:t>tesbed</a:t>
            </a:r>
            <a:r>
              <a:rPr lang="en-US" altLang="ko-KR" sz="2000" dirty="0"/>
              <a:t> for only testing network and reduced the evaluation process of the idea and experimenters completely can share a single physical topology</a:t>
            </a:r>
            <a:r>
              <a:rPr lang="en-US" altLang="ko-KR" sz="2000" dirty="0" smtClean="0"/>
              <a:t>.</a:t>
            </a:r>
          </a:p>
          <a:p>
            <a:pPr algn="just">
              <a:lnSpc>
                <a:spcPct val="150000"/>
              </a:lnSpc>
            </a:pPr>
            <a:endParaRPr lang="en-US" altLang="ko-KR" sz="2000" dirty="0"/>
          </a:p>
          <a:p>
            <a:pPr algn="just">
              <a:lnSpc>
                <a:spcPct val="150000"/>
              </a:lnSpc>
            </a:pPr>
            <a:r>
              <a:rPr lang="en-US" altLang="ko-KR" sz="2000" dirty="0"/>
              <a:t>There are some limitation on the implementation of function depends on the </a:t>
            </a:r>
            <a:r>
              <a:rPr lang="en-US" altLang="ko-KR" sz="2000" dirty="0" err="1" smtClean="0"/>
              <a:t>Openflow</a:t>
            </a:r>
            <a:r>
              <a:rPr lang="en-US" altLang="ko-KR" sz="2000" dirty="0" smtClean="0"/>
              <a:t>. But Exposing </a:t>
            </a:r>
            <a:r>
              <a:rPr lang="en-US" altLang="ko-KR" sz="2000" dirty="0"/>
              <a:t>more </a:t>
            </a:r>
            <a:r>
              <a:rPr lang="en-US" altLang="ko-KR" sz="2000" dirty="0" err="1"/>
              <a:t>finegrained</a:t>
            </a:r>
            <a:r>
              <a:rPr lang="en-US" altLang="ko-KR" sz="2000" dirty="0"/>
              <a:t> control of the forwarding elements will allow us to solve the remaining isolation issues.</a:t>
            </a:r>
          </a:p>
          <a:p>
            <a:pPr lvl="2" algn="just">
              <a:lnSpc>
                <a:spcPct val="150000"/>
              </a:lnSpc>
            </a:pPr>
            <a:endParaRPr lang="en-US" altLang="ko-KR" sz="1600" b="1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9EA20-4739-430C-9F23-AC0235BAEA2A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043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Autofit/>
          </a:bodyPr>
          <a:lstStyle/>
          <a:p>
            <a:r>
              <a:rPr lang="en-US" altLang="ko-KR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Discussion Points</a:t>
            </a:r>
            <a:endParaRPr lang="en-US" sz="3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9EA20-4739-430C-9F23-AC0235BAEA2A}" type="slidenum">
              <a:rPr lang="en-US" smtClean="0"/>
              <a:t>37</a:t>
            </a:fld>
            <a:endParaRPr lang="en-US"/>
          </a:p>
        </p:txBody>
      </p:sp>
      <p:sp>
        <p:nvSpPr>
          <p:cNvPr id="6" name="직사각형 5"/>
          <p:cNvSpPr/>
          <p:nvPr/>
        </p:nvSpPr>
        <p:spPr>
          <a:xfrm>
            <a:off x="533400" y="1248981"/>
            <a:ext cx="83058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ko-KR" sz="2000" dirty="0" smtClean="0"/>
              <a:t>What </a:t>
            </a:r>
            <a:r>
              <a:rPr lang="en-US" altLang="ko-KR" sz="2000" dirty="0"/>
              <a:t>i</a:t>
            </a:r>
            <a:r>
              <a:rPr lang="en-US" altLang="ko-KR" sz="2000" dirty="0" smtClean="0"/>
              <a:t>f </a:t>
            </a:r>
            <a:r>
              <a:rPr lang="en-US" altLang="ko-KR" sz="2000" dirty="0"/>
              <a:t>the number of slice's controller share </a:t>
            </a:r>
            <a:r>
              <a:rPr lang="en-US" altLang="ko-KR" sz="2000" dirty="0" smtClean="0"/>
              <a:t>some users?</a:t>
            </a:r>
            <a:endParaRPr lang="en-US" altLang="ko-KR" sz="2000" dirty="0"/>
          </a:p>
          <a:p>
            <a:pPr marL="742950" lvl="1" indent="-285750" algn="just">
              <a:lnSpc>
                <a:spcPct val="150000"/>
              </a:lnSpc>
              <a:buFont typeface="맑은 고딕" pitchFamily="50" charset="-127"/>
              <a:buChar char="–"/>
            </a:pPr>
            <a:r>
              <a:rPr lang="en-US" altLang="ko-KR" sz="1600" dirty="0" smtClean="0"/>
              <a:t>How </a:t>
            </a:r>
            <a:r>
              <a:rPr lang="en-US" altLang="ko-KR" sz="1600" dirty="0"/>
              <a:t>control the user traffic in the switch dealing with the user's packet</a:t>
            </a:r>
            <a:r>
              <a:rPr lang="en-US" altLang="ko-KR" sz="1600" dirty="0" smtClean="0"/>
              <a:t>?</a:t>
            </a:r>
            <a:endParaRPr lang="en-US" altLang="ko-KR" sz="1600" b="1" dirty="0" smtClean="0"/>
          </a:p>
          <a:p>
            <a:pPr algn="just">
              <a:lnSpc>
                <a:spcPct val="150000"/>
              </a:lnSpc>
            </a:pPr>
            <a:endParaRPr lang="en-US" altLang="ko-KR" sz="1600" b="1" dirty="0"/>
          </a:p>
          <a:p>
            <a:pPr algn="just">
              <a:lnSpc>
                <a:spcPct val="150000"/>
              </a:lnSpc>
            </a:pPr>
            <a:r>
              <a:rPr lang="en-US" altLang="ko-KR" sz="2000" dirty="0"/>
              <a:t>How define the threshold of slice's resource(such </a:t>
            </a:r>
            <a:r>
              <a:rPr lang="en-US" altLang="ko-KR" sz="2000" dirty="0" smtClean="0"/>
              <a:t>as CPU</a:t>
            </a:r>
            <a:r>
              <a:rPr lang="en-US" altLang="ko-KR" sz="2000" dirty="0"/>
              <a:t>, Flow entry</a:t>
            </a:r>
            <a:r>
              <a:rPr lang="en-US" altLang="ko-KR" sz="2000" dirty="0" smtClean="0"/>
              <a:t>)?</a:t>
            </a:r>
          </a:p>
          <a:p>
            <a:pPr algn="just">
              <a:lnSpc>
                <a:spcPct val="150000"/>
              </a:lnSpc>
            </a:pPr>
            <a:endParaRPr lang="en-US" altLang="ko-KR" sz="2000" dirty="0"/>
          </a:p>
          <a:p>
            <a:pPr algn="just">
              <a:lnSpc>
                <a:spcPct val="150000"/>
              </a:lnSpc>
            </a:pPr>
            <a:r>
              <a:rPr lang="en-US" altLang="ko-KR" sz="2000" dirty="0"/>
              <a:t>The more </a:t>
            </a:r>
            <a:r>
              <a:rPr lang="en-US" altLang="ko-KR" sz="2000" dirty="0" smtClean="0"/>
              <a:t>the number of rate </a:t>
            </a:r>
            <a:r>
              <a:rPr lang="en-US" altLang="ko-KR" sz="2000" dirty="0"/>
              <a:t>limiting </a:t>
            </a:r>
            <a:r>
              <a:rPr lang="en-US" altLang="ko-KR" sz="2000" dirty="0" smtClean="0"/>
              <a:t>increases</a:t>
            </a:r>
            <a:r>
              <a:rPr lang="en-US" altLang="ko-KR" sz="2000" dirty="0"/>
              <a:t>, the more </a:t>
            </a:r>
            <a:r>
              <a:rPr lang="en-US" altLang="ko-KR" sz="2000" dirty="0" smtClean="0"/>
              <a:t>packets </a:t>
            </a:r>
            <a:r>
              <a:rPr lang="en-US" altLang="ko-KR" sz="2000" dirty="0"/>
              <a:t>will be </a:t>
            </a:r>
            <a:r>
              <a:rPr lang="en-US" altLang="ko-KR" sz="2000" dirty="0" smtClean="0"/>
              <a:t>dropped </a:t>
            </a:r>
            <a:r>
              <a:rPr lang="en-US" altLang="ko-KR" sz="2000" dirty="0"/>
              <a:t>in the network</a:t>
            </a:r>
            <a:r>
              <a:rPr lang="en-US" altLang="ko-KR" sz="2000" dirty="0" smtClean="0"/>
              <a:t>.</a:t>
            </a:r>
            <a:endParaRPr lang="en-US" altLang="ko-KR" sz="2000" dirty="0"/>
          </a:p>
          <a:p>
            <a:pPr marL="742950" lvl="1" indent="-285750" algn="just">
              <a:lnSpc>
                <a:spcPct val="150000"/>
              </a:lnSpc>
              <a:buFont typeface="맑은 고딕" pitchFamily="50" charset="-127"/>
              <a:buChar char="–"/>
            </a:pPr>
            <a:r>
              <a:rPr lang="en-US" altLang="ko-KR" sz="1600" dirty="0"/>
              <a:t>Is this the correct approach about </a:t>
            </a:r>
            <a:r>
              <a:rPr lang="en-US" altLang="ko-KR" sz="1600" dirty="0" err="1" smtClean="0"/>
              <a:t>Testbed</a:t>
            </a:r>
            <a:r>
              <a:rPr lang="en-US" altLang="ko-KR" sz="1600" dirty="0" smtClean="0"/>
              <a:t>?</a:t>
            </a:r>
            <a:endParaRPr lang="en-US" altLang="ko-KR" sz="1600" dirty="0"/>
          </a:p>
          <a:p>
            <a:pPr algn="just">
              <a:lnSpc>
                <a:spcPct val="150000"/>
              </a:lnSpc>
            </a:pPr>
            <a:endParaRPr lang="en-US" altLang="ko-KR" sz="1600" dirty="0" smtClean="0"/>
          </a:p>
          <a:p>
            <a:pPr algn="just">
              <a:lnSpc>
                <a:spcPct val="150000"/>
              </a:lnSpc>
            </a:pPr>
            <a:r>
              <a:rPr lang="en-US" altLang="ko-KR" sz="2000" dirty="0" err="1"/>
              <a:t>FlowVisor</a:t>
            </a:r>
            <a:r>
              <a:rPr lang="en-US" altLang="ko-KR" sz="2000" dirty="0"/>
              <a:t> is highly dependent on the </a:t>
            </a:r>
            <a:r>
              <a:rPr lang="en-US" altLang="ko-KR" sz="2000" dirty="0" err="1" smtClean="0"/>
              <a:t>Openflow</a:t>
            </a:r>
            <a:r>
              <a:rPr lang="en-US" altLang="ko-KR" sz="2000" dirty="0" smtClean="0"/>
              <a:t>.</a:t>
            </a:r>
            <a:endParaRPr lang="en-US" altLang="ko-KR" sz="2000" dirty="0"/>
          </a:p>
          <a:p>
            <a:pPr marL="742950" lvl="1" indent="-285750" algn="just">
              <a:lnSpc>
                <a:spcPct val="150000"/>
              </a:lnSpc>
              <a:buFont typeface="맑은 고딕" pitchFamily="50" charset="-127"/>
              <a:buChar char="–"/>
            </a:pPr>
            <a:r>
              <a:rPr lang="en-US" altLang="ko-KR" sz="1600" dirty="0">
                <a:solidFill>
                  <a:prstClr val="black"/>
                </a:solidFill>
              </a:rPr>
              <a:t>Is this </a:t>
            </a:r>
            <a:r>
              <a:rPr lang="en-US" altLang="ko-KR" sz="1600" dirty="0" smtClean="0">
                <a:solidFill>
                  <a:prstClr val="black"/>
                </a:solidFill>
              </a:rPr>
              <a:t>Advantage? </a:t>
            </a:r>
            <a:r>
              <a:rPr lang="en-US" altLang="ko-KR" sz="1600" dirty="0">
                <a:solidFill>
                  <a:prstClr val="black"/>
                </a:solidFill>
              </a:rPr>
              <a:t>o</a:t>
            </a:r>
            <a:r>
              <a:rPr lang="en-US" altLang="ko-KR" sz="1600" dirty="0" smtClean="0">
                <a:solidFill>
                  <a:prstClr val="black"/>
                </a:solidFill>
              </a:rPr>
              <a:t>r disadvantage?</a:t>
            </a:r>
          </a:p>
          <a:p>
            <a:pPr algn="just">
              <a:lnSpc>
                <a:spcPct val="150000"/>
              </a:lnSpc>
            </a:pPr>
            <a:endParaRPr lang="en-US" altLang="ko-KR" sz="1600" dirty="0" smtClean="0"/>
          </a:p>
          <a:p>
            <a:pPr algn="just">
              <a:lnSpc>
                <a:spcPct val="150000"/>
              </a:lnSpc>
            </a:pPr>
            <a:r>
              <a:rPr lang="en-US" altLang="ko-KR" sz="2000" dirty="0"/>
              <a:t>Co-exist with </a:t>
            </a:r>
            <a:r>
              <a:rPr lang="en-US" altLang="ko-KR" sz="2000" dirty="0" smtClean="0"/>
              <a:t>a non-</a:t>
            </a:r>
            <a:r>
              <a:rPr lang="en-US" altLang="ko-KR" sz="2000" dirty="0" err="1" smtClean="0"/>
              <a:t>OpenFlow</a:t>
            </a:r>
            <a:r>
              <a:rPr lang="en-US" altLang="ko-KR" sz="2000" dirty="0" smtClean="0"/>
              <a:t> switch or router.</a:t>
            </a:r>
            <a:endParaRPr lang="en-US" altLang="ko-KR" sz="2000" dirty="0"/>
          </a:p>
          <a:p>
            <a:pPr algn="just">
              <a:lnSpc>
                <a:spcPct val="150000"/>
              </a:lnSpc>
            </a:pPr>
            <a:endParaRPr lang="en-US" altLang="ko-KR" sz="1600" dirty="0" smtClean="0"/>
          </a:p>
        </p:txBody>
      </p:sp>
    </p:spTree>
    <p:extLst>
      <p:ext uri="{BB962C8B-B14F-4D97-AF65-F5344CB8AC3E}">
        <p14:creationId xmlns:p14="http://schemas.microsoft.com/office/powerpoint/2010/main" val="360758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Appendix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9EA20-4739-430C-9F23-AC0235BAEA2A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274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Deployment Experience</a:t>
            </a:r>
          </a:p>
        </p:txBody>
      </p:sp>
      <p:sp>
        <p:nvSpPr>
          <p:cNvPr id="14" name="직사각형 13"/>
          <p:cNvSpPr/>
          <p:nvPr/>
        </p:nvSpPr>
        <p:spPr>
          <a:xfrm>
            <a:off x="304800" y="1068824"/>
            <a:ext cx="8763000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2000" dirty="0" smtClean="0"/>
              <a:t>Stanford </a:t>
            </a:r>
            <a:r>
              <a:rPr lang="en-US" altLang="ko-KR" sz="2000" dirty="0"/>
              <a:t>Deployment</a:t>
            </a:r>
          </a:p>
          <a:p>
            <a:pPr marL="800100" lvl="1" indent="-342900" algn="just">
              <a:lnSpc>
                <a:spcPct val="150000"/>
              </a:lnSpc>
              <a:buFontTx/>
              <a:buChar char="-"/>
            </a:pPr>
            <a:r>
              <a:rPr lang="en-US" altLang="ko-KR" sz="1600" dirty="0" smtClean="0"/>
              <a:t>Network </a:t>
            </a:r>
            <a:r>
              <a:rPr lang="en-US" altLang="ko-KR" sz="1600" dirty="0"/>
              <a:t>Components: 25+ users, 5 NEC IP8800 switches, 2 HP </a:t>
            </a:r>
            <a:r>
              <a:rPr lang="en-US" altLang="ko-KR" sz="1600" dirty="0" err="1"/>
              <a:t>ProCurve</a:t>
            </a:r>
            <a:r>
              <a:rPr lang="en-US" altLang="ko-KR" sz="1600" dirty="0"/>
              <a:t> 5400s, 30 wireless access points, 5 </a:t>
            </a:r>
            <a:r>
              <a:rPr lang="en-US" altLang="ko-KR" sz="1600" dirty="0" err="1"/>
              <a:t>NetFPGA</a:t>
            </a:r>
            <a:r>
              <a:rPr lang="en-US" altLang="ko-KR" sz="1600" dirty="0"/>
              <a:t> [15] cards acting as </a:t>
            </a:r>
            <a:r>
              <a:rPr lang="en-US" altLang="ko-KR" sz="1600" dirty="0" err="1"/>
              <a:t>OpenFlow</a:t>
            </a:r>
            <a:r>
              <a:rPr lang="en-US" altLang="ko-KR" sz="1600" dirty="0"/>
              <a:t> switches, and a </a:t>
            </a:r>
            <a:r>
              <a:rPr lang="en-US" altLang="ko-KR" sz="1600" dirty="0" err="1"/>
              <a:t>WiMAX</a:t>
            </a:r>
            <a:r>
              <a:rPr lang="en-US" altLang="ko-KR" sz="1600" dirty="0"/>
              <a:t> base station</a:t>
            </a:r>
            <a:r>
              <a:rPr lang="en-US" altLang="ko-KR" sz="1600" dirty="0" smtClean="0"/>
              <a:t>.</a:t>
            </a:r>
          </a:p>
          <a:p>
            <a:pPr marL="800100" lvl="1" indent="-342900" algn="just">
              <a:lnSpc>
                <a:spcPct val="150000"/>
              </a:lnSpc>
              <a:buFontTx/>
              <a:buChar char="-"/>
            </a:pPr>
            <a:r>
              <a:rPr lang="en-US" altLang="ko-KR" sz="1600" dirty="0"/>
              <a:t>Features: </a:t>
            </a:r>
            <a:r>
              <a:rPr lang="en-US" altLang="ko-KR" sz="1600" dirty="0" smtClean="0"/>
              <a:t>Trunks </a:t>
            </a:r>
            <a:r>
              <a:rPr lang="en-US" altLang="ko-KR" sz="1600" dirty="0"/>
              <a:t>over 10 VLANs, o</a:t>
            </a:r>
            <a:r>
              <a:rPr lang="en-US" altLang="ko-KR" sz="1600" dirty="0" smtClean="0"/>
              <a:t>nly </a:t>
            </a:r>
            <a:r>
              <a:rPr lang="en-US" altLang="ko-KR" sz="1600" dirty="0"/>
              <a:t>three of those VLANs are </a:t>
            </a:r>
            <a:r>
              <a:rPr lang="en-US" altLang="ko-KR" sz="1600" dirty="0" err="1" smtClean="0"/>
              <a:t>OpenFlow</a:t>
            </a:r>
            <a:r>
              <a:rPr lang="en-US" altLang="ko-KR" sz="1600" dirty="0"/>
              <a:t>-enabled, two are sliced by </a:t>
            </a:r>
            <a:r>
              <a:rPr lang="en-US" altLang="ko-KR" sz="1600" dirty="0" err="1" smtClean="0"/>
              <a:t>FlowVisor</a:t>
            </a:r>
            <a:r>
              <a:rPr lang="en-US" altLang="ko-KR" sz="1600" dirty="0"/>
              <a:t>, NOX’s routing module to perform basic forwarding in the </a:t>
            </a:r>
            <a:r>
              <a:rPr lang="en-US" altLang="ko-KR" sz="1600" dirty="0" smtClean="0"/>
              <a:t>network.</a:t>
            </a:r>
          </a:p>
          <a:p>
            <a:pPr marL="342900" lvl="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2000" dirty="0">
                <a:solidFill>
                  <a:prstClr val="black"/>
                </a:solidFill>
              </a:rPr>
              <a:t>Deploying on Other </a:t>
            </a:r>
            <a:r>
              <a:rPr lang="en-US" altLang="ko-KR" sz="2000" dirty="0" smtClean="0">
                <a:solidFill>
                  <a:prstClr val="black"/>
                </a:solidFill>
              </a:rPr>
              <a:t>Networks</a:t>
            </a:r>
          </a:p>
          <a:p>
            <a:pPr marL="800100" lvl="1" indent="-342900" algn="just">
              <a:lnSpc>
                <a:spcPct val="150000"/>
              </a:lnSpc>
              <a:buFontTx/>
              <a:buChar char="-"/>
            </a:pPr>
            <a:r>
              <a:rPr lang="en-US" altLang="ko-KR" sz="1600" dirty="0"/>
              <a:t>GENI “</a:t>
            </a:r>
            <a:r>
              <a:rPr lang="en-US" altLang="ko-KR" sz="1600" dirty="0" err="1"/>
              <a:t>meso</a:t>
            </a:r>
            <a:r>
              <a:rPr lang="en-US" altLang="ko-KR" sz="1600" dirty="0"/>
              <a:t>-scale” project deployed </a:t>
            </a:r>
            <a:r>
              <a:rPr lang="en-US" altLang="ko-KR" sz="1600" dirty="0" err="1"/>
              <a:t>FlowVisor</a:t>
            </a:r>
            <a:r>
              <a:rPr lang="en-US" altLang="ko-KR" sz="1600" dirty="0"/>
              <a:t> onto test networks on six university campuses, University of Washington, Wisconsin, Princeton, Indiana, Clemson, Rutgers</a:t>
            </a:r>
            <a:r>
              <a:rPr lang="en-US" altLang="ko-KR" sz="1600" dirty="0" smtClean="0"/>
              <a:t>.</a:t>
            </a:r>
          </a:p>
          <a:p>
            <a:pPr marL="800100" lvl="1" indent="-342900" algn="just">
              <a:lnSpc>
                <a:spcPct val="150000"/>
              </a:lnSpc>
              <a:buFontTx/>
              <a:buChar char="-"/>
            </a:pPr>
            <a:r>
              <a:rPr lang="en-US" altLang="ko-KR" sz="1600" dirty="0"/>
              <a:t>Goal: extending the existing </a:t>
            </a:r>
            <a:r>
              <a:rPr lang="en-US" altLang="ko-KR" sz="1600" dirty="0" err="1"/>
              <a:t>OpenFlow</a:t>
            </a:r>
            <a:r>
              <a:rPr lang="en-US" altLang="ko-KR" sz="1600" dirty="0"/>
              <a:t> and </a:t>
            </a:r>
            <a:r>
              <a:rPr lang="en-US" altLang="ko-KR" sz="1600" dirty="0" err="1"/>
              <a:t>FlowVisor</a:t>
            </a:r>
            <a:r>
              <a:rPr lang="en-US" altLang="ko-KR" sz="1600" dirty="0"/>
              <a:t> test network to their production networks</a:t>
            </a:r>
          </a:p>
          <a:p>
            <a:pPr lvl="0" algn="just">
              <a:lnSpc>
                <a:spcPct val="150000"/>
              </a:lnSpc>
            </a:pPr>
            <a:endParaRPr lang="en-US" altLang="ko-KR" sz="2000" dirty="0">
              <a:solidFill>
                <a:prstClr val="black"/>
              </a:solidFill>
            </a:endParaRPr>
          </a:p>
          <a:p>
            <a:pPr marL="800100" lvl="1" indent="-342900" algn="just">
              <a:lnSpc>
                <a:spcPct val="150000"/>
              </a:lnSpc>
              <a:buFontTx/>
              <a:buChar char="-"/>
            </a:pPr>
            <a:endParaRPr lang="en-US" altLang="ko-KR" sz="1600" dirty="0" smtClean="0"/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endParaRPr lang="en-US" altLang="ko-KR" sz="1600" dirty="0" smtClean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9EA20-4739-430C-9F23-AC0235BAEA2A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811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Limitations of current evaluation process</a:t>
            </a:r>
            <a:endParaRPr lang="en-US" sz="3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050" y="1219200"/>
            <a:ext cx="6819900" cy="324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직사각형 12"/>
          <p:cNvSpPr/>
          <p:nvPr/>
        </p:nvSpPr>
        <p:spPr>
          <a:xfrm>
            <a:off x="0" y="487680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400" dirty="0"/>
              <a:t>Network vendors</a:t>
            </a:r>
            <a:r>
              <a:rPr lang="en-US" altLang="ko-KR" sz="2400" dirty="0" smtClean="0"/>
              <a:t> </a:t>
            </a:r>
            <a:r>
              <a:rPr lang="en-US" altLang="ko-KR" sz="2400" dirty="0"/>
              <a:t>have been thoroughly tested at </a:t>
            </a:r>
            <a:r>
              <a:rPr lang="en-US" altLang="ko-KR" sz="2400" dirty="0" smtClean="0"/>
              <a:t>scale in</a:t>
            </a:r>
          </a:p>
          <a:p>
            <a:pPr algn="ctr"/>
            <a:r>
              <a:rPr lang="en-US" altLang="ko-KR" sz="2400" b="1" dirty="0" smtClean="0"/>
              <a:t>realistic conditions </a:t>
            </a:r>
            <a:r>
              <a:rPr lang="en-US" altLang="ko-KR" sz="2400" dirty="0"/>
              <a:t>with </a:t>
            </a:r>
            <a:r>
              <a:rPr lang="en-US" altLang="ko-KR" sz="2400" b="1" dirty="0"/>
              <a:t>real user traffic</a:t>
            </a:r>
            <a:endParaRPr lang="ko-KR" altLang="en-US" sz="2400" b="1" dirty="0"/>
          </a:p>
        </p:txBody>
      </p:sp>
      <p:grpSp>
        <p:nvGrpSpPr>
          <p:cNvPr id="33" name="그룹 32"/>
          <p:cNvGrpSpPr/>
          <p:nvPr/>
        </p:nvGrpSpPr>
        <p:grpSpPr>
          <a:xfrm>
            <a:off x="457200" y="5943600"/>
            <a:ext cx="8458200" cy="461665"/>
            <a:chOff x="457200" y="5943600"/>
            <a:chExt cx="8458200" cy="461665"/>
          </a:xfrm>
        </p:grpSpPr>
        <p:sp>
          <p:nvSpPr>
            <p:cNvPr id="23" name="직사각형 22"/>
            <p:cNvSpPr/>
            <p:nvPr/>
          </p:nvSpPr>
          <p:spPr>
            <a:xfrm>
              <a:off x="1143000" y="5943600"/>
              <a:ext cx="777240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400" dirty="0"/>
                <a:t>It needs its own location, support </a:t>
              </a:r>
              <a:r>
                <a:rPr lang="en-US" altLang="ko-KR" sz="2400" dirty="0" smtClean="0"/>
                <a:t>and dedicated </a:t>
              </a:r>
              <a:r>
                <a:rPr lang="en-US" altLang="ko-KR" sz="2400" dirty="0"/>
                <a:t>links.</a:t>
              </a:r>
              <a:endParaRPr lang="ko-KR" altLang="en-US" sz="2400" dirty="0"/>
            </a:p>
          </p:txBody>
        </p:sp>
        <p:cxnSp>
          <p:nvCxnSpPr>
            <p:cNvPr id="34" name="직선 화살표 연결선 33"/>
            <p:cNvCxnSpPr/>
            <p:nvPr/>
          </p:nvCxnSpPr>
          <p:spPr>
            <a:xfrm>
              <a:off x="457200" y="6194528"/>
              <a:ext cx="6096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9EA20-4739-430C-9F23-AC0235BAEA2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441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Autofit/>
          </a:bodyPr>
          <a:lstStyle/>
          <a:p>
            <a:r>
              <a:rPr lang="en-US" altLang="ko-KR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Experience </a:t>
            </a:r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of S</a:t>
            </a:r>
            <a:r>
              <a:rPr lang="en-US" altLang="ko-KR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licing Trouble </a:t>
            </a:r>
            <a:endParaRPr lang="en-US" sz="3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228600" y="990600"/>
            <a:ext cx="8763000" cy="5863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ts val="2500"/>
              </a:lnSpc>
              <a:buFont typeface="Arial" pitchFamily="34" charset="0"/>
              <a:buChar char="•"/>
            </a:pPr>
            <a:r>
              <a:rPr lang="en-US" altLang="ko-KR" sz="2000" b="1" dirty="0" smtClean="0"/>
              <a:t>Case 1</a:t>
            </a:r>
          </a:p>
          <a:p>
            <a:pPr marL="800100" lvl="1" indent="-342900" algn="just">
              <a:lnSpc>
                <a:spcPts val="2500"/>
              </a:lnSpc>
              <a:buFontTx/>
              <a:buChar char="-"/>
            </a:pPr>
            <a:r>
              <a:rPr lang="en-US" altLang="ko-KR" sz="1600" b="1" dirty="0" smtClean="0"/>
              <a:t>Cause</a:t>
            </a:r>
            <a:r>
              <a:rPr lang="en-US" altLang="ko-KR" sz="1600" b="1" dirty="0"/>
              <a:t>: </a:t>
            </a:r>
            <a:r>
              <a:rPr lang="en-US" altLang="ko-KR" sz="1600" dirty="0"/>
              <a:t>virtual IP feature of the router: multiple physical interfaces to act as a single, logical interface for redundancy</a:t>
            </a:r>
            <a:r>
              <a:rPr lang="en-US" altLang="ko-KR" sz="1600" dirty="0" smtClean="0"/>
              <a:t>.</a:t>
            </a:r>
          </a:p>
          <a:p>
            <a:pPr marL="800100" lvl="1" indent="-342900" algn="just">
              <a:lnSpc>
                <a:spcPts val="2500"/>
              </a:lnSpc>
              <a:buFontTx/>
              <a:buChar char="-"/>
            </a:pPr>
            <a:r>
              <a:rPr lang="en-US" altLang="ko-KR" sz="1600" b="1" dirty="0" smtClean="0"/>
              <a:t>Symptom</a:t>
            </a:r>
            <a:r>
              <a:rPr lang="en-US" altLang="ko-KR" sz="1600" b="1" dirty="0"/>
              <a:t>: </a:t>
            </a:r>
            <a:r>
              <a:rPr lang="en-US" altLang="ko-KR" sz="1600" dirty="0"/>
              <a:t>Mac addresses of the response to ARP requests are different each </a:t>
            </a:r>
            <a:r>
              <a:rPr lang="en-US" altLang="ko-KR" sz="1600" dirty="0" smtClean="0"/>
              <a:t>time.</a:t>
            </a:r>
          </a:p>
          <a:p>
            <a:pPr marL="800100" lvl="1" indent="-342900" algn="just">
              <a:lnSpc>
                <a:spcPts val="2500"/>
              </a:lnSpc>
              <a:buFontTx/>
              <a:buChar char="-"/>
            </a:pPr>
            <a:r>
              <a:rPr lang="en-US" altLang="ko-KR" sz="1600" b="1" dirty="0" smtClean="0"/>
              <a:t>Handling</a:t>
            </a:r>
            <a:r>
              <a:rPr lang="en-US" altLang="ko-KR" sz="1600" b="1" dirty="0"/>
              <a:t>: </a:t>
            </a:r>
            <a:r>
              <a:rPr lang="en-US" altLang="ko-KR" sz="1600" dirty="0"/>
              <a:t>revise the </a:t>
            </a:r>
            <a:r>
              <a:rPr lang="en-US" altLang="ko-KR" sz="1600" dirty="0" err="1"/>
              <a:t>flowspace</a:t>
            </a:r>
            <a:r>
              <a:rPr lang="en-US" altLang="ko-KR" sz="1600" dirty="0"/>
              <a:t> assigned to the production slice to include all four MAC addresses</a:t>
            </a:r>
            <a:r>
              <a:rPr lang="en-US" altLang="ko-KR" sz="1600" dirty="0" smtClean="0"/>
              <a:t>.</a:t>
            </a:r>
          </a:p>
          <a:p>
            <a:pPr marL="342900" indent="-342900" algn="just">
              <a:lnSpc>
                <a:spcPts val="2500"/>
              </a:lnSpc>
              <a:buFontTx/>
              <a:buChar char="-"/>
            </a:pPr>
            <a:endParaRPr lang="en-US" altLang="ko-KR" sz="1600" dirty="0" smtClean="0"/>
          </a:p>
          <a:p>
            <a:pPr marL="285750" lvl="0" indent="-285750" algn="just">
              <a:lnSpc>
                <a:spcPts val="2500"/>
              </a:lnSpc>
              <a:buFont typeface="Arial" pitchFamily="34" charset="0"/>
              <a:buChar char="•"/>
            </a:pPr>
            <a:r>
              <a:rPr lang="en-US" altLang="ko-KR" sz="2000" b="1" dirty="0">
                <a:solidFill>
                  <a:prstClr val="black"/>
                </a:solidFill>
              </a:rPr>
              <a:t>Case </a:t>
            </a:r>
            <a:r>
              <a:rPr lang="en-US" altLang="ko-KR" sz="2000" b="1" dirty="0" smtClean="0">
                <a:solidFill>
                  <a:prstClr val="black"/>
                </a:solidFill>
              </a:rPr>
              <a:t>2</a:t>
            </a:r>
            <a:endParaRPr lang="en-US" altLang="ko-KR" sz="2000" b="1" dirty="0">
              <a:solidFill>
                <a:prstClr val="black"/>
              </a:solidFill>
            </a:endParaRPr>
          </a:p>
          <a:p>
            <a:pPr marL="800100" lvl="1" indent="-342900" algn="just">
              <a:lnSpc>
                <a:spcPts val="2500"/>
              </a:lnSpc>
              <a:buFontTx/>
              <a:buChar char="-"/>
            </a:pPr>
            <a:r>
              <a:rPr lang="en-US" altLang="ko-KR" sz="1600" b="1" dirty="0" smtClean="0"/>
              <a:t>Cause</a:t>
            </a:r>
            <a:r>
              <a:rPr lang="en-US" altLang="ko-KR" sz="1600" b="1" dirty="0"/>
              <a:t>: </a:t>
            </a:r>
            <a:r>
              <a:rPr lang="en-US" altLang="ko-KR" sz="1600" dirty="0"/>
              <a:t>periodically </a:t>
            </a:r>
            <a:r>
              <a:rPr lang="en-US" altLang="ko-KR" sz="1600" dirty="0" smtClean="0"/>
              <a:t>receives </a:t>
            </a:r>
            <a:r>
              <a:rPr lang="en-US" altLang="ko-KR" sz="1600" dirty="0"/>
              <a:t>the amount of broadcast LLDP, Spanning Tree, and other packets from non-</a:t>
            </a:r>
            <a:r>
              <a:rPr lang="en-US" altLang="ko-KR" sz="1600" dirty="0" err="1"/>
              <a:t>OpenFlow</a:t>
            </a:r>
            <a:r>
              <a:rPr lang="en-US" altLang="ko-KR" sz="1600" dirty="0"/>
              <a:t> devices.</a:t>
            </a:r>
          </a:p>
          <a:p>
            <a:pPr marL="800100" lvl="1" indent="-342900" algn="just">
              <a:lnSpc>
                <a:spcPts val="2500"/>
              </a:lnSpc>
              <a:buFontTx/>
              <a:buChar char="-"/>
            </a:pPr>
            <a:r>
              <a:rPr lang="en-US" altLang="ko-KR" sz="1600" b="1" dirty="0"/>
              <a:t>Problem: </a:t>
            </a:r>
            <a:r>
              <a:rPr lang="en-US" altLang="ko-KR" sz="1600" dirty="0"/>
              <a:t>debugging more difficult and not supports the non-</a:t>
            </a:r>
            <a:r>
              <a:rPr lang="en-US" altLang="ko-KR" sz="1600" dirty="0" err="1"/>
              <a:t>OpenFlow</a:t>
            </a:r>
            <a:r>
              <a:rPr lang="en-US" altLang="ko-KR" sz="1600" dirty="0"/>
              <a:t>-bases spanning tree </a:t>
            </a:r>
            <a:r>
              <a:rPr lang="en-US" altLang="ko-KR" sz="1600" dirty="0" smtClean="0"/>
              <a:t>algorithms</a:t>
            </a:r>
          </a:p>
          <a:p>
            <a:pPr marL="342900" indent="-342900" algn="just">
              <a:lnSpc>
                <a:spcPts val="2500"/>
              </a:lnSpc>
              <a:buFontTx/>
              <a:buChar char="-"/>
            </a:pPr>
            <a:endParaRPr lang="en-US" altLang="ko-KR" sz="1600" dirty="0"/>
          </a:p>
          <a:p>
            <a:pPr marL="285750" lvl="0" indent="-285750" algn="just">
              <a:lnSpc>
                <a:spcPts val="2500"/>
              </a:lnSpc>
              <a:buFont typeface="Arial" pitchFamily="34" charset="0"/>
              <a:buChar char="•"/>
            </a:pPr>
            <a:r>
              <a:rPr lang="en-US" altLang="ko-KR" sz="2000" b="1" dirty="0">
                <a:solidFill>
                  <a:prstClr val="black"/>
                </a:solidFill>
              </a:rPr>
              <a:t>Case </a:t>
            </a:r>
            <a:r>
              <a:rPr lang="en-US" altLang="ko-KR" sz="2000" b="1" dirty="0" smtClean="0">
                <a:solidFill>
                  <a:prstClr val="black"/>
                </a:solidFill>
              </a:rPr>
              <a:t>3</a:t>
            </a:r>
            <a:endParaRPr lang="en-US" altLang="ko-KR" sz="2000" b="1" dirty="0">
              <a:solidFill>
                <a:prstClr val="black"/>
              </a:solidFill>
            </a:endParaRPr>
          </a:p>
          <a:p>
            <a:pPr marL="800100" lvl="1" indent="-342900" algn="just">
              <a:lnSpc>
                <a:spcPts val="2500"/>
              </a:lnSpc>
              <a:buFontTx/>
              <a:buChar char="-"/>
            </a:pPr>
            <a:r>
              <a:rPr lang="en-US" altLang="ko-KR" sz="1600" b="1" dirty="0" smtClean="0"/>
              <a:t>Cause</a:t>
            </a:r>
            <a:r>
              <a:rPr lang="en-US" altLang="ko-KR" sz="1600" b="1" dirty="0"/>
              <a:t>: </a:t>
            </a:r>
            <a:r>
              <a:rPr lang="en-US" altLang="ko-KR" sz="1600" dirty="0"/>
              <a:t>when one slice would insert a forwarding rule that could only be handled via the switch’s slow path.</a:t>
            </a:r>
          </a:p>
          <a:p>
            <a:pPr marL="800100" lvl="1" indent="-342900" algn="just">
              <a:lnSpc>
                <a:spcPts val="2500"/>
              </a:lnSpc>
              <a:buFontTx/>
              <a:buChar char="-"/>
            </a:pPr>
            <a:r>
              <a:rPr lang="en-US" altLang="ko-KR" sz="1600" b="1" dirty="0"/>
              <a:t>Problem: </a:t>
            </a:r>
            <a:r>
              <a:rPr lang="en-US" altLang="ko-KR" sz="1600" dirty="0"/>
              <a:t>would push the CPU utilization to 100%, preventing slices from updating their forwarding rules.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9EA20-4739-430C-9F23-AC0235BAEA2A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834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Autofit/>
          </a:bodyPr>
          <a:lstStyle/>
          <a:p>
            <a:r>
              <a:rPr lang="en-US" altLang="ko-KR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Related Work </a:t>
            </a:r>
            <a:endParaRPr lang="en-US" sz="3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6817862"/>
              </p:ext>
            </p:extLst>
          </p:nvPr>
        </p:nvGraphicFramePr>
        <p:xfrm>
          <a:off x="334944" y="762000"/>
          <a:ext cx="8458200" cy="60083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000"/>
                <a:gridCol w="4572000"/>
                <a:gridCol w="1981200"/>
              </a:tblGrid>
              <a:tr h="65722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err="1" smtClean="0"/>
                        <a:t>TestBed</a:t>
                      </a:r>
                      <a:r>
                        <a:rPr lang="en-US" altLang="ko-KR" sz="1600" baseline="0" dirty="0" smtClean="0"/>
                        <a:t> Name</a:t>
                      </a:r>
                      <a:endParaRPr lang="ko-KR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altLang="ko-KR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Description</a:t>
                      </a:r>
                      <a:endParaRPr lang="en-US" altLang="ko-KR" sz="16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Comments</a:t>
                      </a:r>
                    </a:p>
                  </a:txBody>
                  <a:tcPr anchor="ctr"/>
                </a:tc>
              </a:tr>
              <a:tr h="65722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PlanetLab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 latinLnBrk="1"/>
                      <a:r>
                        <a:rPr lang="en-US" altLang="ko-KR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Primary function has been that of an overlay </a:t>
                      </a:r>
                      <a:r>
                        <a:rPr lang="en-US" altLang="ko-KR" sz="1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testbed</a:t>
                      </a:r>
                      <a:r>
                        <a:rPr lang="en-US" altLang="ko-KR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hosting software services on nodes deployed around the globe.</a:t>
                      </a:r>
                      <a:endParaRPr lang="ko-KR" altLang="en-US" sz="14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/>
                    </a:p>
                  </a:txBody>
                  <a:tcPr anchor="ctr"/>
                </a:tc>
              </a:tr>
              <a:tr h="65722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Emulab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altLang="ko-KR" sz="1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Emulab</a:t>
                      </a:r>
                      <a:r>
                        <a:rPr lang="en-US" altLang="ko-KR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is targeted more at localized and controlled experiments run from arbitrary switch-level topologies connected by PCs.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/>
                    </a:p>
                  </a:txBody>
                  <a:tcPr anchor="ctr"/>
                </a:tc>
              </a:tr>
              <a:tr h="65722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err="1" smtClean="0"/>
                        <a:t>ShadowNet</a:t>
                      </a:r>
                      <a:endParaRPr lang="ko-KR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altLang="ko-KR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It has virtualization features of specific high-end routers.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ko-KR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Not provide per-flow forwarding control or user opt-in.</a:t>
                      </a:r>
                      <a:endParaRPr lang="ko-KR" altLang="en-US" sz="14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65722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VINI</a:t>
                      </a:r>
                      <a:endParaRPr lang="ko-KR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just" defTabSz="914400" rtl="0" eaLnBrk="1" latinLnBrk="1" hangingPunct="1"/>
                      <a:r>
                        <a:rPr lang="en-US" altLang="ko-KR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It provides the ability for multiple researchers to construct arbitrary topologies of software routers while sharing the same physical infrastructure.</a:t>
                      </a:r>
                      <a:endParaRPr lang="ko-KR" altLang="en-US" sz="14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Affiliated with </a:t>
                      </a:r>
                      <a:r>
                        <a:rPr lang="en-US" altLang="ko-KR" sz="1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PlanetLab</a:t>
                      </a:r>
                      <a:endParaRPr lang="ko-KR" altLang="en-US" sz="14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65722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Supercharged </a:t>
                      </a:r>
                      <a:r>
                        <a:rPr lang="en-US" altLang="ko-KR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PlanetLab</a:t>
                      </a:r>
                      <a:endParaRPr lang="ko-KR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 latinLnBrk="1"/>
                      <a:r>
                        <a:rPr lang="en-US" altLang="ko-KR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 network experimentation platform designed around CPUs and NPUs (network processors).</a:t>
                      </a:r>
                      <a:endParaRPr lang="ko-KR" altLang="en-US" sz="14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 latinLnBrk="1"/>
                      <a:r>
                        <a:rPr lang="en-US" altLang="ko-KR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per-packet processing</a:t>
                      </a:r>
                      <a:endParaRPr lang="ko-KR" altLang="en-US" sz="14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25336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VLANs</a:t>
                      </a:r>
                      <a:endParaRPr lang="ko-KR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ko-KR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VLANs are widely used for segmentation and isolation in networks. It supports L2 forwarding and learning over a spanning tree.</a:t>
                      </a:r>
                      <a:endParaRPr lang="ko-KR" altLang="en-US" sz="14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ko-KR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Can use only single slice, and can’t define user-define control Logic</a:t>
                      </a:r>
                      <a:endParaRPr lang="ko-KR" altLang="en-US" sz="14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657225">
                <a:tc>
                  <a:txBody>
                    <a:bodyPr/>
                    <a:lstStyle/>
                    <a:p>
                      <a:pPr algn="ctr" latinLnBrk="1"/>
                      <a:r>
                        <a:rPr lang="it-IT" altLang="ko-KR" sz="1600" dirty="0" smtClean="0"/>
                        <a:t>Prospero</a:t>
                      </a:r>
                    </a:p>
                    <a:p>
                      <a:pPr algn="ctr" latinLnBrk="1"/>
                      <a:r>
                        <a:rPr lang="it-IT" altLang="ko-KR" sz="1600" dirty="0" smtClean="0"/>
                        <a:t>ATM Switch Divider Controller</a:t>
                      </a:r>
                      <a:endParaRPr lang="ko-KR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ko-KR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It allow multiple control planes to operate on the same data plane. </a:t>
                      </a:r>
                      <a:endParaRPr lang="ko-KR" altLang="en-US" sz="14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Slices individual ATM switches, Matching a ATM-related fields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9EA20-4739-430C-9F23-AC0235BAEA2A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511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The END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9EA20-4739-430C-9F23-AC0235BAEA2A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46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vailable GENI Resources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833812"/>
            <a:ext cx="2438400" cy="1347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Today’s successful case</a:t>
            </a:r>
            <a:endParaRPr lang="en-US" sz="3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457200" y="1295400"/>
            <a:ext cx="8686800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ko-KR" sz="2400" b="1" dirty="0" err="1" smtClean="0"/>
              <a:t>PlanetLab</a:t>
            </a:r>
            <a:r>
              <a:rPr lang="en-US" altLang="ko-KR" sz="2400" dirty="0"/>
              <a:t>: can </a:t>
            </a:r>
            <a:r>
              <a:rPr lang="en-US" altLang="ko-KR" sz="2400" dirty="0" smtClean="0"/>
              <a:t>test new distributed applications</a:t>
            </a:r>
          </a:p>
          <a:p>
            <a:pPr lvl="4"/>
            <a:r>
              <a:rPr lang="en-US" altLang="ko-KR" sz="2400" dirty="0" smtClean="0"/>
              <a:t> 	</a:t>
            </a:r>
            <a:r>
              <a:rPr lang="en-US" altLang="ko-KR" dirty="0" smtClean="0"/>
              <a:t>with</a:t>
            </a:r>
            <a:r>
              <a:rPr lang="en-US" altLang="ko-K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scale </a:t>
            </a:r>
            <a:r>
              <a:rPr lang="en-US" altLang="ko-KR" dirty="0"/>
              <a:t>(over 1,000 nodes worldwide</a:t>
            </a:r>
            <a:r>
              <a:rPr lang="en-US" altLang="ko-KR" dirty="0" smtClean="0"/>
              <a:t>),</a:t>
            </a:r>
          </a:p>
          <a:p>
            <a:r>
              <a:rPr lang="en-US" altLang="ko-KR" dirty="0" smtClean="0"/>
              <a:t>			</a:t>
            </a:r>
            <a:r>
              <a:rPr lang="en-US" altLang="ko-K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realistically</a:t>
            </a:r>
            <a:r>
              <a:rPr lang="en-US" altLang="ko-KR" dirty="0" smtClean="0"/>
              <a:t> </a:t>
            </a:r>
            <a:r>
              <a:rPr lang="en-US" altLang="ko-KR" dirty="0"/>
              <a:t>(it </a:t>
            </a:r>
            <a:r>
              <a:rPr lang="en-US" altLang="ko-KR" dirty="0" smtClean="0"/>
              <a:t>runs real </a:t>
            </a:r>
            <a:r>
              <a:rPr lang="en-US" altLang="ko-KR" dirty="0"/>
              <a:t>services, and real users opt in</a:t>
            </a:r>
            <a:r>
              <a:rPr lang="en-US" altLang="ko-KR" dirty="0" smtClean="0"/>
              <a:t>)</a:t>
            </a:r>
          </a:p>
          <a:p>
            <a:r>
              <a:rPr lang="en-US" altLang="ko-KR" dirty="0" smtClean="0"/>
              <a:t>			offers </a:t>
            </a:r>
            <a:r>
              <a:rPr lang="en-US" altLang="ko-KR" dirty="0"/>
              <a:t>a </a:t>
            </a:r>
            <a:r>
              <a:rPr lang="en-US" altLang="ko-K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straightforward path </a:t>
            </a:r>
            <a:r>
              <a:rPr lang="en-US" altLang="ko-K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to real deployment </a:t>
            </a:r>
            <a:endParaRPr lang="en-US" altLang="ko-KR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US" altLang="ko-KR" sz="1400" dirty="0" smtClean="0"/>
              <a:t>			</a:t>
            </a:r>
            <a:r>
              <a:rPr lang="en-US" altLang="ko-KR" dirty="0" smtClean="0"/>
              <a:t>(services </a:t>
            </a:r>
            <a:r>
              <a:rPr lang="en-US" altLang="ko-KR" dirty="0"/>
              <a:t>developed in </a:t>
            </a:r>
            <a:r>
              <a:rPr lang="en-US" altLang="ko-KR" dirty="0" smtClean="0"/>
              <a:t>a </a:t>
            </a:r>
            <a:r>
              <a:rPr lang="en-US" altLang="ko-KR" dirty="0" err="1" smtClean="0"/>
              <a:t>PlanetLab</a:t>
            </a:r>
            <a:r>
              <a:rPr lang="en-US" altLang="ko-KR" dirty="0" smtClean="0"/>
              <a:t> </a:t>
            </a:r>
            <a:r>
              <a:rPr lang="en-US" altLang="ko-KR" dirty="0"/>
              <a:t>slice are </a:t>
            </a:r>
            <a:endParaRPr lang="en-US" altLang="ko-KR" dirty="0" smtClean="0"/>
          </a:p>
          <a:p>
            <a:r>
              <a:rPr lang="en-US" altLang="ko-KR" dirty="0"/>
              <a:t>	</a:t>
            </a:r>
            <a:r>
              <a:rPr lang="en-US" altLang="ko-KR" dirty="0" smtClean="0"/>
              <a:t>		easily </a:t>
            </a:r>
            <a:r>
              <a:rPr lang="en-US" altLang="ko-KR" dirty="0"/>
              <a:t>ported to dedicated servers</a:t>
            </a:r>
            <a:r>
              <a:rPr lang="en-US" altLang="ko-KR" dirty="0" smtClean="0"/>
              <a:t>).</a:t>
            </a:r>
          </a:p>
          <a:p>
            <a:endParaRPr lang="en-US" altLang="ko-KR" sz="1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ko-KR" sz="2400" b="1" dirty="0" smtClean="0"/>
              <a:t>GENI</a:t>
            </a:r>
            <a:r>
              <a:rPr lang="en-US" altLang="ko-KR" sz="2400" dirty="0"/>
              <a:t>: Global Environment for Network </a:t>
            </a:r>
            <a:r>
              <a:rPr lang="en-US" altLang="ko-KR" sz="2400" dirty="0" smtClean="0"/>
              <a:t>Innovations in US.</a:t>
            </a:r>
          </a:p>
          <a:p>
            <a:pPr marL="457200" lvl="8"/>
            <a:r>
              <a:rPr lang="en-US" altLang="ko-KR" dirty="0" smtClean="0"/>
              <a:t>			GENI </a:t>
            </a:r>
            <a:r>
              <a:rPr lang="en-US" altLang="ko-KR" dirty="0"/>
              <a:t>is a shared </a:t>
            </a:r>
            <a:r>
              <a:rPr lang="en-US" altLang="ko-KR" dirty="0" err="1" smtClean="0"/>
              <a:t>testbed</a:t>
            </a:r>
            <a:r>
              <a:rPr lang="en-US" altLang="ko-KR" dirty="0" smtClean="0"/>
              <a:t> using ” </a:t>
            </a:r>
            <a:r>
              <a:rPr lang="en-US" altLang="ko-K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Slice</a:t>
            </a:r>
            <a:r>
              <a:rPr lang="en-US" altLang="ko-KR" dirty="0" smtClean="0"/>
              <a:t>” and</a:t>
            </a:r>
          </a:p>
          <a:p>
            <a:pPr marL="457200" lvl="8"/>
            <a:r>
              <a:rPr lang="en-US" altLang="ko-KR" dirty="0" smtClean="0"/>
              <a:t>			</a:t>
            </a:r>
            <a:r>
              <a:rPr lang="en-US" altLang="ko-K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aggregate </a:t>
            </a:r>
            <a:r>
              <a:rPr lang="en-US" altLang="ko-K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provides resources </a:t>
            </a:r>
            <a:r>
              <a:rPr lang="en-US" altLang="ko-KR" dirty="0"/>
              <a:t>to GENI </a:t>
            </a:r>
            <a:r>
              <a:rPr lang="en-US" altLang="ko-KR" dirty="0" smtClean="0"/>
              <a:t>experimenters.</a:t>
            </a:r>
          </a:p>
          <a:p>
            <a:pPr marL="457200" lvl="8"/>
            <a:r>
              <a:rPr lang="en-US" altLang="ko-KR" dirty="0"/>
              <a:t>			</a:t>
            </a:r>
            <a:r>
              <a:rPr lang="en-US" altLang="ko-K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provides standard </a:t>
            </a:r>
            <a:r>
              <a:rPr lang="en-US" altLang="ko-K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API </a:t>
            </a:r>
            <a:r>
              <a:rPr lang="en-US" altLang="ko-KR" dirty="0" smtClean="0"/>
              <a:t>to use GENI</a:t>
            </a:r>
            <a:endParaRPr lang="en-US" altLang="ko-KR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ko-KR" sz="2400" dirty="0" smtClean="0"/>
          </a:p>
          <a:p>
            <a:pPr algn="just"/>
            <a:endParaRPr lang="en-US" altLang="ko-KR" sz="2400" b="1" dirty="0" smtClean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altLang="ko-KR" sz="2400" b="1" dirty="0" smtClean="0"/>
              <a:t>FIRE</a:t>
            </a:r>
            <a:r>
              <a:rPr lang="en-US" altLang="ko-KR" sz="2400" dirty="0"/>
              <a:t>: concept of experimentally-driven </a:t>
            </a:r>
            <a:r>
              <a:rPr lang="en-US" altLang="ko-KR" sz="2400" dirty="0" smtClean="0"/>
              <a:t>research.</a:t>
            </a:r>
          </a:p>
          <a:p>
            <a:pPr lvl="6"/>
            <a:r>
              <a:rPr lang="en-US" altLang="ko-KR" dirty="0"/>
              <a:t>C</a:t>
            </a:r>
            <a:r>
              <a:rPr lang="en-US" altLang="ko-KR" dirty="0" smtClean="0"/>
              <a:t>reate </a:t>
            </a:r>
            <a:r>
              <a:rPr lang="en-US" altLang="ko-KR" dirty="0"/>
              <a:t>a dynamic, sustainable, large scale European Experimental Facility</a:t>
            </a:r>
            <a:endParaRPr lang="ko-KR" altLang="en-US" dirty="0"/>
          </a:p>
        </p:txBody>
      </p:sp>
      <p:pic>
        <p:nvPicPr>
          <p:cNvPr id="3076" name="Picture 4" descr="PlanetLab node distributi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741" y="1905000"/>
            <a:ext cx="24384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87" y="5867400"/>
            <a:ext cx="2893654" cy="76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9EA20-4739-430C-9F23-AC0235BAEA2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34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Goal of new </a:t>
            </a:r>
            <a:r>
              <a:rPr lang="en-US" sz="32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Testbed</a:t>
            </a:r>
            <a:endParaRPr lang="en-US" sz="3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381000" y="1476772"/>
            <a:ext cx="8305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ko-KR" sz="2400" dirty="0">
                <a:latin typeface="+mj-lt"/>
                <a:ea typeface="+mj-ea"/>
                <a:cs typeface="+mj-cs"/>
              </a:rPr>
              <a:t>The goal is </a:t>
            </a:r>
            <a:r>
              <a:rPr lang="en-US" altLang="ko-KR" sz="2400" dirty="0" smtClean="0">
                <a:latin typeface="+mj-lt"/>
                <a:ea typeface="+mj-ea"/>
                <a:cs typeface="+mj-cs"/>
              </a:rPr>
              <a:t>to allow </a:t>
            </a:r>
            <a:r>
              <a:rPr lang="en-US" altLang="ko-KR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new network algorithms</a:t>
            </a:r>
            <a:r>
              <a:rPr lang="en-US" altLang="ko-KR" sz="2400" dirty="0">
                <a:latin typeface="+mj-lt"/>
                <a:ea typeface="+mj-ea"/>
                <a:cs typeface="+mj-cs"/>
              </a:rPr>
              <a:t>, </a:t>
            </a:r>
            <a:r>
              <a:rPr lang="en-US" altLang="ko-KR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features</a:t>
            </a:r>
            <a:r>
              <a:rPr lang="en-US" altLang="ko-KR" sz="2400" dirty="0">
                <a:latin typeface="+mj-lt"/>
                <a:ea typeface="+mj-ea"/>
                <a:cs typeface="+mj-cs"/>
              </a:rPr>
              <a:t>, </a:t>
            </a:r>
            <a:r>
              <a:rPr lang="en-US" altLang="ko-KR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protocols</a:t>
            </a:r>
            <a:r>
              <a:rPr lang="en-US" altLang="ko-KR" sz="2400" dirty="0">
                <a:latin typeface="+mj-lt"/>
                <a:ea typeface="+mj-ea"/>
                <a:cs typeface="+mj-cs"/>
              </a:rPr>
              <a:t> or </a:t>
            </a:r>
            <a:r>
              <a:rPr lang="en-US" altLang="ko-KR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services</a:t>
            </a:r>
            <a:r>
              <a:rPr lang="en-US" altLang="ko-KR" sz="2400" dirty="0" smtClean="0">
                <a:latin typeface="+mj-lt"/>
                <a:ea typeface="+mj-ea"/>
                <a:cs typeface="+mj-cs"/>
              </a:rPr>
              <a:t> to </a:t>
            </a:r>
            <a:r>
              <a:rPr lang="en-US" altLang="ko-KR" sz="2400" dirty="0">
                <a:latin typeface="+mj-lt"/>
                <a:ea typeface="+mj-ea"/>
                <a:cs typeface="+mj-cs"/>
              </a:rPr>
              <a:t>be deployed at scale, </a:t>
            </a:r>
            <a:r>
              <a:rPr lang="en-US" altLang="ko-KR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with real user traffic</a:t>
            </a:r>
            <a:r>
              <a:rPr lang="en-US" altLang="ko-KR" sz="2400" dirty="0">
                <a:latin typeface="+mj-lt"/>
                <a:ea typeface="+mj-ea"/>
                <a:cs typeface="+mj-cs"/>
              </a:rPr>
              <a:t>, </a:t>
            </a:r>
            <a:r>
              <a:rPr lang="en-US" altLang="ko-KR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on </a:t>
            </a:r>
            <a:r>
              <a:rPr lang="en-US" altLang="ko-KR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a real </a:t>
            </a:r>
            <a:r>
              <a:rPr lang="en-US" altLang="ko-KR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topology</a:t>
            </a:r>
            <a:r>
              <a:rPr lang="en-US" altLang="ko-KR" sz="2400" dirty="0">
                <a:latin typeface="+mj-lt"/>
                <a:ea typeface="+mj-ea"/>
                <a:cs typeface="+mj-cs"/>
              </a:rPr>
              <a:t>, </a:t>
            </a:r>
            <a:r>
              <a:rPr lang="en-US" altLang="ko-KR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at line-rate</a:t>
            </a:r>
            <a:r>
              <a:rPr lang="en-US" altLang="ko-KR" sz="2400" dirty="0">
                <a:latin typeface="+mj-lt"/>
                <a:ea typeface="+mj-ea"/>
                <a:cs typeface="+mj-cs"/>
              </a:rPr>
              <a:t>, </a:t>
            </a:r>
            <a:r>
              <a:rPr lang="en-US" altLang="ko-KR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with real users</a:t>
            </a:r>
            <a:r>
              <a:rPr lang="en-US" altLang="ko-KR" sz="2400" dirty="0">
                <a:latin typeface="+mj-lt"/>
                <a:ea typeface="+mj-ea"/>
                <a:cs typeface="+mj-cs"/>
              </a:rPr>
              <a:t>; and </a:t>
            </a:r>
            <a:r>
              <a:rPr lang="en-US" altLang="ko-KR" sz="2400" dirty="0" smtClean="0">
                <a:latin typeface="+mj-lt"/>
                <a:ea typeface="+mj-ea"/>
                <a:cs typeface="+mj-cs"/>
              </a:rPr>
              <a:t>to support the </a:t>
            </a:r>
            <a:r>
              <a:rPr lang="en-US" altLang="ko-KR" sz="2400" dirty="0">
                <a:latin typeface="+mj-lt"/>
                <a:ea typeface="+mj-ea"/>
                <a:cs typeface="+mj-cs"/>
              </a:rPr>
              <a:t>prototype service </a:t>
            </a:r>
            <a:r>
              <a:rPr lang="en-US" altLang="ko-KR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can easily be </a:t>
            </a:r>
            <a:r>
              <a:rPr lang="en-US" altLang="ko-KR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transferred to </a:t>
            </a:r>
            <a:r>
              <a:rPr lang="en-US" altLang="ko-KR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run in a production network</a:t>
            </a:r>
            <a:r>
              <a:rPr lang="en-US" altLang="ko-KR" sz="2400" dirty="0">
                <a:latin typeface="+mj-lt"/>
                <a:ea typeface="+mj-ea"/>
                <a:cs typeface="+mj-cs"/>
              </a:rPr>
              <a:t>.</a:t>
            </a:r>
            <a:endParaRPr lang="ko-KR" altLang="en-US" sz="2400" dirty="0">
              <a:latin typeface="+mj-lt"/>
              <a:ea typeface="+mj-ea"/>
              <a:cs typeface="+mj-cs"/>
            </a:endParaRPr>
          </a:p>
        </p:txBody>
      </p:sp>
      <p:sp>
        <p:nvSpPr>
          <p:cNvPr id="13" name="모서리가 둥근 직사각형 12"/>
          <p:cNvSpPr/>
          <p:nvPr/>
        </p:nvSpPr>
        <p:spPr>
          <a:xfrm>
            <a:off x="685800" y="3985846"/>
            <a:ext cx="3200400" cy="22098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New Idea</a:t>
            </a:r>
          </a:p>
          <a:p>
            <a:pPr algn="ctr"/>
            <a:endParaRPr lang="en-US" altLang="ko-KR" dirty="0"/>
          </a:p>
          <a:p>
            <a:pPr algn="ctr"/>
            <a:endParaRPr lang="en-US" altLang="ko-KR" dirty="0" smtClean="0"/>
          </a:p>
          <a:p>
            <a:pPr algn="ctr"/>
            <a:endParaRPr lang="en-US" altLang="ko-KR" dirty="0"/>
          </a:p>
          <a:p>
            <a:pPr algn="ctr"/>
            <a:endParaRPr lang="en-US" altLang="ko-KR" dirty="0" smtClean="0"/>
          </a:p>
          <a:p>
            <a:pPr algn="ctr"/>
            <a:endParaRPr lang="en-US" altLang="ko-KR" dirty="0"/>
          </a:p>
          <a:p>
            <a:pPr algn="ctr"/>
            <a:endParaRPr lang="en-US" altLang="ko-KR" dirty="0" smtClean="0"/>
          </a:p>
          <a:p>
            <a:pPr algn="ctr"/>
            <a:endParaRPr lang="ko-KR" altLang="en-US" dirty="0"/>
          </a:p>
        </p:txBody>
      </p:sp>
      <p:sp>
        <p:nvSpPr>
          <p:cNvPr id="33" name="모서리가 둥근 직사각형 32"/>
          <p:cNvSpPr/>
          <p:nvPr/>
        </p:nvSpPr>
        <p:spPr>
          <a:xfrm>
            <a:off x="914400" y="4366846"/>
            <a:ext cx="2808941" cy="3810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New network algorithms</a:t>
            </a:r>
            <a:endParaRPr lang="ko-KR" altLang="en-US" dirty="0"/>
          </a:p>
        </p:txBody>
      </p:sp>
      <p:sp>
        <p:nvSpPr>
          <p:cNvPr id="34" name="모서리가 둥근 직사각형 33"/>
          <p:cNvSpPr/>
          <p:nvPr/>
        </p:nvSpPr>
        <p:spPr>
          <a:xfrm>
            <a:off x="914400" y="4809392"/>
            <a:ext cx="2808941" cy="3810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 </a:t>
            </a:r>
            <a:r>
              <a:rPr lang="en-US" altLang="ko-KR" dirty="0"/>
              <a:t>New </a:t>
            </a:r>
            <a:r>
              <a:rPr lang="en-US" altLang="ko-KR" dirty="0" smtClean="0"/>
              <a:t>Features</a:t>
            </a:r>
            <a:endParaRPr lang="ko-KR" altLang="en-US" dirty="0"/>
          </a:p>
        </p:txBody>
      </p:sp>
      <p:sp>
        <p:nvSpPr>
          <p:cNvPr id="35" name="모서리가 둥근 직사각형 34"/>
          <p:cNvSpPr/>
          <p:nvPr/>
        </p:nvSpPr>
        <p:spPr>
          <a:xfrm>
            <a:off x="914400" y="5252776"/>
            <a:ext cx="2808941" cy="3810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New </a:t>
            </a:r>
            <a:r>
              <a:rPr lang="en-US" altLang="ko-KR" dirty="0" smtClean="0"/>
              <a:t>Protocols</a:t>
            </a:r>
            <a:endParaRPr lang="ko-KR" altLang="en-US" dirty="0"/>
          </a:p>
        </p:txBody>
      </p:sp>
      <p:sp>
        <p:nvSpPr>
          <p:cNvPr id="36" name="모서리가 둥근 직사각형 35"/>
          <p:cNvSpPr/>
          <p:nvPr/>
        </p:nvSpPr>
        <p:spPr>
          <a:xfrm>
            <a:off x="916912" y="5693229"/>
            <a:ext cx="2808941" cy="3810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New </a:t>
            </a:r>
            <a:r>
              <a:rPr lang="en-US" altLang="ko-KR" dirty="0" smtClean="0"/>
              <a:t>Services</a:t>
            </a:r>
            <a:endParaRPr lang="ko-KR" altLang="en-US" dirty="0"/>
          </a:p>
        </p:txBody>
      </p:sp>
      <p:grpSp>
        <p:nvGrpSpPr>
          <p:cNvPr id="37" name="그룹 36"/>
          <p:cNvGrpSpPr/>
          <p:nvPr/>
        </p:nvGrpSpPr>
        <p:grpSpPr>
          <a:xfrm>
            <a:off x="5410200" y="3813430"/>
            <a:ext cx="3003130" cy="2712436"/>
            <a:chOff x="5313903" y="3124200"/>
            <a:chExt cx="3003130" cy="2712436"/>
          </a:xfrm>
        </p:grpSpPr>
        <p:pic>
          <p:nvPicPr>
            <p:cNvPr id="38" name="Picture 4" descr="http://epic.ca/wp-content/uploads/2013/03/Services-network-cloud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0" y="3124200"/>
              <a:ext cx="2971800" cy="2228850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직사각형 38"/>
            <p:cNvSpPr/>
            <p:nvPr/>
          </p:nvSpPr>
          <p:spPr>
            <a:xfrm>
              <a:off x="5313903" y="5251861"/>
              <a:ext cx="300313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ko-KR" sz="1600" dirty="0" smtClean="0"/>
                <a:t>Real user traffic, real topology</a:t>
              </a:r>
            </a:p>
            <a:p>
              <a:pPr algn="ctr"/>
              <a:r>
                <a:rPr lang="en-US" altLang="ko-KR" sz="1600" dirty="0"/>
                <a:t>r</a:t>
              </a:r>
              <a:r>
                <a:rPr lang="en-US" altLang="ko-KR" sz="1600" dirty="0" smtClean="0"/>
                <a:t>eal line-rate, real users.</a:t>
              </a:r>
              <a:endParaRPr lang="ko-KR" altLang="en-US" sz="1600" dirty="0"/>
            </a:p>
          </p:txBody>
        </p:sp>
      </p:grpSp>
      <p:sp>
        <p:nvSpPr>
          <p:cNvPr id="40" name="오른쪽 화살표 39"/>
          <p:cNvSpPr/>
          <p:nvPr/>
        </p:nvSpPr>
        <p:spPr>
          <a:xfrm>
            <a:off x="4038600" y="4927855"/>
            <a:ext cx="1371600" cy="4572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bg1"/>
                </a:solidFill>
              </a:rPr>
              <a:t>easily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9EA20-4739-430C-9F23-AC0235BAEA2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783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Examples of experimental new services</a:t>
            </a:r>
            <a:endParaRPr lang="en-US" sz="3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381000" y="1317652"/>
            <a:ext cx="64008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400" dirty="0" smtClean="0">
                <a:latin typeface="+mj-lt"/>
                <a:ea typeface="+mj-ea"/>
                <a:cs typeface="+mj-cs"/>
              </a:rPr>
              <a:t>New </a:t>
            </a:r>
            <a:r>
              <a:rPr lang="en-US" altLang="ko-KR" sz="2400" dirty="0">
                <a:latin typeface="+mj-lt"/>
                <a:ea typeface="+mj-ea"/>
                <a:cs typeface="+mj-cs"/>
              </a:rPr>
              <a:t>routing </a:t>
            </a:r>
            <a:r>
              <a:rPr lang="en-US" altLang="ko-KR" sz="2400" dirty="0" smtClean="0">
                <a:latin typeface="+mj-lt"/>
                <a:ea typeface="+mj-ea"/>
                <a:cs typeface="+mj-cs"/>
              </a:rPr>
              <a:t>protocol</a:t>
            </a:r>
            <a:endParaRPr lang="en-US" altLang="ko-KR" sz="2400" dirty="0">
              <a:latin typeface="+mj-lt"/>
              <a:ea typeface="+mj-ea"/>
              <a:cs typeface="+mj-cs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400" dirty="0" smtClean="0">
                <a:latin typeface="+mj-lt"/>
                <a:ea typeface="+mj-ea"/>
                <a:cs typeface="+mj-cs"/>
              </a:rPr>
              <a:t>Network load-balancer</a:t>
            </a:r>
            <a:endParaRPr lang="en-US" altLang="ko-KR" sz="2400" dirty="0">
              <a:latin typeface="+mj-lt"/>
              <a:ea typeface="+mj-ea"/>
              <a:cs typeface="+mj-cs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400" dirty="0" smtClean="0">
                <a:latin typeface="+mj-lt"/>
                <a:ea typeface="+mj-ea"/>
                <a:cs typeface="+mj-cs"/>
              </a:rPr>
              <a:t>Novel methods </a:t>
            </a:r>
            <a:r>
              <a:rPr lang="en-US" altLang="ko-KR" sz="2400" dirty="0">
                <a:latin typeface="+mj-lt"/>
                <a:ea typeface="+mj-ea"/>
                <a:cs typeface="+mj-cs"/>
              </a:rPr>
              <a:t>for data center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400" dirty="0" smtClean="0">
                <a:latin typeface="+mj-lt"/>
                <a:ea typeface="+mj-ea"/>
                <a:cs typeface="+mj-cs"/>
              </a:rPr>
              <a:t>Routing</a:t>
            </a:r>
            <a:endParaRPr lang="en-US" altLang="ko-KR" sz="2400" dirty="0">
              <a:latin typeface="+mj-lt"/>
              <a:ea typeface="+mj-ea"/>
              <a:cs typeface="+mj-cs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400" dirty="0" smtClean="0">
                <a:latin typeface="+mj-lt"/>
                <a:ea typeface="+mj-ea"/>
                <a:cs typeface="+mj-cs"/>
              </a:rPr>
              <a:t>Access control</a:t>
            </a:r>
            <a:endParaRPr lang="en-US" altLang="ko-KR" sz="2400" dirty="0">
              <a:latin typeface="+mj-lt"/>
              <a:ea typeface="+mj-ea"/>
              <a:cs typeface="+mj-cs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400" dirty="0" smtClean="0">
                <a:latin typeface="+mj-lt"/>
                <a:ea typeface="+mj-ea"/>
                <a:cs typeface="+mj-cs"/>
              </a:rPr>
              <a:t>Novel </a:t>
            </a:r>
            <a:r>
              <a:rPr lang="en-US" altLang="ko-KR" sz="2400" dirty="0">
                <a:latin typeface="+mj-lt"/>
                <a:ea typeface="+mj-ea"/>
                <a:cs typeface="+mj-cs"/>
              </a:rPr>
              <a:t>hand-off schemes </a:t>
            </a:r>
            <a:r>
              <a:rPr lang="en-US" altLang="ko-KR" sz="2400" dirty="0" smtClean="0">
                <a:latin typeface="+mj-lt"/>
                <a:ea typeface="+mj-ea"/>
                <a:cs typeface="+mj-cs"/>
              </a:rPr>
              <a:t>for </a:t>
            </a:r>
            <a:r>
              <a:rPr lang="en-US" altLang="ko-KR" sz="2400" dirty="0">
                <a:latin typeface="+mj-lt"/>
                <a:ea typeface="+mj-ea"/>
                <a:cs typeface="+mj-cs"/>
              </a:rPr>
              <a:t>mobile </a:t>
            </a:r>
            <a:r>
              <a:rPr lang="en-US" altLang="ko-KR" sz="2400" dirty="0" smtClean="0">
                <a:latin typeface="+mj-lt"/>
                <a:ea typeface="+mj-ea"/>
                <a:cs typeface="+mj-cs"/>
              </a:rPr>
              <a:t>users or mobile </a:t>
            </a:r>
            <a:r>
              <a:rPr lang="en-US" altLang="ko-KR" sz="2400" dirty="0">
                <a:latin typeface="+mj-lt"/>
                <a:ea typeface="+mj-ea"/>
                <a:cs typeface="+mj-cs"/>
              </a:rPr>
              <a:t>virtual </a:t>
            </a:r>
            <a:r>
              <a:rPr lang="en-US" altLang="ko-KR" sz="2400" dirty="0" smtClean="0">
                <a:latin typeface="+mj-lt"/>
                <a:ea typeface="+mj-ea"/>
                <a:cs typeface="+mj-cs"/>
              </a:rPr>
              <a:t>machines</a:t>
            </a:r>
            <a:endParaRPr lang="en-US" altLang="ko-KR" sz="2400" dirty="0">
              <a:latin typeface="+mj-lt"/>
              <a:ea typeface="+mj-ea"/>
              <a:cs typeface="+mj-cs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400" dirty="0" smtClean="0">
                <a:latin typeface="+mj-lt"/>
                <a:ea typeface="+mj-ea"/>
                <a:cs typeface="+mj-cs"/>
              </a:rPr>
              <a:t>Network </a:t>
            </a:r>
            <a:r>
              <a:rPr lang="en-US" altLang="ko-KR" sz="2400" dirty="0">
                <a:latin typeface="+mj-lt"/>
                <a:ea typeface="+mj-ea"/>
                <a:cs typeface="+mj-cs"/>
              </a:rPr>
              <a:t>energy </a:t>
            </a:r>
            <a:r>
              <a:rPr lang="en-US" altLang="ko-KR" sz="2400" dirty="0" smtClean="0">
                <a:latin typeface="+mj-lt"/>
                <a:ea typeface="+mj-ea"/>
                <a:cs typeface="+mj-cs"/>
              </a:rPr>
              <a:t>managers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400" dirty="0" smtClean="0">
                <a:latin typeface="+mj-lt"/>
                <a:ea typeface="+mj-ea"/>
                <a:cs typeface="+mj-cs"/>
              </a:rPr>
              <a:t>Etc.</a:t>
            </a:r>
            <a:endParaRPr lang="ko-KR" altLang="en-US" sz="2400" dirty="0">
              <a:latin typeface="+mj-lt"/>
              <a:ea typeface="+mj-ea"/>
              <a:cs typeface="+mj-cs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9EA20-4739-430C-9F23-AC0235BAEA2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214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VINI and </a:t>
            </a:r>
            <a:r>
              <a:rPr lang="en-US" sz="32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Emulab</a:t>
            </a:r>
            <a:endParaRPr lang="en-US" sz="3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381000" y="1317652"/>
            <a:ext cx="83058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000" dirty="0">
                <a:latin typeface="+mj-lt"/>
                <a:ea typeface="+mj-ea"/>
                <a:cs typeface="+mj-cs"/>
              </a:rPr>
              <a:t>VINI and </a:t>
            </a:r>
            <a:r>
              <a:rPr lang="en-US" altLang="ko-KR" sz="2000" dirty="0" err="1" smtClean="0">
                <a:latin typeface="+mj-lt"/>
                <a:ea typeface="+mj-ea"/>
                <a:cs typeface="+mj-cs"/>
              </a:rPr>
              <a:t>Emulab</a:t>
            </a:r>
            <a:r>
              <a:rPr lang="en-US" altLang="ko-KR" sz="2000" dirty="0" smtClean="0">
                <a:latin typeface="+mj-lt"/>
                <a:ea typeface="+mj-ea"/>
                <a:cs typeface="+mj-cs"/>
              </a:rPr>
              <a:t>, the </a:t>
            </a:r>
            <a:r>
              <a:rPr lang="en-US" altLang="ko-KR" sz="2000" dirty="0">
                <a:latin typeface="+mj-lt"/>
                <a:ea typeface="+mj-ea"/>
                <a:cs typeface="+mj-cs"/>
              </a:rPr>
              <a:t>network </a:t>
            </a:r>
            <a:r>
              <a:rPr lang="en-US" altLang="ko-KR" sz="2000" dirty="0" err="1" smtClean="0">
                <a:latin typeface="+mj-lt"/>
                <a:ea typeface="+mj-ea"/>
                <a:cs typeface="+mj-cs"/>
              </a:rPr>
              <a:t>testbeds</a:t>
            </a:r>
            <a:r>
              <a:rPr lang="en-US" altLang="ko-KR" sz="2000" dirty="0" smtClean="0">
                <a:latin typeface="+mj-lt"/>
                <a:ea typeface="+mj-ea"/>
                <a:cs typeface="+mj-cs"/>
              </a:rPr>
              <a:t>, </a:t>
            </a:r>
            <a:r>
              <a:rPr lang="en-US" altLang="ko-KR" sz="2000" dirty="0">
                <a:latin typeface="+mj-lt"/>
                <a:ea typeface="+mj-ea"/>
                <a:cs typeface="+mj-cs"/>
              </a:rPr>
              <a:t>that come closest to achieving this </a:t>
            </a:r>
            <a:r>
              <a:rPr lang="en-US" altLang="ko-KR" sz="2000" dirty="0" smtClean="0">
                <a:latin typeface="+mj-lt"/>
                <a:ea typeface="+mj-ea"/>
                <a:cs typeface="+mj-cs"/>
              </a:rPr>
              <a:t>today.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2000" dirty="0" smtClean="0">
              <a:latin typeface="+mj-lt"/>
              <a:ea typeface="+mj-ea"/>
              <a:cs typeface="+mj-cs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000" b="1" dirty="0"/>
              <a:t>Common </a:t>
            </a:r>
            <a:r>
              <a:rPr lang="en-US" altLang="ko-KR" sz="2000" b="1" dirty="0" smtClean="0"/>
              <a:t>Features:</a:t>
            </a:r>
          </a:p>
          <a:p>
            <a:pPr marL="914400" lvl="1" indent="-457200" algn="just">
              <a:lnSpc>
                <a:spcPct val="150000"/>
              </a:lnSpc>
              <a:buFont typeface="+mj-lt"/>
              <a:buAutoNum type="arabicParenR"/>
            </a:pPr>
            <a:r>
              <a:rPr lang="en-US" altLang="ko-KR" sz="2000" dirty="0" smtClean="0">
                <a:latin typeface="+mj-lt"/>
                <a:ea typeface="+mj-ea"/>
                <a:cs typeface="+mj-cs"/>
              </a:rPr>
              <a:t>Multiple </a:t>
            </a:r>
            <a:r>
              <a:rPr lang="en-US" altLang="ko-KR" sz="2000" dirty="0">
                <a:latin typeface="+mj-lt"/>
                <a:ea typeface="+mj-ea"/>
                <a:cs typeface="+mj-cs"/>
              </a:rPr>
              <a:t>simultaneous </a:t>
            </a:r>
            <a:r>
              <a:rPr lang="en-US" altLang="ko-KR" sz="2000" dirty="0" smtClean="0">
                <a:latin typeface="+mj-lt"/>
                <a:ea typeface="+mj-ea"/>
                <a:cs typeface="+mj-cs"/>
              </a:rPr>
              <a:t>experiments</a:t>
            </a:r>
          </a:p>
          <a:p>
            <a:pPr marL="914400" lvl="1" indent="-457200" algn="just">
              <a:lnSpc>
                <a:spcPct val="150000"/>
              </a:lnSpc>
              <a:buFont typeface="+mj-lt"/>
              <a:buAutoNum type="arabicParenR"/>
            </a:pPr>
            <a:r>
              <a:rPr lang="en-US" altLang="ko-KR" sz="2000" dirty="0">
                <a:latin typeface="+mj-lt"/>
                <a:ea typeface="+mj-ea"/>
                <a:cs typeface="+mj-cs"/>
              </a:rPr>
              <a:t>Topology code can be applied to data plane and the control </a:t>
            </a:r>
            <a:r>
              <a:rPr lang="en-US" altLang="ko-KR" sz="2000" dirty="0" smtClean="0">
                <a:latin typeface="+mj-lt"/>
                <a:ea typeface="+mj-ea"/>
                <a:cs typeface="+mj-cs"/>
              </a:rPr>
              <a:t>plane</a:t>
            </a:r>
          </a:p>
          <a:p>
            <a:pPr marL="914400" lvl="1" indent="-457200" algn="just">
              <a:lnSpc>
                <a:spcPct val="150000"/>
              </a:lnSpc>
              <a:buFont typeface="+mj-lt"/>
              <a:buAutoNum type="arabicParenR"/>
            </a:pPr>
            <a:endParaRPr lang="en-US" altLang="ko-KR" sz="2000" dirty="0">
              <a:latin typeface="+mj-lt"/>
              <a:ea typeface="+mj-ea"/>
              <a:cs typeface="+mj-cs"/>
            </a:endParaRP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000" b="1" dirty="0"/>
              <a:t>Differences</a:t>
            </a:r>
            <a:r>
              <a:rPr lang="en-US" altLang="ko-KR" sz="2000" b="1" dirty="0" smtClean="0"/>
              <a:t>:</a:t>
            </a:r>
          </a:p>
          <a:p>
            <a:pPr marL="914400" lvl="1" indent="-4572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sz="2000" dirty="0"/>
              <a:t> </a:t>
            </a:r>
            <a:r>
              <a:rPr lang="en-US" altLang="ko-KR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Emulab</a:t>
            </a:r>
            <a:r>
              <a:rPr lang="en-US" altLang="ko-KR" sz="2000" dirty="0"/>
              <a:t> is concentrated in one location, whereas </a:t>
            </a:r>
          </a:p>
          <a:p>
            <a:pPr marL="914400" lvl="1" indent="-4572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sz="2000" dirty="0"/>
              <a:t> </a:t>
            </a:r>
            <a:r>
              <a:rPr lang="en-US" altLang="ko-KR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VINI</a:t>
            </a:r>
            <a:r>
              <a:rPr lang="en-US" altLang="ko-KR" sz="2000" dirty="0"/>
              <a:t> is spread out across a wide area network.</a:t>
            </a:r>
          </a:p>
          <a:p>
            <a:pPr marL="914400" lvl="1" indent="-457200" algn="just">
              <a:lnSpc>
                <a:spcPct val="150000"/>
              </a:lnSpc>
              <a:buFont typeface="+mj-lt"/>
              <a:buAutoNum type="arabicParenR"/>
            </a:pPr>
            <a:endParaRPr lang="en-US" altLang="ko-KR" sz="2000" dirty="0" smtClean="0">
              <a:latin typeface="+mj-lt"/>
              <a:ea typeface="+mj-ea"/>
              <a:cs typeface="+mj-cs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9EA20-4739-430C-9F23-AC0235BAEA2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307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VINI and </a:t>
            </a:r>
            <a:r>
              <a:rPr lang="en-US" sz="32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Emulab</a:t>
            </a:r>
            <a:endParaRPr lang="en-US" sz="3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381000" y="1317652"/>
            <a:ext cx="830580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000" dirty="0">
                <a:latin typeface="+mj-lt"/>
                <a:ea typeface="+mj-ea"/>
                <a:cs typeface="+mj-cs"/>
              </a:rPr>
              <a:t>VINI and </a:t>
            </a:r>
            <a:r>
              <a:rPr lang="en-US" altLang="ko-KR" sz="2000" dirty="0" err="1">
                <a:latin typeface="+mj-lt"/>
                <a:ea typeface="+mj-ea"/>
                <a:cs typeface="+mj-cs"/>
              </a:rPr>
              <a:t>Emulab</a:t>
            </a:r>
            <a:r>
              <a:rPr lang="en-US" altLang="ko-KR" sz="2000" dirty="0">
                <a:latin typeface="+mj-lt"/>
                <a:ea typeface="+mj-ea"/>
                <a:cs typeface="+mj-cs"/>
              </a:rPr>
              <a:t> trade off realism for flexibility in three main ways</a:t>
            </a:r>
            <a:r>
              <a:rPr lang="en-US" altLang="ko-KR" sz="2000" dirty="0" smtClean="0">
                <a:latin typeface="+mj-lt"/>
                <a:ea typeface="+mj-ea"/>
                <a:cs typeface="+mj-cs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000" dirty="0">
                <a:latin typeface="+mj-lt"/>
                <a:ea typeface="+mj-ea"/>
                <a:cs typeface="+mj-cs"/>
              </a:rPr>
              <a:t>Speed, Scale, Technology </a:t>
            </a:r>
            <a:r>
              <a:rPr lang="en-US" altLang="ko-KR" sz="2000" dirty="0" smtClean="0">
                <a:latin typeface="+mj-lt"/>
                <a:ea typeface="+mj-ea"/>
                <a:cs typeface="+mj-cs"/>
              </a:rPr>
              <a:t>transfer</a:t>
            </a:r>
          </a:p>
          <a:p>
            <a:pPr marL="800100" lvl="1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b="1" dirty="0" smtClean="0"/>
              <a:t>Speed</a:t>
            </a:r>
          </a:p>
          <a:p>
            <a:pPr marL="1257300" lvl="2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dirty="0">
                <a:latin typeface="+mj-lt"/>
                <a:ea typeface="+mj-ea"/>
                <a:cs typeface="+mj-cs"/>
              </a:rPr>
              <a:t>VINI </a:t>
            </a:r>
            <a:r>
              <a:rPr lang="en-US" altLang="ko-KR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and </a:t>
            </a:r>
            <a:r>
              <a:rPr lang="en-US" altLang="ko-KR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Emulab</a:t>
            </a:r>
            <a:r>
              <a:rPr lang="en-US" altLang="ko-KR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: </a:t>
            </a:r>
            <a:r>
              <a:rPr lang="en-US" altLang="ko-K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These are implemented </a:t>
            </a:r>
            <a:r>
              <a:rPr lang="en-US" altLang="ko-KR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as a </a:t>
            </a:r>
            <a:r>
              <a:rPr lang="en-US" altLang="ko-K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software and </a:t>
            </a:r>
            <a:r>
              <a:rPr lang="en-US" altLang="ko-KR" dirty="0">
                <a:solidFill>
                  <a:schemeClr val="tx1">
                    <a:lumMod val="95000"/>
                    <a:lumOff val="5000"/>
                  </a:schemeClr>
                </a:solidFill>
              </a:rPr>
              <a:t>treated as a </a:t>
            </a:r>
            <a:r>
              <a:rPr lang="en-US" altLang="ko-KR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CPU</a:t>
            </a:r>
            <a:r>
              <a:rPr lang="en-US" altLang="ko-K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 marL="1257300" lvl="2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Real network: </a:t>
            </a:r>
            <a:r>
              <a:rPr lang="en-US" altLang="ko-K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Switches </a:t>
            </a:r>
            <a:r>
              <a:rPr lang="en-US" altLang="ko-KR" dirty="0">
                <a:solidFill>
                  <a:schemeClr val="tx1">
                    <a:lumMod val="95000"/>
                    <a:lumOff val="5000"/>
                  </a:schemeClr>
                </a:solidFill>
              </a:rPr>
              <a:t>and </a:t>
            </a:r>
            <a:r>
              <a:rPr lang="en-US" altLang="ko-K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routers of real network are implemented </a:t>
            </a:r>
            <a:r>
              <a:rPr lang="en-US" altLang="ko-KR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 </a:t>
            </a:r>
            <a:r>
              <a:rPr lang="en-US" altLang="ko-KR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ASICs</a:t>
            </a:r>
          </a:p>
          <a:p>
            <a:pPr marL="1257300" lvl="2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dirty="0">
                <a:solidFill>
                  <a:schemeClr val="tx1">
                    <a:lumMod val="95000"/>
                    <a:lumOff val="5000"/>
                  </a:schemeClr>
                </a:solidFill>
              </a:rPr>
              <a:t>ASICs consistently outperform CPU-based devices in terms of data-rate, cost and power.</a:t>
            </a:r>
            <a:endParaRPr lang="en-US" altLang="ko-KR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1257300" lvl="2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altLang="ko-KR" dirty="0" smtClean="0">
              <a:latin typeface="+mj-lt"/>
              <a:ea typeface="+mj-ea"/>
              <a:cs typeface="+mj-cs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9EA20-4739-430C-9F23-AC0235BAEA2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359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2253</TotalTime>
  <Words>2760</Words>
  <Application>Microsoft Office PowerPoint</Application>
  <PresentationFormat>화면 슬라이드 쇼(4:3)</PresentationFormat>
  <Paragraphs>508</Paragraphs>
  <Slides>42</Slides>
  <Notes>40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42</vt:i4>
      </vt:variant>
    </vt:vector>
  </HeadingPairs>
  <TitlesOfParts>
    <vt:vector size="43" baseType="lpstr">
      <vt:lpstr>Office 테마</vt:lpstr>
      <vt:lpstr>FlowVisor Can the Production Network Be the Testbed?</vt:lpstr>
      <vt:lpstr>Validation?</vt:lpstr>
      <vt:lpstr>Difference between the real network and  the test environment</vt:lpstr>
      <vt:lpstr>Limitations of current evaluation process</vt:lpstr>
      <vt:lpstr>Today’s successful case</vt:lpstr>
      <vt:lpstr>Goal of new Testbed</vt:lpstr>
      <vt:lpstr>Examples of experimental new services</vt:lpstr>
      <vt:lpstr>VINI and Emulab</vt:lpstr>
      <vt:lpstr>VINI and Emulab</vt:lpstr>
      <vt:lpstr>VINI and Emulab</vt:lpstr>
      <vt:lpstr>VINI and Emulab</vt:lpstr>
      <vt:lpstr>The goals of FlowVisor</vt:lpstr>
      <vt:lpstr>The Contributions of FlowVisor</vt:lpstr>
      <vt:lpstr>Slicing Control &amp; Data Planes</vt:lpstr>
      <vt:lpstr>OpenFlow</vt:lpstr>
      <vt:lpstr>Slicing OpenFlow</vt:lpstr>
      <vt:lpstr>FlowVisor Design</vt:lpstr>
      <vt:lpstr>Slicing Network Resources</vt:lpstr>
      <vt:lpstr>Flowspace and Opt-In</vt:lpstr>
      <vt:lpstr>Control Message Slicing</vt:lpstr>
      <vt:lpstr>Slice Definition Policy</vt:lpstr>
      <vt:lpstr>FlowVisor Implementation</vt:lpstr>
      <vt:lpstr>FlowVisor Implementation</vt:lpstr>
      <vt:lpstr>FlowVisor Implementation</vt:lpstr>
      <vt:lpstr>FlowVisor Implementation</vt:lpstr>
      <vt:lpstr>FlowVisor Implementation</vt:lpstr>
      <vt:lpstr>FlowVisor Implementation</vt:lpstr>
      <vt:lpstr>Flow Entry Isolation</vt:lpstr>
      <vt:lpstr>Evaluation</vt:lpstr>
      <vt:lpstr>Evaluation</vt:lpstr>
      <vt:lpstr>Evaluation</vt:lpstr>
      <vt:lpstr>Evaluation</vt:lpstr>
      <vt:lpstr>Evaluation</vt:lpstr>
      <vt:lpstr>Evaluation</vt:lpstr>
      <vt:lpstr>Trade-offs and Caveats</vt:lpstr>
      <vt:lpstr>Conclusion</vt:lpstr>
      <vt:lpstr>Discussion Points</vt:lpstr>
      <vt:lpstr>Appendix</vt:lpstr>
      <vt:lpstr>Deployment Experience</vt:lpstr>
      <vt:lpstr>Experience of Slicing Trouble </vt:lpstr>
      <vt:lpstr>Related Work </vt:lpstr>
      <vt:lpstr>The END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OpenFlow: Enabling Innovation in Campus Networks</dc:title>
  <dc:creator>asim</dc:creator>
  <cp:lastModifiedBy>choonghee</cp:lastModifiedBy>
  <cp:revision>386</cp:revision>
  <dcterms:created xsi:type="dcterms:W3CDTF">2014-09-12T04:13:09Z</dcterms:created>
  <dcterms:modified xsi:type="dcterms:W3CDTF">2014-09-25T00:22:19Z</dcterms:modified>
</cp:coreProperties>
</file>