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8" r:id="rId4"/>
    <p:sldId id="259" r:id="rId5"/>
    <p:sldId id="260" r:id="rId6"/>
    <p:sldId id="258" r:id="rId7"/>
    <p:sldId id="261" r:id="rId8"/>
    <p:sldId id="280" r:id="rId9"/>
    <p:sldId id="279" r:id="rId10"/>
    <p:sldId id="262" r:id="rId11"/>
    <p:sldId id="278" r:id="rId12"/>
    <p:sldId id="264" r:id="rId13"/>
    <p:sldId id="281" r:id="rId14"/>
    <p:sldId id="271" r:id="rId15"/>
    <p:sldId id="282" r:id="rId16"/>
    <p:sldId id="267" r:id="rId17"/>
    <p:sldId id="284" r:id="rId18"/>
    <p:sldId id="285" r:id="rId19"/>
    <p:sldId id="276" r:id="rId20"/>
    <p:sldId id="286" r:id="rId21"/>
    <p:sldId id="265" r:id="rId22"/>
    <p:sldId id="268" r:id="rId23"/>
    <p:sldId id="263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78" autoAdjust="0"/>
  </p:normalViewPr>
  <p:slideViewPr>
    <p:cSldViewPr>
      <p:cViewPr varScale="1">
        <p:scale>
          <a:sx n="83" d="100"/>
          <a:sy n="83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2CFCC-9FCB-425B-A1D3-23875B4B1DFA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239DB-CD99-4023-9D36-85C9AAF4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http://blog.silver-peak.com/an-insurmountable-problem-for-sdn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3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Scalability?</a:t>
            </a:r>
            <a:r>
              <a:rPr lang="en-US" baseline="0" dirty="0" smtClean="0"/>
              <a:t> : Ethane controller can manage 10K new flows per second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Commercial vendor won’t open software and hardware development environment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2400" dirty="0" smtClean="0"/>
              <a:t>Complexity of support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2400" dirty="0" smtClean="0"/>
              <a:t>Market protection and barrier to entry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30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 smtClean="0"/>
              <a:t>Hardware/software: </a:t>
            </a:r>
            <a:r>
              <a:rPr lang="en-US" altLang="en-US" sz="2400" dirty="0" err="1" smtClean="0"/>
              <a:t>Fanout</a:t>
            </a:r>
            <a:r>
              <a:rPr lang="en-US" altLang="en-US" sz="2400" dirty="0" smtClean="0"/>
              <a:t> too small </a:t>
            </a:r>
            <a:br>
              <a:rPr lang="en-US" altLang="en-US" sz="2400" dirty="0" smtClean="0"/>
            </a:br>
            <a:r>
              <a:rPr lang="en-US" altLang="en-US" sz="2400" dirty="0" smtClean="0"/>
              <a:t>(need &gt;100 ports for wiring closet)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15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Amenable</a:t>
            </a:r>
            <a:r>
              <a:rPr lang="en-US" baseline="0" dirty="0" smtClean="0"/>
              <a:t> to high performance and low-cost implementations</a:t>
            </a:r>
          </a:p>
          <a:p>
            <a:r>
              <a:rPr lang="en-US" baseline="0" dirty="0" smtClean="0"/>
              <a:t>Capable of supporting a broad range of research</a:t>
            </a:r>
          </a:p>
          <a:p>
            <a:r>
              <a:rPr lang="en-US" baseline="0" dirty="0" smtClean="0"/>
              <a:t>Assured to isolate experimental traffic from production traffic</a:t>
            </a:r>
          </a:p>
          <a:p>
            <a:r>
              <a:rPr lang="en-US" baseline="0" dirty="0" smtClean="0"/>
              <a:t>Consistent with vendors’ need for closed platforms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00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Amenable</a:t>
            </a:r>
            <a:r>
              <a:rPr lang="en-US" baseline="0" dirty="0" smtClean="0"/>
              <a:t> to high performance and low-cost implementations</a:t>
            </a:r>
          </a:p>
          <a:p>
            <a:r>
              <a:rPr lang="en-US" baseline="0" dirty="0" smtClean="0"/>
              <a:t>Capable of supporting a broad range of research</a:t>
            </a:r>
          </a:p>
          <a:p>
            <a:r>
              <a:rPr lang="en-US" baseline="0" dirty="0" smtClean="0"/>
              <a:t>Assured to isolate experimental traffic from production traffic</a:t>
            </a:r>
          </a:p>
          <a:p>
            <a:r>
              <a:rPr lang="en-US" baseline="0" dirty="0" smtClean="0"/>
              <a:t>Consistent with vendors’ need for closed platforms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21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</a:t>
            </a:r>
            <a:r>
              <a:rPr lang="en-US" baseline="0" dirty="0" smtClean="0"/>
              <a:t> = Control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No command sent</a:t>
            </a:r>
            <a:r>
              <a:rPr lang="en-US" baseline="0" dirty="0" smtClean="0"/>
              <a:t> back for protocols such as DNS, DHCP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80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239DB-CD99-4023-9D36-85C9AAF4A3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61A6-22E8-48DF-B111-9AEE44902A47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0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F16B-E167-453C-8A28-08B883F4AC01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7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2EC-E6D2-4B1F-A0DD-46F06D2563C3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5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42BE-5AF7-4FFA-A923-402A25F0D14E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B702-038C-4EFD-AC66-23FDFD6394D3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5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50B1-FAE2-4A63-BBAF-11B7D0109D00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B9B5-4A8F-487F-9C3B-93A45FF3E0C6}" type="datetime1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2B7-5939-4262-BD0B-1E81CD986666}" type="datetime1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DC7B-4025-49EA-86E9-D76F46EC23F5}" type="datetime1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6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70D9-291A-43C4-9E39-9FB06E0B2528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9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D1B1-1BAD-400B-A29F-40436ED9D150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62C3-0676-4C79-ACAA-6B1324A36040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EA20-4739-430C-9F23-AC0235BA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8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OpenFlow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&amp; NOX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(&amp; how the SDN era started)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CCR 2008 Whitepapers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Nick </a:t>
            </a:r>
            <a:r>
              <a:rPr lang="en-US" dirty="0" err="1" smtClean="0"/>
              <a:t>McKeown</a:t>
            </a:r>
            <a:r>
              <a:rPr lang="en-US" dirty="0"/>
              <a:t> </a:t>
            </a:r>
            <a:r>
              <a:rPr lang="en-US" dirty="0" smtClean="0"/>
              <a:t>&amp; Natasha </a:t>
            </a:r>
            <a:r>
              <a:rPr lang="en-US" dirty="0" err="1" smtClean="0"/>
              <a:t>Gude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908590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Presented by: M. </a:t>
            </a:r>
            <a:r>
              <a:rPr lang="en-US" dirty="0" err="1" smtClean="0">
                <a:solidFill>
                  <a:srgbClr val="FF0000"/>
                </a:solidFill>
              </a:rPr>
              <a:t>Asim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Jamshed</a:t>
            </a:r>
            <a:endParaRPr lang="en-US" dirty="0" smtClean="0">
              <a:solidFill>
                <a:srgbClr val="FF0000"/>
              </a:solidFill>
            </a:endParaRPr>
          </a:p>
          <a:p>
            <a:pPr algn="r"/>
            <a:endParaRPr lang="en-US" sz="1100" i="1" dirty="0" smtClean="0">
              <a:solidFill>
                <a:srgbClr val="FF0000"/>
              </a:solidFill>
            </a:endParaRPr>
          </a:p>
          <a:p>
            <a:pPr algn="r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</a:rPr>
              <a:t>Some slides have been derived from Nick </a:t>
            </a:r>
            <a:r>
              <a:rPr 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McKeown’s</a:t>
            </a:r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</a:rPr>
              <a:t> talk in the Stanford Clean </a:t>
            </a:r>
          </a:p>
          <a:p>
            <a:pPr algn="r"/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</a:rPr>
              <a:t>Slate Program &amp; Scott </a:t>
            </a:r>
            <a:r>
              <a:rPr 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Shenker’s</a:t>
            </a:r>
            <a:r>
              <a:rPr lang="en-US" sz="1100" i="1" dirty="0" smtClean="0">
                <a:solidFill>
                  <a:schemeClr val="bg1">
                    <a:lumMod val="50000"/>
                  </a:schemeClr>
                </a:solidFill>
              </a:rPr>
              <a:t> talk in the Open Networking Summit, 2011</a:t>
            </a:r>
          </a:p>
        </p:txBody>
      </p:sp>
    </p:spTree>
    <p:extLst>
      <p:ext uri="{BB962C8B-B14F-4D97-AF65-F5344CB8AC3E}">
        <p14:creationId xmlns:p14="http://schemas.microsoft.com/office/powerpoint/2010/main" val="38311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Flow </a:t>
            </a:r>
            <a:r>
              <a:rPr lang="en-US" altLang="en-US" dirty="0" smtClean="0">
                <a:solidFill>
                  <a:schemeClr val="accent5">
                    <a:lumMod val="75000"/>
                  </a:schemeClr>
                </a:solidFill>
              </a:rPr>
              <a:t>Table</a:t>
            </a:r>
            <a:endParaRPr lang="en-US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Switch</a:t>
            </a:r>
          </a:p>
          <a:p>
            <a:pPr algn="ctr" eaLnBrk="1" hangingPunct="1"/>
            <a:r>
              <a:rPr lang="en-US" altLang="en-US" dirty="0"/>
              <a:t>Port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33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MAC</a:t>
            </a:r>
          </a:p>
          <a:p>
            <a:pPr algn="ctr" eaLnBrk="1" hangingPunct="1"/>
            <a:r>
              <a:rPr lang="en-US" altLang="en-US"/>
              <a:t>src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95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MAC</a:t>
            </a:r>
          </a:p>
          <a:p>
            <a:pPr algn="ctr" eaLnBrk="1" hangingPunct="1"/>
            <a:r>
              <a:rPr lang="en-US" altLang="en-US"/>
              <a:t>dst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57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Eth</a:t>
            </a:r>
          </a:p>
          <a:p>
            <a:pPr algn="ctr" eaLnBrk="1" hangingPunct="1"/>
            <a:r>
              <a:rPr lang="en-US" altLang="en-US"/>
              <a:t>type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419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VLAN</a:t>
            </a:r>
          </a:p>
          <a:p>
            <a:pPr algn="ctr" eaLnBrk="1" hangingPunct="1"/>
            <a:r>
              <a:rPr lang="en-US" altLang="en-US"/>
              <a:t>ID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81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IP</a:t>
            </a:r>
          </a:p>
          <a:p>
            <a:pPr algn="ctr" eaLnBrk="1" hangingPunct="1"/>
            <a:r>
              <a:rPr lang="en-US" altLang="en-US"/>
              <a:t>Src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943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IP</a:t>
            </a:r>
          </a:p>
          <a:p>
            <a:pPr algn="ctr" eaLnBrk="1" hangingPunct="1"/>
            <a:r>
              <a:rPr lang="en-US" altLang="en-US"/>
              <a:t>Dst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705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IP</a:t>
            </a:r>
          </a:p>
          <a:p>
            <a:pPr algn="ctr" eaLnBrk="1" hangingPunct="1"/>
            <a:r>
              <a:rPr lang="en-US" altLang="en-US" dirty="0" err="1"/>
              <a:t>Prot</a:t>
            </a:r>
            <a:endParaRPr lang="en-US" alt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467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TCP</a:t>
            </a:r>
          </a:p>
          <a:p>
            <a:pPr algn="ctr" eaLnBrk="1" hangingPunct="1"/>
            <a:r>
              <a:rPr lang="en-US" altLang="en-US" dirty="0"/>
              <a:t>sport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229600" y="5272088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TCP</a:t>
            </a:r>
          </a:p>
          <a:p>
            <a:pPr algn="ctr" eaLnBrk="1" hangingPunct="1"/>
            <a:r>
              <a:rPr lang="en-US" altLang="en-US" dirty="0" err="1"/>
              <a:t>dport</a:t>
            </a:r>
            <a:endParaRPr lang="en-US" alt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371600" y="16002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Rule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19400" y="1600200"/>
            <a:ext cx="1447800" cy="685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Action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267200" y="1600200"/>
            <a:ext cx="1447800" cy="685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Stats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52800" y="3641725"/>
            <a:ext cx="4730750" cy="1311275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000" dirty="0"/>
              <a:t>Forward packet to port(s)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 dirty="0"/>
              <a:t>Encapsulate and forward to controller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 dirty="0"/>
              <a:t>Drop packet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 dirty="0"/>
              <a:t>Send to normal processing pipeline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295400" y="5805488"/>
            <a:ext cx="927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+ mask</a:t>
            </a: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371600" y="2362200"/>
            <a:ext cx="0" cy="2895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3352800" y="2286000"/>
            <a:ext cx="0" cy="1371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800600" y="2743200"/>
            <a:ext cx="3048000" cy="3810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dirty="0"/>
              <a:t>Packet + </a:t>
            </a:r>
            <a:r>
              <a:rPr lang="en-US" altLang="en-US" sz="2000" dirty="0" smtClean="0"/>
              <a:t>Byte </a:t>
            </a:r>
            <a:r>
              <a:rPr lang="en-US" altLang="en-US" sz="2000" dirty="0"/>
              <a:t>counters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4800600" y="2286000"/>
            <a:ext cx="0" cy="3810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100" y="6427113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*Figure taken from Nick </a:t>
            </a:r>
            <a:r>
              <a:rPr lang="en-US" alt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McKoewn’s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talk: “</a:t>
            </a:r>
            <a:r>
              <a:rPr lang="en-US" alt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OpenFlow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(Or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: “Why can’t I innovate 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my wiring closet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?”)” (2008)</a:t>
            </a:r>
            <a:endParaRPr lang="en-US" altLang="en-US" sz="11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6819" y="1066800"/>
            <a:ext cx="2235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Flow Table Entry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249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End Targets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Amenable to</a:t>
            </a:r>
          </a:p>
          <a:p>
            <a:pPr lvl="1"/>
            <a:r>
              <a:rPr lang="en-US" dirty="0" smtClean="0"/>
              <a:t>High performance</a:t>
            </a:r>
          </a:p>
          <a:p>
            <a:pPr lvl="1"/>
            <a:r>
              <a:rPr lang="en-US" dirty="0" smtClean="0"/>
              <a:t>Low-cost implementations</a:t>
            </a:r>
          </a:p>
          <a:p>
            <a:r>
              <a:rPr lang="en-US" dirty="0"/>
              <a:t>I</a:t>
            </a:r>
            <a:r>
              <a:rPr lang="en-US" dirty="0" smtClean="0"/>
              <a:t>solation of experimental from normal traffic</a:t>
            </a:r>
          </a:p>
          <a:p>
            <a:r>
              <a:rPr lang="en-US" dirty="0"/>
              <a:t>V</a:t>
            </a:r>
            <a:r>
              <a:rPr lang="en-US" dirty="0" smtClean="0"/>
              <a:t>endor’s need for closed platforms retained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Bigger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Configuring </a:t>
            </a:r>
            <a:r>
              <a:rPr lang="en-US" u="sng" dirty="0" smtClean="0">
                <a:solidFill>
                  <a:srgbClr val="FF0000"/>
                </a:solidFill>
              </a:rPr>
              <a:t>each</a:t>
            </a:r>
            <a:r>
              <a:rPr lang="en-US" dirty="0" smtClean="0"/>
              <a:t> switch of the network for</a:t>
            </a:r>
          </a:p>
          <a:p>
            <a:pPr lvl="1"/>
            <a:r>
              <a:rPr lang="en-US" dirty="0" smtClean="0"/>
              <a:t>Path updates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VLAN tagging</a:t>
            </a:r>
          </a:p>
          <a:p>
            <a:pPr lvl="1"/>
            <a:r>
              <a:rPr lang="en-US" dirty="0" smtClean="0"/>
              <a:t>Traffic conditioning</a:t>
            </a:r>
          </a:p>
          <a:p>
            <a:pPr lvl="1"/>
            <a:r>
              <a:rPr lang="en-US" dirty="0" smtClean="0"/>
              <a:t>Traffic mirroring</a:t>
            </a:r>
          </a:p>
          <a:p>
            <a:r>
              <a:rPr lang="en-US" dirty="0" smtClean="0"/>
              <a:t>Extremely cumbersome</a:t>
            </a:r>
          </a:p>
          <a:p>
            <a:pPr marL="342900" lvl="2" indent="-342900"/>
            <a:r>
              <a:rPr lang="en-US" sz="3200" dirty="0" smtClean="0">
                <a:solidFill>
                  <a:srgbClr val="002060"/>
                </a:solidFill>
              </a:rPr>
              <a:t>Manage control plane </a:t>
            </a:r>
            <a:r>
              <a:rPr lang="en-US" sz="3200" dirty="0">
                <a:solidFill>
                  <a:srgbClr val="002060"/>
                </a:solidFill>
              </a:rPr>
              <a:t>via programmable </a:t>
            </a:r>
            <a:r>
              <a:rPr lang="en-US" sz="3200" dirty="0" smtClean="0">
                <a:solidFill>
                  <a:srgbClr val="002060"/>
                </a:solidFill>
              </a:rPr>
              <a:t>switches</a:t>
            </a:r>
          </a:p>
          <a:p>
            <a:pPr marL="800100" lvl="3" indent="-342900"/>
            <a:r>
              <a:rPr lang="en-US" sz="2800" dirty="0">
                <a:solidFill>
                  <a:srgbClr val="002060"/>
                </a:solidFill>
              </a:rPr>
              <a:t>f</a:t>
            </a:r>
            <a:r>
              <a:rPr lang="en-US" sz="2800" dirty="0" smtClean="0">
                <a:solidFill>
                  <a:srgbClr val="002060"/>
                </a:solidFill>
              </a:rPr>
              <a:t>rom a centralized node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 apps a centralized programming model</a:t>
            </a:r>
          </a:p>
          <a:p>
            <a:r>
              <a:rPr lang="en-US" dirty="0" smtClean="0"/>
              <a:t>Manages the controller</a:t>
            </a:r>
          </a:p>
          <a:p>
            <a:r>
              <a:rPr lang="en-US" dirty="0" smtClean="0"/>
              <a:t>Programs written as if the entire network is on a single machine</a:t>
            </a:r>
          </a:p>
          <a:p>
            <a:pPr lvl="1"/>
            <a:r>
              <a:rPr lang="en-US" dirty="0" smtClean="0"/>
              <a:t>High level abstractions</a:t>
            </a:r>
          </a:p>
          <a:p>
            <a:pPr lvl="2"/>
            <a:r>
              <a:rPr lang="en-US" strike="sngStrike" dirty="0" smtClean="0"/>
              <a:t>IP and MAC address</a:t>
            </a:r>
          </a:p>
          <a:p>
            <a:pPr lvl="2"/>
            <a:r>
              <a:rPr lang="en-US" dirty="0" smtClean="0"/>
              <a:t>Hostnames and usernames</a:t>
            </a:r>
          </a:p>
          <a:p>
            <a:pPr lvl="3"/>
            <a:r>
              <a:rPr lang="en-US" dirty="0" smtClean="0"/>
              <a:t>Manage bindings between abstractions &amp; low-level bindings</a:t>
            </a:r>
          </a:p>
          <a:p>
            <a:r>
              <a:rPr lang="en-US" dirty="0" smtClean="0"/>
              <a:t>NOS </a:t>
            </a:r>
            <a:r>
              <a:rPr lang="en-US" dirty="0"/>
              <a:t>n</a:t>
            </a:r>
            <a:r>
              <a:rPr lang="en-US" dirty="0" smtClean="0"/>
              <a:t>etwork view </a:t>
            </a:r>
            <a:r>
              <a:rPr lang="en-US" dirty="0" smtClean="0">
                <a:sym typeface="Wingdings" panose="05000000000000000000" pitchFamily="2" charset="2"/>
              </a:rPr>
              <a:t> Entire network abstraction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 example of NOS  NOX (open source)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SDN Hierarchy – The Big Picture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321733" y="1640441"/>
            <a:ext cx="882421" cy="492031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App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</a:rPr>
              <a:t>(Routing)</a:t>
            </a:r>
            <a:endParaRPr lang="en-US" sz="12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1622425" y="4527904"/>
            <a:ext cx="1666875" cy="12763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052887" y="4073879"/>
            <a:ext cx="769938" cy="1162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H="1" flipV="1">
            <a:off x="5732440" y="5743238"/>
            <a:ext cx="769960" cy="25768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  <a:endCxn id="13" idx="1"/>
          </p:cNvCxnSpPr>
          <p:nvPr/>
        </p:nvCxnSpPr>
        <p:spPr bwMode="auto">
          <a:xfrm>
            <a:off x="990600" y="6347179"/>
            <a:ext cx="4484687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5586412" y="4956529"/>
            <a:ext cx="1433513" cy="5667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ounded Rectangle 10"/>
          <p:cNvSpPr/>
          <p:nvPr/>
        </p:nvSpPr>
        <p:spPr>
          <a:xfrm>
            <a:off x="213928" y="5743237"/>
            <a:ext cx="1554801" cy="684140"/>
          </a:xfrm>
          <a:prstGeom prst="roundRect">
            <a:avLst/>
          </a:prstGeom>
          <a:solidFill>
            <a:srgbClr val="00009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1200" b="1" dirty="0" smtClean="0">
                <a:solidFill>
                  <a:schemeClr val="bg1"/>
                </a:solidFill>
              </a:rPr>
              <a:t>Simple Packet Forwarding (e.g. </a:t>
            </a:r>
            <a:r>
              <a:rPr lang="en-US" altLang="en-US" sz="1200" b="1" dirty="0" err="1" smtClean="0">
                <a:solidFill>
                  <a:schemeClr val="bg1"/>
                </a:solidFill>
              </a:rPr>
              <a:t>OpenFlow</a:t>
            </a:r>
            <a:r>
              <a:rPr lang="en-US" altLang="en-US" sz="1200" b="1" dirty="0" smtClean="0">
                <a:solidFill>
                  <a:schemeClr val="bg1"/>
                </a:solidFill>
              </a:rPr>
              <a:t>) H/W Switch</a:t>
            </a:r>
            <a:endParaRPr lang="en-US" altLang="en-US" sz="11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77638" y="5193612"/>
            <a:ext cx="1554801" cy="698728"/>
          </a:xfrm>
          <a:prstGeom prst="roundRect">
            <a:avLst/>
          </a:prstGeom>
          <a:solidFill>
            <a:srgbClr val="00009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1200" b="1" dirty="0" smtClean="0">
                <a:solidFill>
                  <a:schemeClr val="bg1"/>
                </a:solidFill>
              </a:rPr>
              <a:t>Simple Packet Forwarding (e.g. </a:t>
            </a:r>
            <a:r>
              <a:rPr lang="en-US" altLang="en-US" sz="1200" b="1" dirty="0" err="1" smtClean="0">
                <a:solidFill>
                  <a:schemeClr val="bg1"/>
                </a:solidFill>
              </a:rPr>
              <a:t>OpenFlow</a:t>
            </a:r>
            <a:r>
              <a:rPr lang="en-US" altLang="en-US" sz="1200" b="1" dirty="0" smtClean="0">
                <a:solidFill>
                  <a:schemeClr val="bg1"/>
                </a:solidFill>
              </a:rPr>
              <a:t>) H/W Switch</a:t>
            </a:r>
            <a:endParaRPr lang="en-US" altLang="en-US" sz="11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75287" y="6000922"/>
            <a:ext cx="1554801" cy="692513"/>
          </a:xfrm>
          <a:prstGeom prst="roundRect">
            <a:avLst/>
          </a:prstGeom>
          <a:solidFill>
            <a:srgbClr val="00009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1200" b="1" dirty="0" smtClean="0">
                <a:solidFill>
                  <a:schemeClr val="bg1"/>
                </a:solidFill>
              </a:rPr>
              <a:t>Simple Packet Forwarding (e.g. </a:t>
            </a:r>
            <a:r>
              <a:rPr lang="en-US" altLang="en-US" sz="1200" b="1" dirty="0" err="1" smtClean="0">
                <a:solidFill>
                  <a:schemeClr val="bg1"/>
                </a:solidFill>
              </a:rPr>
              <a:t>OpenFlow</a:t>
            </a:r>
            <a:r>
              <a:rPr lang="en-US" altLang="en-US" sz="1200" b="1" dirty="0" smtClean="0">
                <a:solidFill>
                  <a:schemeClr val="bg1"/>
                </a:solidFill>
              </a:rPr>
              <a:t>) H/W Switch</a:t>
            </a:r>
            <a:endParaRPr lang="en-US" altLang="en-US" sz="11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371855" y="1640441"/>
            <a:ext cx="882421" cy="492031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App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</a:rPr>
              <a:t>(CDN)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82288" y="1637244"/>
            <a:ext cx="882421" cy="492031"/>
          </a:xfrm>
          <a:prstGeom prst="roundRect">
            <a:avLst/>
          </a:prstGeom>
          <a:gradFill>
            <a:gsLst>
              <a:gs pos="0">
                <a:schemeClr val="accent6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App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</a:rPr>
              <a:t>(AC)</a:t>
            </a:r>
            <a:endParaRPr lang="en-US" sz="12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6200000" flipH="1">
            <a:off x="-813594" y="4355661"/>
            <a:ext cx="2776537" cy="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5400000">
            <a:off x="2476500" y="3461104"/>
            <a:ext cx="989012" cy="15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5400000">
            <a:off x="4008437" y="4100867"/>
            <a:ext cx="2268537" cy="15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5400000">
            <a:off x="6305549" y="3681767"/>
            <a:ext cx="1427163" cy="15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flipH="1">
            <a:off x="6705600" y="2968981"/>
            <a:ext cx="1588" cy="3031941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ounded Rectangle 19"/>
          <p:cNvSpPr/>
          <p:nvPr/>
        </p:nvSpPr>
        <p:spPr>
          <a:xfrm>
            <a:off x="2677412" y="3956778"/>
            <a:ext cx="1554801" cy="698125"/>
          </a:xfrm>
          <a:prstGeom prst="roundRect">
            <a:avLst/>
          </a:prstGeom>
          <a:solidFill>
            <a:srgbClr val="00009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1200" b="1" dirty="0" smtClean="0">
                <a:solidFill>
                  <a:schemeClr val="bg1"/>
                </a:solidFill>
              </a:rPr>
              <a:t>Simple Packet Forwarding (e.g. </a:t>
            </a:r>
            <a:r>
              <a:rPr lang="en-US" altLang="en-US" sz="1200" b="1" dirty="0" err="1" smtClean="0">
                <a:solidFill>
                  <a:schemeClr val="bg1"/>
                </a:solidFill>
              </a:rPr>
              <a:t>OpenFlow</a:t>
            </a:r>
            <a:r>
              <a:rPr lang="en-US" altLang="en-US" sz="1200" b="1" dirty="0" smtClean="0">
                <a:solidFill>
                  <a:schemeClr val="bg1"/>
                </a:solidFill>
              </a:rPr>
              <a:t>) H/W Switch</a:t>
            </a:r>
            <a:endParaRPr lang="en-US" altLang="en-US" sz="11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250801" y="4396378"/>
            <a:ext cx="1554801" cy="706822"/>
          </a:xfrm>
          <a:prstGeom prst="roundRect">
            <a:avLst/>
          </a:prstGeom>
          <a:solidFill>
            <a:srgbClr val="00009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1200" b="1" dirty="0" smtClean="0">
                <a:solidFill>
                  <a:schemeClr val="bg1"/>
                </a:solidFill>
              </a:rPr>
              <a:t>Simple Packet Forwarding (e.g. </a:t>
            </a:r>
            <a:r>
              <a:rPr lang="en-US" altLang="en-US" sz="1200" b="1" dirty="0" err="1" smtClean="0">
                <a:solidFill>
                  <a:schemeClr val="bg1"/>
                </a:solidFill>
              </a:rPr>
              <a:t>OpenFlow</a:t>
            </a:r>
            <a:r>
              <a:rPr lang="en-US" altLang="en-US" sz="1200" b="1" dirty="0" smtClean="0">
                <a:solidFill>
                  <a:schemeClr val="bg1"/>
                </a:solidFill>
              </a:rPr>
              <a:t>) H/W Switch</a:t>
            </a:r>
            <a:endParaRPr lang="en-US" altLang="en-US" sz="11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0904" y="2550769"/>
            <a:ext cx="6663266" cy="41631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FFFFFF"/>
                </a:solidFill>
              </a:rPr>
              <a:t>Network Operating  </a:t>
            </a:r>
            <a:r>
              <a:rPr lang="en-US" altLang="en-US" sz="1600" dirty="0" smtClean="0">
                <a:solidFill>
                  <a:srgbClr val="FFFFFF"/>
                </a:solidFill>
              </a:rPr>
              <a:t>System (NOX)</a:t>
            </a:r>
            <a:endParaRPr lang="en-US" altLang="en-US" sz="1600" dirty="0">
              <a:solidFill>
                <a:srgbClr val="FFFFFF"/>
              </a:solidFill>
            </a:endParaRPr>
          </a:p>
        </p:txBody>
      </p:sp>
      <p:grpSp>
        <p:nvGrpSpPr>
          <p:cNvPr id="23" name="Group 119"/>
          <p:cNvGrpSpPr>
            <a:grpSpLocks/>
          </p:cNvGrpSpPr>
          <p:nvPr/>
        </p:nvGrpSpPr>
        <p:grpSpPr bwMode="auto">
          <a:xfrm>
            <a:off x="3289300" y="2968979"/>
            <a:ext cx="3213100" cy="987425"/>
            <a:chOff x="3650213" y="1672972"/>
            <a:chExt cx="3213252" cy="673471"/>
          </a:xfrm>
        </p:grpSpPr>
        <p:sp>
          <p:nvSpPr>
            <p:cNvPr id="24" name="Right Brace 23"/>
            <p:cNvSpPr>
              <a:spLocks/>
            </p:cNvSpPr>
            <p:nvPr/>
          </p:nvSpPr>
          <p:spPr bwMode="auto">
            <a:xfrm>
              <a:off x="3650213" y="1672972"/>
              <a:ext cx="219053" cy="673471"/>
            </a:xfrm>
            <a:prstGeom prst="rightBrace">
              <a:avLst>
                <a:gd name="adj1" fmla="val 3152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68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5" name="TextBox 101"/>
            <p:cNvSpPr txBox="1">
              <a:spLocks noChangeArrowheads="1"/>
            </p:cNvSpPr>
            <p:nvPr/>
          </p:nvSpPr>
          <p:spPr bwMode="auto">
            <a:xfrm>
              <a:off x="3860795" y="1810253"/>
              <a:ext cx="3002670" cy="2517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9pPr>
            </a:lstStyle>
            <a:p>
              <a:r>
                <a:rPr lang="en-US" altLang="en-US" dirty="0"/>
                <a:t>1. Open interface to hardware</a:t>
              </a:r>
            </a:p>
          </p:txBody>
        </p:sp>
      </p:grpSp>
      <p:grpSp>
        <p:nvGrpSpPr>
          <p:cNvPr id="26" name="Group 121"/>
          <p:cNvGrpSpPr>
            <a:grpSpLocks/>
          </p:cNvGrpSpPr>
          <p:nvPr/>
        </p:nvGrpSpPr>
        <p:grpSpPr bwMode="auto">
          <a:xfrm>
            <a:off x="0" y="1209271"/>
            <a:ext cx="5475287" cy="977900"/>
            <a:chOff x="360953" y="231801"/>
            <a:chExt cx="5475244" cy="977815"/>
          </a:xfrm>
        </p:grpSpPr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>
              <a:off x="2228206" y="1208028"/>
              <a:ext cx="3607991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109"/>
            <p:cNvSpPr txBox="1">
              <a:spLocks noChangeArrowheads="1"/>
            </p:cNvSpPr>
            <p:nvPr/>
          </p:nvSpPr>
          <p:spPr bwMode="auto">
            <a:xfrm>
              <a:off x="360953" y="231801"/>
              <a:ext cx="25086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9pPr>
            </a:lstStyle>
            <a:p>
              <a:r>
                <a:rPr lang="en-US" altLang="en-US" dirty="0"/>
                <a:t>3. Well-defined open API</a:t>
              </a:r>
            </a:p>
          </p:txBody>
        </p:sp>
        <p:cxnSp>
          <p:nvCxnSpPr>
            <p:cNvPr id="29" name="Straight Connector 28"/>
            <p:cNvCxnSpPr>
              <a:cxnSpLocks noChangeShapeType="1"/>
              <a:endCxn id="28" idx="2"/>
            </p:cNvCxnSpPr>
            <p:nvPr/>
          </p:nvCxnSpPr>
          <p:spPr bwMode="auto">
            <a:xfrm rot="10800000">
              <a:off x="1615283" y="601133"/>
              <a:ext cx="612929" cy="6068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120"/>
          <p:cNvGrpSpPr>
            <a:grpSpLocks/>
          </p:cNvGrpSpPr>
          <p:nvPr/>
        </p:nvGrpSpPr>
        <p:grpSpPr bwMode="auto">
          <a:xfrm>
            <a:off x="5486400" y="1098550"/>
            <a:ext cx="3705225" cy="1416050"/>
            <a:chOff x="5538906" y="277967"/>
            <a:chExt cx="3704071" cy="1416079"/>
          </a:xfrm>
        </p:grpSpPr>
        <p:sp>
          <p:nvSpPr>
            <p:cNvPr id="31" name="TextBox 103"/>
            <p:cNvSpPr txBox="1">
              <a:spLocks noChangeArrowheads="1"/>
            </p:cNvSpPr>
            <p:nvPr/>
          </p:nvSpPr>
          <p:spPr bwMode="auto">
            <a:xfrm>
              <a:off x="5538906" y="277967"/>
              <a:ext cx="370407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9pPr>
            </a:lstStyle>
            <a:p>
              <a:pPr algn="ctr"/>
              <a:r>
                <a:rPr lang="en-US" altLang="en-US" dirty="0"/>
                <a:t>2. At least one good operating system</a:t>
              </a:r>
            </a:p>
            <a:p>
              <a:pPr algn="ctr"/>
              <a:r>
                <a:rPr lang="en-US" altLang="en-US" dirty="0"/>
                <a:t>Extensible, possibly open-source</a:t>
              </a:r>
            </a:p>
          </p:txBody>
        </p:sp>
        <p:cxnSp>
          <p:nvCxnSpPr>
            <p:cNvPr id="32" name="Straight Arrow Connector 31"/>
            <p:cNvCxnSpPr>
              <a:cxnSpLocks noChangeShapeType="1"/>
            </p:cNvCxnSpPr>
            <p:nvPr/>
          </p:nvCxnSpPr>
          <p:spPr bwMode="auto">
            <a:xfrm rot="5400000">
              <a:off x="6030110" y="1088141"/>
              <a:ext cx="769748" cy="44206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" name="TextBox 33"/>
          <p:cNvSpPr txBox="1"/>
          <p:nvPr/>
        </p:nvSpPr>
        <p:spPr>
          <a:xfrm>
            <a:off x="38100" y="6427113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*Figure taken from Nick </a:t>
            </a:r>
            <a:r>
              <a:rPr lang="en-US" alt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McKoewn’s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FCC talk: “Software-Defined Networks” (2009)</a:t>
            </a:r>
            <a:endParaRPr lang="en-US" altLang="en-US" sz="11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96200" y="2286000"/>
            <a:ext cx="1447800" cy="1068794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  <a:lin ang="162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</a:rPr>
              <a:t>Global Network </a:t>
            </a:r>
            <a:r>
              <a:rPr lang="en-US" sz="1600" dirty="0" smtClean="0">
                <a:solidFill>
                  <a:srgbClr val="FFFFFF"/>
                </a:solidFill>
                <a:latin typeface="Calibri" pitchFamily="-109" charset="0"/>
                <a:ea typeface="ＭＳ Ｐゴシック" pitchFamily="-109" charset="-128"/>
              </a:rPr>
              <a:t>View (DB)</a:t>
            </a:r>
            <a:endParaRPr lang="en-US" sz="1600" dirty="0">
              <a:solidFill>
                <a:srgbClr val="FFFFFF"/>
              </a:solidFill>
              <a:latin typeface="Calibri" pitchFamily="-109" charset="0"/>
              <a:ea typeface="ＭＳ Ｐゴシック" pitchFamily="-109" charset="-128"/>
            </a:endParaRP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flipV="1">
            <a:off x="7124172" y="2753079"/>
            <a:ext cx="572028" cy="5847"/>
          </a:xfrm>
          <a:prstGeom prst="line">
            <a:avLst/>
          </a:prstGeom>
          <a:noFill/>
          <a:ln w="25400">
            <a:solidFill>
              <a:srgbClr val="FF0000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2138558" y="2158342"/>
            <a:ext cx="33079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ABSTRACT NETWORK MODEL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6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NOX Network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Incoming new packet at switch</a:t>
            </a:r>
          </a:p>
          <a:p>
            <a:pPr lvl="1"/>
            <a:r>
              <a:rPr lang="en-US" dirty="0" smtClean="0"/>
              <a:t>Does flow entry for the corresponding flow exist?</a:t>
            </a:r>
          </a:p>
          <a:p>
            <a:pPr lvl="1"/>
            <a:r>
              <a:rPr lang="en-US" dirty="0" smtClean="0"/>
              <a:t>If yes:</a:t>
            </a:r>
          </a:p>
          <a:p>
            <a:pPr lvl="2"/>
            <a:r>
              <a:rPr lang="en-US" dirty="0" smtClean="0"/>
              <a:t>Perform the action</a:t>
            </a:r>
          </a:p>
          <a:p>
            <a:pPr lvl="1"/>
            <a:r>
              <a:rPr lang="en-US" dirty="0" smtClean="0"/>
              <a:t>If no:</a:t>
            </a:r>
          </a:p>
          <a:p>
            <a:pPr lvl="2"/>
            <a:r>
              <a:rPr lang="en-US" dirty="0" smtClean="0"/>
              <a:t>Forward it to the NOX controller</a:t>
            </a:r>
          </a:p>
          <a:p>
            <a:pPr lvl="2"/>
            <a:r>
              <a:rPr lang="en-US" dirty="0" smtClean="0"/>
              <a:t>Process the packet in the controller based on the policy written by the control program (app)</a:t>
            </a:r>
          </a:p>
          <a:p>
            <a:pPr lvl="2"/>
            <a:r>
              <a:rPr lang="en-US" dirty="0" smtClean="0"/>
              <a:t>Send NOX command to the switch to add new flow entry </a:t>
            </a:r>
            <a:r>
              <a:rPr lang="en-US" dirty="0" smtClean="0">
                <a:solidFill>
                  <a:srgbClr val="FF0000"/>
                </a:solidFill>
              </a:rPr>
              <a:t>(optional)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more can NOX do?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Finer Admission Control</a:t>
            </a:r>
          </a:p>
          <a:p>
            <a:pPr lvl="1"/>
            <a:r>
              <a:rPr lang="en-US" sz="2000" dirty="0" smtClean="0"/>
              <a:t>“</a:t>
            </a:r>
            <a:r>
              <a:rPr lang="en-US" dirty="0" smtClean="0"/>
              <a:t>Guests can comm. using </a:t>
            </a:r>
            <a:r>
              <a:rPr lang="en-US" sz="1800" dirty="0" smtClean="0"/>
              <a:t>HTTP</a:t>
            </a:r>
            <a:r>
              <a:rPr lang="en-US" dirty="0" smtClean="0"/>
              <a:t> only via a web proxy</a:t>
            </a:r>
            <a:r>
              <a:rPr lang="en-US" sz="2000" dirty="0" smtClean="0"/>
              <a:t>”</a:t>
            </a:r>
            <a:endParaRPr lang="en-US" dirty="0" smtClean="0"/>
          </a:p>
          <a:p>
            <a:r>
              <a:rPr lang="en-US" dirty="0" smtClean="0"/>
              <a:t>VLANs</a:t>
            </a:r>
          </a:p>
          <a:p>
            <a:pPr lvl="1"/>
            <a:r>
              <a:rPr lang="en-US" dirty="0" smtClean="0"/>
              <a:t>“Create your own isolated network”</a:t>
            </a:r>
          </a:p>
          <a:p>
            <a:r>
              <a:rPr lang="en-US" dirty="0" smtClean="0"/>
              <a:t>A non-IP network</a:t>
            </a:r>
          </a:p>
          <a:p>
            <a:pPr lvl="1"/>
            <a:r>
              <a:rPr lang="en-US" dirty="0" smtClean="0"/>
              <a:t>“Evaluate your own L3 protocol”</a:t>
            </a:r>
          </a:p>
          <a:p>
            <a:r>
              <a:rPr lang="en-US" dirty="0"/>
              <a:t>Simplistic scan detection</a:t>
            </a:r>
          </a:p>
          <a:p>
            <a:pPr lvl="1"/>
            <a:r>
              <a:rPr lang="en-US" dirty="0"/>
              <a:t>How to detect scanning hosts</a:t>
            </a:r>
          </a:p>
          <a:p>
            <a:pPr lvl="1"/>
            <a:r>
              <a:rPr lang="en-US" dirty="0"/>
              <a:t>Count # of unique L2 &amp; L3 conn. initiation queries</a:t>
            </a:r>
          </a:p>
          <a:p>
            <a:pPr lvl="2"/>
            <a:r>
              <a:rPr lang="en-US" dirty="0"/>
              <a:t>Concise (only 11 SLOC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Experiment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Packet Level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757863" cy="5342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579513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*Figure taken from 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n-US" altLang="en-US" sz="1100" i="1" dirty="0" err="1">
                <a:solidFill>
                  <a:schemeClr val="bg1">
                    <a:lumMod val="50000"/>
                  </a:schemeClr>
                </a:solidFill>
              </a:rPr>
              <a:t>OpenFlow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: Enabling Innovation in Campus Networks”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(2008)</a:t>
            </a:r>
            <a:endParaRPr lang="en-US" altLang="en-US" sz="11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1" y="2172314"/>
            <a:ext cx="2438399" cy="1815882"/>
          </a:xfrm>
          <a:prstGeom prst="rect">
            <a:avLst/>
          </a:prstGeom>
          <a:noFill/>
          <a:ln w="2222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Deep Packet Inspection using a </a:t>
            </a:r>
            <a:r>
              <a:rPr lang="en-US" sz="2800" b="1" dirty="0" err="1" smtClean="0">
                <a:solidFill>
                  <a:srgbClr val="FF0000"/>
                </a:solidFill>
              </a:rPr>
              <a:t>middlebox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9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Experiment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Power Management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18</a:t>
            </a:fld>
            <a:endParaRPr lang="en-US"/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2438400" y="3886200"/>
            <a:ext cx="533400" cy="381000"/>
          </a:xfrm>
          <a:prstGeom prst="can">
            <a:avLst>
              <a:gd name="adj" fmla="val 35000"/>
            </a:avLst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4343400" y="1828800"/>
            <a:ext cx="1149350" cy="6096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FFCC99"/>
              </a:gs>
              <a:gs pos="100000">
                <a:srgbClr val="765E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498850" y="1752600"/>
            <a:ext cx="1149350" cy="6096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2057400" y="3733800"/>
            <a:ext cx="533400" cy="381000"/>
          </a:xfrm>
          <a:prstGeom prst="can">
            <a:avLst>
              <a:gd name="adj" fmla="val 3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1143000" y="50292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1905000" y="50292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2667000" y="50292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cxnSp>
        <p:nvCxnSpPr>
          <p:cNvPr id="11" name="AutoShape 22"/>
          <p:cNvCxnSpPr>
            <a:cxnSpLocks noChangeShapeType="1"/>
            <a:stCxn id="8" idx="0"/>
            <a:endCxn id="7" idx="3"/>
          </p:cNvCxnSpPr>
          <p:nvPr/>
        </p:nvCxnSpPr>
        <p:spPr bwMode="auto">
          <a:xfrm flipV="1">
            <a:off x="1563688" y="4114800"/>
            <a:ext cx="760412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3"/>
          <p:cNvCxnSpPr>
            <a:cxnSpLocks noChangeShapeType="1"/>
            <a:stCxn id="9" idx="0"/>
            <a:endCxn id="7" idx="3"/>
          </p:cNvCxnSpPr>
          <p:nvPr/>
        </p:nvCxnSpPr>
        <p:spPr bwMode="auto">
          <a:xfrm flipH="1" flipV="1">
            <a:off x="2324100" y="4114800"/>
            <a:ext cx="1588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4"/>
          <p:cNvCxnSpPr>
            <a:cxnSpLocks noChangeShapeType="1"/>
            <a:stCxn id="10" idx="0"/>
            <a:endCxn id="7" idx="3"/>
          </p:cNvCxnSpPr>
          <p:nvPr/>
        </p:nvCxnSpPr>
        <p:spPr bwMode="auto">
          <a:xfrm flipH="1" flipV="1">
            <a:off x="2324100" y="4114800"/>
            <a:ext cx="763588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5"/>
          <p:cNvCxnSpPr>
            <a:cxnSpLocks noChangeShapeType="1"/>
            <a:stCxn id="8" idx="0"/>
            <a:endCxn id="4" idx="3"/>
          </p:cNvCxnSpPr>
          <p:nvPr/>
        </p:nvCxnSpPr>
        <p:spPr bwMode="auto">
          <a:xfrm flipV="1">
            <a:off x="1563688" y="4267200"/>
            <a:ext cx="1141412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6"/>
          <p:cNvCxnSpPr>
            <a:cxnSpLocks noChangeShapeType="1"/>
            <a:stCxn id="9" idx="0"/>
            <a:endCxn id="4" idx="3"/>
          </p:cNvCxnSpPr>
          <p:nvPr/>
        </p:nvCxnSpPr>
        <p:spPr bwMode="auto">
          <a:xfrm flipV="1">
            <a:off x="2325688" y="4267200"/>
            <a:ext cx="379412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7"/>
          <p:cNvCxnSpPr>
            <a:cxnSpLocks noChangeShapeType="1"/>
            <a:stCxn id="4" idx="3"/>
            <a:endCxn id="10" idx="0"/>
          </p:cNvCxnSpPr>
          <p:nvPr/>
        </p:nvCxnSpPr>
        <p:spPr bwMode="auto">
          <a:xfrm>
            <a:off x="2705100" y="4267200"/>
            <a:ext cx="382588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28"/>
          <p:cNvCxnSpPr>
            <a:cxnSpLocks noChangeShapeType="1"/>
            <a:stCxn id="7" idx="1"/>
            <a:endCxn id="6" idx="3"/>
          </p:cNvCxnSpPr>
          <p:nvPr/>
        </p:nvCxnSpPr>
        <p:spPr bwMode="auto">
          <a:xfrm flipV="1">
            <a:off x="2324100" y="2362200"/>
            <a:ext cx="1749425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29"/>
          <p:cNvCxnSpPr>
            <a:cxnSpLocks noChangeShapeType="1"/>
            <a:stCxn id="7" idx="1"/>
            <a:endCxn id="5" idx="3"/>
          </p:cNvCxnSpPr>
          <p:nvPr/>
        </p:nvCxnSpPr>
        <p:spPr bwMode="auto">
          <a:xfrm flipV="1">
            <a:off x="2324100" y="2438400"/>
            <a:ext cx="2593975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30"/>
          <p:cNvCxnSpPr>
            <a:cxnSpLocks noChangeShapeType="1"/>
            <a:stCxn id="4" idx="1"/>
            <a:endCxn id="6" idx="3"/>
          </p:cNvCxnSpPr>
          <p:nvPr/>
        </p:nvCxnSpPr>
        <p:spPr bwMode="auto">
          <a:xfrm flipV="1">
            <a:off x="2705100" y="2362200"/>
            <a:ext cx="1368425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31"/>
          <p:cNvCxnSpPr>
            <a:cxnSpLocks noChangeShapeType="1"/>
            <a:stCxn id="4" idx="1"/>
            <a:endCxn id="5" idx="3"/>
          </p:cNvCxnSpPr>
          <p:nvPr/>
        </p:nvCxnSpPr>
        <p:spPr bwMode="auto">
          <a:xfrm flipV="1">
            <a:off x="2705100" y="2438400"/>
            <a:ext cx="2212975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AutoShape 32"/>
          <p:cNvSpPr>
            <a:spLocks noChangeArrowheads="1"/>
          </p:cNvSpPr>
          <p:nvPr/>
        </p:nvSpPr>
        <p:spPr bwMode="auto">
          <a:xfrm>
            <a:off x="5181600" y="3886200"/>
            <a:ext cx="533400" cy="381000"/>
          </a:xfrm>
          <a:prstGeom prst="can">
            <a:avLst>
              <a:gd name="adj" fmla="val 35000"/>
            </a:avLst>
          </a:prstGeom>
          <a:gradFill rotWithShape="1">
            <a:gsLst>
              <a:gs pos="0">
                <a:srgbClr val="FFCC99"/>
              </a:gs>
              <a:gs pos="100000">
                <a:srgbClr val="765E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2" name="AutoShape 33"/>
          <p:cNvSpPr>
            <a:spLocks noChangeArrowheads="1"/>
          </p:cNvSpPr>
          <p:nvPr/>
        </p:nvSpPr>
        <p:spPr bwMode="auto">
          <a:xfrm>
            <a:off x="4876800" y="3962400"/>
            <a:ext cx="533400" cy="381000"/>
          </a:xfrm>
          <a:prstGeom prst="can">
            <a:avLst>
              <a:gd name="adj" fmla="val 3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23" name="AutoShape 34"/>
          <p:cNvSpPr>
            <a:spLocks noChangeArrowheads="1"/>
          </p:cNvSpPr>
          <p:nvPr/>
        </p:nvSpPr>
        <p:spPr bwMode="auto">
          <a:xfrm>
            <a:off x="4572000" y="49530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sp>
        <p:nvSpPr>
          <p:cNvPr id="24" name="AutoShape 35"/>
          <p:cNvSpPr>
            <a:spLocks noChangeArrowheads="1"/>
          </p:cNvSpPr>
          <p:nvPr/>
        </p:nvSpPr>
        <p:spPr bwMode="auto">
          <a:xfrm>
            <a:off x="5334000" y="49530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auto">
          <a:xfrm>
            <a:off x="6096000" y="49530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cxnSp>
        <p:nvCxnSpPr>
          <p:cNvPr id="26" name="AutoShape 37"/>
          <p:cNvCxnSpPr>
            <a:cxnSpLocks noChangeShapeType="1"/>
            <a:stCxn id="23" idx="0"/>
            <a:endCxn id="22" idx="3"/>
          </p:cNvCxnSpPr>
          <p:nvPr/>
        </p:nvCxnSpPr>
        <p:spPr bwMode="auto">
          <a:xfrm flipV="1">
            <a:off x="4992688" y="4343400"/>
            <a:ext cx="150812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38"/>
          <p:cNvCxnSpPr>
            <a:cxnSpLocks noChangeShapeType="1"/>
            <a:stCxn id="24" idx="0"/>
            <a:endCxn id="22" idx="3"/>
          </p:cNvCxnSpPr>
          <p:nvPr/>
        </p:nvCxnSpPr>
        <p:spPr bwMode="auto">
          <a:xfrm flipH="1" flipV="1">
            <a:off x="5143500" y="4343400"/>
            <a:ext cx="611188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39"/>
          <p:cNvCxnSpPr>
            <a:cxnSpLocks noChangeShapeType="1"/>
            <a:stCxn id="25" idx="0"/>
            <a:endCxn id="22" idx="3"/>
          </p:cNvCxnSpPr>
          <p:nvPr/>
        </p:nvCxnSpPr>
        <p:spPr bwMode="auto">
          <a:xfrm flipH="1" flipV="1">
            <a:off x="5143500" y="4343400"/>
            <a:ext cx="1373188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40"/>
          <p:cNvCxnSpPr>
            <a:cxnSpLocks noChangeShapeType="1"/>
            <a:stCxn id="23" idx="0"/>
            <a:endCxn id="21" idx="3"/>
          </p:cNvCxnSpPr>
          <p:nvPr/>
        </p:nvCxnSpPr>
        <p:spPr bwMode="auto">
          <a:xfrm flipV="1">
            <a:off x="4992688" y="4267200"/>
            <a:ext cx="455612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41"/>
          <p:cNvCxnSpPr>
            <a:cxnSpLocks noChangeShapeType="1"/>
            <a:stCxn id="24" idx="0"/>
            <a:endCxn id="21" idx="3"/>
          </p:cNvCxnSpPr>
          <p:nvPr/>
        </p:nvCxnSpPr>
        <p:spPr bwMode="auto">
          <a:xfrm flipH="1" flipV="1">
            <a:off x="5448300" y="4267200"/>
            <a:ext cx="306388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42"/>
          <p:cNvCxnSpPr>
            <a:cxnSpLocks noChangeShapeType="1"/>
            <a:stCxn id="21" idx="3"/>
            <a:endCxn id="25" idx="0"/>
          </p:cNvCxnSpPr>
          <p:nvPr/>
        </p:nvCxnSpPr>
        <p:spPr bwMode="auto">
          <a:xfrm>
            <a:off x="5448300" y="4267200"/>
            <a:ext cx="1068388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43"/>
          <p:cNvCxnSpPr>
            <a:cxnSpLocks noChangeShapeType="1"/>
            <a:stCxn id="22" idx="1"/>
            <a:endCxn id="5" idx="3"/>
          </p:cNvCxnSpPr>
          <p:nvPr/>
        </p:nvCxnSpPr>
        <p:spPr bwMode="auto">
          <a:xfrm flipH="1" flipV="1">
            <a:off x="4918075" y="2438400"/>
            <a:ext cx="225425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44"/>
          <p:cNvCxnSpPr>
            <a:cxnSpLocks noChangeShapeType="1"/>
            <a:stCxn id="22" idx="1"/>
            <a:endCxn id="6" idx="3"/>
          </p:cNvCxnSpPr>
          <p:nvPr/>
        </p:nvCxnSpPr>
        <p:spPr bwMode="auto">
          <a:xfrm flipH="1" flipV="1">
            <a:off x="4073525" y="2362200"/>
            <a:ext cx="106997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45"/>
          <p:cNvCxnSpPr>
            <a:cxnSpLocks noChangeShapeType="1"/>
            <a:stCxn id="21" idx="1"/>
            <a:endCxn id="5" idx="3"/>
          </p:cNvCxnSpPr>
          <p:nvPr/>
        </p:nvCxnSpPr>
        <p:spPr bwMode="auto">
          <a:xfrm flipH="1" flipV="1">
            <a:off x="4918075" y="2438400"/>
            <a:ext cx="530225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46"/>
          <p:cNvCxnSpPr>
            <a:cxnSpLocks noChangeShapeType="1"/>
            <a:stCxn id="21" idx="1"/>
            <a:endCxn id="6" idx="3"/>
          </p:cNvCxnSpPr>
          <p:nvPr/>
        </p:nvCxnSpPr>
        <p:spPr bwMode="auto">
          <a:xfrm flipH="1" flipV="1">
            <a:off x="4073525" y="2362200"/>
            <a:ext cx="1374775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AutoShape 47"/>
          <p:cNvSpPr>
            <a:spLocks noChangeArrowheads="1"/>
          </p:cNvSpPr>
          <p:nvPr/>
        </p:nvSpPr>
        <p:spPr bwMode="auto">
          <a:xfrm>
            <a:off x="6477000" y="2743200"/>
            <a:ext cx="533400" cy="381000"/>
          </a:xfrm>
          <a:prstGeom prst="can">
            <a:avLst>
              <a:gd name="adj" fmla="val 35000"/>
            </a:avLst>
          </a:prstGeom>
          <a:gradFill rotWithShape="1">
            <a:gsLst>
              <a:gs pos="0">
                <a:srgbClr val="FFCC99"/>
              </a:gs>
              <a:gs pos="100000">
                <a:srgbClr val="765E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37" name="AutoShape 48"/>
          <p:cNvSpPr>
            <a:spLocks noChangeArrowheads="1"/>
          </p:cNvSpPr>
          <p:nvPr/>
        </p:nvSpPr>
        <p:spPr bwMode="auto">
          <a:xfrm>
            <a:off x="6400800" y="3048000"/>
            <a:ext cx="533400" cy="381000"/>
          </a:xfrm>
          <a:prstGeom prst="can">
            <a:avLst>
              <a:gd name="adj" fmla="val 3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38" name="AutoShape 49"/>
          <p:cNvSpPr>
            <a:spLocks noChangeArrowheads="1"/>
          </p:cNvSpPr>
          <p:nvPr/>
        </p:nvSpPr>
        <p:spPr bwMode="auto">
          <a:xfrm>
            <a:off x="7620000" y="33528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sp>
        <p:nvSpPr>
          <p:cNvPr id="39" name="AutoShape 50"/>
          <p:cNvSpPr>
            <a:spLocks noChangeArrowheads="1"/>
          </p:cNvSpPr>
          <p:nvPr/>
        </p:nvSpPr>
        <p:spPr bwMode="auto">
          <a:xfrm>
            <a:off x="7620000" y="28956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auto">
          <a:xfrm>
            <a:off x="7620000" y="2438400"/>
            <a:ext cx="685800" cy="304800"/>
          </a:xfrm>
          <a:prstGeom prst="cube">
            <a:avLst>
              <a:gd name="adj" fmla="val 5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solidFill>
                <a:srgbClr val="F25D44"/>
              </a:solidFill>
            </a:endParaRPr>
          </a:p>
        </p:txBody>
      </p:sp>
      <p:cxnSp>
        <p:nvCxnSpPr>
          <p:cNvPr id="41" name="AutoShape 52"/>
          <p:cNvCxnSpPr>
            <a:cxnSpLocks noChangeShapeType="1"/>
            <a:stCxn id="38" idx="2"/>
            <a:endCxn id="37" idx="4"/>
          </p:cNvCxnSpPr>
          <p:nvPr/>
        </p:nvCxnSpPr>
        <p:spPr bwMode="auto">
          <a:xfrm flipH="1" flipV="1">
            <a:off x="6934200" y="3238500"/>
            <a:ext cx="685800" cy="344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53"/>
          <p:cNvCxnSpPr>
            <a:cxnSpLocks noChangeShapeType="1"/>
            <a:stCxn id="39" idx="2"/>
            <a:endCxn id="37" idx="4"/>
          </p:cNvCxnSpPr>
          <p:nvPr/>
        </p:nvCxnSpPr>
        <p:spPr bwMode="auto">
          <a:xfrm flipH="1">
            <a:off x="6934200" y="3125788"/>
            <a:ext cx="685800" cy="112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54"/>
          <p:cNvCxnSpPr>
            <a:cxnSpLocks noChangeShapeType="1"/>
            <a:stCxn id="40" idx="2"/>
            <a:endCxn id="37" idx="4"/>
          </p:cNvCxnSpPr>
          <p:nvPr/>
        </p:nvCxnSpPr>
        <p:spPr bwMode="auto">
          <a:xfrm flipH="1">
            <a:off x="6934200" y="2668588"/>
            <a:ext cx="685800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55"/>
          <p:cNvCxnSpPr>
            <a:cxnSpLocks noChangeShapeType="1"/>
            <a:stCxn id="38" idx="2"/>
            <a:endCxn id="36" idx="4"/>
          </p:cNvCxnSpPr>
          <p:nvPr/>
        </p:nvCxnSpPr>
        <p:spPr bwMode="auto">
          <a:xfrm flipH="1" flipV="1">
            <a:off x="7010400" y="2933700"/>
            <a:ext cx="609600" cy="649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56"/>
          <p:cNvCxnSpPr>
            <a:cxnSpLocks noChangeShapeType="1"/>
            <a:stCxn id="39" idx="2"/>
            <a:endCxn id="36" idx="4"/>
          </p:cNvCxnSpPr>
          <p:nvPr/>
        </p:nvCxnSpPr>
        <p:spPr bwMode="auto">
          <a:xfrm flipH="1" flipV="1">
            <a:off x="7010400" y="2933700"/>
            <a:ext cx="609600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57"/>
          <p:cNvCxnSpPr>
            <a:cxnSpLocks noChangeShapeType="1"/>
            <a:stCxn id="36" idx="4"/>
            <a:endCxn id="40" idx="2"/>
          </p:cNvCxnSpPr>
          <p:nvPr/>
        </p:nvCxnSpPr>
        <p:spPr bwMode="auto">
          <a:xfrm flipV="1">
            <a:off x="7010400" y="2668588"/>
            <a:ext cx="609600" cy="265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58"/>
          <p:cNvCxnSpPr>
            <a:cxnSpLocks noChangeShapeType="1"/>
            <a:stCxn id="37" idx="2"/>
            <a:endCxn id="6" idx="3"/>
          </p:cNvCxnSpPr>
          <p:nvPr/>
        </p:nvCxnSpPr>
        <p:spPr bwMode="auto">
          <a:xfrm flipH="1" flipV="1">
            <a:off x="4073525" y="2362200"/>
            <a:ext cx="2327275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59"/>
          <p:cNvCxnSpPr>
            <a:cxnSpLocks noChangeShapeType="1"/>
            <a:stCxn id="37" idx="2"/>
            <a:endCxn id="5" idx="3"/>
          </p:cNvCxnSpPr>
          <p:nvPr/>
        </p:nvCxnSpPr>
        <p:spPr bwMode="auto">
          <a:xfrm flipH="1" flipV="1">
            <a:off x="4918075" y="2438400"/>
            <a:ext cx="1482725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60"/>
          <p:cNvCxnSpPr>
            <a:cxnSpLocks noChangeShapeType="1"/>
            <a:stCxn id="36" idx="2"/>
            <a:endCxn id="6" idx="3"/>
          </p:cNvCxnSpPr>
          <p:nvPr/>
        </p:nvCxnSpPr>
        <p:spPr bwMode="auto">
          <a:xfrm flipH="1" flipV="1">
            <a:off x="4073525" y="2362200"/>
            <a:ext cx="240347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1"/>
          <p:cNvCxnSpPr>
            <a:cxnSpLocks noChangeShapeType="1"/>
            <a:stCxn id="36" idx="2"/>
            <a:endCxn id="5" idx="3"/>
          </p:cNvCxnSpPr>
          <p:nvPr/>
        </p:nvCxnSpPr>
        <p:spPr bwMode="auto">
          <a:xfrm flipH="1" flipV="1">
            <a:off x="4918075" y="2438400"/>
            <a:ext cx="1558925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AutoShape 62"/>
          <p:cNvSpPr>
            <a:spLocks noChangeArrowheads="1"/>
          </p:cNvSpPr>
          <p:nvPr/>
        </p:nvSpPr>
        <p:spPr bwMode="auto">
          <a:xfrm>
            <a:off x="1143000" y="1981200"/>
            <a:ext cx="609600" cy="1371600"/>
          </a:xfrm>
          <a:prstGeom prst="cube">
            <a:avLst>
              <a:gd name="adj" fmla="val 4375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  <a:defRPr sz="32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hlink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grpSp>
        <p:nvGrpSpPr>
          <p:cNvPr id="52" name="Group 75"/>
          <p:cNvGrpSpPr>
            <a:grpSpLocks/>
          </p:cNvGrpSpPr>
          <p:nvPr/>
        </p:nvGrpSpPr>
        <p:grpSpPr bwMode="auto">
          <a:xfrm>
            <a:off x="838200" y="5638800"/>
            <a:ext cx="457200" cy="457200"/>
            <a:chOff x="2256" y="3744"/>
            <a:chExt cx="288" cy="288"/>
          </a:xfrm>
        </p:grpSpPr>
        <p:sp>
          <p:nvSpPr>
            <p:cNvPr id="53" name="AutoShape 74"/>
            <p:cNvSpPr>
              <a:spLocks noChangeArrowheads="1"/>
            </p:cNvSpPr>
            <p:nvPr/>
          </p:nvSpPr>
          <p:spPr bwMode="auto">
            <a:xfrm>
              <a:off x="2256" y="3888"/>
              <a:ext cx="288" cy="144"/>
            </a:xfrm>
            <a:prstGeom prst="cube">
              <a:avLst>
                <a:gd name="adj" fmla="val 53125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Line 71"/>
            <p:cNvSpPr>
              <a:spLocks noChangeShapeType="1"/>
            </p:cNvSpPr>
            <p:nvPr/>
          </p:nvSpPr>
          <p:spPr bwMode="auto">
            <a:xfrm>
              <a:off x="2400" y="374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72"/>
            <p:cNvSpPr>
              <a:spLocks noChangeShapeType="1"/>
            </p:cNvSpPr>
            <p:nvPr/>
          </p:nvSpPr>
          <p:spPr bwMode="auto">
            <a:xfrm flipH="1" flipV="1">
              <a:off x="2304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73"/>
            <p:cNvSpPr>
              <a:spLocks noChangeShapeType="1"/>
            </p:cNvSpPr>
            <p:nvPr/>
          </p:nvSpPr>
          <p:spPr bwMode="auto">
            <a:xfrm flipV="1">
              <a:off x="2400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79"/>
          <p:cNvGrpSpPr>
            <a:grpSpLocks/>
          </p:cNvGrpSpPr>
          <p:nvPr/>
        </p:nvGrpSpPr>
        <p:grpSpPr bwMode="auto">
          <a:xfrm>
            <a:off x="1905000" y="5638800"/>
            <a:ext cx="457200" cy="457200"/>
            <a:chOff x="2256" y="3744"/>
            <a:chExt cx="288" cy="288"/>
          </a:xfrm>
        </p:grpSpPr>
        <p:sp>
          <p:nvSpPr>
            <p:cNvPr id="58" name="AutoShape 80"/>
            <p:cNvSpPr>
              <a:spLocks noChangeArrowheads="1"/>
            </p:cNvSpPr>
            <p:nvPr/>
          </p:nvSpPr>
          <p:spPr bwMode="auto">
            <a:xfrm>
              <a:off x="2256" y="3888"/>
              <a:ext cx="288" cy="144"/>
            </a:xfrm>
            <a:prstGeom prst="cube">
              <a:avLst>
                <a:gd name="adj" fmla="val 53125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Line 81"/>
            <p:cNvSpPr>
              <a:spLocks noChangeShapeType="1"/>
            </p:cNvSpPr>
            <p:nvPr/>
          </p:nvSpPr>
          <p:spPr bwMode="auto">
            <a:xfrm>
              <a:off x="2400" y="374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82"/>
            <p:cNvSpPr>
              <a:spLocks noChangeShapeType="1"/>
            </p:cNvSpPr>
            <p:nvPr/>
          </p:nvSpPr>
          <p:spPr bwMode="auto">
            <a:xfrm flipH="1" flipV="1">
              <a:off x="2304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83"/>
            <p:cNvSpPr>
              <a:spLocks noChangeShapeType="1"/>
            </p:cNvSpPr>
            <p:nvPr/>
          </p:nvSpPr>
          <p:spPr bwMode="auto">
            <a:xfrm flipV="1">
              <a:off x="2400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84"/>
          <p:cNvGrpSpPr>
            <a:grpSpLocks/>
          </p:cNvGrpSpPr>
          <p:nvPr/>
        </p:nvGrpSpPr>
        <p:grpSpPr bwMode="auto">
          <a:xfrm>
            <a:off x="2971800" y="5638800"/>
            <a:ext cx="457200" cy="457200"/>
            <a:chOff x="2256" y="3744"/>
            <a:chExt cx="288" cy="288"/>
          </a:xfrm>
        </p:grpSpPr>
        <p:sp>
          <p:nvSpPr>
            <p:cNvPr id="63" name="AutoShape 85"/>
            <p:cNvSpPr>
              <a:spLocks noChangeArrowheads="1"/>
            </p:cNvSpPr>
            <p:nvPr/>
          </p:nvSpPr>
          <p:spPr bwMode="auto">
            <a:xfrm>
              <a:off x="2256" y="3888"/>
              <a:ext cx="288" cy="144"/>
            </a:xfrm>
            <a:prstGeom prst="cube">
              <a:avLst>
                <a:gd name="adj" fmla="val 53125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Line 86"/>
            <p:cNvSpPr>
              <a:spLocks noChangeShapeType="1"/>
            </p:cNvSpPr>
            <p:nvPr/>
          </p:nvSpPr>
          <p:spPr bwMode="auto">
            <a:xfrm>
              <a:off x="2400" y="374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87"/>
            <p:cNvSpPr>
              <a:spLocks noChangeShapeType="1"/>
            </p:cNvSpPr>
            <p:nvPr/>
          </p:nvSpPr>
          <p:spPr bwMode="auto">
            <a:xfrm flipH="1" flipV="1">
              <a:off x="2304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 flipV="1">
              <a:off x="2400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89"/>
          <p:cNvGrpSpPr>
            <a:grpSpLocks/>
          </p:cNvGrpSpPr>
          <p:nvPr/>
        </p:nvGrpSpPr>
        <p:grpSpPr bwMode="auto">
          <a:xfrm>
            <a:off x="4572000" y="5486400"/>
            <a:ext cx="457200" cy="457200"/>
            <a:chOff x="2256" y="3744"/>
            <a:chExt cx="288" cy="288"/>
          </a:xfrm>
        </p:grpSpPr>
        <p:sp>
          <p:nvSpPr>
            <p:cNvPr id="68" name="AutoShape 90"/>
            <p:cNvSpPr>
              <a:spLocks noChangeArrowheads="1"/>
            </p:cNvSpPr>
            <p:nvPr/>
          </p:nvSpPr>
          <p:spPr bwMode="auto">
            <a:xfrm>
              <a:off x="2256" y="3888"/>
              <a:ext cx="288" cy="144"/>
            </a:xfrm>
            <a:prstGeom prst="cube">
              <a:avLst>
                <a:gd name="adj" fmla="val 53125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2400" y="374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 flipH="1" flipV="1">
              <a:off x="2304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93"/>
            <p:cNvSpPr>
              <a:spLocks noChangeShapeType="1"/>
            </p:cNvSpPr>
            <p:nvPr/>
          </p:nvSpPr>
          <p:spPr bwMode="auto">
            <a:xfrm flipV="1">
              <a:off x="2400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" name="Group 94"/>
          <p:cNvGrpSpPr>
            <a:grpSpLocks/>
          </p:cNvGrpSpPr>
          <p:nvPr/>
        </p:nvGrpSpPr>
        <p:grpSpPr bwMode="auto">
          <a:xfrm>
            <a:off x="5334000" y="5486400"/>
            <a:ext cx="457200" cy="457200"/>
            <a:chOff x="2256" y="3744"/>
            <a:chExt cx="288" cy="288"/>
          </a:xfrm>
        </p:grpSpPr>
        <p:sp>
          <p:nvSpPr>
            <p:cNvPr id="73" name="AutoShape 95"/>
            <p:cNvSpPr>
              <a:spLocks noChangeArrowheads="1"/>
            </p:cNvSpPr>
            <p:nvPr/>
          </p:nvSpPr>
          <p:spPr bwMode="auto">
            <a:xfrm>
              <a:off x="2256" y="3888"/>
              <a:ext cx="288" cy="144"/>
            </a:xfrm>
            <a:prstGeom prst="cube">
              <a:avLst>
                <a:gd name="adj" fmla="val 53125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Line 96"/>
            <p:cNvSpPr>
              <a:spLocks noChangeShapeType="1"/>
            </p:cNvSpPr>
            <p:nvPr/>
          </p:nvSpPr>
          <p:spPr bwMode="auto">
            <a:xfrm>
              <a:off x="2400" y="374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97"/>
            <p:cNvSpPr>
              <a:spLocks noChangeShapeType="1"/>
            </p:cNvSpPr>
            <p:nvPr/>
          </p:nvSpPr>
          <p:spPr bwMode="auto">
            <a:xfrm flipH="1" flipV="1">
              <a:off x="2304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98"/>
            <p:cNvSpPr>
              <a:spLocks noChangeShapeType="1"/>
            </p:cNvSpPr>
            <p:nvPr/>
          </p:nvSpPr>
          <p:spPr bwMode="auto">
            <a:xfrm flipV="1">
              <a:off x="2400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" name="Group 99"/>
          <p:cNvGrpSpPr>
            <a:grpSpLocks/>
          </p:cNvGrpSpPr>
          <p:nvPr/>
        </p:nvGrpSpPr>
        <p:grpSpPr bwMode="auto">
          <a:xfrm>
            <a:off x="6096000" y="5486400"/>
            <a:ext cx="457200" cy="457200"/>
            <a:chOff x="2256" y="3744"/>
            <a:chExt cx="288" cy="288"/>
          </a:xfrm>
        </p:grpSpPr>
        <p:sp>
          <p:nvSpPr>
            <p:cNvPr id="78" name="AutoShape 100"/>
            <p:cNvSpPr>
              <a:spLocks noChangeArrowheads="1"/>
            </p:cNvSpPr>
            <p:nvPr/>
          </p:nvSpPr>
          <p:spPr bwMode="auto">
            <a:xfrm>
              <a:off x="2256" y="3888"/>
              <a:ext cx="288" cy="144"/>
            </a:xfrm>
            <a:prstGeom prst="cube">
              <a:avLst>
                <a:gd name="adj" fmla="val 53125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Line 101"/>
            <p:cNvSpPr>
              <a:spLocks noChangeShapeType="1"/>
            </p:cNvSpPr>
            <p:nvPr/>
          </p:nvSpPr>
          <p:spPr bwMode="auto">
            <a:xfrm>
              <a:off x="2400" y="374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02"/>
            <p:cNvSpPr>
              <a:spLocks noChangeShapeType="1"/>
            </p:cNvSpPr>
            <p:nvPr/>
          </p:nvSpPr>
          <p:spPr bwMode="auto">
            <a:xfrm flipH="1" flipV="1">
              <a:off x="2304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03"/>
            <p:cNvSpPr>
              <a:spLocks noChangeShapeType="1"/>
            </p:cNvSpPr>
            <p:nvPr/>
          </p:nvSpPr>
          <p:spPr bwMode="auto">
            <a:xfrm flipV="1">
              <a:off x="2400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" name="Group 104"/>
          <p:cNvGrpSpPr>
            <a:grpSpLocks/>
          </p:cNvGrpSpPr>
          <p:nvPr/>
        </p:nvGrpSpPr>
        <p:grpSpPr bwMode="auto">
          <a:xfrm>
            <a:off x="8458200" y="1905000"/>
            <a:ext cx="457200" cy="457200"/>
            <a:chOff x="2256" y="3744"/>
            <a:chExt cx="288" cy="288"/>
          </a:xfrm>
        </p:grpSpPr>
        <p:sp>
          <p:nvSpPr>
            <p:cNvPr id="83" name="AutoShape 105"/>
            <p:cNvSpPr>
              <a:spLocks noChangeArrowheads="1"/>
            </p:cNvSpPr>
            <p:nvPr/>
          </p:nvSpPr>
          <p:spPr bwMode="auto">
            <a:xfrm>
              <a:off x="2256" y="3888"/>
              <a:ext cx="288" cy="144"/>
            </a:xfrm>
            <a:prstGeom prst="cube">
              <a:avLst>
                <a:gd name="adj" fmla="val 53125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Line 106"/>
            <p:cNvSpPr>
              <a:spLocks noChangeShapeType="1"/>
            </p:cNvSpPr>
            <p:nvPr/>
          </p:nvSpPr>
          <p:spPr bwMode="auto">
            <a:xfrm>
              <a:off x="2400" y="374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107"/>
            <p:cNvSpPr>
              <a:spLocks noChangeShapeType="1"/>
            </p:cNvSpPr>
            <p:nvPr/>
          </p:nvSpPr>
          <p:spPr bwMode="auto">
            <a:xfrm flipH="1" flipV="1">
              <a:off x="2304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08"/>
            <p:cNvSpPr>
              <a:spLocks noChangeShapeType="1"/>
            </p:cNvSpPr>
            <p:nvPr/>
          </p:nvSpPr>
          <p:spPr bwMode="auto">
            <a:xfrm flipV="1">
              <a:off x="2400" y="3744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109"/>
          <p:cNvCxnSpPr>
            <a:cxnSpLocks noChangeShapeType="1"/>
            <a:stCxn id="8" idx="3"/>
            <a:endCxn id="53" idx="0"/>
          </p:cNvCxnSpPr>
          <p:nvPr/>
        </p:nvCxnSpPr>
        <p:spPr bwMode="auto">
          <a:xfrm flipH="1">
            <a:off x="1127125" y="5334000"/>
            <a:ext cx="28098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AutoShape 110"/>
          <p:cNvCxnSpPr>
            <a:cxnSpLocks noChangeShapeType="1"/>
            <a:stCxn id="9" idx="3"/>
            <a:endCxn id="58" idx="0"/>
          </p:cNvCxnSpPr>
          <p:nvPr/>
        </p:nvCxnSpPr>
        <p:spPr bwMode="auto">
          <a:xfrm>
            <a:off x="2170113" y="5334000"/>
            <a:ext cx="2381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AutoShape 111"/>
          <p:cNvCxnSpPr>
            <a:cxnSpLocks noChangeShapeType="1"/>
            <a:stCxn id="10" idx="3"/>
            <a:endCxn id="63" idx="0"/>
          </p:cNvCxnSpPr>
          <p:nvPr/>
        </p:nvCxnSpPr>
        <p:spPr bwMode="auto">
          <a:xfrm>
            <a:off x="2932113" y="5334000"/>
            <a:ext cx="32861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AutoShape 112"/>
          <p:cNvCxnSpPr>
            <a:cxnSpLocks noChangeShapeType="1"/>
            <a:stCxn id="23" idx="3"/>
            <a:endCxn id="68" idx="0"/>
          </p:cNvCxnSpPr>
          <p:nvPr/>
        </p:nvCxnSpPr>
        <p:spPr bwMode="auto">
          <a:xfrm>
            <a:off x="4837113" y="5257800"/>
            <a:ext cx="2381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113"/>
          <p:cNvCxnSpPr>
            <a:cxnSpLocks noChangeShapeType="1"/>
            <a:stCxn id="24" idx="3"/>
            <a:endCxn id="73" idx="0"/>
          </p:cNvCxnSpPr>
          <p:nvPr/>
        </p:nvCxnSpPr>
        <p:spPr bwMode="auto">
          <a:xfrm>
            <a:off x="5599113" y="5257800"/>
            <a:ext cx="2381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AutoShape 114"/>
          <p:cNvCxnSpPr>
            <a:cxnSpLocks noChangeShapeType="1"/>
            <a:stCxn id="25" idx="3"/>
            <a:endCxn id="78" idx="0"/>
          </p:cNvCxnSpPr>
          <p:nvPr/>
        </p:nvCxnSpPr>
        <p:spPr bwMode="auto">
          <a:xfrm>
            <a:off x="6361113" y="5257800"/>
            <a:ext cx="23812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7" name="Group 106"/>
          <p:cNvGrpSpPr/>
          <p:nvPr/>
        </p:nvGrpSpPr>
        <p:grpSpPr>
          <a:xfrm>
            <a:off x="1219200" y="2347913"/>
            <a:ext cx="5334000" cy="3595687"/>
            <a:chOff x="1219200" y="2347913"/>
            <a:chExt cx="5334000" cy="3595687"/>
          </a:xfrm>
        </p:grpSpPr>
        <p:grpSp>
          <p:nvGrpSpPr>
            <p:cNvPr id="105" name="Group 104"/>
            <p:cNvGrpSpPr/>
            <p:nvPr/>
          </p:nvGrpSpPr>
          <p:grpSpPr>
            <a:xfrm>
              <a:off x="4953000" y="2347913"/>
              <a:ext cx="1600200" cy="3443287"/>
              <a:chOff x="6934200" y="2347913"/>
              <a:chExt cx="1600200" cy="3443287"/>
            </a:xfrm>
          </p:grpSpPr>
          <p:sp>
            <p:nvSpPr>
              <p:cNvPr id="96" name="Freeform 123"/>
              <p:cNvSpPr>
                <a:spLocks/>
              </p:cNvSpPr>
              <p:nvPr/>
            </p:nvSpPr>
            <p:spPr bwMode="auto">
              <a:xfrm>
                <a:off x="6934200" y="2347913"/>
                <a:ext cx="304800" cy="3443287"/>
              </a:xfrm>
              <a:custGeom>
                <a:avLst/>
                <a:gdLst>
                  <a:gd name="T0" fmla="*/ 57150 w 192"/>
                  <a:gd name="T1" fmla="*/ 0 h 2169"/>
                  <a:gd name="T2" fmla="*/ 71438 w 192"/>
                  <a:gd name="T3" fmla="*/ 0 h 2169"/>
                  <a:gd name="T4" fmla="*/ 76200 w 192"/>
                  <a:gd name="T5" fmla="*/ 14287 h 2169"/>
                  <a:gd name="T6" fmla="*/ 304800 w 192"/>
                  <a:gd name="T7" fmla="*/ 1766887 h 2169"/>
                  <a:gd name="T8" fmla="*/ 0 w 192"/>
                  <a:gd name="T9" fmla="*/ 2833687 h 2169"/>
                  <a:gd name="T10" fmla="*/ 0 w 192"/>
                  <a:gd name="T11" fmla="*/ 3443287 h 21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2"/>
                  <a:gd name="T19" fmla="*/ 0 h 2169"/>
                  <a:gd name="T20" fmla="*/ 192 w 192"/>
                  <a:gd name="T21" fmla="*/ 2169 h 21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2" h="2169">
                    <a:moveTo>
                      <a:pt x="36" y="0"/>
                    </a:moveTo>
                    <a:lnTo>
                      <a:pt x="45" y="0"/>
                    </a:lnTo>
                    <a:lnTo>
                      <a:pt x="48" y="9"/>
                    </a:lnTo>
                    <a:lnTo>
                      <a:pt x="192" y="1113"/>
                    </a:lnTo>
                    <a:lnTo>
                      <a:pt x="0" y="1785"/>
                    </a:lnTo>
                    <a:lnTo>
                      <a:pt x="0" y="2169"/>
                    </a:lnTo>
                  </a:path>
                </a:pathLst>
              </a:cu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24"/>
              <p:cNvSpPr>
                <a:spLocks/>
              </p:cNvSpPr>
              <p:nvPr/>
            </p:nvSpPr>
            <p:spPr bwMode="auto">
              <a:xfrm>
                <a:off x="7162800" y="4343400"/>
                <a:ext cx="533400" cy="1447800"/>
              </a:xfrm>
              <a:custGeom>
                <a:avLst/>
                <a:gdLst>
                  <a:gd name="T0" fmla="*/ 0 w 336"/>
                  <a:gd name="T1" fmla="*/ 0 h 912"/>
                  <a:gd name="T2" fmla="*/ 533400 w 336"/>
                  <a:gd name="T3" fmla="*/ 609600 h 912"/>
                  <a:gd name="T4" fmla="*/ 381000 w 336"/>
                  <a:gd name="T5" fmla="*/ 1447800 h 912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912"/>
                  <a:gd name="T11" fmla="*/ 336 w 336"/>
                  <a:gd name="T12" fmla="*/ 912 h 9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912">
                    <a:moveTo>
                      <a:pt x="0" y="0"/>
                    </a:moveTo>
                    <a:lnTo>
                      <a:pt x="336" y="384"/>
                    </a:lnTo>
                    <a:lnTo>
                      <a:pt x="240" y="912"/>
                    </a:lnTo>
                  </a:path>
                </a:pathLst>
              </a:cu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25"/>
              <p:cNvSpPr>
                <a:spLocks/>
              </p:cNvSpPr>
              <p:nvPr/>
            </p:nvSpPr>
            <p:spPr bwMode="auto">
              <a:xfrm>
                <a:off x="7239000" y="4343400"/>
                <a:ext cx="1295400" cy="1371600"/>
              </a:xfrm>
              <a:custGeom>
                <a:avLst/>
                <a:gdLst>
                  <a:gd name="T0" fmla="*/ 0 w 816"/>
                  <a:gd name="T1" fmla="*/ 0 h 864"/>
                  <a:gd name="T2" fmla="*/ 1295400 w 816"/>
                  <a:gd name="T3" fmla="*/ 609600 h 864"/>
                  <a:gd name="T4" fmla="*/ 1143000 w 816"/>
                  <a:gd name="T5" fmla="*/ 1371600 h 864"/>
                  <a:gd name="T6" fmla="*/ 0 60000 65536"/>
                  <a:gd name="T7" fmla="*/ 0 60000 65536"/>
                  <a:gd name="T8" fmla="*/ 0 60000 65536"/>
                  <a:gd name="T9" fmla="*/ 0 w 816"/>
                  <a:gd name="T10" fmla="*/ 0 h 864"/>
                  <a:gd name="T11" fmla="*/ 816 w 816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6" h="864">
                    <a:moveTo>
                      <a:pt x="0" y="0"/>
                    </a:moveTo>
                    <a:lnTo>
                      <a:pt x="816" y="384"/>
                    </a:lnTo>
                    <a:lnTo>
                      <a:pt x="720" y="864"/>
                    </a:lnTo>
                  </a:path>
                </a:pathLst>
              </a:cu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1219200" y="2362200"/>
              <a:ext cx="3810000" cy="3581400"/>
              <a:chOff x="990600" y="2362200"/>
              <a:chExt cx="3810000" cy="3581400"/>
            </a:xfrm>
          </p:grpSpPr>
          <p:sp>
            <p:nvSpPr>
              <p:cNvPr id="93" name="Freeform 115"/>
              <p:cNvSpPr>
                <a:spLocks/>
              </p:cNvSpPr>
              <p:nvPr/>
            </p:nvSpPr>
            <p:spPr bwMode="auto">
              <a:xfrm>
                <a:off x="990600" y="3933825"/>
                <a:ext cx="1147763" cy="2009775"/>
              </a:xfrm>
              <a:custGeom>
                <a:avLst/>
                <a:gdLst>
                  <a:gd name="T0" fmla="*/ 1147763 w 723"/>
                  <a:gd name="T1" fmla="*/ 0 h 1266"/>
                  <a:gd name="T2" fmla="*/ 1143000 w 723"/>
                  <a:gd name="T3" fmla="*/ 28575 h 1266"/>
                  <a:gd name="T4" fmla="*/ 304800 w 723"/>
                  <a:gd name="T5" fmla="*/ 1171575 h 1266"/>
                  <a:gd name="T6" fmla="*/ 0 w 723"/>
                  <a:gd name="T7" fmla="*/ 2009775 h 12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3"/>
                  <a:gd name="T13" fmla="*/ 0 h 1266"/>
                  <a:gd name="T14" fmla="*/ 723 w 723"/>
                  <a:gd name="T15" fmla="*/ 1266 h 12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3" h="1266">
                    <a:moveTo>
                      <a:pt x="723" y="0"/>
                    </a:moveTo>
                    <a:lnTo>
                      <a:pt x="720" y="18"/>
                    </a:lnTo>
                    <a:lnTo>
                      <a:pt x="192" y="738"/>
                    </a:lnTo>
                    <a:lnTo>
                      <a:pt x="0" y="1266"/>
                    </a:lnTo>
                  </a:path>
                </a:pathLst>
              </a:cu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18"/>
              <p:cNvSpPr>
                <a:spLocks/>
              </p:cNvSpPr>
              <p:nvPr/>
            </p:nvSpPr>
            <p:spPr bwMode="auto">
              <a:xfrm>
                <a:off x="2209800" y="4090988"/>
                <a:ext cx="80963" cy="1852612"/>
              </a:xfrm>
              <a:custGeom>
                <a:avLst/>
                <a:gdLst>
                  <a:gd name="T0" fmla="*/ 80963 w 51"/>
                  <a:gd name="T1" fmla="*/ 0 h 1167"/>
                  <a:gd name="T2" fmla="*/ 76200 w 51"/>
                  <a:gd name="T3" fmla="*/ 23812 h 1167"/>
                  <a:gd name="T4" fmla="*/ 76200 w 51"/>
                  <a:gd name="T5" fmla="*/ 938212 h 1167"/>
                  <a:gd name="T6" fmla="*/ 0 w 51"/>
                  <a:gd name="T7" fmla="*/ 1852612 h 11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1167"/>
                  <a:gd name="T14" fmla="*/ 51 w 51"/>
                  <a:gd name="T15" fmla="*/ 1167 h 11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1167">
                    <a:moveTo>
                      <a:pt x="51" y="0"/>
                    </a:moveTo>
                    <a:lnTo>
                      <a:pt x="48" y="15"/>
                    </a:lnTo>
                    <a:lnTo>
                      <a:pt x="48" y="591"/>
                    </a:lnTo>
                    <a:lnTo>
                      <a:pt x="0" y="1167"/>
                    </a:lnTo>
                  </a:path>
                </a:pathLst>
              </a:cu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19"/>
              <p:cNvSpPr>
                <a:spLocks/>
              </p:cNvSpPr>
              <p:nvPr/>
            </p:nvSpPr>
            <p:spPr bwMode="auto">
              <a:xfrm>
                <a:off x="2166938" y="3962400"/>
                <a:ext cx="881062" cy="1905000"/>
              </a:xfrm>
              <a:custGeom>
                <a:avLst/>
                <a:gdLst>
                  <a:gd name="T0" fmla="*/ 0 w 555"/>
                  <a:gd name="T1" fmla="*/ 0 h 1200"/>
                  <a:gd name="T2" fmla="*/ 423862 w 555"/>
                  <a:gd name="T3" fmla="*/ 152400 h 1200"/>
                  <a:gd name="T4" fmla="*/ 728662 w 555"/>
                  <a:gd name="T5" fmla="*/ 1295400 h 1200"/>
                  <a:gd name="T6" fmla="*/ 881062 w 555"/>
                  <a:gd name="T7" fmla="*/ 1905000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5"/>
                  <a:gd name="T13" fmla="*/ 0 h 1200"/>
                  <a:gd name="T14" fmla="*/ 555 w 555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5" h="1200">
                    <a:moveTo>
                      <a:pt x="0" y="0"/>
                    </a:moveTo>
                    <a:lnTo>
                      <a:pt x="267" y="96"/>
                    </a:lnTo>
                    <a:lnTo>
                      <a:pt x="459" y="816"/>
                    </a:lnTo>
                    <a:lnTo>
                      <a:pt x="555" y="1200"/>
                    </a:lnTo>
                  </a:path>
                </a:pathLst>
              </a:cu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28"/>
              <p:cNvSpPr>
                <a:spLocks noChangeShapeType="1"/>
              </p:cNvSpPr>
              <p:nvPr/>
            </p:nvSpPr>
            <p:spPr bwMode="auto">
              <a:xfrm>
                <a:off x="1600200" y="3200400"/>
                <a:ext cx="685800" cy="762000"/>
              </a:xfrm>
              <a:prstGeom prst="line">
                <a:avLst/>
              </a:pr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31"/>
              <p:cNvSpPr>
                <a:spLocks noChangeShapeType="1"/>
              </p:cNvSpPr>
              <p:nvPr/>
            </p:nvSpPr>
            <p:spPr bwMode="auto">
              <a:xfrm flipV="1">
                <a:off x="2057400" y="2362200"/>
                <a:ext cx="2743200" cy="1447800"/>
              </a:xfrm>
              <a:prstGeom prst="line">
                <a:avLst/>
              </a:prstGeom>
              <a:noFill/>
              <a:ln w="76200" cap="rnd">
                <a:solidFill>
                  <a:srgbClr val="F25D4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02" name="AutoShape 28"/>
          <p:cNvCxnSpPr>
            <a:cxnSpLocks noChangeShapeType="1"/>
          </p:cNvCxnSpPr>
          <p:nvPr/>
        </p:nvCxnSpPr>
        <p:spPr bwMode="auto">
          <a:xfrm flipH="1" flipV="1">
            <a:off x="1824038" y="3200400"/>
            <a:ext cx="461962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926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Discussion Forum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the network more manageable</a:t>
            </a:r>
          </a:p>
          <a:p>
            <a:r>
              <a:rPr lang="en-US" dirty="0" smtClean="0"/>
              <a:t>But also,</a:t>
            </a:r>
          </a:p>
          <a:p>
            <a:pPr lvl="1"/>
            <a:r>
              <a:rPr lang="en-US" dirty="0" smtClean="0"/>
              <a:t>Making the network more intelligent</a:t>
            </a:r>
          </a:p>
          <a:p>
            <a:pPr marL="0" indent="0" algn="ctr">
              <a:buNone/>
            </a:pP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“keeping the control plane simple” lost??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8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Intro: Need for a Programmable Switch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Alice wants to test a new network protocol</a:t>
            </a:r>
          </a:p>
          <a:p>
            <a:pPr lvl="1"/>
            <a:r>
              <a:rPr lang="en-US" dirty="0" smtClean="0"/>
              <a:t>Asks administrator to create network paths b/w set of machines spanning the entire campus network</a:t>
            </a:r>
          </a:p>
          <a:p>
            <a:pPr lvl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40576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1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plane -&gt; Control plane -&gt; Data plane</a:t>
            </a:r>
          </a:p>
          <a:p>
            <a:pPr lvl="1"/>
            <a:r>
              <a:rPr lang="en-US" dirty="0"/>
              <a:t>Latency issues?</a:t>
            </a:r>
          </a:p>
          <a:p>
            <a:r>
              <a:rPr lang="en-US" dirty="0" smtClean="0"/>
              <a:t>Concept </a:t>
            </a:r>
            <a:r>
              <a:rPr lang="en-US" dirty="0"/>
              <a:t>of security? (flow poisoning attacks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Downside of using centralized management</a:t>
            </a:r>
          </a:p>
          <a:p>
            <a:pPr lvl="1"/>
            <a:r>
              <a:rPr lang="en-US" dirty="0" err="1" smtClean="0"/>
              <a:t>DDoS</a:t>
            </a:r>
            <a:r>
              <a:rPr lang="en-US" dirty="0" smtClean="0"/>
              <a:t> attack on the SDN controller</a:t>
            </a:r>
          </a:p>
          <a:p>
            <a:pPr lvl="2"/>
            <a:r>
              <a:rPr lang="en-US" dirty="0" smtClean="0"/>
              <a:t>100K DNS/DHCP requests per sec??</a:t>
            </a:r>
          </a:p>
          <a:p>
            <a:pPr lvl="1"/>
            <a:r>
              <a:rPr lang="en-US" dirty="0" smtClean="0"/>
              <a:t>Scalability</a:t>
            </a:r>
          </a:p>
          <a:p>
            <a:r>
              <a:rPr lang="en-US" dirty="0" smtClean="0"/>
              <a:t>Difference between Ethane/NOX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6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OpenFlow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Switch Vendors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Alcatel-Lucent</a:t>
            </a:r>
          </a:p>
          <a:p>
            <a:r>
              <a:rPr lang="en-US" dirty="0" smtClean="0"/>
              <a:t>Big Switch Networks</a:t>
            </a:r>
          </a:p>
          <a:p>
            <a:r>
              <a:rPr lang="en-US" dirty="0" smtClean="0"/>
              <a:t>Brocade Communications</a:t>
            </a:r>
          </a:p>
          <a:p>
            <a:r>
              <a:rPr lang="en-US" dirty="0" smtClean="0"/>
              <a:t>Arista Networks</a:t>
            </a:r>
          </a:p>
          <a:p>
            <a:r>
              <a:rPr lang="en-US" dirty="0" smtClean="0"/>
              <a:t>Pica8</a:t>
            </a:r>
          </a:p>
          <a:p>
            <a:r>
              <a:rPr lang="en-US" dirty="0" smtClean="0"/>
              <a:t>Cisco</a:t>
            </a:r>
          </a:p>
          <a:p>
            <a:r>
              <a:rPr lang="en-US" dirty="0" smtClean="0"/>
              <a:t>Dell Force10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22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7800" y="1600200"/>
            <a:ext cx="480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Extreme Networks</a:t>
            </a:r>
          </a:p>
          <a:p>
            <a:r>
              <a:rPr lang="en-US" dirty="0" smtClean="0"/>
              <a:t>IBM</a:t>
            </a:r>
          </a:p>
          <a:p>
            <a:r>
              <a:rPr lang="en-US" dirty="0" smtClean="0"/>
              <a:t>Juniper Networks</a:t>
            </a:r>
          </a:p>
          <a:p>
            <a:r>
              <a:rPr lang="en-US" dirty="0" smtClean="0"/>
              <a:t>Hewlett-Packard</a:t>
            </a:r>
          </a:p>
          <a:p>
            <a:r>
              <a:rPr lang="en-US" dirty="0" smtClean="0"/>
              <a:t>NEC</a:t>
            </a:r>
          </a:p>
          <a:p>
            <a:r>
              <a:rPr lang="en-US" dirty="0" err="1" smtClean="0"/>
              <a:t>MikroTik</a:t>
            </a:r>
            <a:endParaRPr lang="en-US" dirty="0" smtClean="0"/>
          </a:p>
          <a:p>
            <a:r>
              <a:rPr lang="en-US" dirty="0" smtClean="0"/>
              <a:t>&amp; many more…</a:t>
            </a:r>
          </a:p>
        </p:txBody>
      </p:sp>
    </p:spTree>
    <p:extLst>
      <p:ext uri="{BB962C8B-B14F-4D97-AF65-F5344CB8AC3E}">
        <p14:creationId xmlns:p14="http://schemas.microsoft.com/office/powerpoint/2010/main" val="21108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OpenFlow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Type Switches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Switch Specification</a:t>
            </a:r>
          </a:p>
          <a:p>
            <a:pPr lvl="1"/>
            <a:r>
              <a:rPr lang="en-US" dirty="0" smtClean="0"/>
              <a:t>Current version 1.4 (2013)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0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NOX Port Detection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  <a:solidFill>
            <a:srgbClr val="FFFF00">
              <a:alpha val="42000"/>
            </a:srgbClr>
          </a:solidFill>
          <a:ln w="15875">
            <a:solidFill>
              <a:srgbClr val="FF0000"/>
            </a:solidFill>
            <a:prstDash val="lg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scans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check_for_scans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inport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packet):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dstid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nox.resolve_host_dest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(packet)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dstid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scans[packet.l2.srcaddr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][packet.l2.dstaddr] = 1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packet.l3 != None: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scans[packet.l2.srcaddr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][packet.l3.dstaddr] = 1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(scans[packet.l2.srcaddr].keys()) &gt; THRESHOLD: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nox.resolve_user_source_name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(packet)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nox.resolve_host_source_name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(packet)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To be called on all packet-in events</a:t>
            </a:r>
          </a:p>
          <a:p>
            <a:pPr marL="0" indent="0">
              <a:buNone/>
            </a:pP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nox.register_for_packet_in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check_for_scans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Intro: Need for a Programmable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plane elements difficult to configure</a:t>
            </a:r>
          </a:p>
          <a:p>
            <a:pPr lvl="1"/>
            <a:r>
              <a:rPr lang="en-US" dirty="0"/>
              <a:t>E.g. Network paths are fixed in L2/L3 boxes</a:t>
            </a:r>
          </a:p>
          <a:p>
            <a:pPr lvl="1"/>
            <a:r>
              <a:rPr lang="en-US" dirty="0"/>
              <a:t>Flow tables in switches/routers vendor-specific</a:t>
            </a:r>
          </a:p>
          <a:p>
            <a:pPr lvl="1"/>
            <a:r>
              <a:rPr lang="en-US" dirty="0"/>
              <a:t>Each L2/L3 path needs to be updated </a:t>
            </a:r>
            <a:r>
              <a:rPr lang="en-US" u="sng" dirty="0">
                <a:solidFill>
                  <a:srgbClr val="FF0000"/>
                </a:solidFill>
              </a:rPr>
              <a:t>manually</a:t>
            </a:r>
            <a:r>
              <a:rPr lang="en-US" dirty="0" smtClean="0"/>
              <a:t> on </a:t>
            </a:r>
            <a:r>
              <a:rPr lang="en-US" u="sng" dirty="0" smtClean="0">
                <a:solidFill>
                  <a:srgbClr val="FF0000"/>
                </a:solidFill>
              </a:rPr>
              <a:t>each 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Approach I: Updating switch internally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5" descr="co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0"/>
            <a:ext cx="1143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o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10200"/>
            <a:ext cx="1143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2286000" y="44958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3657600" y="4572000"/>
            <a:ext cx="533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876800" y="4572000"/>
            <a:ext cx="152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486400" y="44958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2514600" y="1295400"/>
            <a:ext cx="3733800" cy="3238500"/>
          </a:xfrm>
          <a:prstGeom prst="can">
            <a:avLst>
              <a:gd name="adj" fmla="val 21718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048000" y="2133600"/>
            <a:ext cx="1295400" cy="2057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/>
              <a:t>Standard</a:t>
            </a:r>
          </a:p>
          <a:p>
            <a:pPr algn="ctr">
              <a:defRPr/>
            </a:pPr>
            <a:r>
              <a:rPr lang="en-US" sz="2000"/>
              <a:t>Network</a:t>
            </a:r>
          </a:p>
          <a:p>
            <a:pPr algn="ctr">
              <a:defRPr/>
            </a:pPr>
            <a:r>
              <a:rPr lang="en-US" sz="2000"/>
              <a:t>Processing</a:t>
            </a:r>
          </a:p>
          <a:p>
            <a:pPr algn="ctr">
              <a:defRPr/>
            </a:pPr>
            <a:endParaRPr lang="en-US" sz="200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438400" y="31242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CC0000"/>
                </a:solidFill>
              </a:rPr>
              <a:t>hw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438400" y="27432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CC0000"/>
                </a:solidFill>
              </a:rPr>
              <a:t>sw</a:t>
            </a: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4191000" y="5105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4495800" y="1905000"/>
            <a:ext cx="4267200" cy="2514600"/>
          </a:xfrm>
          <a:prstGeom prst="roundRect">
            <a:avLst>
              <a:gd name="adj" fmla="val 16667"/>
            </a:avLst>
          </a:prstGeom>
          <a:solidFill>
            <a:srgbClr val="FFCC99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6324600" y="2651125"/>
            <a:ext cx="2427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FA3D2E"/>
                </a:solidFill>
              </a:rPr>
              <a:t>Experimenter writes</a:t>
            </a:r>
            <a:br>
              <a:rPr lang="en-US" altLang="en-US" sz="2000" dirty="0">
                <a:solidFill>
                  <a:srgbClr val="FA3D2E"/>
                </a:solidFill>
              </a:rPr>
            </a:br>
            <a:r>
              <a:rPr lang="en-US" altLang="en-US" sz="2000" dirty="0">
                <a:solidFill>
                  <a:srgbClr val="FA3D2E"/>
                </a:solidFill>
              </a:rPr>
              <a:t>experimental code</a:t>
            </a:r>
            <a:br>
              <a:rPr lang="en-US" altLang="en-US" sz="2000" dirty="0">
                <a:solidFill>
                  <a:srgbClr val="FA3D2E"/>
                </a:solidFill>
              </a:rPr>
            </a:br>
            <a:r>
              <a:rPr lang="en-US" altLang="en-US" sz="2000" dirty="0">
                <a:solidFill>
                  <a:srgbClr val="FA3D2E"/>
                </a:solidFill>
              </a:rPr>
              <a:t>on switch/router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4648200" y="2133600"/>
            <a:ext cx="1295400" cy="2057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/>
              <a:t>User-</a:t>
            </a:r>
          </a:p>
          <a:p>
            <a:pPr algn="ctr">
              <a:defRPr/>
            </a:pPr>
            <a:r>
              <a:rPr lang="en-US" sz="2000"/>
              <a:t>defined</a:t>
            </a:r>
          </a:p>
          <a:p>
            <a:pPr algn="ctr">
              <a:defRPr/>
            </a:pPr>
            <a:r>
              <a:rPr lang="en-US" sz="2000"/>
              <a:t>Processing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649538" y="3200400"/>
            <a:ext cx="3522662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" y="6427113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*Figure taken from Nick </a:t>
            </a:r>
            <a:r>
              <a:rPr lang="en-US" alt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McKoewn’s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talk: “</a:t>
            </a:r>
            <a:r>
              <a:rPr lang="en-US" alt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OpenFlow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(Or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: “Why can’t I innovate 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my wiring closet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?”)” (2008)</a:t>
            </a:r>
            <a:endParaRPr lang="en-US" altLang="en-US" sz="11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283742" cy="5016758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9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VENDOR’S</a:t>
            </a:r>
          </a:p>
          <a:p>
            <a:pPr algn="ctr"/>
            <a:r>
              <a:rPr 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NIGHTMARE</a:t>
            </a:r>
          </a:p>
          <a:p>
            <a:pPr algn="ctr"/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Approach II: Open-S/W Platforms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5" descr="co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0"/>
            <a:ext cx="1143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co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410200"/>
            <a:ext cx="1143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2286000" y="44958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3657600" y="4572000"/>
            <a:ext cx="533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876800" y="4572000"/>
            <a:ext cx="152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5486400" y="44958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4191000" y="5105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://www.golime.co/Portals/125055/images/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729" y="2133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4495800" y="1905000"/>
            <a:ext cx="4267200" cy="2514600"/>
          </a:xfrm>
          <a:prstGeom prst="roundRect">
            <a:avLst>
              <a:gd name="adj" fmla="val 16667"/>
            </a:avLst>
          </a:prstGeom>
          <a:solidFill>
            <a:srgbClr val="FFCC99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5484927" y="2646732"/>
            <a:ext cx="273504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 dirty="0" smtClean="0">
                <a:solidFill>
                  <a:srgbClr val="FA3D2E"/>
                </a:solidFill>
              </a:rPr>
              <a:t>Experimenter </a:t>
            </a:r>
          </a:p>
          <a:p>
            <a:pPr algn="ctr" eaLnBrk="1" hangingPunct="1"/>
            <a:r>
              <a:rPr lang="en-US" altLang="en-US" sz="3200" dirty="0" smtClean="0">
                <a:solidFill>
                  <a:srgbClr val="FA3D2E"/>
                </a:solidFill>
              </a:rPr>
              <a:t>uses Click </a:t>
            </a:r>
          </a:p>
          <a:p>
            <a:pPr algn="ctr" eaLnBrk="1" hangingPunct="1"/>
            <a:r>
              <a:rPr lang="en-US" altLang="en-US" sz="2000" dirty="0" smtClean="0">
                <a:solidFill>
                  <a:srgbClr val="FA3D2E"/>
                </a:solidFill>
              </a:rPr>
              <a:t>(or its equivalent)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664017"/>
            <a:ext cx="8283742" cy="544764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9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FANOUT</a:t>
            </a:r>
          </a:p>
          <a:p>
            <a:pPr algn="ctr"/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COMPACT SOLUTION</a:t>
            </a:r>
            <a:endParaRPr lang="en-US" sz="9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3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OpenFlow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76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Allow admins to program the control (forwarding) plane without exposing the IP rights of the vendors’</a:t>
            </a:r>
          </a:p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witches/routers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038600" y="3276600"/>
            <a:ext cx="1295400" cy="114300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720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An open protocol that dynamically programs the flow tables in switches/routers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7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OpenFlow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Switching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7</a:t>
            </a:fld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371600" y="1206500"/>
            <a:ext cx="5943600" cy="42672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3" descr="co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81650"/>
            <a:ext cx="1143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o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657850"/>
            <a:ext cx="1143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066800" y="4667250"/>
            <a:ext cx="1447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2438400" y="4819650"/>
            <a:ext cx="533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657600" y="4819650"/>
            <a:ext cx="152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267200" y="474345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205663" y="2533650"/>
            <a:ext cx="17097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CC0000"/>
                </a:solidFill>
                <a:latin typeface="Tahoma" pitchFamily="34" charset="0"/>
              </a:rPr>
              <a:t>Controller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362200" y="1619250"/>
            <a:ext cx="2289175" cy="3238500"/>
          </a:xfrm>
          <a:prstGeom prst="can">
            <a:avLst>
              <a:gd name="adj" fmla="val 30724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" name="Picture 13" descr="MCj043161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3825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112963" y="1206500"/>
            <a:ext cx="2876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800">
              <a:solidFill>
                <a:srgbClr val="CC0000"/>
              </a:solidFill>
              <a:latin typeface="Tahoma" pitchFamily="34" charset="0"/>
            </a:endParaRPr>
          </a:p>
          <a:p>
            <a:pPr algn="ctr" eaLnBrk="1" hangingPunct="1"/>
            <a:r>
              <a:rPr lang="en-US" altLang="en-US" sz="2800">
                <a:solidFill>
                  <a:srgbClr val="CC0000"/>
                </a:solidFill>
                <a:latin typeface="Tahoma" pitchFamily="34" charset="0"/>
              </a:rPr>
              <a:t>OpenFlow Switch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895600" y="3752850"/>
            <a:ext cx="1143000" cy="914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/>
              <a:t>Flow</a:t>
            </a:r>
          </a:p>
          <a:p>
            <a:pPr algn="ctr">
              <a:defRPr/>
            </a:pPr>
            <a:r>
              <a:rPr lang="en-US" sz="2400"/>
              <a:t>Table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895600" y="2533650"/>
            <a:ext cx="1143000" cy="914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/>
              <a:t>Secure</a:t>
            </a:r>
          </a:p>
          <a:p>
            <a:pPr algn="ctr">
              <a:defRPr/>
            </a:pPr>
            <a:r>
              <a:rPr lang="en-US" sz="2400"/>
              <a:t>Channel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038600" y="1924050"/>
            <a:ext cx="3352800" cy="12192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850188" y="1695450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 rot="20316812">
            <a:off x="4536874" y="2133911"/>
            <a:ext cx="235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err="1" smtClean="0"/>
              <a:t>OpenFlow</a:t>
            </a:r>
            <a:r>
              <a:rPr lang="en-US" altLang="en-US" dirty="0" smtClean="0"/>
              <a:t> Protocol</a:t>
            </a:r>
            <a:endParaRPr lang="en-US" altLang="en-US" dirty="0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 rot="20470422">
            <a:off x="6425556" y="1668220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(</a:t>
            </a:r>
            <a:r>
              <a:rPr lang="en-US" altLang="en-US" dirty="0" smtClean="0"/>
              <a:t>SSL)</a:t>
            </a:r>
            <a:endParaRPr lang="en-US" altLang="en-US" dirty="0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590800" y="360045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379663" y="390525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CC0000"/>
                </a:solidFill>
              </a:rPr>
              <a:t>hw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386013" y="271303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CC0000"/>
                </a:solidFill>
              </a:rPr>
              <a:t>sw</a:t>
            </a: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971800" y="535305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752600" y="1238250"/>
            <a:ext cx="328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/>
              <a:t>OpenFlow Switch specification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" y="6427113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*Figure taken from Nick </a:t>
            </a:r>
            <a:r>
              <a:rPr lang="en-US" alt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McKoewn’s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talk: “</a:t>
            </a:r>
            <a:r>
              <a:rPr lang="en-US" altLang="en-US" sz="1100" i="1" dirty="0" err="1" smtClean="0">
                <a:solidFill>
                  <a:schemeClr val="bg1">
                    <a:lumMod val="50000"/>
                  </a:schemeClr>
                </a:solidFill>
              </a:rPr>
              <a:t>OpenFlow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 (Or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: “Why can’t I innovate 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US" altLang="en-US" sz="1100" i="1" dirty="0">
                <a:solidFill>
                  <a:schemeClr val="bg1">
                    <a:lumMod val="50000"/>
                  </a:schemeClr>
                </a:solidFill>
              </a:rPr>
              <a:t>my wiring closet</a:t>
            </a:r>
            <a:r>
              <a:rPr lang="en-US" altLang="en-US" sz="1100" i="1" dirty="0" smtClean="0">
                <a:solidFill>
                  <a:schemeClr val="bg1">
                    <a:lumMod val="50000"/>
                  </a:schemeClr>
                </a:solidFill>
              </a:rPr>
              <a:t>?”)” (2008)</a:t>
            </a:r>
            <a:endParaRPr lang="en-US" altLang="en-US" sz="11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 rot="20316812">
            <a:off x="4689274" y="2490372"/>
            <a:ext cx="2356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Commands/Packets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59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Fine-grained management of the control </a:t>
            </a:r>
            <a:r>
              <a:rPr lang="en-US" dirty="0" smtClean="0"/>
              <a:t>plane</a:t>
            </a:r>
            <a:endParaRPr lang="en-US" dirty="0"/>
          </a:p>
          <a:p>
            <a:pPr lvl="1"/>
            <a:r>
              <a:rPr lang="en-US" dirty="0"/>
              <a:t>Flows processed according to admin’s </a:t>
            </a:r>
            <a:r>
              <a:rPr lang="en-US" dirty="0" smtClean="0"/>
              <a:t>policies</a:t>
            </a:r>
          </a:p>
          <a:p>
            <a:r>
              <a:rPr lang="en-US" dirty="0" smtClean="0"/>
              <a:t>Controller commands</a:t>
            </a:r>
            <a:endParaRPr lang="en-US" dirty="0"/>
          </a:p>
          <a:p>
            <a:pPr lvl="1"/>
            <a:r>
              <a:rPr lang="en-US" dirty="0" smtClean="0"/>
              <a:t>Forward packets to ports/controller</a:t>
            </a:r>
          </a:p>
          <a:p>
            <a:pPr lvl="1"/>
            <a:r>
              <a:rPr lang="en-US" dirty="0" smtClean="0"/>
              <a:t>Drop packets</a:t>
            </a:r>
          </a:p>
          <a:p>
            <a:pPr lvl="1"/>
            <a:r>
              <a:rPr lang="en-US" dirty="0" smtClean="0"/>
              <a:t>Rewrite </a:t>
            </a:r>
            <a:r>
              <a:rPr lang="en-US" dirty="0"/>
              <a:t>headers</a:t>
            </a:r>
          </a:p>
          <a:p>
            <a:pPr lvl="1"/>
            <a:r>
              <a:rPr lang="en-US" dirty="0"/>
              <a:t>Flexible header manipulation</a:t>
            </a:r>
          </a:p>
          <a:p>
            <a:pPr lvl="2"/>
            <a:r>
              <a:rPr lang="en-US" dirty="0"/>
              <a:t>Arbitrary matching of first few bytes of payload</a:t>
            </a:r>
          </a:p>
          <a:p>
            <a:pPr lvl="2"/>
            <a:r>
              <a:rPr lang="en-US" dirty="0"/>
              <a:t>Arbitrary rewriting of first few bytes of payload</a:t>
            </a:r>
          </a:p>
          <a:p>
            <a:r>
              <a:rPr lang="en-US" dirty="0"/>
              <a:t>Support load balancing b/w multiple controllers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5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Secure Channel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SSL Connection, site-specific key</a:t>
            </a:r>
          </a:p>
          <a:p>
            <a:r>
              <a:rPr lang="en-US" altLang="en-US" dirty="0" smtClean="0"/>
              <a:t>Controller discovery protocol</a:t>
            </a:r>
          </a:p>
          <a:p>
            <a:r>
              <a:rPr lang="en-US" altLang="en-US" dirty="0" smtClean="0"/>
              <a:t>Encapsulate packets for controller</a:t>
            </a:r>
          </a:p>
          <a:p>
            <a:r>
              <a:rPr lang="en-US" altLang="en-US" dirty="0" smtClean="0"/>
              <a:t>Send link/port state to controller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EA20-4739-430C-9F23-AC0235BAEA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1069</Words>
  <Application>Microsoft Office PowerPoint</Application>
  <PresentationFormat>화면 슬라이드 쇼(4:3)</PresentationFormat>
  <Paragraphs>274</Paragraphs>
  <Slides>24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Tahoma</vt:lpstr>
      <vt:lpstr>Times New Roman</vt:lpstr>
      <vt:lpstr>Wingdings</vt:lpstr>
      <vt:lpstr>Office Theme</vt:lpstr>
      <vt:lpstr>OpenFlow &amp; NOX (&amp; how the SDN era started) CCR 2008 Whitepapers</vt:lpstr>
      <vt:lpstr>Intro: Need for a Programmable Switch</vt:lpstr>
      <vt:lpstr>Intro: Need for a Programmable Switch</vt:lpstr>
      <vt:lpstr>Approach I: Updating switch internally</vt:lpstr>
      <vt:lpstr>Approach II: Open-S/W Platforms</vt:lpstr>
      <vt:lpstr>OpenFlow Goals</vt:lpstr>
      <vt:lpstr>OpenFlow Switching Approach</vt:lpstr>
      <vt:lpstr>Controller</vt:lpstr>
      <vt:lpstr>Secure Channel</vt:lpstr>
      <vt:lpstr>Flow Table</vt:lpstr>
      <vt:lpstr>End Targets</vt:lpstr>
      <vt:lpstr>The Bigger Question</vt:lpstr>
      <vt:lpstr>NOS Fundamentals</vt:lpstr>
      <vt:lpstr>SDN Hierarchy – The Big Picture</vt:lpstr>
      <vt:lpstr>NOX Network Operations</vt:lpstr>
      <vt:lpstr>What more can NOX do?</vt:lpstr>
      <vt:lpstr>Experiment at Packet Level</vt:lpstr>
      <vt:lpstr>Experiment: Power Management</vt:lpstr>
      <vt:lpstr>Discussion Forum</vt:lpstr>
      <vt:lpstr>Discussion Points</vt:lpstr>
      <vt:lpstr>Appendix</vt:lpstr>
      <vt:lpstr>OpenFlow Switch Vendors</vt:lpstr>
      <vt:lpstr>OpenFlow Type Switches</vt:lpstr>
      <vt:lpstr>NOX Port Detection Example Code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OpenFlow: Enabling Innovation in Campus Networks</dc:title>
  <dc:creator>asim</dc:creator>
  <cp:lastModifiedBy>KyoungSoo</cp:lastModifiedBy>
  <cp:revision>228</cp:revision>
  <dcterms:created xsi:type="dcterms:W3CDTF">2014-09-12T04:13:09Z</dcterms:created>
  <dcterms:modified xsi:type="dcterms:W3CDTF">2014-09-17T03:32:37Z</dcterms:modified>
</cp:coreProperties>
</file>