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11" r:id="rId3"/>
    <p:sldId id="312" r:id="rId4"/>
    <p:sldId id="313" r:id="rId5"/>
    <p:sldId id="325" r:id="rId6"/>
    <p:sldId id="326" r:id="rId7"/>
    <p:sldId id="327" r:id="rId8"/>
    <p:sldId id="314" r:id="rId9"/>
    <p:sldId id="317" r:id="rId10"/>
    <p:sldId id="331" r:id="rId11"/>
    <p:sldId id="332" r:id="rId12"/>
    <p:sldId id="316" r:id="rId13"/>
    <p:sldId id="328" r:id="rId14"/>
    <p:sldId id="329" r:id="rId15"/>
    <p:sldId id="318" r:id="rId16"/>
    <p:sldId id="335" r:id="rId17"/>
    <p:sldId id="319" r:id="rId18"/>
    <p:sldId id="320" r:id="rId19"/>
    <p:sldId id="321" r:id="rId20"/>
    <p:sldId id="315" r:id="rId21"/>
    <p:sldId id="322" r:id="rId22"/>
    <p:sldId id="323" r:id="rId23"/>
    <p:sldId id="324" r:id="rId24"/>
    <p:sldId id="333" r:id="rId25"/>
    <p:sldId id="33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1" autoAdjust="0"/>
    <p:restoredTop sz="90318" autoAdjust="0"/>
  </p:normalViewPr>
  <p:slideViewPr>
    <p:cSldViewPr snapToGrid="0" snapToObjects="1">
      <p:cViewPr varScale="1">
        <p:scale>
          <a:sx n="94" d="100"/>
          <a:sy n="94" d="100"/>
        </p:scale>
        <p:origin x="5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288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914F5-BDF5-7246-A84B-A66E8B9D8ACD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776E9-A9CD-4043-959E-659F562B1D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46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06765-E16F-FA43-BF9C-D124BAA34082}" type="datetimeFigureOut">
              <a:rPr lang="en-US" smtClean="0"/>
              <a:pPr/>
              <a:t>9/14/2014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9D75A-08D5-2F4E-8CF6-F3F8A53972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8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71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9D75A-08D5-2F4E-8CF6-F3F8A53972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8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EA88B-C126-41D7-8F68-5DB0707C895E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27652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</p:spPr>
        <p:txBody>
          <a:bodyPr wrap="none" anchor="ctr"/>
          <a:lstStyle/>
          <a:p>
            <a:pPr eaLnBrk="1" hangingPunct="1"/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6456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4E4AEB-5823-495A-84C9-883991B4DE09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</p:spPr>
        <p:txBody>
          <a:bodyPr wrap="none" anchor="ctr"/>
          <a:lstStyle/>
          <a:p>
            <a:pPr eaLnBrk="1" hangingPunct="1"/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81344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573DA-1D2D-4E1E-9B01-969A795C20F3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/>
        </p:spPr>
      </p:sp>
      <p:sp>
        <p:nvSpPr>
          <p:cNvPr id="29700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1062038" y="4349750"/>
            <a:ext cx="4740275" cy="3514725"/>
          </a:xfrm>
          <a:noFill/>
        </p:spPr>
        <p:txBody>
          <a:bodyPr wrap="none" anchor="ctr"/>
          <a:lstStyle/>
          <a:p>
            <a:pPr eaLnBrk="1" hangingPunct="1"/>
            <a:r>
              <a:rPr lang="en-US" altLang="ko-KR" smtClean="0">
                <a:ea typeface="굴림" panose="020B0600000101010101" pitchFamily="50" charset="-127"/>
              </a:rPr>
              <a:t>Default connectivity </a:t>
            </a:r>
            <a:r>
              <a:rPr lang="en-US" altLang="ko-KR" smtClean="0">
                <a:ea typeface="굴림" panose="020B0600000101010101" pitchFamily="50" charset="-127"/>
                <a:sym typeface="Wingdings" panose="05000000000000000000" pitchFamily="2" charset="2"/>
              </a:rPr>
              <a:t> only to the DC</a:t>
            </a:r>
            <a:endParaRPr lang="en-US" altLang="ko-KR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11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B681A-B720-4846-BCB9-0D972C021DA6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18AE1-622D-4876-B890-C9BE15412D88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3A03-7F23-41E2-BD50-A9BF2EB54EE5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7EA15-3D1B-4DA7-8110-0DB342089525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94A7A-F173-49AF-A360-65782ACAFF66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AB3A-5DA0-4B2D-881E-EF739F28ECA5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62793-6FBE-4D03-9946-64FDB853DBFC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2094D-FB5E-4A39-8A86-220331BA355F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4A23-5341-4FB2-B434-10908377518D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4DD3-E48A-4AB9-A20A-C857EA6280A1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ACBC2-4243-47BE-B4A1-F7DD40B20AA9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13A0-58F0-4402-8B66-4BDB339FECF7}" type="datetime1">
              <a:rPr lang="en-US" altLang="ko-KR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31466-2D85-774F-88AA-F9B0A19E3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2122488"/>
          </a:xfrm>
        </p:spPr>
        <p:txBody>
          <a:bodyPr>
            <a:normAutofit/>
          </a:bodyPr>
          <a:lstStyle/>
          <a:p>
            <a:r>
              <a:rPr lang="en-US" altLang="ko-KR" sz="4000" dirty="0" smtClean="0"/>
              <a:t>Ethane: Taking Control of the Enterprise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14973"/>
            <a:ext cx="6400800" cy="1752600"/>
          </a:xfrm>
        </p:spPr>
        <p:txBody>
          <a:bodyPr/>
          <a:lstStyle/>
          <a:p>
            <a:r>
              <a:rPr lang="en-US" dirty="0" smtClean="0"/>
              <a:t>Presenter: </a:t>
            </a:r>
            <a:r>
              <a:rPr lang="en-US" dirty="0" err="1" smtClean="0"/>
              <a:t>KyoungSoo</a:t>
            </a:r>
            <a:r>
              <a:rPr lang="en-US" dirty="0" smtClean="0"/>
              <a:t> </a:t>
            </a:r>
            <a:r>
              <a:rPr lang="en-US" dirty="0" smtClean="0"/>
              <a:t>Park</a:t>
            </a:r>
          </a:p>
          <a:p>
            <a:r>
              <a:rPr lang="en-US" dirty="0" smtClean="0"/>
              <a:t>Department of Electrical Engineering</a:t>
            </a:r>
          </a:p>
          <a:p>
            <a:r>
              <a:rPr lang="en-US" dirty="0" smtClean="0"/>
              <a:t>KAIST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 flipV="1">
            <a:off x="2705100" y="4189413"/>
            <a:ext cx="48418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0325" y="152400"/>
            <a:ext cx="73310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marL="215900" indent="1223963" algn="r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15900" indent="1223963" algn="r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15900" indent="1223963" algn="r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5900" indent="1223963" algn="r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900" indent="1223963" algn="r" defTabSz="7191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673100" indent="1223963" algn="r" defTabSz="719138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130300" indent="1223963" algn="r" defTabSz="719138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587500" indent="1223963" algn="r" defTabSz="719138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044700" indent="1223963" algn="r" defTabSz="719138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</a:pPr>
            <a:r>
              <a:rPr lang="en-GB" altLang="ko-KR" sz="4800" dirty="0">
                <a:latin typeface="+mj-lt"/>
                <a:ea typeface="굴림" panose="020B0600000101010101" pitchFamily="50" charset="-127"/>
              </a:rPr>
              <a:t>Component Overview</a:t>
            </a:r>
            <a:endParaRPr lang="en-GB" altLang="ko-KR" sz="4400" dirty="0">
              <a:latin typeface="+mj-lt"/>
              <a:ea typeface="굴림" panose="020B0600000101010101" pitchFamily="50" charset="-127"/>
            </a:endParaRPr>
          </a:p>
        </p:txBody>
      </p:sp>
      <p:pic>
        <p:nvPicPr>
          <p:cNvPr id="32772" name="Picture 4" descr="BD1824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138" y="1978025"/>
            <a:ext cx="812800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3" name="modem"/>
          <p:cNvSpPr>
            <a:spLocks noEditPoints="1" noChangeArrowheads="1"/>
          </p:cNvSpPr>
          <p:nvPr/>
        </p:nvSpPr>
        <p:spPr bwMode="auto">
          <a:xfrm>
            <a:off x="2084388" y="3290888"/>
            <a:ext cx="820737" cy="207962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2 h 21600"/>
              <a:gd name="T10" fmla="*/ 0 w 21600"/>
              <a:gd name="T11" fmla="*/ 207962 h 21600"/>
              <a:gd name="T12" fmla="*/ 410369 w 21600"/>
              <a:gd name="T13" fmla="*/ 0 h 21600"/>
              <a:gd name="T14" fmla="*/ 410369 w 21600"/>
              <a:gd name="T15" fmla="*/ 207962 h 21600"/>
              <a:gd name="T16" fmla="*/ 0 w 21600"/>
              <a:gd name="T17" fmla="*/ 128782 h 21600"/>
              <a:gd name="T18" fmla="*/ 820737 w 21600"/>
              <a:gd name="T19" fmla="*/ 12878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4" name="modem"/>
          <p:cNvSpPr>
            <a:spLocks noEditPoints="1" noChangeArrowheads="1"/>
          </p:cNvSpPr>
          <p:nvPr/>
        </p:nvSpPr>
        <p:spPr bwMode="auto">
          <a:xfrm>
            <a:off x="2913063" y="4051300"/>
            <a:ext cx="820737" cy="207963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3 h 21600"/>
              <a:gd name="T10" fmla="*/ 0 w 21600"/>
              <a:gd name="T11" fmla="*/ 207963 h 21600"/>
              <a:gd name="T12" fmla="*/ 410369 w 21600"/>
              <a:gd name="T13" fmla="*/ 0 h 21600"/>
              <a:gd name="T14" fmla="*/ 410369 w 21600"/>
              <a:gd name="T15" fmla="*/ 207963 h 21600"/>
              <a:gd name="T16" fmla="*/ 0 w 21600"/>
              <a:gd name="T17" fmla="*/ 128783 h 21600"/>
              <a:gd name="T18" fmla="*/ 820737 w 21600"/>
              <a:gd name="T19" fmla="*/ 12878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5" name="modem"/>
          <p:cNvSpPr>
            <a:spLocks noEditPoints="1" noChangeArrowheads="1"/>
          </p:cNvSpPr>
          <p:nvPr/>
        </p:nvSpPr>
        <p:spPr bwMode="auto">
          <a:xfrm>
            <a:off x="4779963" y="4051300"/>
            <a:ext cx="820737" cy="207963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3 h 21600"/>
              <a:gd name="T10" fmla="*/ 0 w 21600"/>
              <a:gd name="T11" fmla="*/ 207963 h 21600"/>
              <a:gd name="T12" fmla="*/ 410369 w 21600"/>
              <a:gd name="T13" fmla="*/ 0 h 21600"/>
              <a:gd name="T14" fmla="*/ 410369 w 21600"/>
              <a:gd name="T15" fmla="*/ 207963 h 21600"/>
              <a:gd name="T16" fmla="*/ 0 w 21600"/>
              <a:gd name="T17" fmla="*/ 128783 h 21600"/>
              <a:gd name="T18" fmla="*/ 820737 w 21600"/>
              <a:gd name="T19" fmla="*/ 12878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6" name="computr2"/>
          <p:cNvSpPr>
            <a:spLocks noEditPoints="1" noChangeArrowheads="1"/>
          </p:cNvSpPr>
          <p:nvPr/>
        </p:nvSpPr>
        <p:spPr bwMode="auto">
          <a:xfrm>
            <a:off x="6092825" y="3913188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7" name="tower"/>
          <p:cNvSpPr>
            <a:spLocks noEditPoints="1" noChangeArrowheads="1"/>
          </p:cNvSpPr>
          <p:nvPr/>
        </p:nvSpPr>
        <p:spPr bwMode="auto">
          <a:xfrm>
            <a:off x="1462088" y="2738438"/>
            <a:ext cx="344487" cy="620712"/>
          </a:xfrm>
          <a:custGeom>
            <a:avLst/>
            <a:gdLst>
              <a:gd name="T0" fmla="*/ 0 w 21600"/>
              <a:gd name="T1" fmla="*/ 62761 h 21600"/>
              <a:gd name="T2" fmla="*/ 106281 w 21600"/>
              <a:gd name="T3" fmla="*/ 0 h 21600"/>
              <a:gd name="T4" fmla="*/ 172244 w 21600"/>
              <a:gd name="T5" fmla="*/ 0 h 21600"/>
              <a:gd name="T6" fmla="*/ 344487 w 21600"/>
              <a:gd name="T7" fmla="*/ 0 h 21600"/>
              <a:gd name="T8" fmla="*/ 344487 w 21600"/>
              <a:gd name="T9" fmla="*/ 334753 h 21600"/>
              <a:gd name="T10" fmla="*/ 344487 w 21600"/>
              <a:gd name="T11" fmla="*/ 557951 h 21600"/>
              <a:gd name="T12" fmla="*/ 241875 w 21600"/>
              <a:gd name="T13" fmla="*/ 620712 h 21600"/>
              <a:gd name="T14" fmla="*/ 168575 w 21600"/>
              <a:gd name="T15" fmla="*/ 620712 h 21600"/>
              <a:gd name="T16" fmla="*/ 0 w 21600"/>
              <a:gd name="T17" fmla="*/ 620712 h 21600"/>
              <a:gd name="T18" fmla="*/ 0 w 21600"/>
              <a:gd name="T19" fmla="*/ 331276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8" name="tower"/>
          <p:cNvSpPr>
            <a:spLocks noEditPoints="1" noChangeArrowheads="1"/>
          </p:cNvSpPr>
          <p:nvPr/>
        </p:nvSpPr>
        <p:spPr bwMode="auto">
          <a:xfrm>
            <a:off x="1392238" y="3636963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79" name="modem"/>
          <p:cNvSpPr>
            <a:spLocks noEditPoints="1" noChangeArrowheads="1"/>
          </p:cNvSpPr>
          <p:nvPr/>
        </p:nvSpPr>
        <p:spPr bwMode="auto">
          <a:xfrm>
            <a:off x="4087813" y="3290888"/>
            <a:ext cx="820737" cy="207962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2 h 21600"/>
              <a:gd name="T10" fmla="*/ 0 w 21600"/>
              <a:gd name="T11" fmla="*/ 207962 h 21600"/>
              <a:gd name="T12" fmla="*/ 410369 w 21600"/>
              <a:gd name="T13" fmla="*/ 0 h 21600"/>
              <a:gd name="T14" fmla="*/ 410369 w 21600"/>
              <a:gd name="T15" fmla="*/ 207962 h 21600"/>
              <a:gd name="T16" fmla="*/ 0 w 21600"/>
              <a:gd name="T17" fmla="*/ 128782 h 21600"/>
              <a:gd name="T18" fmla="*/ 820737 w 21600"/>
              <a:gd name="T19" fmla="*/ 12878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V="1">
            <a:off x="1738313" y="3498850"/>
            <a:ext cx="55245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 flipH="1" flipV="1">
            <a:off x="1806575" y="3014663"/>
            <a:ext cx="484188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2" name="computr2"/>
          <p:cNvSpPr>
            <a:spLocks noEditPoints="1" noChangeArrowheads="1"/>
          </p:cNvSpPr>
          <p:nvPr/>
        </p:nvSpPr>
        <p:spPr bwMode="auto">
          <a:xfrm>
            <a:off x="4710113" y="4811713"/>
            <a:ext cx="690562" cy="552450"/>
          </a:xfrm>
          <a:custGeom>
            <a:avLst/>
            <a:gdLst>
              <a:gd name="T0" fmla="*/ 345281 w 21600"/>
              <a:gd name="T1" fmla="*/ 0 h 21600"/>
              <a:gd name="T2" fmla="*/ 345281 w 21600"/>
              <a:gd name="T3" fmla="*/ 552450 h 21600"/>
              <a:gd name="T4" fmla="*/ 553920 w 21600"/>
              <a:gd name="T5" fmla="*/ 0 h 21600"/>
              <a:gd name="T6" fmla="*/ 136642 w 21600"/>
              <a:gd name="T7" fmla="*/ 0 h 21600"/>
              <a:gd name="T8" fmla="*/ 136642 w 21600"/>
              <a:gd name="T9" fmla="*/ 297479 h 21600"/>
              <a:gd name="T10" fmla="*/ 553920 w 21600"/>
              <a:gd name="T11" fmla="*/ 297479 h 21600"/>
              <a:gd name="T12" fmla="*/ 136642 w 21600"/>
              <a:gd name="T13" fmla="*/ 148752 h 21600"/>
              <a:gd name="T14" fmla="*/ 553920 w 21600"/>
              <a:gd name="T15" fmla="*/ 148752 h 21600"/>
              <a:gd name="T16" fmla="*/ 601940 w 21600"/>
              <a:gd name="T17" fmla="*/ 403723 h 21600"/>
              <a:gd name="T18" fmla="*/ 88622 w 21600"/>
              <a:gd name="T19" fmla="*/ 40372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83" name="computr2"/>
          <p:cNvSpPr>
            <a:spLocks noEditPoints="1" noChangeArrowheads="1"/>
          </p:cNvSpPr>
          <p:nvPr/>
        </p:nvSpPr>
        <p:spPr bwMode="auto">
          <a:xfrm>
            <a:off x="5540375" y="4741863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5056188" y="4259263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 flipH="1" flipV="1">
            <a:off x="5608638" y="4119563"/>
            <a:ext cx="622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5470525" y="4259263"/>
            <a:ext cx="27622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 flipV="1">
            <a:off x="2774950" y="2738438"/>
            <a:ext cx="76041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 flipH="1" flipV="1">
            <a:off x="3743325" y="2738438"/>
            <a:ext cx="4826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2774950" y="3498850"/>
            <a:ext cx="6223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 flipH="1" flipV="1">
            <a:off x="4364038" y="3498850"/>
            <a:ext cx="6223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 flipV="1">
            <a:off x="3465513" y="3359150"/>
            <a:ext cx="622300" cy="692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92" name="tower"/>
          <p:cNvSpPr>
            <a:spLocks noEditPoints="1" noChangeArrowheads="1"/>
          </p:cNvSpPr>
          <p:nvPr/>
        </p:nvSpPr>
        <p:spPr bwMode="auto">
          <a:xfrm>
            <a:off x="5400675" y="2392363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 flipH="1">
            <a:off x="4848225" y="2876550"/>
            <a:ext cx="552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94" name="computr2"/>
          <p:cNvSpPr>
            <a:spLocks noEditPoints="1" noChangeArrowheads="1"/>
          </p:cNvSpPr>
          <p:nvPr/>
        </p:nvSpPr>
        <p:spPr bwMode="auto">
          <a:xfrm>
            <a:off x="3121025" y="4673600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2795" name="Line 27"/>
          <p:cNvSpPr>
            <a:spLocks noChangeShapeType="1"/>
          </p:cNvSpPr>
          <p:nvPr/>
        </p:nvSpPr>
        <p:spPr bwMode="auto">
          <a:xfrm flipH="1">
            <a:off x="3397250" y="4259263"/>
            <a:ext cx="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796" name="tower"/>
          <p:cNvSpPr>
            <a:spLocks noEditPoints="1" noChangeArrowheads="1"/>
          </p:cNvSpPr>
          <p:nvPr/>
        </p:nvSpPr>
        <p:spPr bwMode="auto">
          <a:xfrm>
            <a:off x="2566988" y="4741863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8397" name="Rectangle 29"/>
          <p:cNvSpPr>
            <a:spLocks noChangeArrowheads="1"/>
          </p:cNvSpPr>
          <p:nvPr/>
        </p:nvSpPr>
        <p:spPr bwMode="auto">
          <a:xfrm>
            <a:off x="3259138" y="1978025"/>
            <a:ext cx="828675" cy="760413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2535238" y="1562100"/>
            <a:ext cx="24003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Domain Controller</a:t>
            </a:r>
          </a:p>
        </p:txBody>
      </p:sp>
      <p:sp>
        <p:nvSpPr>
          <p:cNvPr id="58399" name="Rectangle 31"/>
          <p:cNvSpPr>
            <a:spLocks noChangeArrowheads="1"/>
          </p:cNvSpPr>
          <p:nvPr/>
        </p:nvSpPr>
        <p:spPr bwMode="auto">
          <a:xfrm>
            <a:off x="2084388" y="3290888"/>
            <a:ext cx="828675" cy="2079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0" name="Rectangle 32"/>
          <p:cNvSpPr>
            <a:spLocks noChangeArrowheads="1"/>
          </p:cNvSpPr>
          <p:nvPr/>
        </p:nvSpPr>
        <p:spPr bwMode="auto">
          <a:xfrm>
            <a:off x="4087813" y="3290888"/>
            <a:ext cx="830262" cy="2079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2913063" y="4051300"/>
            <a:ext cx="830262" cy="2079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2" name="Rectangle 34"/>
          <p:cNvSpPr>
            <a:spLocks noChangeArrowheads="1"/>
          </p:cNvSpPr>
          <p:nvPr/>
        </p:nvSpPr>
        <p:spPr bwMode="auto">
          <a:xfrm>
            <a:off x="4779963" y="4051300"/>
            <a:ext cx="828675" cy="2079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2873375" y="3290888"/>
            <a:ext cx="1273175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Switches</a:t>
            </a:r>
          </a:p>
        </p:txBody>
      </p:sp>
      <p:sp>
        <p:nvSpPr>
          <p:cNvPr id="58404" name="Rectangle 36"/>
          <p:cNvSpPr>
            <a:spLocks noChangeArrowheads="1"/>
          </p:cNvSpPr>
          <p:nvPr/>
        </p:nvSpPr>
        <p:spPr bwMode="auto">
          <a:xfrm>
            <a:off x="1392238" y="3636963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5" name="Rectangle 37"/>
          <p:cNvSpPr>
            <a:spLocks noChangeArrowheads="1"/>
          </p:cNvSpPr>
          <p:nvPr/>
        </p:nvSpPr>
        <p:spPr bwMode="auto">
          <a:xfrm>
            <a:off x="1462088" y="2738438"/>
            <a:ext cx="344487" cy="620712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6" name="Rectangle 38"/>
          <p:cNvSpPr>
            <a:spLocks noChangeArrowheads="1"/>
          </p:cNvSpPr>
          <p:nvPr/>
        </p:nvSpPr>
        <p:spPr bwMode="auto">
          <a:xfrm>
            <a:off x="5400675" y="2392363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2566988" y="4741863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3121025" y="4673600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4710113" y="4741863"/>
            <a:ext cx="690562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10" name="Rectangle 42"/>
          <p:cNvSpPr>
            <a:spLocks noChangeArrowheads="1"/>
          </p:cNvSpPr>
          <p:nvPr/>
        </p:nvSpPr>
        <p:spPr bwMode="auto">
          <a:xfrm>
            <a:off x="5540375" y="4741863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11" name="Rectangle 43"/>
          <p:cNvSpPr>
            <a:spLocks noChangeArrowheads="1"/>
          </p:cNvSpPr>
          <p:nvPr/>
        </p:nvSpPr>
        <p:spPr bwMode="auto">
          <a:xfrm>
            <a:off x="6092825" y="3913188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3068638" y="5434013"/>
            <a:ext cx="1458912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End-Hosts</a:t>
            </a:r>
          </a:p>
        </p:txBody>
      </p:sp>
      <p:sp>
        <p:nvSpPr>
          <p:cNvPr id="58413" name="AutoShape 45"/>
          <p:cNvSpPr>
            <a:spLocks noChangeArrowheads="1"/>
          </p:cNvSpPr>
          <p:nvPr/>
        </p:nvSpPr>
        <p:spPr bwMode="auto">
          <a:xfrm>
            <a:off x="2971800" y="3689350"/>
            <a:ext cx="6172200" cy="1960563"/>
          </a:xfrm>
          <a:prstGeom prst="wedgeRoundRectCallout">
            <a:avLst>
              <a:gd name="adj1" fmla="val -32329"/>
              <a:gd name="adj2" fmla="val -116801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Authenticates users/switches/end-hosts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Manages secure bindings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Contains network topology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ea typeface="굴림" panose="020B0600000101010101" pitchFamily="50" charset="-127"/>
              </a:rPr>
              <a:t>Does permissions checking</a:t>
            </a: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Computes routes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en-US" altLang="ko-KR" sz="2200">
              <a:solidFill>
                <a:schemeClr val="bg1"/>
              </a:solidFill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4710113" y="2560638"/>
            <a:ext cx="34559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ko-KR" altLang="ko-KR" sz="2200">
              <a:solidFill>
                <a:schemeClr val="bg1"/>
              </a:solidFill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58415" name="AutoShape 47"/>
          <p:cNvSpPr>
            <a:spLocks noChangeArrowheads="1"/>
          </p:cNvSpPr>
          <p:nvPr/>
        </p:nvSpPr>
        <p:spPr bwMode="auto">
          <a:xfrm>
            <a:off x="304800" y="881063"/>
            <a:ext cx="5715000" cy="1938337"/>
          </a:xfrm>
          <a:prstGeom prst="wedgeRoundRectCallout">
            <a:avLst>
              <a:gd name="adj1" fmla="val 9833"/>
              <a:gd name="adj2" fmla="val 117403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Send topology information to the DC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Provide default connectivity to the DC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Enforce paths created by DC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Handle flow revocation</a:t>
            </a: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endParaRPr lang="en-US" altLang="ko-KR" sz="2200">
              <a:solidFill>
                <a:schemeClr val="bg1"/>
              </a:solidFill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58416" name="AutoShape 48"/>
          <p:cNvSpPr>
            <a:spLocks noChangeArrowheads="1"/>
          </p:cNvSpPr>
          <p:nvPr/>
        </p:nvSpPr>
        <p:spPr bwMode="auto">
          <a:xfrm>
            <a:off x="2014538" y="1905000"/>
            <a:ext cx="6289675" cy="1412875"/>
          </a:xfrm>
          <a:prstGeom prst="wedgeRoundRectCallout">
            <a:avLst>
              <a:gd name="adj1" fmla="val -22917"/>
              <a:gd name="adj2" fmla="val 143148"/>
              <a:gd name="adj3" fmla="val 16667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/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ko-KR" sz="2200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Specify access controls</a:t>
            </a:r>
            <a:endParaRPr lang="en-US" altLang="ko-KR" sz="2200" i="1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Char char="•"/>
            </a:pP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>Request access to services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64038" y="6080126"/>
            <a:ext cx="374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Borrowed from Martin </a:t>
            </a:r>
            <a:r>
              <a:rPr lang="en-US" altLang="ko-KR" dirty="0" err="1" smtClean="0"/>
              <a:t>Casado’s</a:t>
            </a:r>
            <a:r>
              <a:rPr lang="en-US" altLang="ko-KR" dirty="0" smtClean="0"/>
              <a:t> slides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59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97" grpId="0" animBg="1"/>
      <p:bldP spid="58398" grpId="0"/>
      <p:bldP spid="58399" grpId="0" animBg="1"/>
      <p:bldP spid="58400" grpId="0" animBg="1"/>
      <p:bldP spid="58401" grpId="0" animBg="1"/>
      <p:bldP spid="58402" grpId="0" animBg="1"/>
      <p:bldP spid="58403" grpId="0"/>
      <p:bldP spid="58404" grpId="0" animBg="1"/>
      <p:bldP spid="58405" grpId="0" animBg="1"/>
      <p:bldP spid="58406" grpId="0" animBg="1"/>
      <p:bldP spid="58407" grpId="0" animBg="1"/>
      <p:bldP spid="58408" grpId="0" animBg="1"/>
      <p:bldP spid="58409" grpId="0" animBg="1"/>
      <p:bldP spid="58410" grpId="0" animBg="1"/>
      <p:bldP spid="58411" grpId="0" animBg="1"/>
      <p:bldP spid="58412" grpId="0"/>
      <p:bldP spid="58413" grpId="0" animBg="1"/>
      <p:bldP spid="58413" grpId="1" animBg="1"/>
      <p:bldP spid="58415" grpId="0" animBg="1"/>
      <p:bldP spid="58415" grpId="1" animBg="1"/>
      <p:bldP spid="584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8488" y="1600200"/>
            <a:ext cx="8164512" cy="4572000"/>
          </a:xfrm>
        </p:spPr>
        <p:txBody>
          <a:bodyPr/>
          <a:lstStyle/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Don’t have to maintain consistency of distributed access control lists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DC picks route for every flow</a:t>
            </a: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Can interpose </a:t>
            </a:r>
            <a:r>
              <a:rPr lang="en-US" altLang="ko-KR" sz="1600" dirty="0" err="1" smtClean="0">
                <a:ea typeface="굴림" panose="020B0600000101010101" pitchFamily="50" charset="-127"/>
              </a:rPr>
              <a:t>middleboxes</a:t>
            </a:r>
            <a:r>
              <a:rPr lang="en-US" altLang="ko-KR" sz="1600" dirty="0" smtClean="0">
                <a:ea typeface="굴림" panose="020B0600000101010101" pitchFamily="50" charset="-127"/>
              </a:rPr>
              <a:t> on route</a:t>
            </a: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Can isolate flow to be within physical boundaries</a:t>
            </a: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Can isolate two sets of flows to traverse different switches</a:t>
            </a: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Can load balance requests over different routes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DC determines how a switch processes a flow</a:t>
            </a: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Different queue, priority classes, </a:t>
            </a:r>
            <a:r>
              <a:rPr lang="en-US" altLang="ko-KR" sz="1600" dirty="0" err="1" smtClean="0">
                <a:ea typeface="굴림" panose="020B0600000101010101" pitchFamily="50" charset="-127"/>
              </a:rPr>
              <a:t>QoS</a:t>
            </a:r>
            <a:r>
              <a:rPr lang="en-US" altLang="ko-KR" sz="1600" smtClean="0">
                <a:ea typeface="굴림" panose="020B0600000101010101" pitchFamily="50" charset="-127"/>
              </a:rPr>
              <a:t>, etc. </a:t>
            </a:r>
            <a:endParaRPr lang="en-US" altLang="ko-KR" sz="1600" dirty="0" smtClean="0">
              <a:ea typeface="굴림" panose="020B0600000101010101" pitchFamily="50" charset="-127"/>
            </a:endParaRPr>
          </a:p>
          <a:p>
            <a:pPr lvl="1" eaLnBrk="1" hangingPunct="1">
              <a:lnSpc>
                <a:spcPct val="107000"/>
              </a:lnSpc>
            </a:pPr>
            <a:r>
              <a:rPr lang="en-US" altLang="ko-KR" sz="1600" dirty="0" smtClean="0">
                <a:ea typeface="굴림" panose="020B0600000101010101" pitchFamily="50" charset="-127"/>
              </a:rPr>
              <a:t>Rate limit a flow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Amount of flow state is not a function of the network policy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Forwarding complexity is not a function of the network policy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Anti-mobility: can limit machines to particular physical ports</a:t>
            </a:r>
          </a:p>
          <a:p>
            <a:pPr eaLnBrk="1" hangingPunct="1">
              <a:lnSpc>
                <a:spcPct val="107000"/>
              </a:lnSpc>
            </a:pPr>
            <a:r>
              <a:rPr lang="en-US" altLang="ko-KR" sz="1800" dirty="0" smtClean="0">
                <a:ea typeface="굴림" panose="020B0600000101010101" pitchFamily="50" charset="-127"/>
              </a:rPr>
              <a:t>Can apply policy to network diagnostics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panose="020B0600000101010101" pitchFamily="50" charset="-127"/>
              </a:rPr>
              <a:t>Some Cool Consequences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4038" y="6080126"/>
            <a:ext cx="374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Borrowed from Martin </a:t>
            </a:r>
            <a:r>
              <a:rPr lang="en-US" altLang="ko-KR" dirty="0" err="1" smtClean="0"/>
              <a:t>Casado’s</a:t>
            </a:r>
            <a:r>
              <a:rPr lang="en-US" altLang="ko-KR" dirty="0" smtClean="0"/>
              <a:t> slides</a:t>
            </a:r>
            <a:endParaRPr lang="ko-KR" altLang="en-US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37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Controller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Name registration</a:t>
            </a:r>
          </a:p>
          <a:p>
            <a:pPr lvl="1"/>
            <a:r>
              <a:rPr lang="en-US" altLang="ko-KR" dirty="0" smtClean="0"/>
              <a:t>Needs to know all entities in a network</a:t>
            </a:r>
          </a:p>
          <a:p>
            <a:pPr lvl="1"/>
            <a:r>
              <a:rPr lang="en-US" altLang="ko-KR" dirty="0" smtClean="0"/>
              <a:t>Any given global entry: LDAP or AD</a:t>
            </a:r>
          </a:p>
          <a:p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Host: MAC address authentication, user: Kerberos</a:t>
            </a:r>
          </a:p>
          <a:p>
            <a:pPr lvl="1"/>
            <a:r>
              <a:rPr lang="en-US" altLang="ko-KR" dirty="0" smtClean="0"/>
              <a:t>Switch: SSL-based client/server-side certificates</a:t>
            </a:r>
          </a:p>
          <a:p>
            <a:r>
              <a:rPr lang="en-US" altLang="ko-KR" dirty="0" smtClean="0"/>
              <a:t>Tracking all bindings</a:t>
            </a:r>
          </a:p>
          <a:p>
            <a:pPr lvl="1"/>
            <a:r>
              <a:rPr lang="en-US" altLang="ko-KR" dirty="0" smtClean="0"/>
              <a:t>Host to IP, IP to MAC address, User to Host </a:t>
            </a:r>
          </a:p>
          <a:p>
            <a:r>
              <a:rPr lang="en-US" altLang="ko-KR" dirty="0" smtClean="0"/>
              <a:t>Permission check/access granting</a:t>
            </a:r>
          </a:p>
          <a:p>
            <a:r>
              <a:rPr lang="en-US" altLang="ko-KR" dirty="0" smtClean="0"/>
              <a:t>Enforce resource limits</a:t>
            </a:r>
          </a:p>
          <a:p>
            <a:pPr lvl="1"/>
            <a:r>
              <a:rPr lang="en-US" altLang="ko-KR" dirty="0" smtClean="0"/>
              <a:t>Easy to enforce limits on flow rates, # of IP addresses, etc.</a:t>
            </a:r>
          </a:p>
          <a:p>
            <a:pPr lvl="1"/>
            <a:r>
              <a:rPr lang="en-US" altLang="ko-KR" dirty="0" smtClean="0"/>
              <a:t>Useful to defend against attacks (blocking after K trials)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Controller Replication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Fault tolerance and scalability</a:t>
            </a:r>
          </a:p>
          <a:p>
            <a:pPr lvl="1"/>
            <a:r>
              <a:rPr lang="en-US" altLang="ko-KR" dirty="0" smtClean="0"/>
              <a:t>What happens if a controller fails?</a:t>
            </a:r>
          </a:p>
          <a:p>
            <a:pPr lvl="1"/>
            <a:r>
              <a:rPr lang="en-US" altLang="ko-KR" dirty="0" smtClean="0"/>
              <a:t>Scale the performance of request handling</a:t>
            </a:r>
          </a:p>
          <a:p>
            <a:r>
              <a:rPr lang="en-US" altLang="ko-KR" dirty="0" smtClean="0"/>
              <a:t>Three models</a:t>
            </a:r>
          </a:p>
          <a:p>
            <a:pPr lvl="1"/>
            <a:r>
              <a:rPr lang="en-US" altLang="ko-KR" dirty="0" smtClean="0"/>
              <a:t>Cold standby</a:t>
            </a:r>
          </a:p>
          <a:p>
            <a:pPr lvl="1"/>
            <a:r>
              <a:rPr lang="en-US" altLang="ko-KR" dirty="0" smtClean="0"/>
              <a:t>Warm standby</a:t>
            </a:r>
          </a:p>
          <a:p>
            <a:pPr lvl="1"/>
            <a:r>
              <a:rPr lang="en-US" altLang="ko-KR" dirty="0" smtClean="0"/>
              <a:t>Fully-replicated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7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Pol-Eth Policy Language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34455" y="1521810"/>
            <a:ext cx="3762703" cy="4525963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Domain-specific language for Ethane policy</a:t>
            </a:r>
          </a:p>
          <a:p>
            <a:pPr lvl="1"/>
            <a:r>
              <a:rPr lang="en-US" altLang="ko-KR" dirty="0" smtClean="0"/>
              <a:t>Conditions: action</a:t>
            </a:r>
          </a:p>
          <a:p>
            <a:pPr lvl="1"/>
            <a:r>
              <a:rPr lang="en-US" altLang="ko-KR" dirty="0" smtClean="0"/>
              <a:t>Actions: allow, deny, waypoints, outbound-only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Examples:</a:t>
            </a:r>
          </a:p>
          <a:p>
            <a:pPr lvl="1"/>
            <a:r>
              <a:rPr lang="en-US" altLang="ko-KR" dirty="0" smtClean="0"/>
              <a:t>“Phones” and “computers” don’t communicate</a:t>
            </a:r>
          </a:p>
          <a:p>
            <a:pPr lvl="1"/>
            <a:r>
              <a:rPr lang="en-US" altLang="ko-KR" dirty="0" smtClean="0"/>
              <a:t>“Laptops” are protected from inbound flows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Implementation</a:t>
            </a:r>
          </a:p>
          <a:p>
            <a:pPr lvl="1"/>
            <a:r>
              <a:rPr lang="en-US" altLang="ko-KR" dirty="0" smtClean="0"/>
              <a:t>Policy to C++ compiler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rcRect r="5091"/>
          <a:stretch/>
        </p:blipFill>
        <p:spPr>
          <a:xfrm>
            <a:off x="229174" y="1521810"/>
            <a:ext cx="4689667" cy="483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Deployment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Prototype ran 4 months at Stanford</a:t>
            </a:r>
          </a:p>
          <a:p>
            <a:pPr lvl="1"/>
            <a:r>
              <a:rPr lang="en-US" altLang="ko-KR" dirty="0" smtClean="0"/>
              <a:t>300 registered machines</a:t>
            </a:r>
          </a:p>
          <a:p>
            <a:r>
              <a:rPr lang="en-US" altLang="ko-KR" dirty="0" smtClean="0"/>
              <a:t>Switches and Controller</a:t>
            </a:r>
          </a:p>
          <a:p>
            <a:pPr lvl="1"/>
            <a:r>
              <a:rPr lang="en-US" altLang="ko-KR" dirty="0" smtClean="0"/>
              <a:t>19 switches of 3 different types</a:t>
            </a:r>
          </a:p>
          <a:p>
            <a:pPr lvl="1"/>
            <a:r>
              <a:rPr lang="en-US" altLang="ko-KR" dirty="0" smtClean="0"/>
              <a:t>A single PC-based Controller</a:t>
            </a:r>
          </a:p>
          <a:p>
            <a:r>
              <a:rPr lang="en-US" altLang="ko-KR" dirty="0" smtClean="0"/>
              <a:t>Hosts: laptops, printers, VoIP phones, desktops, work stations, etc.</a:t>
            </a:r>
          </a:p>
          <a:p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8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Controller capacity</a:t>
            </a:r>
          </a:p>
          <a:p>
            <a:r>
              <a:rPr lang="en-US" altLang="ko-KR" dirty="0" smtClean="0"/>
              <a:t>Impact of failures</a:t>
            </a:r>
          </a:p>
          <a:p>
            <a:pPr lvl="1"/>
            <a:r>
              <a:rPr lang="en-US" altLang="ko-KR" dirty="0" smtClean="0"/>
              <a:t>Controller failure</a:t>
            </a:r>
          </a:p>
          <a:p>
            <a:pPr lvl="1"/>
            <a:r>
              <a:rPr lang="en-US" altLang="ko-KR" dirty="0" smtClean="0"/>
              <a:t>Link failure</a:t>
            </a:r>
          </a:p>
          <a:p>
            <a:r>
              <a:rPr lang="en-US" altLang="ko-KR" dirty="0" smtClean="0"/>
              <a:t>Flow table size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4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Many Controllers are Needed?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4960620"/>
            <a:ext cx="8366760" cy="1165543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LBL trace (8,000 hosts): max 1,200 new flows /sec</a:t>
            </a:r>
          </a:p>
          <a:p>
            <a:r>
              <a:rPr lang="en-US" altLang="ko-KR" dirty="0" smtClean="0"/>
              <a:t>Stanford trace (22,000 hosts): max 9,000 new flows /sec</a:t>
            </a:r>
          </a:p>
          <a:p>
            <a:r>
              <a:rPr lang="en-US" altLang="ko-KR" dirty="0" smtClean="0"/>
              <a:t>Suggestion: a single controller should handle 20,000 hosts</a:t>
            </a:r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그룹 6"/>
          <p:cNvGrpSpPr/>
          <p:nvPr/>
        </p:nvGrpSpPr>
        <p:grpSpPr>
          <a:xfrm>
            <a:off x="1045912" y="1247935"/>
            <a:ext cx="6574088" cy="3597592"/>
            <a:chOff x="1024882" y="1417638"/>
            <a:chExt cx="6809046" cy="3378209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4882" y="1417638"/>
              <a:ext cx="6809046" cy="291719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012709" y="4334182"/>
              <a:ext cx="511858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smtClean="0"/>
                <a:t>Flow creation time as a function of load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8166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Controller Failure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11948"/>
            <a:ext cx="8229600" cy="214852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How long does it take to reinstall flows?</a:t>
            </a:r>
          </a:p>
          <a:p>
            <a:pPr lvl="1"/>
            <a:r>
              <a:rPr lang="en-US" altLang="ko-KR" dirty="0" smtClean="0"/>
              <a:t>Measured completion time of 275 HTTP requests</a:t>
            </a:r>
          </a:p>
          <a:p>
            <a:pPr lvl="1"/>
            <a:r>
              <a:rPr lang="en-US" altLang="ko-KR" dirty="0" smtClean="0"/>
              <a:t>Intentionally crashed and restarted Controller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690" y="3332880"/>
            <a:ext cx="7132320" cy="1146830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457200" y="4857750"/>
            <a:ext cx="8229600" cy="1633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10% increase in completion time per failure</a:t>
            </a:r>
          </a:p>
          <a:p>
            <a:pPr lvl="1"/>
            <a:r>
              <a:rPr lang="en-US" altLang="ko-KR" dirty="0" smtClean="0"/>
              <a:t>Due to the model of cold-standby (learn routes again)</a:t>
            </a:r>
          </a:p>
          <a:p>
            <a:pPr lvl="1"/>
            <a:r>
              <a:rPr lang="en-US" altLang="ko-KR" dirty="0" smtClean="0"/>
              <a:t>Mitigated by warm-standby or fully-replicated Controllers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397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Impact of Link Failures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1531620"/>
          </a:xfrm>
        </p:spPr>
        <p:txBody>
          <a:bodyPr/>
          <a:lstStyle/>
          <a:p>
            <a:r>
              <a:rPr lang="en-US" altLang="ko-KR" dirty="0" smtClean="0"/>
              <a:t>Link failure: switch reports to Controller</a:t>
            </a:r>
          </a:p>
          <a:p>
            <a:pPr lvl="1"/>
            <a:r>
              <a:rPr lang="en-US" altLang="ko-KR" dirty="0" smtClean="0"/>
              <a:t>All flows on the link should be rerouted by Controller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7" name="그룹 6"/>
          <p:cNvGrpSpPr/>
          <p:nvPr/>
        </p:nvGrpSpPr>
        <p:grpSpPr>
          <a:xfrm>
            <a:off x="1191751" y="2949259"/>
            <a:ext cx="6326155" cy="3327777"/>
            <a:chOff x="1191751" y="2949259"/>
            <a:chExt cx="6326155" cy="3327777"/>
          </a:xfrm>
        </p:grpSpPr>
        <p:pic>
          <p:nvPicPr>
            <p:cNvPr id="5" name="그림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3754" y="2949259"/>
              <a:ext cx="5382151" cy="28575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1191751" y="5815371"/>
              <a:ext cx="63261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smtClean="0"/>
                <a:t>Packet RTT during link failure (diamond topology)</a:t>
              </a:r>
              <a:endParaRPr lang="ko-KR" altLang="en-US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553200" y="4624139"/>
            <a:ext cx="2251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~ 1+ sec of delay</a:t>
            </a:r>
            <a:endParaRPr lang="ko-KR" alt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3261261"/>
            <a:ext cx="23962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Path </a:t>
            </a:r>
            <a:r>
              <a:rPr lang="en-US" altLang="ko-KR" sz="2400" dirty="0" err="1" smtClean="0"/>
              <a:t>reconverges</a:t>
            </a:r>
            <a:r>
              <a:rPr lang="en-US" altLang="ko-KR" sz="2400" dirty="0" smtClean="0"/>
              <a:t> </a:t>
            </a:r>
          </a:p>
          <a:p>
            <a:r>
              <a:rPr lang="en-US" altLang="ko-KR" sz="2400" dirty="0" smtClean="0"/>
              <a:t>in under 40ms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4049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Managing Enterprise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8884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Challenging to manage enterprise networks</a:t>
            </a:r>
          </a:p>
          <a:p>
            <a:pPr lvl="1"/>
            <a:r>
              <a:rPr lang="en-US" dirty="0" smtClean="0"/>
              <a:t>Often large networks</a:t>
            </a:r>
          </a:p>
          <a:p>
            <a:pPr lvl="1"/>
            <a:r>
              <a:rPr lang="en-US" dirty="0" smtClean="0"/>
              <a:t>Diverse applications</a:t>
            </a:r>
          </a:p>
          <a:p>
            <a:pPr lvl="1"/>
            <a:r>
              <a:rPr lang="en-US" dirty="0" smtClean="0"/>
              <a:t>Strict reliability and security</a:t>
            </a:r>
          </a:p>
          <a:p>
            <a:r>
              <a:rPr lang="en-US" dirty="0" smtClean="0"/>
              <a:t>Current practice: error-prone &amp; expensive</a:t>
            </a:r>
          </a:p>
          <a:p>
            <a:pPr lvl="1"/>
            <a:r>
              <a:rPr lang="en-US" dirty="0" smtClean="0"/>
              <a:t>62% of downtime due to </a:t>
            </a:r>
            <a:r>
              <a:rPr lang="en-US" b="1" i="1" dirty="0" smtClean="0"/>
              <a:t>human errors</a:t>
            </a:r>
          </a:p>
          <a:p>
            <a:pPr lvl="1"/>
            <a:r>
              <a:rPr lang="en-US" dirty="0" smtClean="0"/>
              <a:t>80% IT budgets on </a:t>
            </a:r>
            <a:r>
              <a:rPr lang="en-US" b="1" i="1" dirty="0" smtClean="0"/>
              <a:t>maintenance and operations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Flow Table Size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8K to 16K entries for university-sized network</a:t>
            </a:r>
          </a:p>
          <a:p>
            <a:pPr lvl="1"/>
            <a:r>
              <a:rPr lang="en-US" altLang="ko-KR" dirty="0" smtClean="0"/>
              <a:t>1MB (64B per entry)</a:t>
            </a:r>
          </a:p>
          <a:p>
            <a:pPr lvl="1"/>
            <a:r>
              <a:rPr lang="en-US" altLang="ko-KR" dirty="0" smtClean="0"/>
              <a:t>4MB (two-way hashing)</a:t>
            </a:r>
          </a:p>
          <a:p>
            <a:r>
              <a:rPr lang="en-US" altLang="ko-KR" dirty="0" smtClean="0"/>
              <a:t>Typical Ethernet switch memory size</a:t>
            </a:r>
          </a:p>
          <a:p>
            <a:pPr lvl="1"/>
            <a:r>
              <a:rPr lang="en-US" altLang="ko-KR" dirty="0" smtClean="0"/>
              <a:t>1 million Ethernet addresses </a:t>
            </a:r>
            <a:r>
              <a:rPr lang="en-US" altLang="ko-KR" smtClean="0"/>
              <a:t>(</a:t>
            </a:r>
            <a:r>
              <a:rPr lang="en-US" altLang="ko-KR" smtClean="0"/>
              <a:t>6MB or larger)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 million IP addresses (4MB of TCAM)</a:t>
            </a:r>
          </a:p>
          <a:p>
            <a:pPr lvl="1"/>
            <a:r>
              <a:rPr lang="en-US" altLang="ko-KR" dirty="0" smtClean="0"/>
              <a:t>1-2 million of counters (8MB of SRAM)</a:t>
            </a:r>
          </a:p>
          <a:p>
            <a:pPr lvl="1"/>
            <a:r>
              <a:rPr lang="en-US" altLang="ko-KR" dirty="0" smtClean="0"/>
              <a:t>Several thousands of ACLs (TCAM)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7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Ethane’s Shortcomings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Broadcast traffic</a:t>
            </a:r>
          </a:p>
          <a:p>
            <a:pPr lvl="1"/>
            <a:r>
              <a:rPr lang="en-US" altLang="ko-KR" dirty="0" smtClean="0"/>
              <a:t>ARP, OSPF neighbor discovery</a:t>
            </a:r>
          </a:p>
          <a:p>
            <a:r>
              <a:rPr lang="en-US" altLang="ko-KR" dirty="0" smtClean="0"/>
              <a:t>Application layer routing</a:t>
            </a:r>
          </a:p>
          <a:p>
            <a:pPr lvl="1"/>
            <a:r>
              <a:rPr lang="en-US" altLang="ko-KR" dirty="0" smtClean="0"/>
              <a:t>A -&gt; B, B -&gt;C, but A !-&gt; C: A-&gt;B-&gt;C</a:t>
            </a:r>
          </a:p>
          <a:p>
            <a:r>
              <a:rPr lang="en-US" altLang="ko-KR" dirty="0" smtClean="0"/>
              <a:t>Knowing what the user is doing</a:t>
            </a:r>
          </a:p>
          <a:p>
            <a:pPr lvl="1"/>
            <a:r>
              <a:rPr lang="en-US" altLang="ko-KR" dirty="0" smtClean="0"/>
              <a:t>What if port 80 is used for bypassing firewalls?</a:t>
            </a:r>
          </a:p>
          <a:p>
            <a:r>
              <a:rPr lang="en-US" altLang="ko-KR" dirty="0" smtClean="0"/>
              <a:t>Spoofing Ethernet addresses</a:t>
            </a:r>
          </a:p>
          <a:p>
            <a:pPr lvl="1"/>
            <a:r>
              <a:rPr lang="en-US" altLang="ko-KR" dirty="0" smtClean="0"/>
              <a:t>One port shared by multiple hosts?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47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Ethane 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Centralized control by Ethane</a:t>
            </a:r>
          </a:p>
          <a:p>
            <a:pPr lvl="1"/>
            <a:r>
              <a:rPr lang="en-US" altLang="ko-KR" dirty="0" smtClean="0"/>
              <a:t>Separate the control and data plane</a:t>
            </a:r>
          </a:p>
          <a:p>
            <a:pPr lvl="1"/>
            <a:r>
              <a:rPr lang="en-US" altLang="ko-KR" dirty="0" smtClean="0"/>
              <a:t>Tightly manage Enterprise networks</a:t>
            </a:r>
          </a:p>
          <a:p>
            <a:r>
              <a:rPr lang="en-US" altLang="ko-KR" dirty="0" smtClean="0"/>
              <a:t>Operations</a:t>
            </a:r>
          </a:p>
          <a:p>
            <a:pPr lvl="1"/>
            <a:r>
              <a:rPr lang="en-US" altLang="ko-KR" dirty="0" smtClean="0"/>
              <a:t>Centralized name bindings and authentication</a:t>
            </a:r>
          </a:p>
          <a:p>
            <a:pPr lvl="1"/>
            <a:r>
              <a:rPr lang="en-US" altLang="ko-KR" dirty="0" smtClean="0"/>
              <a:t>Dumb switch + Controller adopting new features</a:t>
            </a:r>
          </a:p>
          <a:p>
            <a:r>
              <a:rPr lang="en-US" altLang="ko-KR" dirty="0" smtClean="0"/>
              <a:t>Deployment experience</a:t>
            </a:r>
          </a:p>
          <a:p>
            <a:pPr lvl="1"/>
            <a:r>
              <a:rPr lang="en-US" altLang="ko-KR" dirty="0" smtClean="0"/>
              <a:t>Easier to mange a network</a:t>
            </a:r>
          </a:p>
          <a:p>
            <a:pPr lvl="1"/>
            <a:r>
              <a:rPr lang="en-US" altLang="ko-KR" dirty="0" smtClean="0"/>
              <a:t>Easily identify network problems (errant machines, malicious flows)</a:t>
            </a:r>
          </a:p>
          <a:p>
            <a:pPr lvl="1"/>
            <a:r>
              <a:rPr lang="en-US" altLang="ko-KR" dirty="0" smtClean="0"/>
              <a:t>Hold users accountable for their traffic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Points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Trade-offs of centralization</a:t>
            </a:r>
          </a:p>
          <a:p>
            <a:pPr lvl="1"/>
            <a:r>
              <a:rPr lang="en-US" altLang="ko-KR" dirty="0" smtClean="0"/>
              <a:t>What to gain, and what to lose?</a:t>
            </a:r>
          </a:p>
          <a:p>
            <a:r>
              <a:rPr lang="en-US" altLang="ko-KR" dirty="0" smtClean="0"/>
              <a:t>Scalability beyond 10K machines</a:t>
            </a:r>
          </a:p>
          <a:p>
            <a:pPr lvl="1"/>
            <a:r>
              <a:rPr lang="en-US" altLang="ko-KR" dirty="0" smtClean="0"/>
              <a:t>How to </a:t>
            </a:r>
            <a:r>
              <a:rPr lang="en-US" altLang="ko-KR" dirty="0" smtClean="0"/>
              <a:t>distribute the load but centrally handle it?</a:t>
            </a:r>
            <a:endParaRPr lang="en-US" altLang="ko-KR" dirty="0" smtClean="0"/>
          </a:p>
          <a:p>
            <a:r>
              <a:rPr lang="en-US" altLang="ko-KR" dirty="0" smtClean="0"/>
              <a:t>Higher performance switch</a:t>
            </a:r>
          </a:p>
          <a:p>
            <a:pPr lvl="1"/>
            <a:r>
              <a:rPr lang="en-US" altLang="ko-KR" dirty="0" smtClean="0"/>
              <a:t>10G or higher, how many concurrent flows?</a:t>
            </a:r>
          </a:p>
          <a:p>
            <a:r>
              <a:rPr lang="en-US" altLang="ko-KR" dirty="0" smtClean="0"/>
              <a:t>Apply it to cellular networks?</a:t>
            </a:r>
          </a:p>
          <a:p>
            <a:pPr lvl="1"/>
            <a:r>
              <a:rPr lang="en-US" altLang="ko-KR" dirty="0" smtClean="0"/>
              <a:t>Base stations or beyond?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 of 4D 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mtClean="0"/>
              <a:t>“Place </a:t>
            </a:r>
            <a:r>
              <a:rPr lang="en-US" altLang="ko-KR" dirty="0" smtClean="0"/>
              <a:t>control and management plane into a </a:t>
            </a:r>
            <a:r>
              <a:rPr lang="en-US" altLang="ko-KR" smtClean="0"/>
              <a:t>logically-centralized server”</a:t>
            </a:r>
          </a:p>
          <a:p>
            <a:r>
              <a:rPr lang="en-US" altLang="ko-KR" smtClean="0"/>
              <a:t>Design </a:t>
            </a:r>
            <a:r>
              <a:rPr lang="en-US" altLang="ko-KR" dirty="0" smtClean="0"/>
              <a:t>principles</a:t>
            </a:r>
          </a:p>
          <a:p>
            <a:pPr lvl="1"/>
            <a:r>
              <a:rPr lang="en-US" altLang="ko-KR" dirty="0" smtClean="0"/>
              <a:t>Network-level objectives</a:t>
            </a:r>
          </a:p>
          <a:p>
            <a:pPr lvl="1"/>
            <a:r>
              <a:rPr lang="en-US" altLang="ko-KR" dirty="0" smtClean="0"/>
              <a:t>Network-wide view</a:t>
            </a:r>
          </a:p>
          <a:p>
            <a:pPr lvl="1"/>
            <a:r>
              <a:rPr lang="en-US" altLang="ko-KR" dirty="0" smtClean="0"/>
              <a:t>Direct control</a:t>
            </a:r>
          </a:p>
          <a:p>
            <a:r>
              <a:rPr lang="en-US" altLang="ko-KR" dirty="0" smtClean="0"/>
              <a:t>Results in 4 planes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4D 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83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/>
              <a:t>Decision </a:t>
            </a:r>
            <a:r>
              <a:rPr lang="en-US" altLang="ko-KR" dirty="0" smtClean="0"/>
              <a:t>plane: all decisions in network control</a:t>
            </a:r>
          </a:p>
          <a:p>
            <a:pPr lvl="1"/>
            <a:r>
              <a:rPr lang="en-US" altLang="ko-KR" dirty="0" smtClean="0"/>
              <a:t>Reachability, access control, load balancing, security, etc.</a:t>
            </a:r>
            <a:endParaRPr lang="en-US" altLang="ko-KR" dirty="0"/>
          </a:p>
          <a:p>
            <a:r>
              <a:rPr lang="en-US" altLang="ko-KR" dirty="0"/>
              <a:t>Dissemination </a:t>
            </a:r>
            <a:r>
              <a:rPr lang="en-US" altLang="ko-KR" dirty="0" smtClean="0"/>
              <a:t>plane</a:t>
            </a:r>
          </a:p>
          <a:p>
            <a:pPr lvl="1"/>
            <a:r>
              <a:rPr lang="en-US" altLang="ko-KR" dirty="0" smtClean="0"/>
              <a:t>Connects routers/switches with decision elements</a:t>
            </a:r>
            <a:endParaRPr lang="en-US" altLang="ko-KR" dirty="0"/>
          </a:p>
          <a:p>
            <a:r>
              <a:rPr lang="en-US" altLang="ko-KR" dirty="0"/>
              <a:t>Discovery </a:t>
            </a:r>
            <a:r>
              <a:rPr lang="en-US" altLang="ko-KR" dirty="0" smtClean="0"/>
              <a:t>plane</a:t>
            </a:r>
          </a:p>
          <a:p>
            <a:pPr lvl="1"/>
            <a:r>
              <a:rPr lang="en-US" altLang="ko-KR" dirty="0" smtClean="0"/>
              <a:t>Discover physical components and create logical identifiers to represent them</a:t>
            </a:r>
            <a:endParaRPr lang="en-US" altLang="ko-KR" dirty="0"/>
          </a:p>
          <a:p>
            <a:r>
              <a:rPr lang="en-US" altLang="ko-KR" dirty="0"/>
              <a:t>Data </a:t>
            </a:r>
            <a:r>
              <a:rPr lang="en-US" altLang="ko-KR" dirty="0" smtClean="0"/>
              <a:t>plane</a:t>
            </a:r>
          </a:p>
          <a:p>
            <a:pPr lvl="1"/>
            <a:r>
              <a:rPr lang="en-US" altLang="ko-KR" dirty="0" smtClean="0"/>
              <a:t>Handles individual packets by forwarding table, packet filters, link weights, queue management </a:t>
            </a:r>
            <a:r>
              <a:rPr lang="en-US" altLang="ko-KR" dirty="0" err="1" smtClean="0"/>
              <a:t>params</a:t>
            </a:r>
            <a:r>
              <a:rPr lang="en-US" altLang="ko-KR" dirty="0" smtClean="0"/>
              <a:t>, etc.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3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Current</a:t>
            </a:r>
            <a:r>
              <a:rPr lang="en-US" altLang="ko-KR" dirty="0" smtClean="0"/>
              <a:t> </a:t>
            </a:r>
            <a:r>
              <a:rPr lang="en-US" altLang="ko-KR" dirty="0" smtClean="0"/>
              <a:t>Best Practices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Deploy </a:t>
            </a:r>
            <a:r>
              <a:rPr lang="en-US" altLang="ko-KR" dirty="0" err="1" smtClean="0"/>
              <a:t>middleboxes</a:t>
            </a:r>
            <a:r>
              <a:rPr lang="en-US" altLang="ko-KR" dirty="0" smtClean="0"/>
              <a:t> at network choke-points</a:t>
            </a:r>
          </a:p>
          <a:p>
            <a:r>
              <a:rPr lang="en-US" altLang="ko-KR" dirty="0" smtClean="0"/>
              <a:t>Add functionality to networks</a:t>
            </a:r>
          </a:p>
          <a:p>
            <a:pPr lvl="1"/>
            <a:r>
              <a:rPr lang="en-US" altLang="ko-KR" dirty="0" smtClean="0"/>
              <a:t>User isolation: VLAN, ACL, filters, etc.</a:t>
            </a:r>
          </a:p>
          <a:p>
            <a:pPr lvl="1"/>
            <a:r>
              <a:rPr lang="en-US" altLang="ko-KR" dirty="0" smtClean="0"/>
              <a:t>Better connectivity management: instrument routing and spanning tree algorithms</a:t>
            </a:r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Problem: hide complexity, but </a:t>
            </a:r>
            <a:r>
              <a:rPr lang="en-US" altLang="ko-KR" b="1" dirty="0" smtClean="0"/>
              <a:t>not reduce</a:t>
            </a:r>
            <a:r>
              <a:rPr lang="en-US" altLang="ko-KR" dirty="0" smtClean="0"/>
              <a:t> it!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Goals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“Change the enterprise network architecture for better manageability”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Guiding Principles</a:t>
            </a:r>
            <a:endParaRPr lang="en-US" altLang="ko-KR" dirty="0" smtClean="0"/>
          </a:p>
          <a:p>
            <a:pPr marL="514350" indent="-514350">
              <a:buAutoNum type="arabicPeriod"/>
            </a:pPr>
            <a:r>
              <a:rPr lang="en-US" altLang="ko-KR" dirty="0" smtClean="0"/>
              <a:t>Policy declared by high-level names</a:t>
            </a:r>
          </a:p>
          <a:p>
            <a:pPr marL="514350" indent="-514350">
              <a:buAutoNum type="arabicPeriod"/>
            </a:pPr>
            <a:r>
              <a:rPr lang="en-US" altLang="ko-KR" dirty="0" smtClean="0"/>
              <a:t>Policy should determine the paths</a:t>
            </a:r>
          </a:p>
          <a:p>
            <a:pPr marL="514350" indent="-514350">
              <a:buAutoNum type="arabicPeriod"/>
            </a:pPr>
            <a:r>
              <a:rPr lang="en-US" altLang="ko-KR" dirty="0" smtClean="0"/>
              <a:t>Strong binding between a packet and origin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9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Policy by High-level Names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Users, hosts, groups access points as names</a:t>
            </a:r>
          </a:p>
          <a:p>
            <a:pPr lvl="1"/>
            <a:r>
              <a:rPr lang="en-US" altLang="ko-KR" dirty="0" smtClean="0"/>
              <a:t>Rather than IP or MAC addresses</a:t>
            </a:r>
          </a:p>
          <a:p>
            <a:pPr lvl="1"/>
            <a:r>
              <a:rPr lang="en-US" altLang="ko-KR" b="1" dirty="0" smtClean="0"/>
              <a:t>KyoungSoo</a:t>
            </a:r>
            <a:r>
              <a:rPr lang="en-US" altLang="ko-KR" dirty="0" smtClean="0"/>
              <a:t> talk to </a:t>
            </a:r>
            <a:r>
              <a:rPr lang="en-US" altLang="ko-KR" b="1" dirty="0" smtClean="0"/>
              <a:t>EE807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students </a:t>
            </a:r>
            <a:r>
              <a:rPr lang="en-US" altLang="ko-KR" dirty="0" smtClean="0"/>
              <a:t>via</a:t>
            </a:r>
            <a:r>
              <a:rPr lang="en-US" altLang="ko-KR" b="1" dirty="0" smtClean="0"/>
              <a:t> IM</a:t>
            </a:r>
          </a:p>
          <a:p>
            <a:pPr lvl="1"/>
            <a:r>
              <a:rPr lang="en-US" altLang="ko-KR" b="1" dirty="0" smtClean="0"/>
              <a:t>Marketing </a:t>
            </a:r>
            <a:r>
              <a:rPr lang="en-US" altLang="ko-KR" dirty="0" smtClean="0"/>
              <a:t>can use </a:t>
            </a:r>
            <a:r>
              <a:rPr lang="en-US" altLang="ko-KR" b="1" dirty="0" smtClean="0"/>
              <a:t>http </a:t>
            </a:r>
            <a:r>
              <a:rPr lang="en-US" altLang="ko-KR" dirty="0" smtClean="0"/>
              <a:t>via</a:t>
            </a:r>
            <a:r>
              <a:rPr lang="en-US" altLang="ko-KR" b="1" dirty="0" smtClean="0"/>
              <a:t> Web proxy</a:t>
            </a:r>
            <a:endParaRPr lang="en-US" altLang="ko-KR" b="1" dirty="0"/>
          </a:p>
          <a:p>
            <a:endParaRPr lang="en-US" altLang="ko-KR" dirty="0" smtClean="0"/>
          </a:p>
          <a:p>
            <a:r>
              <a:rPr lang="en-US" altLang="ko-KR" dirty="0" smtClean="0"/>
              <a:t>Why? addresses are dynamically </a:t>
            </a:r>
            <a:r>
              <a:rPr lang="en-US" altLang="ko-KR" dirty="0" smtClean="0"/>
              <a:t>changing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Policy based on addresses could be unclear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Policy Determines the Paths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Policy determines intermediate </a:t>
            </a:r>
            <a:r>
              <a:rPr lang="en-US" altLang="ko-KR" dirty="0" err="1" smtClean="0"/>
              <a:t>middleboxes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“Guest should use a proxy to access Web”</a:t>
            </a:r>
          </a:p>
          <a:p>
            <a:pPr lvl="1"/>
            <a:r>
              <a:rPr lang="en-US" altLang="ko-KR" dirty="0" smtClean="0"/>
              <a:t>“Users on unpatched OS should go to IDS first before contacting other hosts”</a:t>
            </a:r>
          </a:p>
          <a:p>
            <a:r>
              <a:rPr lang="en-US" altLang="ko-KR" dirty="0" smtClean="0"/>
              <a:t>Traffic receive more appropriate service</a:t>
            </a:r>
          </a:p>
          <a:p>
            <a:pPr lvl="1"/>
            <a:r>
              <a:rPr lang="en-US" altLang="ko-KR" dirty="0" smtClean="0"/>
              <a:t>“Real-time communication should be on lightly-loaded path”</a:t>
            </a:r>
          </a:p>
          <a:p>
            <a:pPr lvl="1"/>
            <a:r>
              <a:rPr lang="en-US" altLang="ko-KR" dirty="0" smtClean="0"/>
              <a:t>“Important traffic should be over redundant paths”</a:t>
            </a:r>
          </a:p>
          <a:p>
            <a:pPr lvl="1"/>
            <a:r>
              <a:rPr lang="en-US" altLang="ko-KR" dirty="0" smtClean="0"/>
              <a:t>“Private communication should be on trusted path”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4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Binding of Packets and Origin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Addresses are dynamically managed</a:t>
            </a:r>
          </a:p>
          <a:p>
            <a:pPr lvl="1"/>
            <a:r>
              <a:rPr lang="en-US" altLang="ko-KR" dirty="0" smtClean="0"/>
              <a:t>Difficult to figure out who (user/host) sent packets</a:t>
            </a:r>
          </a:p>
          <a:p>
            <a:endParaRPr lang="en-US" altLang="ko-KR" smtClean="0"/>
          </a:p>
          <a:p>
            <a:r>
              <a:rPr lang="en-US" altLang="ko-KR" smtClean="0"/>
              <a:t>Tight </a:t>
            </a:r>
            <a:r>
              <a:rPr lang="en-US" altLang="ko-KR" dirty="0" smtClean="0"/>
              <a:t>binding of packets to their origin</a:t>
            </a:r>
          </a:p>
          <a:p>
            <a:pPr lvl="1"/>
            <a:r>
              <a:rPr lang="en-US" altLang="ko-KR" dirty="0" smtClean="0"/>
              <a:t>Fine-grain control of entire packets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Ethane 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Centralized Controller (smart)</a:t>
            </a:r>
          </a:p>
          <a:p>
            <a:pPr lvl="1"/>
            <a:r>
              <a:rPr lang="en-US" altLang="ko-KR" dirty="0" smtClean="0"/>
              <a:t>Enforces </a:t>
            </a:r>
            <a:r>
              <a:rPr lang="en-US" altLang="ko-KR" dirty="0" smtClean="0"/>
              <a:t>global network policy</a:t>
            </a:r>
          </a:p>
          <a:p>
            <a:pPr lvl="1"/>
            <a:r>
              <a:rPr lang="en-US" altLang="ko-KR" dirty="0" smtClean="0"/>
              <a:t>Decides the fate of a new flow (packets)</a:t>
            </a:r>
          </a:p>
          <a:p>
            <a:pPr lvl="2"/>
            <a:r>
              <a:rPr lang="en-US" altLang="ko-KR" dirty="0" smtClean="0"/>
              <a:t>‘Allow </a:t>
            </a:r>
            <a:r>
              <a:rPr lang="en-US" altLang="ko-KR" dirty="0" smtClean="0"/>
              <a:t>or </a:t>
            </a:r>
            <a:r>
              <a:rPr lang="en-US" altLang="ko-KR" dirty="0" smtClean="0"/>
              <a:t>deny’ </a:t>
            </a:r>
            <a:r>
              <a:rPr lang="en-US" altLang="ko-KR" dirty="0" smtClean="0"/>
              <a:t>and </a:t>
            </a:r>
            <a:r>
              <a:rPr lang="en-US" altLang="ko-KR" dirty="0" smtClean="0"/>
              <a:t>‘which </a:t>
            </a:r>
            <a:r>
              <a:rPr lang="en-US" altLang="ko-KR" dirty="0" smtClean="0"/>
              <a:t>route to </a:t>
            </a:r>
            <a:r>
              <a:rPr lang="en-US" altLang="ko-KR" dirty="0" smtClean="0"/>
              <a:t>take’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Replicated for redundancy &amp; performance</a:t>
            </a:r>
          </a:p>
          <a:p>
            <a:r>
              <a:rPr lang="en-US" altLang="ko-KR" dirty="0" smtClean="0"/>
              <a:t>Ethane Switch (simple &amp; dumb)</a:t>
            </a:r>
          </a:p>
          <a:p>
            <a:pPr lvl="1"/>
            <a:r>
              <a:rPr lang="en-US" altLang="ko-KR" dirty="0" smtClean="0"/>
              <a:t>Flow table and a secure channel to Controller</a:t>
            </a:r>
          </a:p>
          <a:p>
            <a:pPr lvl="1"/>
            <a:r>
              <a:rPr lang="en-US" altLang="ko-KR" dirty="0" smtClean="0"/>
              <a:t>Simply </a:t>
            </a:r>
            <a:r>
              <a:rPr lang="en-US" altLang="ko-KR" dirty="0" smtClean="0"/>
              <a:t>forward packets as directed by Controller</a:t>
            </a:r>
          </a:p>
          <a:p>
            <a:pPr lvl="1"/>
            <a:r>
              <a:rPr lang="en-US" altLang="ko-KR" dirty="0" smtClean="0"/>
              <a:t>Not every switch need to be Ethane switch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Line 2"/>
          <p:cNvSpPr>
            <a:spLocks noChangeShapeType="1"/>
          </p:cNvSpPr>
          <p:nvPr/>
        </p:nvSpPr>
        <p:spPr bwMode="auto">
          <a:xfrm>
            <a:off x="4673600" y="3084513"/>
            <a:ext cx="523875" cy="458787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875" name="Line 3"/>
          <p:cNvSpPr>
            <a:spLocks noChangeShapeType="1"/>
          </p:cNvSpPr>
          <p:nvPr/>
        </p:nvSpPr>
        <p:spPr bwMode="auto">
          <a:xfrm>
            <a:off x="4641850" y="3117850"/>
            <a:ext cx="1077913" cy="11096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876" name="Line 4"/>
          <p:cNvSpPr>
            <a:spLocks noChangeShapeType="1"/>
          </p:cNvSpPr>
          <p:nvPr/>
        </p:nvSpPr>
        <p:spPr bwMode="auto">
          <a:xfrm flipH="1">
            <a:off x="4087813" y="3084513"/>
            <a:ext cx="193675" cy="11430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877" name="Line 5"/>
          <p:cNvSpPr>
            <a:spLocks noChangeShapeType="1"/>
          </p:cNvSpPr>
          <p:nvPr/>
        </p:nvSpPr>
        <p:spPr bwMode="auto">
          <a:xfrm flipH="1">
            <a:off x="3074988" y="2889250"/>
            <a:ext cx="750887" cy="62071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3332163" y="4498975"/>
            <a:ext cx="4826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pic>
        <p:nvPicPr>
          <p:cNvPr id="26631" name="Picture 7" descr="BD1824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613" y="2287588"/>
            <a:ext cx="8128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2" name="modem"/>
          <p:cNvSpPr>
            <a:spLocks noEditPoints="1" noChangeArrowheads="1"/>
          </p:cNvSpPr>
          <p:nvPr/>
        </p:nvSpPr>
        <p:spPr bwMode="auto">
          <a:xfrm>
            <a:off x="2709863" y="3600450"/>
            <a:ext cx="820737" cy="207963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3 h 21600"/>
              <a:gd name="T10" fmla="*/ 0 w 21600"/>
              <a:gd name="T11" fmla="*/ 207963 h 21600"/>
              <a:gd name="T12" fmla="*/ 410369 w 21600"/>
              <a:gd name="T13" fmla="*/ 0 h 21600"/>
              <a:gd name="T14" fmla="*/ 410369 w 21600"/>
              <a:gd name="T15" fmla="*/ 207963 h 21600"/>
              <a:gd name="T16" fmla="*/ 0 w 21600"/>
              <a:gd name="T17" fmla="*/ 128783 h 21600"/>
              <a:gd name="T18" fmla="*/ 820737 w 21600"/>
              <a:gd name="T19" fmla="*/ 12878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3" name="modem"/>
          <p:cNvSpPr>
            <a:spLocks noEditPoints="1" noChangeArrowheads="1"/>
          </p:cNvSpPr>
          <p:nvPr/>
        </p:nvSpPr>
        <p:spPr bwMode="auto">
          <a:xfrm>
            <a:off x="3538538" y="4360863"/>
            <a:ext cx="820737" cy="207962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2 h 21600"/>
              <a:gd name="T10" fmla="*/ 0 w 21600"/>
              <a:gd name="T11" fmla="*/ 207962 h 21600"/>
              <a:gd name="T12" fmla="*/ 410369 w 21600"/>
              <a:gd name="T13" fmla="*/ 0 h 21600"/>
              <a:gd name="T14" fmla="*/ 410369 w 21600"/>
              <a:gd name="T15" fmla="*/ 207962 h 21600"/>
              <a:gd name="T16" fmla="*/ 0 w 21600"/>
              <a:gd name="T17" fmla="*/ 128782 h 21600"/>
              <a:gd name="T18" fmla="*/ 820737 w 21600"/>
              <a:gd name="T19" fmla="*/ 12878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4" name="modem"/>
          <p:cNvSpPr>
            <a:spLocks noEditPoints="1" noChangeArrowheads="1"/>
          </p:cNvSpPr>
          <p:nvPr/>
        </p:nvSpPr>
        <p:spPr bwMode="auto">
          <a:xfrm>
            <a:off x="5405438" y="4360863"/>
            <a:ext cx="820737" cy="207962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2 h 21600"/>
              <a:gd name="T10" fmla="*/ 0 w 21600"/>
              <a:gd name="T11" fmla="*/ 207962 h 21600"/>
              <a:gd name="T12" fmla="*/ 410369 w 21600"/>
              <a:gd name="T13" fmla="*/ 0 h 21600"/>
              <a:gd name="T14" fmla="*/ 410369 w 21600"/>
              <a:gd name="T15" fmla="*/ 207962 h 21600"/>
              <a:gd name="T16" fmla="*/ 0 w 21600"/>
              <a:gd name="T17" fmla="*/ 128782 h 21600"/>
              <a:gd name="T18" fmla="*/ 820737 w 21600"/>
              <a:gd name="T19" fmla="*/ 12878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5" name="computr2"/>
          <p:cNvSpPr>
            <a:spLocks noEditPoints="1" noChangeArrowheads="1"/>
          </p:cNvSpPr>
          <p:nvPr/>
        </p:nvSpPr>
        <p:spPr bwMode="auto">
          <a:xfrm>
            <a:off x="6934200" y="4191000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6" name="tower"/>
          <p:cNvSpPr>
            <a:spLocks noEditPoints="1" noChangeArrowheads="1"/>
          </p:cNvSpPr>
          <p:nvPr/>
        </p:nvSpPr>
        <p:spPr bwMode="auto">
          <a:xfrm>
            <a:off x="2087563" y="2971800"/>
            <a:ext cx="346075" cy="620713"/>
          </a:xfrm>
          <a:custGeom>
            <a:avLst/>
            <a:gdLst>
              <a:gd name="T0" fmla="*/ 0 w 21600"/>
              <a:gd name="T1" fmla="*/ 6276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4754 h 21600"/>
              <a:gd name="T10" fmla="*/ 346075 w 21600"/>
              <a:gd name="T11" fmla="*/ 557952 h 21600"/>
              <a:gd name="T12" fmla="*/ 242990 w 21600"/>
              <a:gd name="T13" fmla="*/ 620713 h 21600"/>
              <a:gd name="T14" fmla="*/ 169352 w 21600"/>
              <a:gd name="T15" fmla="*/ 620713 h 21600"/>
              <a:gd name="T16" fmla="*/ 0 w 21600"/>
              <a:gd name="T17" fmla="*/ 620713 h 21600"/>
              <a:gd name="T18" fmla="*/ 0 w 21600"/>
              <a:gd name="T19" fmla="*/ 33127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7" name="tower"/>
          <p:cNvSpPr>
            <a:spLocks noEditPoints="1" noChangeArrowheads="1"/>
          </p:cNvSpPr>
          <p:nvPr/>
        </p:nvSpPr>
        <p:spPr bwMode="auto">
          <a:xfrm>
            <a:off x="2017713" y="3946525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8" name="modem"/>
          <p:cNvSpPr>
            <a:spLocks noEditPoints="1" noChangeArrowheads="1"/>
          </p:cNvSpPr>
          <p:nvPr/>
        </p:nvSpPr>
        <p:spPr bwMode="auto">
          <a:xfrm>
            <a:off x="4713288" y="3600450"/>
            <a:ext cx="820737" cy="207963"/>
          </a:xfrm>
          <a:custGeom>
            <a:avLst/>
            <a:gdLst>
              <a:gd name="T0" fmla="*/ 0 w 21600"/>
              <a:gd name="T1" fmla="*/ 49603 h 21600"/>
              <a:gd name="T2" fmla="*/ 111749 w 21600"/>
              <a:gd name="T3" fmla="*/ 0 h 21600"/>
              <a:gd name="T4" fmla="*/ 707696 w 21600"/>
              <a:gd name="T5" fmla="*/ 0 h 21600"/>
              <a:gd name="T6" fmla="*/ 820737 w 21600"/>
              <a:gd name="T7" fmla="*/ 49603 h 21600"/>
              <a:gd name="T8" fmla="*/ 820737 w 21600"/>
              <a:gd name="T9" fmla="*/ 207963 h 21600"/>
              <a:gd name="T10" fmla="*/ 0 w 21600"/>
              <a:gd name="T11" fmla="*/ 207963 h 21600"/>
              <a:gd name="T12" fmla="*/ 410369 w 21600"/>
              <a:gd name="T13" fmla="*/ 0 h 21600"/>
              <a:gd name="T14" fmla="*/ 410369 w 21600"/>
              <a:gd name="T15" fmla="*/ 207963 h 21600"/>
              <a:gd name="T16" fmla="*/ 0 w 21600"/>
              <a:gd name="T17" fmla="*/ 128783 h 21600"/>
              <a:gd name="T18" fmla="*/ 820737 w 21600"/>
              <a:gd name="T19" fmla="*/ 12878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00 w 21600"/>
              <a:gd name="T31" fmla="*/ 22400 h 21600"/>
              <a:gd name="T32" fmla="*/ 21200 w 21600"/>
              <a:gd name="T33" fmla="*/ 30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5152"/>
                </a:moveTo>
                <a:lnTo>
                  <a:pt x="2941" y="0"/>
                </a:lnTo>
                <a:lnTo>
                  <a:pt x="18625" y="0"/>
                </a:lnTo>
                <a:lnTo>
                  <a:pt x="21600" y="5152"/>
                </a:lnTo>
                <a:lnTo>
                  <a:pt x="21600" y="21600"/>
                </a:lnTo>
                <a:lnTo>
                  <a:pt x="0" y="21600"/>
                </a:lnTo>
                <a:lnTo>
                  <a:pt x="0" y="5152"/>
                </a:lnTo>
                <a:close/>
              </a:path>
              <a:path w="21600" h="21600" extrusionOk="0">
                <a:moveTo>
                  <a:pt x="0" y="5251"/>
                </a:moveTo>
                <a:lnTo>
                  <a:pt x="21600" y="5251"/>
                </a:lnTo>
                <a:moveTo>
                  <a:pt x="1961" y="11791"/>
                </a:moveTo>
                <a:lnTo>
                  <a:pt x="1961" y="14268"/>
                </a:lnTo>
                <a:lnTo>
                  <a:pt x="2806" y="14268"/>
                </a:lnTo>
                <a:lnTo>
                  <a:pt x="2806" y="11791"/>
                </a:lnTo>
                <a:lnTo>
                  <a:pt x="1961" y="11791"/>
                </a:lnTo>
                <a:close/>
              </a:path>
              <a:path w="21600" h="21600" extrusionOk="0">
                <a:moveTo>
                  <a:pt x="3685" y="11791"/>
                </a:moveTo>
                <a:lnTo>
                  <a:pt x="3685" y="14268"/>
                </a:lnTo>
                <a:lnTo>
                  <a:pt x="4530" y="14268"/>
                </a:lnTo>
                <a:lnTo>
                  <a:pt x="4530" y="11791"/>
                </a:lnTo>
                <a:lnTo>
                  <a:pt x="3685" y="11791"/>
                </a:lnTo>
                <a:close/>
              </a:path>
              <a:path w="21600" h="21600" extrusionOk="0">
                <a:moveTo>
                  <a:pt x="5408" y="11791"/>
                </a:moveTo>
                <a:lnTo>
                  <a:pt x="5408" y="14268"/>
                </a:lnTo>
                <a:lnTo>
                  <a:pt x="6254" y="14268"/>
                </a:lnTo>
                <a:lnTo>
                  <a:pt x="6254" y="11791"/>
                </a:lnTo>
                <a:lnTo>
                  <a:pt x="5408" y="11791"/>
                </a:lnTo>
                <a:close/>
              </a:path>
              <a:path w="21600" h="21600" extrusionOk="0">
                <a:moveTo>
                  <a:pt x="7132" y="11791"/>
                </a:moveTo>
                <a:lnTo>
                  <a:pt x="7132" y="14268"/>
                </a:lnTo>
                <a:lnTo>
                  <a:pt x="7977" y="14268"/>
                </a:lnTo>
                <a:lnTo>
                  <a:pt x="7977" y="11791"/>
                </a:lnTo>
                <a:lnTo>
                  <a:pt x="7132" y="11791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 flipV="1">
            <a:off x="2363788" y="3808413"/>
            <a:ext cx="552450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 flipH="1" flipV="1">
            <a:off x="2433638" y="3324225"/>
            <a:ext cx="4826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1" name="computr2"/>
          <p:cNvSpPr>
            <a:spLocks noEditPoints="1" noChangeArrowheads="1"/>
          </p:cNvSpPr>
          <p:nvPr/>
        </p:nvSpPr>
        <p:spPr bwMode="auto">
          <a:xfrm>
            <a:off x="5335588" y="5121275"/>
            <a:ext cx="690562" cy="552450"/>
          </a:xfrm>
          <a:custGeom>
            <a:avLst/>
            <a:gdLst>
              <a:gd name="T0" fmla="*/ 345281 w 21600"/>
              <a:gd name="T1" fmla="*/ 0 h 21600"/>
              <a:gd name="T2" fmla="*/ 345281 w 21600"/>
              <a:gd name="T3" fmla="*/ 552450 h 21600"/>
              <a:gd name="T4" fmla="*/ 553920 w 21600"/>
              <a:gd name="T5" fmla="*/ 0 h 21600"/>
              <a:gd name="T6" fmla="*/ 136642 w 21600"/>
              <a:gd name="T7" fmla="*/ 0 h 21600"/>
              <a:gd name="T8" fmla="*/ 136642 w 21600"/>
              <a:gd name="T9" fmla="*/ 297479 h 21600"/>
              <a:gd name="T10" fmla="*/ 553920 w 21600"/>
              <a:gd name="T11" fmla="*/ 297479 h 21600"/>
              <a:gd name="T12" fmla="*/ 136642 w 21600"/>
              <a:gd name="T13" fmla="*/ 148752 h 21600"/>
              <a:gd name="T14" fmla="*/ 553920 w 21600"/>
              <a:gd name="T15" fmla="*/ 148752 h 21600"/>
              <a:gd name="T16" fmla="*/ 601940 w 21600"/>
              <a:gd name="T17" fmla="*/ 403723 h 21600"/>
              <a:gd name="T18" fmla="*/ 88622 w 21600"/>
              <a:gd name="T19" fmla="*/ 403723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42" name="computr2"/>
          <p:cNvSpPr>
            <a:spLocks noEditPoints="1" noChangeArrowheads="1"/>
          </p:cNvSpPr>
          <p:nvPr/>
        </p:nvSpPr>
        <p:spPr bwMode="auto">
          <a:xfrm>
            <a:off x="6165850" y="5051425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 flipV="1">
            <a:off x="5681663" y="4568825"/>
            <a:ext cx="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 flipV="1">
            <a:off x="6234113" y="4429125"/>
            <a:ext cx="622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6096000" y="4568825"/>
            <a:ext cx="276225" cy="48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3400425" y="3048000"/>
            <a:ext cx="76041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 flipV="1">
            <a:off x="4370388" y="3048000"/>
            <a:ext cx="481012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3400425" y="3808413"/>
            <a:ext cx="622300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 flipV="1">
            <a:off x="4991100" y="3808413"/>
            <a:ext cx="620713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V="1">
            <a:off x="4090988" y="3738563"/>
            <a:ext cx="62230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1" name="tower"/>
          <p:cNvSpPr>
            <a:spLocks noEditPoints="1" noChangeArrowheads="1"/>
          </p:cNvSpPr>
          <p:nvPr/>
        </p:nvSpPr>
        <p:spPr bwMode="auto">
          <a:xfrm>
            <a:off x="6026150" y="2701925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H="1">
            <a:off x="5473700" y="3186113"/>
            <a:ext cx="552450" cy="41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3" name="computr2"/>
          <p:cNvSpPr>
            <a:spLocks noEditPoints="1" noChangeArrowheads="1"/>
          </p:cNvSpPr>
          <p:nvPr/>
        </p:nvSpPr>
        <p:spPr bwMode="auto">
          <a:xfrm>
            <a:off x="3746500" y="4983163"/>
            <a:ext cx="690563" cy="622300"/>
          </a:xfrm>
          <a:custGeom>
            <a:avLst/>
            <a:gdLst>
              <a:gd name="T0" fmla="*/ 345282 w 21600"/>
              <a:gd name="T1" fmla="*/ 0 h 21600"/>
              <a:gd name="T2" fmla="*/ 345282 w 21600"/>
              <a:gd name="T3" fmla="*/ 622300 h 21600"/>
              <a:gd name="T4" fmla="*/ 553921 w 21600"/>
              <a:gd name="T5" fmla="*/ 0 h 21600"/>
              <a:gd name="T6" fmla="*/ 136642 w 21600"/>
              <a:gd name="T7" fmla="*/ 0 h 21600"/>
              <a:gd name="T8" fmla="*/ 136642 w 21600"/>
              <a:gd name="T9" fmla="*/ 335091 h 21600"/>
              <a:gd name="T10" fmla="*/ 553921 w 21600"/>
              <a:gd name="T11" fmla="*/ 335091 h 21600"/>
              <a:gd name="T12" fmla="*/ 136642 w 21600"/>
              <a:gd name="T13" fmla="*/ 167560 h 21600"/>
              <a:gd name="T14" fmla="*/ 553921 w 21600"/>
              <a:gd name="T15" fmla="*/ 167560 h 21600"/>
              <a:gd name="T16" fmla="*/ 601941 w 21600"/>
              <a:gd name="T17" fmla="*/ 454769 h 21600"/>
              <a:gd name="T18" fmla="*/ 88622 w 21600"/>
              <a:gd name="T19" fmla="*/ 454769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H="1">
            <a:off x="4022725" y="4568825"/>
            <a:ext cx="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884613" y="2287588"/>
            <a:ext cx="828675" cy="760412"/>
          </a:xfrm>
          <a:prstGeom prst="rect">
            <a:avLst/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56" name="tower"/>
          <p:cNvSpPr>
            <a:spLocks noEditPoints="1" noChangeArrowheads="1"/>
          </p:cNvSpPr>
          <p:nvPr/>
        </p:nvSpPr>
        <p:spPr bwMode="auto">
          <a:xfrm>
            <a:off x="3192463" y="5051425"/>
            <a:ext cx="346075" cy="622300"/>
          </a:xfrm>
          <a:custGeom>
            <a:avLst/>
            <a:gdLst>
              <a:gd name="T0" fmla="*/ 0 w 21600"/>
              <a:gd name="T1" fmla="*/ 62921 h 21600"/>
              <a:gd name="T2" fmla="*/ 106771 w 21600"/>
              <a:gd name="T3" fmla="*/ 0 h 21600"/>
              <a:gd name="T4" fmla="*/ 173038 w 21600"/>
              <a:gd name="T5" fmla="*/ 0 h 21600"/>
              <a:gd name="T6" fmla="*/ 346075 w 21600"/>
              <a:gd name="T7" fmla="*/ 0 h 21600"/>
              <a:gd name="T8" fmla="*/ 346075 w 21600"/>
              <a:gd name="T9" fmla="*/ 335610 h 21600"/>
              <a:gd name="T10" fmla="*/ 346075 w 21600"/>
              <a:gd name="T11" fmla="*/ 559379 h 21600"/>
              <a:gd name="T12" fmla="*/ 242990 w 21600"/>
              <a:gd name="T13" fmla="*/ 622300 h 21600"/>
              <a:gd name="T14" fmla="*/ 169352 w 21600"/>
              <a:gd name="T15" fmla="*/ 622300 h 21600"/>
              <a:gd name="T16" fmla="*/ 0 w 21600"/>
              <a:gd name="T17" fmla="*/ 622300 h 21600"/>
              <a:gd name="T18" fmla="*/ 0 w 21600"/>
              <a:gd name="T19" fmla="*/ 332124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459 w 21600"/>
              <a:gd name="T31" fmla="*/ 22540 h 21600"/>
              <a:gd name="T32" fmla="*/ 21485 w 21600"/>
              <a:gd name="T33" fmla="*/ 27000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26657" name="Rectangle 33"/>
          <p:cNvSpPr>
            <a:spLocks noChangeArrowheads="1"/>
          </p:cNvSpPr>
          <p:nvPr/>
        </p:nvSpPr>
        <p:spPr bwMode="auto">
          <a:xfrm>
            <a:off x="2714625" y="3606800"/>
            <a:ext cx="830263" cy="20955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4713288" y="3600450"/>
            <a:ext cx="830262" cy="207963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3538538" y="4360863"/>
            <a:ext cx="831850" cy="2079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5405438" y="4360863"/>
            <a:ext cx="828675" cy="207962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2017713" y="3946525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2087563" y="2971800"/>
            <a:ext cx="346075" cy="620713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6026150" y="2701925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3192463" y="5051425"/>
            <a:ext cx="346075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3746500" y="4983163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5335588" y="5051425"/>
            <a:ext cx="690562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6165850" y="5051425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6934200" y="4191000"/>
            <a:ext cx="690563" cy="622300"/>
          </a:xfrm>
          <a:prstGeom prst="rect">
            <a:avLst/>
          </a:prstGeom>
          <a:noFill/>
          <a:ln w="25400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981075" y="3462338"/>
            <a:ext cx="3455988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ko-KR" altLang="ko-KR" sz="2200">
              <a:solidFill>
                <a:schemeClr val="bg1"/>
              </a:solidFill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207918" name="Text Box 46"/>
          <p:cNvSpPr txBox="1">
            <a:spLocks noChangeArrowheads="1"/>
          </p:cNvSpPr>
          <p:nvPr/>
        </p:nvSpPr>
        <p:spPr bwMode="auto">
          <a:xfrm>
            <a:off x="838200" y="1792288"/>
            <a:ext cx="2927350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2200" b="1">
                <a:latin typeface="Comic Sans MS" panose="030F0702030302020204" pitchFamily="66" charset="0"/>
                <a:ea typeface="굴림" panose="020B0600000101010101" pitchFamily="50" charset="-127"/>
              </a:rPr>
              <a:t>Host authenticate</a:t>
            </a: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/>
            </a:r>
            <a:b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</a:b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hi, I</a:t>
            </a:r>
            <a:r>
              <a:rPr lang="en-US" altLang="ko-KR" sz="1500" b="1" i="1">
                <a:ea typeface="굴림" panose="020B0600000101010101" pitchFamily="50" charset="-127"/>
              </a:rPr>
              <a:t>’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m host B, my password is </a:t>
            </a:r>
            <a:r>
              <a:rPr lang="en-US" altLang="ko-KR" sz="1500" b="1" i="1">
                <a:ea typeface="굴림" panose="020B0600000101010101" pitchFamily="50" charset="-127"/>
              </a:rPr>
              <a:t>…</a:t>
            </a:r>
            <a:endParaRPr lang="en-US" altLang="ko-KR" sz="1500" b="1" i="1">
              <a:latin typeface="Arial Unicode MS" panose="020B0604020202020204" pitchFamily="50" charset="-127"/>
              <a:ea typeface="굴림" panose="020B0600000101010101" pitchFamily="50" charset="-127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Can I have an IP?</a:t>
            </a:r>
          </a:p>
        </p:txBody>
      </p:sp>
      <p:sp>
        <p:nvSpPr>
          <p:cNvPr id="207919" name="Text Box 47"/>
          <p:cNvSpPr txBox="1">
            <a:spLocks noChangeArrowheads="1"/>
          </p:cNvSpPr>
          <p:nvPr/>
        </p:nvSpPr>
        <p:spPr bwMode="auto">
          <a:xfrm>
            <a:off x="747713" y="1905000"/>
            <a:ext cx="2300287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1600" b="1">
                <a:latin typeface="Comic Sans MS" panose="030F0702030302020204" pitchFamily="66" charset="0"/>
                <a:ea typeface="굴림" panose="020B0600000101010101" pitchFamily="50" charset="-127"/>
              </a:rPr>
              <a:t>Send tcp SYN packet</a:t>
            </a:r>
            <a:br>
              <a:rPr lang="en-US" altLang="ko-KR" sz="1600" b="1">
                <a:latin typeface="Comic Sans MS" panose="030F0702030302020204" pitchFamily="66" charset="0"/>
                <a:ea typeface="굴림" panose="020B0600000101010101" pitchFamily="50" charset="-127"/>
              </a:rPr>
            </a:br>
            <a:r>
              <a:rPr lang="en-US" altLang="ko-KR" sz="1600" b="1">
                <a:latin typeface="Comic Sans MS" panose="030F0702030302020204" pitchFamily="66" charset="0"/>
                <a:ea typeface="굴림" panose="020B0600000101010101" pitchFamily="50" charset="-127"/>
              </a:rPr>
              <a:t>to host A port 2525</a:t>
            </a:r>
            <a:r>
              <a:rPr lang="en-US" altLang="ko-KR" sz="2200" b="1">
                <a:latin typeface="Arial Unicode MS" panose="020B0604020202020204" pitchFamily="50" charset="-127"/>
                <a:ea typeface="굴림" panose="020B0600000101010101" pitchFamily="50" charset="-127"/>
              </a:rPr>
              <a:t> </a:t>
            </a:r>
            <a:endParaRPr lang="en-US" altLang="ko-KR" sz="1500" b="1" i="1"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207920" name="Line 48"/>
          <p:cNvSpPr>
            <a:spLocks noChangeShapeType="1"/>
          </p:cNvSpPr>
          <p:nvPr/>
        </p:nvSpPr>
        <p:spPr bwMode="auto">
          <a:xfrm flipH="1">
            <a:off x="1535113" y="2355850"/>
            <a:ext cx="2141537" cy="346075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1" name="Line 49"/>
          <p:cNvSpPr>
            <a:spLocks noChangeShapeType="1"/>
          </p:cNvSpPr>
          <p:nvPr/>
        </p:nvSpPr>
        <p:spPr bwMode="auto">
          <a:xfrm>
            <a:off x="2454275" y="3346450"/>
            <a:ext cx="490538" cy="26035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2" name="Line 50"/>
          <p:cNvSpPr>
            <a:spLocks noChangeShapeType="1"/>
          </p:cNvSpPr>
          <p:nvPr/>
        </p:nvSpPr>
        <p:spPr bwMode="auto">
          <a:xfrm>
            <a:off x="3433763" y="3836988"/>
            <a:ext cx="620712" cy="52228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3" name="Line 51"/>
          <p:cNvSpPr>
            <a:spLocks noChangeShapeType="1"/>
          </p:cNvSpPr>
          <p:nvPr/>
        </p:nvSpPr>
        <p:spPr bwMode="auto">
          <a:xfrm flipH="1">
            <a:off x="4087813" y="3771900"/>
            <a:ext cx="554037" cy="587375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4" name="Line 52"/>
          <p:cNvSpPr>
            <a:spLocks noChangeShapeType="1"/>
          </p:cNvSpPr>
          <p:nvPr/>
        </p:nvSpPr>
        <p:spPr bwMode="auto">
          <a:xfrm>
            <a:off x="4968875" y="3836988"/>
            <a:ext cx="620713" cy="522287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5" name="Line 53"/>
          <p:cNvSpPr>
            <a:spLocks noChangeShapeType="1"/>
          </p:cNvSpPr>
          <p:nvPr/>
        </p:nvSpPr>
        <p:spPr bwMode="auto">
          <a:xfrm flipV="1">
            <a:off x="6243638" y="4392613"/>
            <a:ext cx="620712" cy="3175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7" name="Rectangle 55"/>
          <p:cNvSpPr>
            <a:spLocks noChangeArrowheads="1"/>
          </p:cNvSpPr>
          <p:nvPr/>
        </p:nvSpPr>
        <p:spPr bwMode="auto">
          <a:xfrm>
            <a:off x="2487613" y="3249613"/>
            <a:ext cx="65087" cy="63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ko-KR" altLang="en-US">
              <a:ea typeface="굴림" panose="020B0600000101010101" pitchFamily="50" charset="-127"/>
            </a:endParaRPr>
          </a:p>
        </p:txBody>
      </p:sp>
      <p:sp>
        <p:nvSpPr>
          <p:cNvPr id="207931" name="Text Box 59"/>
          <p:cNvSpPr txBox="1">
            <a:spLocks noChangeArrowheads="1"/>
          </p:cNvSpPr>
          <p:nvPr/>
        </p:nvSpPr>
        <p:spPr bwMode="auto">
          <a:xfrm>
            <a:off x="5257800" y="1752600"/>
            <a:ext cx="30480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2200" b="1">
                <a:latin typeface="Comic Sans MS" panose="030F0702030302020204" pitchFamily="66" charset="0"/>
                <a:ea typeface="굴림" panose="020B0600000101010101" pitchFamily="50" charset="-127"/>
              </a:rPr>
              <a:t>User Authentication</a:t>
            </a: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/>
            </a:r>
            <a:b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</a:br>
            <a:r>
              <a:rPr lang="en-US" altLang="ko-KR" sz="2200">
                <a:ea typeface="굴림" panose="020B0600000101010101" pitchFamily="50" charset="-127"/>
              </a:rPr>
              <a:t>“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hi, I</a:t>
            </a:r>
            <a:r>
              <a:rPr lang="en-US" altLang="ko-KR" sz="1500" b="1" i="1">
                <a:ea typeface="굴림" panose="020B0600000101010101" pitchFamily="50" charset="-127"/>
              </a:rPr>
              <a:t>’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m martin, my password is</a:t>
            </a:r>
            <a:r>
              <a:rPr lang="en-US" altLang="ko-KR" sz="1500" b="1" i="1">
                <a:ea typeface="굴림" panose="020B0600000101010101" pitchFamily="50" charset="-127"/>
              </a:rPr>
              <a:t>”</a:t>
            </a:r>
            <a:endParaRPr lang="en-US" altLang="ko-KR" sz="1500" b="1" i="1"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26680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104141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ea typeface="굴림" panose="020B0600000101010101" pitchFamily="50" charset="-127"/>
              </a:rPr>
              <a:t>High-Level Operation</a:t>
            </a:r>
          </a:p>
        </p:txBody>
      </p:sp>
      <p:pic>
        <p:nvPicPr>
          <p:cNvPr id="207951" name="Picture 79" descr="mc_thumb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72400" y="4267200"/>
            <a:ext cx="350838" cy="579438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6682" name="Text Box 61"/>
          <p:cNvSpPr txBox="1">
            <a:spLocks noChangeArrowheads="1"/>
          </p:cNvSpPr>
          <p:nvPr/>
        </p:nvSpPr>
        <p:spPr bwMode="auto">
          <a:xfrm>
            <a:off x="3384550" y="1828800"/>
            <a:ext cx="202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>
                <a:ea typeface="굴림" panose="020B0600000101010101" pitchFamily="50" charset="-127"/>
              </a:rPr>
              <a:t>Domain Controller</a:t>
            </a:r>
          </a:p>
        </p:txBody>
      </p:sp>
      <p:sp>
        <p:nvSpPr>
          <p:cNvPr id="26683" name="Text Box 66"/>
          <p:cNvSpPr txBox="1">
            <a:spLocks noChangeArrowheads="1"/>
          </p:cNvSpPr>
          <p:nvPr/>
        </p:nvSpPr>
        <p:spPr bwMode="auto">
          <a:xfrm>
            <a:off x="6781800" y="4814888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Host A</a:t>
            </a:r>
          </a:p>
        </p:txBody>
      </p:sp>
      <p:sp>
        <p:nvSpPr>
          <p:cNvPr id="207939" name="Text Box 67"/>
          <p:cNvSpPr txBox="1">
            <a:spLocks noChangeArrowheads="1"/>
          </p:cNvSpPr>
          <p:nvPr/>
        </p:nvSpPr>
        <p:spPr bwMode="auto">
          <a:xfrm>
            <a:off x="5257800" y="1524000"/>
            <a:ext cx="33528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2200" b="1">
                <a:latin typeface="Comic Sans MS" panose="030F0702030302020204" pitchFamily="66" charset="0"/>
                <a:ea typeface="굴림" panose="020B0600000101010101" pitchFamily="50" charset="-127"/>
              </a:rPr>
              <a:t>Host Authentication</a:t>
            </a: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/>
            </a:r>
            <a:b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</a:br>
            <a:r>
              <a:rPr lang="en-US" altLang="ko-KR" sz="2200">
                <a:ea typeface="굴림" panose="020B0600000101010101" pitchFamily="50" charset="-127"/>
              </a:rPr>
              <a:t>“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hi, I</a:t>
            </a:r>
            <a:r>
              <a:rPr lang="en-US" altLang="ko-KR" sz="1500" b="1" i="1">
                <a:ea typeface="굴림" panose="020B0600000101010101" pitchFamily="50" charset="-127"/>
              </a:rPr>
              <a:t>’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m host A, my password is </a:t>
            </a:r>
            <a:r>
              <a:rPr lang="en-US" altLang="ko-KR" sz="1500" b="1" i="1">
                <a:ea typeface="굴림" panose="020B0600000101010101" pitchFamily="50" charset="-127"/>
              </a:rPr>
              <a:t>…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/>
            </a:r>
            <a:b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</a:b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can I have an IP address?</a:t>
            </a:r>
            <a:r>
              <a:rPr lang="en-US" altLang="ko-KR" sz="1500" b="1" i="1">
                <a:ea typeface="굴림" panose="020B0600000101010101" pitchFamily="50" charset="-127"/>
              </a:rPr>
              <a:t>”</a:t>
            </a:r>
            <a:endParaRPr lang="en-US" altLang="ko-KR" sz="1500" b="1" i="1">
              <a:latin typeface="Arial Unicode MS" panose="020B0604020202020204" pitchFamily="50" charset="-127"/>
              <a:ea typeface="굴림" panose="020B0600000101010101" pitchFamily="50" charset="-127"/>
            </a:endParaRPr>
          </a:p>
        </p:txBody>
      </p:sp>
      <p:sp>
        <p:nvSpPr>
          <p:cNvPr id="26685" name="Text Box 68"/>
          <p:cNvSpPr txBox="1">
            <a:spLocks noChangeArrowheads="1"/>
          </p:cNvSpPr>
          <p:nvPr/>
        </p:nvSpPr>
        <p:spPr bwMode="auto">
          <a:xfrm>
            <a:off x="1677988" y="3595688"/>
            <a:ext cx="91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Host B</a:t>
            </a:r>
          </a:p>
        </p:txBody>
      </p:sp>
      <p:sp>
        <p:nvSpPr>
          <p:cNvPr id="207943" name="Text Box 71"/>
          <p:cNvSpPr txBox="1">
            <a:spLocks noChangeArrowheads="1"/>
          </p:cNvSpPr>
          <p:nvPr/>
        </p:nvSpPr>
        <p:spPr bwMode="auto">
          <a:xfrm>
            <a:off x="609600" y="1830388"/>
            <a:ext cx="2827338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36" tIns="41469" rIns="82936" bIns="41469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ko-KR" sz="2200" b="1">
                <a:latin typeface="Comic Sans MS" panose="030F0702030302020204" pitchFamily="66" charset="0"/>
                <a:ea typeface="굴림" panose="020B0600000101010101" pitchFamily="50" charset="-127"/>
              </a:rPr>
              <a:t>User authentication</a:t>
            </a:r>
            <a: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  <a:t/>
            </a:r>
            <a:br>
              <a:rPr lang="en-US" altLang="ko-KR" sz="2200">
                <a:latin typeface="Arial Unicode MS" panose="020B0604020202020204" pitchFamily="50" charset="-127"/>
                <a:ea typeface="굴림" panose="020B0600000101010101" pitchFamily="50" charset="-127"/>
              </a:rPr>
            </a:b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hi, I</a:t>
            </a:r>
            <a:r>
              <a:rPr lang="en-US" altLang="ko-KR" sz="1500" b="1" i="1">
                <a:ea typeface="굴림" panose="020B0600000101010101" pitchFamily="50" charset="-127"/>
              </a:rPr>
              <a:t>’</a:t>
            </a:r>
            <a:r>
              <a:rPr lang="en-US" altLang="ko-KR" sz="1500" b="1" i="1">
                <a:latin typeface="Arial Unicode MS" panose="020B0604020202020204" pitchFamily="50" charset="-127"/>
                <a:ea typeface="굴림" panose="020B0600000101010101" pitchFamily="50" charset="-127"/>
              </a:rPr>
              <a:t>m Nick, my password is</a:t>
            </a:r>
          </a:p>
        </p:txBody>
      </p:sp>
      <p:sp>
        <p:nvSpPr>
          <p:cNvPr id="207945" name="Text Box 73"/>
          <p:cNvSpPr txBox="1">
            <a:spLocks noChangeArrowheads="1"/>
          </p:cNvSpPr>
          <p:nvPr/>
        </p:nvSpPr>
        <p:spPr bwMode="auto">
          <a:xfrm>
            <a:off x="4032250" y="1363663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sz="3600" b="1">
                <a:solidFill>
                  <a:srgbClr val="FF0000"/>
                </a:solidFill>
                <a:ea typeface="굴림" panose="020B0600000101010101" pitchFamily="50" charset="-127"/>
              </a:rPr>
              <a:t>?</a:t>
            </a:r>
          </a:p>
        </p:txBody>
      </p:sp>
      <p:sp>
        <p:nvSpPr>
          <p:cNvPr id="207946" name="Text Box 74"/>
          <p:cNvSpPr txBox="1">
            <a:spLocks noChangeArrowheads="1"/>
          </p:cNvSpPr>
          <p:nvPr/>
        </p:nvSpPr>
        <p:spPr bwMode="auto">
          <a:xfrm>
            <a:off x="4572000" y="1219200"/>
            <a:ext cx="2251075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buFontTx/>
              <a:buChar char="•"/>
            </a:pP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Permission check</a:t>
            </a:r>
          </a:p>
          <a:p>
            <a:pPr algn="l" eaLnBrk="1" hangingPunct="1">
              <a:buFontTx/>
              <a:buChar char="•"/>
            </a:pP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Route computation</a:t>
            </a:r>
          </a:p>
        </p:txBody>
      </p:sp>
      <p:sp>
        <p:nvSpPr>
          <p:cNvPr id="207948" name="AutoShape 76"/>
          <p:cNvSpPr>
            <a:spLocks noChangeArrowheads="1"/>
          </p:cNvSpPr>
          <p:nvPr/>
        </p:nvSpPr>
        <p:spPr bwMode="auto">
          <a:xfrm>
            <a:off x="0" y="4038600"/>
            <a:ext cx="3810000" cy="2819400"/>
          </a:xfrm>
          <a:prstGeom prst="wedgeRectCallout">
            <a:avLst>
              <a:gd name="adj1" fmla="val 63875"/>
              <a:gd name="adj2" fmla="val -945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ko-KR" altLang="ko-KR">
              <a:ea typeface="굴림" panose="020B0600000101010101" pitchFamily="50" charset="-127"/>
            </a:endParaRPr>
          </a:p>
        </p:txBody>
      </p:sp>
      <p:sp>
        <p:nvSpPr>
          <p:cNvPr id="207937" name="Text Box 65"/>
          <p:cNvSpPr txBox="1">
            <a:spLocks noChangeArrowheads="1"/>
          </p:cNvSpPr>
          <p:nvPr/>
        </p:nvSpPr>
        <p:spPr bwMode="auto">
          <a:xfrm>
            <a:off x="228600" y="4191000"/>
            <a:ext cx="3352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ko-KR" b="1">
                <a:latin typeface="Comic Sans MS" panose="030F0702030302020204" pitchFamily="66" charset="0"/>
                <a:ea typeface="굴림" panose="020B0600000101010101" pitchFamily="50" charset="-127"/>
              </a:rPr>
              <a:t>Secure Binding State</a:t>
            </a:r>
          </a:p>
          <a:p>
            <a:pPr algn="l" eaLnBrk="1" hangingPunct="1"/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굴림" panose="020B0600000101010101" pitchFamily="50" charset="-127"/>
              </a:rPr>
              <a:t>ICQ</a:t>
            </a: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</a:t>
            </a:r>
            <a:r>
              <a:rPr lang="en-US" altLang="ko-KR">
                <a:latin typeface="Arial Unicode MS" panose="020B0604020202020204" pitchFamily="50" charset="-127"/>
                <a:ea typeface="굴림" panose="020B0600000101010101" pitchFamily="50" charset="-127"/>
                <a:cs typeface="Arial Unicode MS" panose="020B0604020202020204" pitchFamily="50" charset="-127"/>
              </a:rPr>
              <a:t>→</a:t>
            </a: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2525/tcp</a:t>
            </a: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              IP 1.2.3.4</a:t>
            </a: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              switch3 port 4</a:t>
            </a: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              Host A</a:t>
            </a:r>
          </a:p>
          <a:p>
            <a:pPr algn="l" eaLnBrk="1" hangingPunct="1"/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             IP 1.2.3.5</a:t>
            </a: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             switch 1 port 2</a:t>
            </a:r>
          </a:p>
          <a:p>
            <a:pPr algn="l" eaLnBrk="1" hangingPunct="1"/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굴림" panose="020B0600000101010101" pitchFamily="50" charset="-127"/>
              </a:rPr>
              <a:t>             </a:t>
            </a: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  HostB</a:t>
            </a:r>
          </a:p>
        </p:txBody>
      </p:sp>
      <p:sp>
        <p:nvSpPr>
          <p:cNvPr id="207926" name="Text Box 54"/>
          <p:cNvSpPr txBox="1">
            <a:spLocks noChangeArrowheads="1"/>
          </p:cNvSpPr>
          <p:nvPr/>
        </p:nvSpPr>
        <p:spPr bwMode="auto">
          <a:xfrm>
            <a:off x="2995613" y="2508250"/>
            <a:ext cx="2755900" cy="509588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>
            <a:lvl1pPr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14338" indent="-285750" defTabSz="828675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28675" indent="-228600" defTabSz="8286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44600" indent="-228600" defTabSz="8286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58938" indent="-228600" defTabSz="8286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161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733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305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487738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ko-KR" sz="1600" b="1">
                <a:ea typeface="굴림" panose="020B0600000101010101" pitchFamily="50" charset="-127"/>
              </a:rPr>
              <a:t>Network Policy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ko-KR" sz="1200" b="1">
                <a:ea typeface="굴림" panose="020B0600000101010101" pitchFamily="50" charset="-127"/>
              </a:rPr>
              <a:t>“</a:t>
            </a:r>
            <a:r>
              <a:rPr lang="en-US" altLang="ko-KR" sz="1200" b="1">
                <a:solidFill>
                  <a:srgbClr val="FF0000"/>
                </a:solidFill>
                <a:ea typeface="굴림" panose="020B0600000101010101" pitchFamily="50" charset="-127"/>
              </a:rPr>
              <a:t>Nick</a:t>
            </a:r>
            <a:r>
              <a:rPr lang="en-US" altLang="ko-KR" sz="1200" b="1">
                <a:ea typeface="굴림" panose="020B0600000101010101" pitchFamily="50" charset="-127"/>
              </a:rPr>
              <a:t> can access </a:t>
            </a:r>
            <a:r>
              <a:rPr lang="en-US" altLang="ko-KR" sz="1200" b="1">
                <a:solidFill>
                  <a:srgbClr val="FF0000"/>
                </a:solidFill>
                <a:ea typeface="굴림" panose="020B0600000101010101" pitchFamily="50" charset="-127"/>
              </a:rPr>
              <a:t>Martin</a:t>
            </a:r>
            <a:r>
              <a:rPr lang="en-US" altLang="ko-KR" sz="1200" b="1">
                <a:ea typeface="굴림" panose="020B0600000101010101" pitchFamily="50" charset="-127"/>
              </a:rPr>
              <a:t> using</a:t>
            </a:r>
            <a:r>
              <a:rPr lang="en-US" altLang="ko-KR" sz="1200" b="1">
                <a:solidFill>
                  <a:srgbClr val="FF0000"/>
                </a:solidFill>
                <a:ea typeface="굴림" panose="020B0600000101010101" pitchFamily="50" charset="-127"/>
              </a:rPr>
              <a:t> ICQ</a:t>
            </a:r>
            <a:r>
              <a:rPr lang="en-US" altLang="ko-KR" sz="1200" b="1">
                <a:ea typeface="굴림" panose="020B0600000101010101" pitchFamily="50" charset="-127"/>
              </a:rPr>
              <a:t>”</a:t>
            </a:r>
          </a:p>
        </p:txBody>
      </p:sp>
      <p:sp>
        <p:nvSpPr>
          <p:cNvPr id="207934" name="Line 62"/>
          <p:cNvSpPr>
            <a:spLocks noChangeShapeType="1"/>
          </p:cNvSpPr>
          <p:nvPr/>
        </p:nvSpPr>
        <p:spPr bwMode="auto">
          <a:xfrm flipH="1" flipV="1">
            <a:off x="4800600" y="2667000"/>
            <a:ext cx="2057400" cy="15240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8" name="Line 56"/>
          <p:cNvSpPr>
            <a:spLocks noChangeShapeType="1"/>
          </p:cNvSpPr>
          <p:nvPr/>
        </p:nvSpPr>
        <p:spPr bwMode="auto">
          <a:xfrm flipH="1" flipV="1">
            <a:off x="4876800" y="2743200"/>
            <a:ext cx="1911350" cy="1409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50" name="Text Box 78"/>
          <p:cNvSpPr txBox="1">
            <a:spLocks noChangeArrowheads="1"/>
          </p:cNvSpPr>
          <p:nvPr/>
        </p:nvSpPr>
        <p:spPr bwMode="auto">
          <a:xfrm>
            <a:off x="217488" y="4724400"/>
            <a:ext cx="1611312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Host A    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IP 1.2.3.4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굴림" panose="020B0600000101010101" pitchFamily="50" charset="-127"/>
              </a:rPr>
              <a:t>Martin</a:t>
            </a:r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    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Host B    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latin typeface="Comic Sans MS" panose="030F0702030302020204" pitchFamily="66" charset="0"/>
                <a:ea typeface="굴림" panose="020B0600000101010101" pitchFamily="50" charset="-127"/>
              </a:rPr>
              <a:t>IP 1.2.3.5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  <a:endParaRPr lang="en-US" altLang="ko-KR">
              <a:latin typeface="Comic Sans MS" panose="030F0702030302020204" pitchFamily="66" charset="0"/>
              <a:ea typeface="굴림" panose="020B0600000101010101" pitchFamily="50" charset="-127"/>
            </a:endParaRPr>
          </a:p>
          <a:p>
            <a:pPr algn="l" eaLnBrk="1" hangingPunct="1"/>
            <a:r>
              <a:rPr lang="en-US" altLang="ko-KR">
                <a:solidFill>
                  <a:srgbClr val="FF0000"/>
                </a:solidFill>
                <a:latin typeface="Comic Sans MS" panose="030F0702030302020204" pitchFamily="66" charset="0"/>
                <a:ea typeface="굴림" panose="020B0600000101010101" pitchFamily="50" charset="-127"/>
              </a:rPr>
              <a:t>Nick        </a:t>
            </a:r>
            <a:r>
              <a:rPr lang="en-US" altLang="ko-KR">
                <a:ea typeface="굴림" panose="020B0600000101010101" pitchFamily="50" charset="-127"/>
              </a:rPr>
              <a:t>→</a:t>
            </a:r>
          </a:p>
        </p:txBody>
      </p:sp>
      <p:pic>
        <p:nvPicPr>
          <p:cNvPr id="207953" name="Picture 81" descr="nick-anim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9988" y="2971800"/>
            <a:ext cx="506412" cy="7143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7942" name="Line 70"/>
          <p:cNvSpPr>
            <a:spLocks noChangeShapeType="1"/>
          </p:cNvSpPr>
          <p:nvPr/>
        </p:nvSpPr>
        <p:spPr bwMode="auto">
          <a:xfrm flipV="1">
            <a:off x="2514600" y="2514600"/>
            <a:ext cx="1219200" cy="5334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29" name="Line 57"/>
          <p:cNvSpPr>
            <a:spLocks noChangeShapeType="1"/>
          </p:cNvSpPr>
          <p:nvPr/>
        </p:nvSpPr>
        <p:spPr bwMode="auto">
          <a:xfrm flipV="1">
            <a:off x="2501900" y="2563813"/>
            <a:ext cx="1244600" cy="552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07930" name="Line 58"/>
          <p:cNvSpPr>
            <a:spLocks noChangeShapeType="1"/>
          </p:cNvSpPr>
          <p:nvPr/>
        </p:nvSpPr>
        <p:spPr bwMode="auto">
          <a:xfrm flipV="1">
            <a:off x="2501900" y="2493963"/>
            <a:ext cx="1244600" cy="5540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713288" y="936467"/>
            <a:ext cx="374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Borrowed from Martin </a:t>
            </a:r>
            <a:r>
              <a:rPr lang="en-US" altLang="ko-KR" dirty="0" err="1" smtClean="0"/>
              <a:t>Casado’s</a:t>
            </a:r>
            <a:r>
              <a:rPr lang="en-US" altLang="ko-KR" dirty="0" smtClean="0"/>
              <a:t> slides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31466-2D85-774F-88AA-F9B0A19E33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62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7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7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62354E-6 1.44867E-7 C 0.06342 0.06655 0.127 0.13311 0.1654 0.14214 C 0.2038 0.15117 0.20506 0.05207 0.23024 0.05375 C 0.25542 0.05543 0.27651 0.13479 0.31649 0.1518 C 0.35646 0.1688 0.44412 0.15452 0.47056 0.15557 " pathEditMode="relative" ptsTypes="aaaaA">
                                      <p:cBhvr>
                                        <p:cTn id="132" dur="2000" fill="hold"/>
                                        <p:tgtEl>
                                          <p:spTgt spid="2079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 animBg="1"/>
      <p:bldP spid="207875" grpId="0" animBg="1"/>
      <p:bldP spid="207876" grpId="0" animBg="1"/>
      <p:bldP spid="207877" grpId="0" animBg="1"/>
      <p:bldP spid="207918" grpId="0"/>
      <p:bldP spid="207918" grpId="1"/>
      <p:bldP spid="207919" grpId="0"/>
      <p:bldP spid="207919" grpId="1"/>
      <p:bldP spid="207920" grpId="0" animBg="1"/>
      <p:bldP spid="207920" grpId="1" animBg="1"/>
      <p:bldP spid="207921" grpId="0" animBg="1"/>
      <p:bldP spid="207922" grpId="0" animBg="1"/>
      <p:bldP spid="207923" grpId="0" animBg="1"/>
      <p:bldP spid="207924" grpId="0" animBg="1"/>
      <p:bldP spid="207925" grpId="0" animBg="1"/>
      <p:bldP spid="207927" grpId="0" animBg="1"/>
      <p:bldP spid="207927" grpId="1" animBg="1"/>
      <p:bldP spid="207931" grpId="0"/>
      <p:bldP spid="207931" grpId="1"/>
      <p:bldP spid="207939" grpId="0"/>
      <p:bldP spid="207939" grpId="1"/>
      <p:bldP spid="207943" grpId="0"/>
      <p:bldP spid="207943" grpId="1"/>
      <p:bldP spid="207945" grpId="0"/>
      <p:bldP spid="207946" grpId="0" animBg="1"/>
      <p:bldP spid="207948" grpId="0" animBg="1"/>
      <p:bldP spid="207926" grpId="0" animBg="1"/>
      <p:bldP spid="207934" grpId="0" animBg="1"/>
      <p:bldP spid="207934" grpId="1" animBg="1"/>
      <p:bldP spid="207928" grpId="0" animBg="1"/>
      <p:bldP spid="207928" grpId="1" animBg="1"/>
      <p:bldP spid="207950" grpId="0"/>
      <p:bldP spid="207942" grpId="0" animBg="1"/>
      <p:bldP spid="207942" grpId="1" animBg="1"/>
      <p:bldP spid="207929" grpId="0" animBg="1"/>
      <p:bldP spid="207929" grpId="1" animBg="1"/>
      <p:bldP spid="207930" grpId="0" animBg="1"/>
      <p:bldP spid="20793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4815</TotalTime>
  <Words>1271</Words>
  <Application>Microsoft Office PowerPoint</Application>
  <PresentationFormat>화면 슬라이드 쇼(4:3)</PresentationFormat>
  <Paragraphs>272</Paragraphs>
  <Slides>25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33" baseType="lpstr">
      <vt:lpstr>Arial Unicode MS</vt:lpstr>
      <vt:lpstr>굴림</vt:lpstr>
      <vt:lpstr>맑은 고딕</vt:lpstr>
      <vt:lpstr>Arial</vt:lpstr>
      <vt:lpstr>Calibri</vt:lpstr>
      <vt:lpstr>Comic Sans MS</vt:lpstr>
      <vt:lpstr>Wingdings</vt:lpstr>
      <vt:lpstr>Office Theme</vt:lpstr>
      <vt:lpstr>Ethane: Taking Control of the Enterprise</vt:lpstr>
      <vt:lpstr>Managing Enterprise Networks</vt:lpstr>
      <vt:lpstr>Current Best Practices</vt:lpstr>
      <vt:lpstr>Goals</vt:lpstr>
      <vt:lpstr>Policy by High-level Names</vt:lpstr>
      <vt:lpstr>Policy Determines the Paths</vt:lpstr>
      <vt:lpstr>Binding of Packets and Origin</vt:lpstr>
      <vt:lpstr>Ethane Design</vt:lpstr>
      <vt:lpstr>High-Level Operation</vt:lpstr>
      <vt:lpstr>PowerPoint 프레젠테이션</vt:lpstr>
      <vt:lpstr>Some Cool Consequences</vt:lpstr>
      <vt:lpstr>Controller</vt:lpstr>
      <vt:lpstr>Controller Replication</vt:lpstr>
      <vt:lpstr>Pol-Eth Policy Language</vt:lpstr>
      <vt:lpstr>Deployment</vt:lpstr>
      <vt:lpstr>Evaluation</vt:lpstr>
      <vt:lpstr>How Many Controllers are Needed?</vt:lpstr>
      <vt:lpstr>Impact of Controller Failure</vt:lpstr>
      <vt:lpstr>Impact of Link Failures</vt:lpstr>
      <vt:lpstr>Flow Table Size</vt:lpstr>
      <vt:lpstr>Ethane’s Shortcomings</vt:lpstr>
      <vt:lpstr>Ethane Summary</vt:lpstr>
      <vt:lpstr>Discussion Points</vt:lpstr>
      <vt:lpstr>Goal of 4D Architecture</vt:lpstr>
      <vt:lpstr>4D Architecture</vt:lpstr>
    </vt:vector>
  </TitlesOfParts>
  <Manager/>
  <Company>University of Washington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EE807</dc:title>
  <dc:subject/>
  <dc:creator>KyoungSoo Park</dc:creator>
  <cp:keywords/>
  <dc:description>Copyright 2012 Thomas Anderson</dc:description>
  <cp:lastModifiedBy>kyoungsoo</cp:lastModifiedBy>
  <cp:revision>387</cp:revision>
  <cp:lastPrinted>2012-09-23T22:40:33Z</cp:lastPrinted>
  <dcterms:created xsi:type="dcterms:W3CDTF">2012-12-15T05:42:48Z</dcterms:created>
  <dcterms:modified xsi:type="dcterms:W3CDTF">2014-09-14T15:14:25Z</dcterms:modified>
  <cp:category/>
</cp:coreProperties>
</file>