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98" r:id="rId12"/>
    <p:sldId id="299" r:id="rId13"/>
    <p:sldId id="301" r:id="rId14"/>
    <p:sldId id="303" r:id="rId15"/>
    <p:sldId id="288" r:id="rId16"/>
    <p:sldId id="290" r:id="rId17"/>
    <p:sldId id="292" r:id="rId18"/>
    <p:sldId id="294" r:id="rId19"/>
    <p:sldId id="295" r:id="rId20"/>
    <p:sldId id="296" r:id="rId21"/>
    <p:sldId id="30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6" autoAdjust="0"/>
    <p:restoredTop sz="78294" autoAdjust="0"/>
  </p:normalViewPr>
  <p:slideViewPr>
    <p:cSldViewPr snapToGrid="0" snapToObjects="1">
      <p:cViewPr varScale="1">
        <p:scale>
          <a:sx n="78" d="100"/>
          <a:sy n="78" d="100"/>
        </p:scale>
        <p:origin x="11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-28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914F5-BDF5-7246-A84B-A66E8B9D8ACD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776E9-A9CD-4043-959E-659F562B1D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46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06765-E16F-FA43-BF9C-D124BAA34082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9D75A-08D5-2F4E-8CF6-F3F8A53972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8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9D75A-08D5-2F4E-8CF6-F3F8A53972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71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9D75A-08D5-2F4E-8CF6-F3F8A53972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26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9D75A-08D5-2F4E-8CF6-F3F8A53972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19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A2C90-0146-4237-93C9-1511D50A3EFD}" type="datetime1">
              <a:rPr lang="en-US" altLang="ko-KR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4504-88B5-4CE1-86FE-E178C256B00B}" type="datetime1">
              <a:rPr lang="en-US" altLang="ko-KR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C5CE-4F7B-4156-A2E0-B10CBBDF5D62}" type="datetime1">
              <a:rPr lang="en-US" altLang="ko-KR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4951-879A-47D5-84C0-36CBA4785793}" type="datetime1">
              <a:rPr lang="en-US" altLang="ko-KR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11C7-FEB3-47F7-9A57-824388CBC85A}" type="datetime1">
              <a:rPr lang="en-US" altLang="ko-KR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F7BD0-B37E-4E99-BBFA-F4DD94FFDF0F}" type="datetime1">
              <a:rPr lang="en-US" altLang="ko-KR" smtClean="0"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128B-5C89-4335-8B21-1D39B2A17B2D}" type="datetime1">
              <a:rPr lang="en-US" altLang="ko-KR" smtClean="0"/>
              <a:t>8/30/2014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DB95-9E7C-4441-AEE2-31FA10F0419E}" type="datetime1">
              <a:rPr lang="en-US" altLang="ko-KR" smtClean="0"/>
              <a:t>8/30/2014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DEC0B-04DB-4138-B494-C42B58AAF533}" type="datetime1">
              <a:rPr lang="en-US" altLang="ko-KR" smtClean="0"/>
              <a:t>8/30/2014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F2CA8-BFC0-4670-8D9F-EEFA18CF5EE7}" type="datetime1">
              <a:rPr lang="en-US" altLang="ko-KR" smtClean="0"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CEAA-2702-480A-AFA6-BA52C6FE05D7}" type="datetime1">
              <a:rPr lang="en-US" altLang="ko-KR" smtClean="0"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B1141-ABAF-452F-90E3-A86AED370D01}" type="datetime1">
              <a:rPr lang="en-US" altLang="ko-KR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9279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Road to SDN: An Intellectual History of Programmable Networks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KyoungSoo Park</a:t>
            </a:r>
          </a:p>
          <a:p>
            <a:r>
              <a:rPr lang="en-US" dirty="0" smtClean="0"/>
              <a:t>Department of Electrical Engineering</a:t>
            </a:r>
          </a:p>
          <a:p>
            <a:r>
              <a:rPr lang="en-US" dirty="0" smtClean="0"/>
              <a:t>KAIST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Separating Control and Data Planes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Circa. 2001 to 2007</a:t>
            </a:r>
          </a:p>
          <a:p>
            <a:r>
              <a:rPr lang="en-US" altLang="ko-KR" dirty="0" smtClean="0"/>
              <a:t>Conventional routers/switches embody a tight integration between the control and data planes</a:t>
            </a:r>
          </a:p>
          <a:p>
            <a:pPr lvl="1"/>
            <a:r>
              <a:rPr lang="en-US" altLang="ko-KR" dirty="0" smtClean="0"/>
              <a:t>Debugging configuration problems is hard</a:t>
            </a:r>
          </a:p>
          <a:p>
            <a:pPr lvl="1"/>
            <a:r>
              <a:rPr lang="en-US" altLang="ko-KR" dirty="0" smtClean="0"/>
              <a:t>Predicting/controlling routing behavior is hard</a:t>
            </a:r>
          </a:p>
          <a:p>
            <a:r>
              <a:rPr lang="en-US" altLang="ko-KR" dirty="0" smtClean="0"/>
              <a:t>Why not separate control and data planes?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7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Separating Control and Data Planes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Technology push</a:t>
            </a:r>
          </a:p>
          <a:p>
            <a:pPr lvl="1"/>
            <a:r>
              <a:rPr lang="en-US" altLang="ko-KR" dirty="0" smtClean="0"/>
              <a:t>The Internet grows rapidly </a:t>
            </a:r>
          </a:p>
          <a:p>
            <a:pPr lvl="1"/>
            <a:r>
              <a:rPr lang="en-US" altLang="ko-KR" dirty="0" smtClean="0"/>
              <a:t>Packet forwarding implemented in hardware</a:t>
            </a:r>
          </a:p>
          <a:p>
            <a:pPr lvl="1"/>
            <a:r>
              <a:rPr lang="en-US" altLang="ko-KR" dirty="0" smtClean="0"/>
              <a:t>Separate from software-based control plane</a:t>
            </a:r>
          </a:p>
          <a:p>
            <a:pPr lvl="1"/>
            <a:r>
              <a:rPr lang="en-US" altLang="ko-KR" dirty="0" smtClean="0"/>
              <a:t>Servers have more memory and processing power than control-plane processors in a router</a:t>
            </a:r>
          </a:p>
          <a:p>
            <a:r>
              <a:rPr lang="en-US" altLang="ko-KR" dirty="0" smtClean="0"/>
              <a:t>Open interface between the control/data planes</a:t>
            </a:r>
          </a:p>
          <a:p>
            <a:pPr lvl="1"/>
            <a:r>
              <a:rPr lang="en-US" altLang="ko-KR" dirty="0" err="1" smtClean="0"/>
              <a:t>ForCES</a:t>
            </a:r>
            <a:r>
              <a:rPr lang="en-US" altLang="ko-KR" dirty="0" smtClean="0"/>
              <a:t> (Forwarding and Control Element Separation)</a:t>
            </a:r>
          </a:p>
          <a:p>
            <a:pPr lvl="1"/>
            <a:r>
              <a:rPr lang="en-US" altLang="ko-KR" dirty="0" err="1" smtClean="0"/>
              <a:t>Netlink</a:t>
            </a:r>
            <a:r>
              <a:rPr lang="en-US" altLang="ko-KR" dirty="0" smtClean="0"/>
              <a:t> interface in Linux</a:t>
            </a:r>
          </a:p>
          <a:p>
            <a:r>
              <a:rPr lang="en-US" altLang="ko-KR" dirty="0" smtClean="0"/>
              <a:t>Logically-centralize control of the network</a:t>
            </a:r>
          </a:p>
          <a:p>
            <a:pPr lvl="1"/>
            <a:r>
              <a:rPr lang="en-US" altLang="ko-KR" dirty="0" smtClean="0"/>
              <a:t>Routing Control Platform (RCP)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3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Separating Control and Data Planes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199" y="1600200"/>
            <a:ext cx="8402595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Compared to Active Networking:</a:t>
            </a:r>
          </a:p>
          <a:p>
            <a:r>
              <a:rPr lang="en-US" altLang="ko-KR" dirty="0" smtClean="0"/>
              <a:t>Focused on pressing problems in </a:t>
            </a:r>
            <a:r>
              <a:rPr lang="en-US" altLang="ko-KR" b="1" dirty="0" smtClean="0"/>
              <a:t>network management</a:t>
            </a:r>
          </a:p>
          <a:p>
            <a:pPr lvl="1"/>
            <a:r>
              <a:rPr lang="en-US" altLang="ko-KR" dirty="0" smtClean="0"/>
              <a:t>By and for network administrators</a:t>
            </a:r>
          </a:p>
          <a:p>
            <a:pPr lvl="1"/>
            <a:r>
              <a:rPr lang="en-US" altLang="ko-KR" dirty="0" smtClean="0"/>
              <a:t>Programmability in the control plane (rather than data plane)</a:t>
            </a:r>
          </a:p>
          <a:p>
            <a:pPr lvl="1"/>
            <a:r>
              <a:rPr lang="en-US" altLang="ko-KR" dirty="0" smtClean="0"/>
              <a:t>Network-wide visibility and control (rather than device-level configuration)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Separating Control and Data Planes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Contributions:</a:t>
            </a:r>
          </a:p>
          <a:p>
            <a:r>
              <a:rPr lang="en-US" altLang="ko-KR" dirty="0" smtClean="0"/>
              <a:t>Logically centralized control using </a:t>
            </a:r>
            <a:r>
              <a:rPr lang="en-US" altLang="ko-KR" b="1" dirty="0" smtClean="0"/>
              <a:t>an open interface</a:t>
            </a:r>
            <a:r>
              <a:rPr lang="en-US" altLang="ko-KR" dirty="0" smtClean="0"/>
              <a:t> to the data plane</a:t>
            </a:r>
          </a:p>
          <a:p>
            <a:pPr lvl="1"/>
            <a:r>
              <a:rPr lang="en-US" altLang="ko-KR" dirty="0" smtClean="0"/>
              <a:t>IETF (</a:t>
            </a:r>
            <a:r>
              <a:rPr lang="en-US" altLang="ko-KR" dirty="0" err="1" smtClean="0"/>
              <a:t>ForCES</a:t>
            </a:r>
            <a:r>
              <a:rPr lang="en-US" altLang="ko-KR" dirty="0" smtClean="0"/>
              <a:t>) defined an open, standard interface to install forwarding-table entries</a:t>
            </a:r>
          </a:p>
          <a:p>
            <a:pPr lvl="1"/>
            <a:r>
              <a:rPr lang="en-US" altLang="ko-KR" dirty="0" smtClean="0"/>
              <a:t>RCP used existing control plane protocol (BGP) to install forwarding-table entries</a:t>
            </a:r>
          </a:p>
          <a:p>
            <a:r>
              <a:rPr lang="en-US" altLang="ko-KR" dirty="0" smtClean="0"/>
              <a:t>Distributed state management</a:t>
            </a:r>
          </a:p>
          <a:p>
            <a:pPr lvl="1"/>
            <a:r>
              <a:rPr lang="en-US" altLang="ko-KR" dirty="0" smtClean="0"/>
              <a:t>A logically centralized controller must be replicated to cope with controller failure, but replication introduces inconsistent state across replicas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8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Separating Control and Data Planes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Criticism: no fate sharing</a:t>
            </a:r>
          </a:p>
          <a:p>
            <a:pPr lvl="1"/>
            <a:r>
              <a:rPr lang="en-US" altLang="ko-KR" dirty="0" smtClean="0"/>
              <a:t>Logically-centralized route control could fail independently from forwarding devices</a:t>
            </a:r>
          </a:p>
          <a:p>
            <a:pPr lvl="1"/>
            <a:r>
              <a:rPr lang="en-US" altLang="ko-KR" dirty="0" smtClean="0"/>
              <a:t>Centralized route control: each router has a purely local view of the “outcome” of the route selection</a:t>
            </a:r>
          </a:p>
          <a:p>
            <a:r>
              <a:rPr lang="en-US" altLang="ko-KR" dirty="0" smtClean="0"/>
              <a:t>However, traditional distributed route selection also violates the principle</a:t>
            </a:r>
          </a:p>
          <a:p>
            <a:pPr lvl="1"/>
            <a:r>
              <a:rPr lang="en-US" altLang="ko-KR" dirty="0" smtClean="0"/>
              <a:t>Moving packet forwarding to hardware means that the control plane software could fail independently from the data plane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5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OpenFlow</a:t>
            </a:r>
            <a:r>
              <a:rPr lang="en-US" altLang="ko-KR" dirty="0" smtClean="0"/>
              <a:t> and Network </a:t>
            </a:r>
            <a:r>
              <a:rPr lang="en-US" altLang="ko-KR" dirty="0" err="1" smtClean="0"/>
              <a:t>OSes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1626" y="1624012"/>
            <a:ext cx="9275523" cy="4525963"/>
          </a:xfrm>
        </p:spPr>
        <p:txBody>
          <a:bodyPr/>
          <a:lstStyle/>
          <a:p>
            <a:r>
              <a:rPr lang="en-US" altLang="ko-KR" dirty="0" smtClean="0"/>
              <a:t>Success of experimental infrastructures</a:t>
            </a:r>
          </a:p>
          <a:p>
            <a:pPr lvl="1"/>
            <a:r>
              <a:rPr lang="en-US" altLang="ko-KR" dirty="0" err="1" smtClean="0"/>
              <a:t>PlanetLab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Emulab</a:t>
            </a:r>
            <a:endParaRPr lang="en-US" altLang="ko-KR" dirty="0" smtClean="0"/>
          </a:p>
          <a:p>
            <a:r>
              <a:rPr lang="en-US" altLang="ko-KR" dirty="0" smtClean="0"/>
              <a:t>Global Environment for Network Innovation (GENI)</a:t>
            </a:r>
          </a:p>
          <a:p>
            <a:pPr lvl="1"/>
            <a:r>
              <a:rPr lang="en-US" altLang="ko-KR" dirty="0" smtClean="0"/>
              <a:t>Larry Peterson at SIGCOMM’05</a:t>
            </a:r>
          </a:p>
          <a:p>
            <a:r>
              <a:rPr lang="en-US" altLang="ko-KR" dirty="0" smtClean="0"/>
              <a:t>Stanford created </a:t>
            </a:r>
            <a:r>
              <a:rPr lang="en-US" altLang="ko-KR" dirty="0" err="1" smtClean="0"/>
              <a:t>OpenFlow</a:t>
            </a:r>
            <a:r>
              <a:rPr lang="en-US" altLang="ko-KR" dirty="0" smtClean="0"/>
              <a:t> (‘07)</a:t>
            </a:r>
          </a:p>
          <a:p>
            <a:pPr lvl="1"/>
            <a:r>
              <a:rPr lang="en-US" altLang="ko-KR" dirty="0" smtClean="0"/>
              <a:t>Experimentation at a small scale: local campus network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6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OpenFlow</a:t>
            </a:r>
            <a:r>
              <a:rPr lang="en-US" altLang="ko-KR" dirty="0" smtClean="0"/>
              <a:t> and Network </a:t>
            </a:r>
            <a:r>
              <a:rPr lang="en-US" altLang="ko-KR" dirty="0" err="1" smtClean="0"/>
              <a:t>OSes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1626" y="1624012"/>
            <a:ext cx="8962373" cy="4525963"/>
          </a:xfrm>
        </p:spPr>
        <p:txBody>
          <a:bodyPr>
            <a:normAutofit fontScale="92500"/>
          </a:bodyPr>
          <a:lstStyle/>
          <a:p>
            <a:r>
              <a:rPr lang="en-US" altLang="ko-KR" dirty="0" err="1" smtClean="0"/>
              <a:t>OpenFlow</a:t>
            </a:r>
            <a:r>
              <a:rPr lang="en-US" altLang="ko-KR" dirty="0" smtClean="0"/>
              <a:t> faces trade-offs</a:t>
            </a:r>
          </a:p>
          <a:p>
            <a:pPr lvl="1"/>
            <a:r>
              <a:rPr lang="en-US" altLang="ko-KR" dirty="0" smtClean="0"/>
              <a:t>Fully programmable vs. pragmatic real-world deployment</a:t>
            </a:r>
          </a:p>
          <a:p>
            <a:pPr lvl="1"/>
            <a:r>
              <a:rPr lang="en-US" altLang="ko-KR" dirty="0" smtClean="0"/>
              <a:t>Enabling more functions than route controllers</a:t>
            </a:r>
          </a:p>
          <a:p>
            <a:pPr lvl="1"/>
            <a:r>
              <a:rPr lang="en-US" altLang="ko-KR" dirty="0" smtClean="0"/>
              <a:t>Building on commodity switches (limited flexibility)</a:t>
            </a:r>
          </a:p>
          <a:p>
            <a:r>
              <a:rPr lang="en-US" altLang="ko-KR" dirty="0" err="1" smtClean="0"/>
              <a:t>OpenFlow</a:t>
            </a:r>
            <a:r>
              <a:rPr lang="en-US" altLang="ko-KR" dirty="0" smtClean="0"/>
              <a:t> API followed by NOX controller</a:t>
            </a:r>
          </a:p>
          <a:p>
            <a:pPr lvl="1"/>
            <a:r>
              <a:rPr lang="en-US" altLang="ko-KR" dirty="0" smtClean="0"/>
              <a:t>Each rule has a </a:t>
            </a:r>
            <a:r>
              <a:rPr lang="en-US" altLang="ko-KR" i="1" dirty="0" smtClean="0"/>
              <a:t>pattern</a:t>
            </a:r>
            <a:r>
              <a:rPr lang="en-US" altLang="ko-KR" dirty="0" smtClean="0"/>
              <a:t> (matches bits on header)</a:t>
            </a:r>
          </a:p>
          <a:p>
            <a:pPr lvl="1"/>
            <a:r>
              <a:rPr lang="en-US" altLang="ko-KR" dirty="0" smtClean="0"/>
              <a:t>A list of </a:t>
            </a:r>
            <a:r>
              <a:rPr lang="en-US" altLang="ko-KR" i="1" dirty="0" smtClean="0"/>
              <a:t>actions</a:t>
            </a:r>
            <a:r>
              <a:rPr lang="en-US" altLang="ko-KR" dirty="0" smtClean="0"/>
              <a:t> (drop, flood, forward, modify a header field, send the packet to controller)</a:t>
            </a:r>
          </a:p>
          <a:p>
            <a:pPr lvl="1"/>
            <a:r>
              <a:rPr lang="en-US" altLang="ko-KR" i="1" dirty="0" smtClean="0"/>
              <a:t>Counters</a:t>
            </a:r>
            <a:r>
              <a:rPr lang="en-US" altLang="ko-KR" dirty="0" smtClean="0"/>
              <a:t> and </a:t>
            </a:r>
            <a:r>
              <a:rPr lang="en-US" altLang="ko-KR" i="1" dirty="0" smtClean="0"/>
              <a:t>priority</a:t>
            </a:r>
            <a:endParaRPr lang="ko-KR" altLang="en-US" i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0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OpenFlow</a:t>
            </a:r>
            <a:r>
              <a:rPr lang="en-US" altLang="ko-KR" dirty="0" smtClean="0"/>
              <a:t> and Network </a:t>
            </a:r>
            <a:r>
              <a:rPr lang="en-US" altLang="ko-KR" dirty="0" err="1" smtClean="0"/>
              <a:t>OSes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1627" y="1624012"/>
            <a:ext cx="8505174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Technology pushes</a:t>
            </a:r>
          </a:p>
          <a:p>
            <a:pPr lvl="1"/>
            <a:r>
              <a:rPr lang="en-US" altLang="ko-KR" dirty="0" smtClean="0"/>
              <a:t>Industry adoption of </a:t>
            </a:r>
            <a:r>
              <a:rPr lang="en-US" altLang="ko-KR" dirty="0" err="1" smtClean="0"/>
              <a:t>OpenFlow</a:t>
            </a:r>
            <a:r>
              <a:rPr lang="en-US" altLang="ko-KR" dirty="0" smtClean="0"/>
              <a:t>: Broadcom opened API to control certain forwarding behaviors</a:t>
            </a:r>
          </a:p>
          <a:p>
            <a:pPr lvl="1"/>
            <a:r>
              <a:rPr lang="en-US" altLang="ko-KR" dirty="0" smtClean="0"/>
              <a:t>Perfect storm for equipment vendors, chipset designers, network operators, networking researchers</a:t>
            </a:r>
          </a:p>
          <a:p>
            <a:pPr lvl="1"/>
            <a:r>
              <a:rPr lang="en-US" altLang="ko-KR" dirty="0" smtClean="0"/>
              <a:t>Switches already support necessary functions</a:t>
            </a:r>
          </a:p>
          <a:p>
            <a:pPr lvl="1"/>
            <a:r>
              <a:rPr lang="en-US" altLang="ko-KR" dirty="0" smtClean="0"/>
              <a:t>Start at a smaller scale and spread to a different venue (e.g.,</a:t>
            </a:r>
            <a:r>
              <a:rPr lang="en-US" altLang="ko-KR" dirty="0"/>
              <a:t> </a:t>
            </a:r>
            <a:r>
              <a:rPr lang="en-US" altLang="ko-KR" dirty="0" smtClean="0"/>
              <a:t>data center </a:t>
            </a:r>
            <a:r>
              <a:rPr lang="en-US" altLang="ko-KR" dirty="0" smtClean="0"/>
              <a:t>networks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0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Contributions of </a:t>
            </a:r>
            <a:r>
              <a:rPr lang="en-US" altLang="ko-KR" dirty="0" err="1" smtClean="0"/>
              <a:t>OpenFlow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199" y="1624012"/>
            <a:ext cx="8229601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Generalizing network devices and functions</a:t>
            </a:r>
          </a:p>
          <a:p>
            <a:pPr lvl="1"/>
            <a:r>
              <a:rPr lang="en-US" altLang="ko-KR" dirty="0" smtClean="0"/>
              <a:t>Can define forwarding behavior based on any set of 13 different packet header fields</a:t>
            </a:r>
          </a:p>
          <a:p>
            <a:pPr lvl="1"/>
            <a:r>
              <a:rPr lang="en-US" altLang="ko-KR" dirty="0" smtClean="0"/>
              <a:t>Same control on routers/switches/firewalls/NAT</a:t>
            </a:r>
          </a:p>
          <a:p>
            <a:r>
              <a:rPr lang="en-US" altLang="ko-KR" dirty="0" smtClean="0"/>
              <a:t>The vision of a network operating system</a:t>
            </a:r>
          </a:p>
          <a:p>
            <a:pPr lvl="1"/>
            <a:r>
              <a:rPr lang="en-US" altLang="ko-KR" dirty="0" smtClean="0"/>
              <a:t>From </a:t>
            </a:r>
            <a:r>
              <a:rPr lang="en-US" altLang="ko-KR" dirty="0" err="1" smtClean="0"/>
              <a:t>NodeOS</a:t>
            </a:r>
            <a:r>
              <a:rPr lang="en-US" altLang="ko-KR" dirty="0" smtClean="0"/>
              <a:t> (AN) to </a:t>
            </a:r>
            <a:r>
              <a:rPr lang="en-US" altLang="ko-KR" i="1" dirty="0" smtClean="0"/>
              <a:t>network</a:t>
            </a:r>
            <a:r>
              <a:rPr lang="en-US" altLang="ko-KR" dirty="0" smtClean="0"/>
              <a:t> OS (</a:t>
            </a:r>
            <a:r>
              <a:rPr lang="en-US" altLang="ko-KR" dirty="0" err="1" smtClean="0"/>
              <a:t>OpenFlow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Distributed state management techniques</a:t>
            </a:r>
          </a:p>
          <a:p>
            <a:pPr lvl="1"/>
            <a:r>
              <a:rPr lang="en-US" altLang="ko-KR" dirty="0" smtClean="0"/>
              <a:t>Multiple controllers for reliability, scalability, performance</a:t>
            </a:r>
          </a:p>
          <a:p>
            <a:pPr lvl="1"/>
            <a:r>
              <a:rPr lang="en-US" altLang="ko-KR" dirty="0" smtClean="0"/>
              <a:t>Work together to look like a single logically-centralized controller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3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Myths of </a:t>
            </a:r>
            <a:r>
              <a:rPr lang="en-US" altLang="ko-KR" dirty="0" err="1" smtClean="0"/>
              <a:t>OpenFlow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199" y="1624012"/>
            <a:ext cx="8229601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“The first packet of every flow should go to the controller”?</a:t>
            </a:r>
          </a:p>
          <a:p>
            <a:pPr lvl="1"/>
            <a:r>
              <a:rPr lang="en-US" altLang="ko-KR" dirty="0" smtClean="0"/>
              <a:t>Ethane works this </a:t>
            </a:r>
            <a:r>
              <a:rPr lang="en-US" altLang="ko-KR" dirty="0" smtClean="0"/>
              <a:t>way, </a:t>
            </a:r>
            <a:r>
              <a:rPr lang="en-US" altLang="ko-KR" dirty="0" smtClean="0"/>
              <a:t>but others don’t need to</a:t>
            </a:r>
          </a:p>
          <a:p>
            <a:pPr lvl="1"/>
            <a:r>
              <a:rPr lang="en-US" altLang="ko-KR" dirty="0" err="1" smtClean="0"/>
              <a:t>OpenFlow</a:t>
            </a:r>
            <a:r>
              <a:rPr lang="en-US" altLang="ko-KR" dirty="0" smtClean="0"/>
              <a:t> has no assumption about the granularity of rules or whether controllers handle any traffic</a:t>
            </a:r>
          </a:p>
          <a:p>
            <a:pPr lvl="1"/>
            <a:r>
              <a:rPr lang="en-US" altLang="ko-KR" dirty="0" smtClean="0"/>
              <a:t>Some SDN applications only react to topology change</a:t>
            </a:r>
          </a:p>
          <a:p>
            <a:r>
              <a:rPr lang="en-US" altLang="ko-KR" dirty="0" smtClean="0"/>
              <a:t>“SDN controllers must be centralized”?</a:t>
            </a:r>
          </a:p>
          <a:p>
            <a:pPr lvl="1"/>
            <a:r>
              <a:rPr lang="en-US" altLang="ko-KR" dirty="0" smtClean="0"/>
              <a:t>No! ONIX and ONOS are distributed</a:t>
            </a:r>
          </a:p>
          <a:p>
            <a:r>
              <a:rPr lang="en-US" altLang="ko-KR" dirty="0" smtClean="0"/>
              <a:t>“</a:t>
            </a:r>
            <a:r>
              <a:rPr lang="en-US" altLang="ko-KR" dirty="0" err="1" smtClean="0"/>
              <a:t>OpenFlow</a:t>
            </a:r>
            <a:r>
              <a:rPr lang="en-US" altLang="ko-KR" dirty="0" smtClean="0"/>
              <a:t> == SDN”?</a:t>
            </a:r>
          </a:p>
          <a:p>
            <a:pPr lvl="1"/>
            <a:r>
              <a:rPr lang="en-US" altLang="ko-KR" dirty="0" err="1" smtClean="0"/>
              <a:t>OpenFlow</a:t>
            </a:r>
            <a:r>
              <a:rPr lang="en-US" altLang="ko-KR" dirty="0" smtClean="0"/>
              <a:t> is an instantiation of SDN principles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3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altLang="ko-KR" dirty="0" smtClean="0"/>
              <a:t>has</a:t>
            </a:r>
            <a:r>
              <a:rPr lang="ko-KR" altLang="en-US" dirty="0" smtClean="0"/>
              <a:t> </a:t>
            </a:r>
            <a:r>
              <a:rPr lang="en-US" dirty="0" smtClean="0"/>
              <a:t>the concept of SDN developed?</a:t>
            </a:r>
          </a:p>
          <a:p>
            <a:pPr lvl="1"/>
            <a:r>
              <a:rPr lang="en-US" dirty="0" smtClean="0"/>
              <a:t>20 years of compiled efforts</a:t>
            </a:r>
          </a:p>
          <a:p>
            <a:r>
              <a:rPr lang="en-US" dirty="0" smtClean="0"/>
              <a:t>Summarizes the intellectual history of SDN</a:t>
            </a:r>
          </a:p>
          <a:p>
            <a:r>
              <a:rPr lang="en-US" dirty="0" smtClean="0"/>
              <a:t>Three periods</a:t>
            </a:r>
          </a:p>
          <a:p>
            <a:pPr lvl="1"/>
            <a:r>
              <a:rPr lang="en-US" dirty="0" smtClean="0"/>
              <a:t>Active networking</a:t>
            </a:r>
          </a:p>
          <a:p>
            <a:pPr lvl="1"/>
            <a:r>
              <a:rPr lang="en-US" dirty="0" smtClean="0"/>
              <a:t>Control and data plane separation</a:t>
            </a:r>
          </a:p>
          <a:p>
            <a:pPr lvl="1"/>
            <a:r>
              <a:rPr lang="en-US" dirty="0" err="1" smtClean="0"/>
              <a:t>OpenFlow</a:t>
            </a:r>
            <a:r>
              <a:rPr lang="en-US" dirty="0" smtClean="0"/>
              <a:t> and network </a:t>
            </a:r>
            <a:r>
              <a:rPr lang="en-US" dirty="0" err="1" smtClean="0"/>
              <a:t>OSes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0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Simply, it’s a  tool that enables innovation in network control</a:t>
            </a:r>
          </a:p>
          <a:p>
            <a:pPr lvl="1"/>
            <a:r>
              <a:rPr lang="en-US" altLang="ko-KR" dirty="0" smtClean="0"/>
              <a:t>It does not solve any particular problem by itself</a:t>
            </a:r>
          </a:p>
          <a:p>
            <a:r>
              <a:rPr lang="en-US" altLang="ko-KR" dirty="0" smtClean="0"/>
              <a:t>Can it be used to solve a pressing problem?</a:t>
            </a:r>
          </a:p>
          <a:p>
            <a:pPr lvl="1"/>
            <a:r>
              <a:rPr lang="en-US" altLang="ko-KR" dirty="0" smtClean="0"/>
              <a:t>That previous tools couldn’t have solved well</a:t>
            </a:r>
          </a:p>
          <a:p>
            <a:pPr lvl="1"/>
            <a:r>
              <a:rPr lang="en-US" altLang="ko-KR" dirty="0" smtClean="0"/>
              <a:t>Already showed some success in solving problems related to network virtualization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2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Homework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Paper reviews: Ethane and 4D</a:t>
            </a:r>
          </a:p>
          <a:p>
            <a:pPr lvl="1"/>
            <a:r>
              <a:rPr lang="en-US" altLang="ko-KR" dirty="0" smtClean="0"/>
              <a:t>I will present Ethane and discuss Ethane/4D</a:t>
            </a:r>
          </a:p>
          <a:p>
            <a:r>
              <a:rPr lang="en-US" altLang="ko-KR" dirty="0" smtClean="0"/>
              <a:t>Due on each class</a:t>
            </a:r>
          </a:p>
          <a:p>
            <a:r>
              <a:rPr lang="en-US" altLang="ko-KR" dirty="0"/>
              <a:t>Next time: 9/15 (Mon)</a:t>
            </a:r>
          </a:p>
          <a:p>
            <a:r>
              <a:rPr lang="en-US" altLang="ko-KR" dirty="0" smtClean="0"/>
              <a:t>Have nice </a:t>
            </a:r>
            <a:r>
              <a:rPr lang="en-US" altLang="ko-KR" dirty="0" err="1" smtClean="0"/>
              <a:t>Chusuk</a:t>
            </a:r>
            <a:r>
              <a:rPr lang="en-US" altLang="ko-KR" dirty="0" smtClean="0"/>
              <a:t>!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1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SDN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Why SDN?</a:t>
            </a:r>
          </a:p>
          <a:p>
            <a:r>
              <a:rPr lang="en-US" dirty="0" smtClean="0"/>
              <a:t>Separating control plane from data plane</a:t>
            </a:r>
          </a:p>
          <a:p>
            <a:pPr lvl="1"/>
            <a:r>
              <a:rPr lang="en-US" dirty="0" smtClean="0"/>
              <a:t>Control plane: how to handle the traffic</a:t>
            </a:r>
          </a:p>
          <a:p>
            <a:pPr lvl="1"/>
            <a:r>
              <a:rPr lang="en-US" dirty="0" smtClean="0"/>
              <a:t>Data plane: forwards traffic based on the decisions that the control plane made</a:t>
            </a:r>
          </a:p>
          <a:p>
            <a:r>
              <a:rPr lang="en-US" dirty="0" smtClean="0"/>
              <a:t>Consolidates the control plane</a:t>
            </a:r>
          </a:p>
          <a:p>
            <a:pPr lvl="1"/>
            <a:r>
              <a:rPr lang="en-US" dirty="0" smtClean="0"/>
              <a:t>A single software program </a:t>
            </a:r>
            <a:r>
              <a:rPr lang="en-US" dirty="0" smtClean="0"/>
              <a:t>controls </a:t>
            </a:r>
            <a:r>
              <a:rPr lang="en-US" dirty="0" smtClean="0"/>
              <a:t>“multiple” data-plane elements</a:t>
            </a:r>
          </a:p>
          <a:p>
            <a:pPr lvl="1"/>
            <a:r>
              <a:rPr lang="en-US" dirty="0" smtClean="0"/>
              <a:t>Direct control over the data-plane element’s state via well-defined API (e.g., </a:t>
            </a:r>
            <a:r>
              <a:rPr lang="en-US" dirty="0" err="1" smtClean="0"/>
              <a:t>OpenFlow</a:t>
            </a:r>
            <a:r>
              <a:rPr lang="en-US" dirty="0" smtClean="0"/>
              <a:t>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9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SDN Is a Hot Topic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Many interesting applications</a:t>
            </a:r>
          </a:p>
          <a:p>
            <a:pPr lvl="1"/>
            <a:r>
              <a:rPr lang="en-US" altLang="ko-KR" dirty="0" smtClean="0"/>
              <a:t>Dynamic access control, server load balancing, network virtualization, energy-efficient networking, VM migration, etc.</a:t>
            </a:r>
          </a:p>
          <a:p>
            <a:r>
              <a:rPr lang="en-US" altLang="ko-KR" dirty="0" smtClean="0"/>
              <a:t>Many big Internet companies show interest</a:t>
            </a:r>
          </a:p>
          <a:p>
            <a:pPr lvl="1"/>
            <a:r>
              <a:rPr lang="en-US" altLang="ko-KR" dirty="0" smtClean="0"/>
              <a:t>Open Networking Foundation</a:t>
            </a:r>
          </a:p>
          <a:p>
            <a:pPr lvl="1"/>
            <a:r>
              <a:rPr lang="en-US" altLang="ko-KR" dirty="0" smtClean="0"/>
              <a:t>Open Daylight Initiative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07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Active Networking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Between 1990 to 2000</a:t>
            </a:r>
          </a:p>
          <a:p>
            <a:pPr lvl="1"/>
            <a:r>
              <a:rPr lang="en-US" altLang="ko-KR" dirty="0" err="1" smtClean="0"/>
              <a:t>Tennenhouse</a:t>
            </a:r>
            <a:r>
              <a:rPr lang="en-US" altLang="ko-KR" dirty="0" smtClean="0"/>
              <a:t> and </a:t>
            </a:r>
            <a:r>
              <a:rPr lang="en-US" altLang="ko-KR" dirty="0" err="1" smtClean="0"/>
              <a:t>Wetherall</a:t>
            </a:r>
            <a:endParaRPr lang="en-US" altLang="ko-KR" dirty="0" smtClean="0"/>
          </a:p>
          <a:p>
            <a:r>
              <a:rPr lang="en-US" altLang="ko-KR" dirty="0" smtClean="0"/>
              <a:t>Make each networking node programmable</a:t>
            </a:r>
          </a:p>
          <a:p>
            <a:pPr lvl="1"/>
            <a:r>
              <a:rPr lang="en-US" altLang="ko-KR" dirty="0" smtClean="0"/>
              <a:t>Capsule mode: code to execute is carried in-band in data packets</a:t>
            </a:r>
          </a:p>
          <a:p>
            <a:pPr lvl="1"/>
            <a:r>
              <a:rPr lang="en-US" altLang="ko-KR" dirty="0" smtClean="0"/>
              <a:t>Programmable router/switch model: code to execute is established by out-of-band mechanisms</a:t>
            </a:r>
          </a:p>
          <a:p>
            <a:pPr lvl="1"/>
            <a:r>
              <a:rPr lang="en-US" altLang="ko-KR" dirty="0" smtClean="0"/>
              <a:t>First “clean-slate” approach to network architecture</a:t>
            </a:r>
          </a:p>
          <a:p>
            <a:r>
              <a:rPr lang="en-US" altLang="ko-KR" dirty="0" smtClean="0"/>
              <a:t>Anathema to existing concepts</a:t>
            </a:r>
          </a:p>
          <a:p>
            <a:pPr lvl="1"/>
            <a:r>
              <a:rPr lang="en-US" altLang="ko-KR" dirty="0" smtClean="0"/>
              <a:t>“Network core should be simple and dumb”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68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Active Networking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Technology pushes</a:t>
            </a:r>
          </a:p>
          <a:p>
            <a:pPr lvl="1"/>
            <a:r>
              <a:rPr lang="en-US" altLang="ko-KR" dirty="0" smtClean="0"/>
              <a:t>Reduction in the cost of computing </a:t>
            </a:r>
          </a:p>
          <a:p>
            <a:pPr lvl="1"/>
            <a:r>
              <a:rPr lang="en-US" altLang="ko-KR" dirty="0" smtClean="0"/>
              <a:t>Reasonable to put some computing in the core</a:t>
            </a:r>
          </a:p>
          <a:p>
            <a:pPr lvl="1"/>
            <a:r>
              <a:rPr lang="en-US" altLang="ko-KR" dirty="0" smtClean="0"/>
              <a:t>Java: platform portability, code execution safety</a:t>
            </a:r>
          </a:p>
          <a:p>
            <a:pPr lvl="1"/>
            <a:r>
              <a:rPr lang="en-US" altLang="ko-KR" dirty="0" smtClean="0"/>
              <a:t>Advancement in rapid code compilation, formal methods</a:t>
            </a:r>
          </a:p>
          <a:p>
            <a:pPr lvl="1"/>
            <a:r>
              <a:rPr lang="en-US" altLang="ko-KR" dirty="0" smtClean="0"/>
              <a:t>(Non technical) DARPA provide big funding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03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Active Networking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Use pulls</a:t>
            </a:r>
          </a:p>
          <a:p>
            <a:pPr lvl="1"/>
            <a:r>
              <a:rPr lang="en-US" altLang="ko-KR" dirty="0" smtClean="0"/>
              <a:t>It’s too slow/hard to develop and deploy new services on the network (network ossification)</a:t>
            </a:r>
          </a:p>
          <a:p>
            <a:pPr lvl="1"/>
            <a:r>
              <a:rPr lang="en-US" altLang="ko-KR" dirty="0" smtClean="0"/>
              <a:t>Third-party interest in value-added, </a:t>
            </a:r>
            <a:r>
              <a:rPr lang="en-US" altLang="ko-KR" dirty="0" smtClean="0"/>
              <a:t>fine-grain </a:t>
            </a:r>
            <a:r>
              <a:rPr lang="en-US" altLang="ko-KR" dirty="0" smtClean="0"/>
              <a:t>control to dynamically meet the needs of particular applications/network conditions</a:t>
            </a:r>
          </a:p>
          <a:p>
            <a:pPr lvl="1"/>
            <a:r>
              <a:rPr lang="en-US" altLang="ko-KR" dirty="0" smtClean="0"/>
              <a:t>Researcher’s desire to experiment at scale</a:t>
            </a:r>
          </a:p>
          <a:p>
            <a:pPr lvl="1"/>
            <a:r>
              <a:rPr lang="en-US" altLang="ko-KR" dirty="0" smtClean="0"/>
              <a:t>Unified control over </a:t>
            </a:r>
            <a:r>
              <a:rPr lang="en-US" altLang="ko-KR" dirty="0" err="1" smtClean="0"/>
              <a:t>middleboxes</a:t>
            </a:r>
            <a:r>
              <a:rPr lang="en-US" altLang="ko-KR" dirty="0" smtClean="0"/>
              <a:t> (firewalls, proxies, transcoders) </a:t>
            </a:r>
          </a:p>
          <a:p>
            <a:r>
              <a:rPr lang="en-US" altLang="ko-KR" dirty="0" smtClean="0"/>
              <a:t>Remarkably similar to those of SDN!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0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Contributions of Active Networking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486384" cy="4525963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Programmability in the network to lower barrier to innovation</a:t>
            </a:r>
          </a:p>
          <a:p>
            <a:pPr lvl="1"/>
            <a:r>
              <a:rPr lang="en-US" altLang="ko-KR" dirty="0" smtClean="0"/>
              <a:t>Pioneered the notion of programmable networks</a:t>
            </a:r>
          </a:p>
          <a:p>
            <a:pPr lvl="1"/>
            <a:r>
              <a:rPr lang="en-US" altLang="ko-KR" dirty="0" smtClean="0"/>
              <a:t>AN focused more on data plane programmability</a:t>
            </a:r>
          </a:p>
          <a:p>
            <a:pPr lvl="1"/>
            <a:r>
              <a:rPr lang="en-US" altLang="ko-KR" dirty="0" smtClean="0"/>
              <a:t>Isolation of experimental traffic from normal traffic </a:t>
            </a:r>
          </a:p>
          <a:p>
            <a:r>
              <a:rPr lang="en-US" altLang="ko-KR" dirty="0" err="1" smtClean="0"/>
              <a:t>Demux</a:t>
            </a:r>
            <a:r>
              <a:rPr lang="en-US" altLang="ko-KR" dirty="0" smtClean="0"/>
              <a:t> to software programs on packet headers</a:t>
            </a:r>
          </a:p>
          <a:p>
            <a:pPr lvl="1"/>
            <a:r>
              <a:rPr lang="en-US" altLang="ko-KR" dirty="0" err="1" smtClean="0"/>
              <a:t>NodeOS</a:t>
            </a:r>
            <a:r>
              <a:rPr lang="en-US" altLang="ko-KR" dirty="0" smtClean="0"/>
              <a:t>, Execution Environment (EE), Active Application (AA)</a:t>
            </a:r>
          </a:p>
          <a:p>
            <a:pPr lvl="1"/>
            <a:r>
              <a:rPr lang="en-US" altLang="ko-KR" dirty="0" smtClean="0"/>
              <a:t>Direct packets to EE: fast pattern matching on headers</a:t>
            </a:r>
          </a:p>
          <a:p>
            <a:r>
              <a:rPr lang="en-US" altLang="ko-KR" dirty="0" smtClean="0"/>
              <a:t>Unified architecture for </a:t>
            </a:r>
            <a:r>
              <a:rPr lang="en-US" altLang="ko-KR" dirty="0" err="1" smtClean="0"/>
              <a:t>middlebox</a:t>
            </a:r>
            <a:r>
              <a:rPr lang="en-US" altLang="ko-KR" dirty="0" smtClean="0"/>
              <a:t> orchestration</a:t>
            </a:r>
          </a:p>
          <a:p>
            <a:pPr lvl="1"/>
            <a:r>
              <a:rPr lang="en-US" altLang="ko-KR" dirty="0" smtClean="0"/>
              <a:t>Early design documents hint at it</a:t>
            </a:r>
          </a:p>
          <a:p>
            <a:pPr lvl="1"/>
            <a:r>
              <a:rPr lang="en-US" altLang="ko-KR" dirty="0" smtClean="0"/>
              <a:t>But never fully realized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8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Active Networking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Why not adopted?</a:t>
            </a:r>
          </a:p>
          <a:p>
            <a:pPr lvl="1"/>
            <a:r>
              <a:rPr lang="en-US" altLang="ko-KR" dirty="0" smtClean="0"/>
              <a:t>Lack of compelling problem</a:t>
            </a:r>
          </a:p>
          <a:p>
            <a:pPr lvl="1"/>
            <a:r>
              <a:rPr lang="en-US" altLang="ko-KR" dirty="0" smtClean="0"/>
              <a:t>Lack of clear path to deployment</a:t>
            </a:r>
          </a:p>
          <a:p>
            <a:r>
              <a:rPr lang="en-US" altLang="ko-KR" dirty="0" smtClean="0"/>
              <a:t>No “Killer” application</a:t>
            </a:r>
          </a:p>
          <a:p>
            <a:pPr lvl="1"/>
            <a:r>
              <a:rPr lang="en-US" altLang="ko-KR" dirty="0" smtClean="0"/>
              <a:t>Caching, content distribution, application-specific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, information fusion,…, but not enough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4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3772</TotalTime>
  <Words>1112</Words>
  <Application>Microsoft Office PowerPoint</Application>
  <PresentationFormat>화면 슬라이드 쇼(4:3)</PresentationFormat>
  <Paragraphs>178</Paragraphs>
  <Slides>21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5" baseType="lpstr">
      <vt:lpstr>맑은 고딕</vt:lpstr>
      <vt:lpstr>Arial</vt:lpstr>
      <vt:lpstr>Calibri</vt:lpstr>
      <vt:lpstr>Office Theme</vt:lpstr>
      <vt:lpstr>The Road to SDN: An Intellectual History of Programmable Networks</vt:lpstr>
      <vt:lpstr>Paper Overview</vt:lpstr>
      <vt:lpstr>Two SDN Characteristics</vt:lpstr>
      <vt:lpstr>SDN Is a Hot Topic</vt:lpstr>
      <vt:lpstr>Active Networking</vt:lpstr>
      <vt:lpstr>Active Networking</vt:lpstr>
      <vt:lpstr>Active Networking</vt:lpstr>
      <vt:lpstr>Contributions of Active Networking</vt:lpstr>
      <vt:lpstr>Active Networking</vt:lpstr>
      <vt:lpstr>Separating Control and Data Planes</vt:lpstr>
      <vt:lpstr>Separating Control and Data Planes</vt:lpstr>
      <vt:lpstr>Separating Control and Data Planes</vt:lpstr>
      <vt:lpstr>Separating Control and Data Planes</vt:lpstr>
      <vt:lpstr>Separating Control and Data Planes</vt:lpstr>
      <vt:lpstr>OpenFlow and Network OSes</vt:lpstr>
      <vt:lpstr>OpenFlow and Network OSes</vt:lpstr>
      <vt:lpstr>OpenFlow and Network OSes</vt:lpstr>
      <vt:lpstr>Contributions of OpenFlow</vt:lpstr>
      <vt:lpstr>Myths of OpenFlow</vt:lpstr>
      <vt:lpstr>SDN</vt:lpstr>
      <vt:lpstr>Homework</vt:lpstr>
    </vt:vector>
  </TitlesOfParts>
  <Manager/>
  <Company>University of Washington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EE807</dc:title>
  <dc:subject/>
  <dc:creator>KyoungSoo Park</dc:creator>
  <cp:keywords/>
  <dc:description>Copyright 2012 Thomas Anderson</dc:description>
  <cp:lastModifiedBy>KyoungSoo</cp:lastModifiedBy>
  <cp:revision>228</cp:revision>
  <cp:lastPrinted>2012-09-23T22:40:33Z</cp:lastPrinted>
  <dcterms:created xsi:type="dcterms:W3CDTF">2012-12-15T05:42:48Z</dcterms:created>
  <dcterms:modified xsi:type="dcterms:W3CDTF">2014-08-30T08:00:05Z</dcterms:modified>
  <cp:category/>
</cp:coreProperties>
</file>