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9" r:id="rId3"/>
    <p:sldId id="280" r:id="rId4"/>
    <p:sldId id="281" r:id="rId5"/>
    <p:sldId id="289" r:id="rId6"/>
    <p:sldId id="290" r:id="rId7"/>
    <p:sldId id="287" r:id="rId8"/>
    <p:sldId id="288" r:id="rId9"/>
    <p:sldId id="282" r:id="rId10"/>
    <p:sldId id="285" r:id="rId11"/>
    <p:sldId id="286" r:id="rId12"/>
    <p:sldId id="292" r:id="rId13"/>
    <p:sldId id="306" r:id="rId14"/>
    <p:sldId id="291" r:id="rId15"/>
    <p:sldId id="293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78294" autoAdjust="0"/>
  </p:normalViewPr>
  <p:slideViewPr>
    <p:cSldViewPr snapToGrid="0" snapToObjects="1">
      <p:cViewPr varScale="1">
        <p:scale>
          <a:sx n="72" d="100"/>
          <a:sy n="72" d="100"/>
        </p:scale>
        <p:origin x="4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14F5-BDF5-7246-A84B-A66E8B9D8ACD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76E9-A9CD-4043-959E-659F562B1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6765-E16F-FA43-BF9C-D124BAA34082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D75A-08D5-2F4E-8CF6-F3F8A5397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910311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33" tIns="49016" rIns="98033" bIns="4901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377D01-A219-461B-9F76-BA9B8C811087}" type="slidenum">
              <a:rPr lang="en-US" altLang="ko-KR"/>
              <a:pPr eaLnBrk="1" hangingPunct="1"/>
              <a:t>22</a:t>
            </a:fld>
            <a:endParaRPr lang="en-US" altLang="ko-K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33" tIns="49016" rIns="98033" bIns="49016"/>
          <a:lstStyle/>
          <a:p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91970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59" tIns="45779" rIns="91559" bIns="45779"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344007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76997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79636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2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3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09228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8397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0052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7999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678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657F-48C7-4C1B-BDD8-A99844991305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4F2D-840C-468F-8758-115A83A1C94B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C87D-7099-4E55-97D5-6C6BA6BEFC11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32888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990600"/>
            <a:ext cx="8915400" cy="579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E7D58F-E372-4C16-A0F0-6AC534B1A8B9}" type="datetime1">
              <a:rPr lang="en-US" altLang="ko-KR"/>
              <a:pPr/>
              <a:t>9/1/2014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587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56E2-99A4-42D4-BB9B-37E2A881DE36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5FBE-86F9-483F-9675-2BCF9A12B008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9968-6846-4D30-B3AA-3CA85D8A8881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46-1BCB-4E9D-85F9-0288D0A3397B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A256-98E1-4889-9CEE-07D354A267AF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6ED7-5BCE-477D-A392-F336A7EEF65D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5ED3-A104-4E48-9A22-60B1775A6EBA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2840-11F1-4053-BB04-FD4C8B2A1B1A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4A09-41D5-4995-8E51-352673652DE1}" type="datetime1">
              <a:rPr lang="en-US" altLang="ko-KR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kaist.ac.kr/fall2014/ee807/home" TargetMode="External"/><Relationship Id="rId2" Type="http://schemas.openxmlformats.org/officeDocument/2006/relationships/hyperlink" Target="http://www.ndsl.kaist.edu/~kyoungsoo/ee80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EE807 Software-defined </a:t>
            </a:r>
            <a:br>
              <a:rPr lang="en-US" sz="4000" dirty="0" smtClean="0"/>
            </a:br>
            <a:r>
              <a:rPr lang="en-US" sz="4000" dirty="0" smtClean="0"/>
              <a:t>Networked Computing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KyoungSoo Park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KAIST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Topics and Tentative Schedule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Introduction &amp; preliminaries: 1 week</a:t>
            </a:r>
          </a:p>
          <a:p>
            <a:r>
              <a:rPr lang="en-US" altLang="ko-KR" dirty="0" smtClean="0"/>
              <a:t>SDN technologies: 3 weeks</a:t>
            </a:r>
          </a:p>
          <a:p>
            <a:r>
              <a:rPr lang="en-US" altLang="ko-KR" dirty="0" smtClean="0"/>
              <a:t>Verification, testing, debugging: 1.5 weeks</a:t>
            </a:r>
          </a:p>
          <a:p>
            <a:r>
              <a:rPr lang="en-US" altLang="ko-KR" dirty="0" smtClean="0"/>
              <a:t>Project proposal (10/15)</a:t>
            </a:r>
          </a:p>
          <a:p>
            <a:r>
              <a:rPr lang="en-US" altLang="ko-KR" dirty="0" err="1" smtClean="0"/>
              <a:t>Middleboxes</a:t>
            </a:r>
            <a:r>
              <a:rPr lang="en-US" altLang="ko-KR" dirty="0" smtClean="0"/>
              <a:t> and NFV: 5 weeks</a:t>
            </a:r>
          </a:p>
          <a:p>
            <a:r>
              <a:rPr lang="en-US" altLang="ko-KR" dirty="0" smtClean="0"/>
              <a:t>Security issues: 1 week</a:t>
            </a:r>
          </a:p>
          <a:p>
            <a:r>
              <a:rPr lang="en-US" altLang="ko-KR" dirty="0" smtClean="0"/>
              <a:t>Final presentation (12/10)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Leading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Skim through the syllabus page</a:t>
            </a:r>
          </a:p>
          <a:p>
            <a:r>
              <a:rPr lang="en-US" altLang="ko-KR" dirty="0" smtClean="0"/>
              <a:t>Let me know what paper to present ASAP</a:t>
            </a:r>
          </a:p>
          <a:p>
            <a:pPr lvl="1"/>
            <a:r>
              <a:rPr lang="en-US" altLang="ko-KR" dirty="0" smtClean="0"/>
              <a:t>Slots filled on a first-come-first-served basis</a:t>
            </a:r>
          </a:p>
          <a:p>
            <a:r>
              <a:rPr lang="en-US" altLang="ko-KR" dirty="0" smtClean="0"/>
              <a:t>Before your presentation, meet me</a:t>
            </a:r>
          </a:p>
          <a:p>
            <a:pPr lvl="1"/>
            <a:r>
              <a:rPr lang="en-US" altLang="ko-KR" dirty="0"/>
              <a:t>Set up an appointment by email</a:t>
            </a:r>
          </a:p>
          <a:p>
            <a:pPr lvl="1"/>
            <a:r>
              <a:rPr lang="en-US" altLang="ko-KR" dirty="0" smtClean="0"/>
              <a:t>At </a:t>
            </a:r>
            <a:r>
              <a:rPr lang="en-US" altLang="ko-KR" dirty="0"/>
              <a:t>least 2-3 </a:t>
            </a:r>
            <a:r>
              <a:rPr lang="en-US" altLang="ko-KR" dirty="0" smtClean="0"/>
              <a:t>days before the presentation</a:t>
            </a:r>
            <a:endParaRPr lang="en-US" altLang="ko-KR" dirty="0"/>
          </a:p>
          <a:p>
            <a:pPr lvl="1"/>
            <a:r>
              <a:rPr lang="en-US" altLang="ko-KR" dirty="0" smtClean="0"/>
              <a:t>We’ll do practice talk with me with your slides</a:t>
            </a:r>
          </a:p>
          <a:p>
            <a:pPr lvl="1"/>
            <a:r>
              <a:rPr lang="en-US" altLang="ko-KR" dirty="0" smtClean="0"/>
              <a:t>I’ll give you feedback on your slides/presentation</a:t>
            </a:r>
          </a:p>
          <a:p>
            <a:pPr lvl="1"/>
            <a:r>
              <a:rPr lang="en-US" altLang="ko-KR" dirty="0" smtClean="0"/>
              <a:t>I’ll will check out the discussion points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Any questions?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Computer Networks Review: (Some Important) Building Blocks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85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Heat Map of the Entire Internet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http://o.aolcdn.com/hss/storage/midas/d23eba24f7265f2bad4643dbe41338a0/200664424/tbpinternethe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18" y="1380623"/>
            <a:ext cx="8089382" cy="495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497496" y="6398309"/>
            <a:ext cx="6652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From </a:t>
            </a:r>
            <a:r>
              <a:rPr lang="ko-KR" altLang="en-US" dirty="0" smtClean="0"/>
              <a:t>http</a:t>
            </a:r>
            <a:r>
              <a:rPr lang="ko-KR" altLang="en-US" dirty="0"/>
              <a:t>://www.engadget.com/2014/08/29/internet-heat-map/</a:t>
            </a:r>
          </a:p>
        </p:txBody>
      </p:sp>
    </p:spTree>
    <p:extLst>
      <p:ext uri="{BB962C8B-B14F-4D97-AF65-F5344CB8AC3E}">
        <p14:creationId xmlns:p14="http://schemas.microsoft.com/office/powerpoint/2010/main" val="38252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Multiplexing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Cost-effective resource sharing</a:t>
            </a:r>
          </a:p>
          <a:p>
            <a:pPr lvl="1"/>
            <a:r>
              <a:rPr lang="en-US" altLang="ko-KR" dirty="0"/>
              <a:t>Full-mesh network is not scalable: n(n-1) links</a:t>
            </a:r>
          </a:p>
          <a:p>
            <a:pPr lvl="1"/>
            <a:r>
              <a:rPr lang="en-US" altLang="ko-KR" dirty="0"/>
              <a:t>Sharing links among multiple inputs/outputs</a:t>
            </a:r>
          </a:p>
          <a:p>
            <a:r>
              <a:rPr lang="en-US" altLang="ko-KR" dirty="0"/>
              <a:t>Statistical </a:t>
            </a:r>
            <a:r>
              <a:rPr lang="en-US" altLang="ko-KR" dirty="0" smtClean="0"/>
              <a:t>multiplexing</a:t>
            </a:r>
            <a:endParaRPr lang="en-US" altLang="ko-KR" dirty="0"/>
          </a:p>
          <a:p>
            <a:pPr lvl="1"/>
            <a:r>
              <a:rPr lang="en-US" altLang="ko-KR" dirty="0"/>
              <a:t>Send from any </a:t>
            </a:r>
            <a:r>
              <a:rPr lang="en-US" altLang="ko-KR" i="1" dirty="0"/>
              <a:t>available</a:t>
            </a:r>
            <a:r>
              <a:rPr lang="en-US" altLang="ko-KR" dirty="0"/>
              <a:t> input sources</a:t>
            </a:r>
          </a:p>
          <a:p>
            <a:pPr lvl="1"/>
            <a:r>
              <a:rPr lang="en-US" altLang="ko-KR" dirty="0"/>
              <a:t>No reservation needed for link use </a:t>
            </a:r>
          </a:p>
          <a:p>
            <a:pPr lvl="2"/>
            <a:r>
              <a:rPr lang="en-US" altLang="ko-KR" dirty="0"/>
              <a:t>Utilize the pipe as much as possible</a:t>
            </a:r>
          </a:p>
          <a:p>
            <a:r>
              <a:rPr lang="en-US" altLang="ko-KR" dirty="0"/>
              <a:t>How to prevent starvation?</a:t>
            </a:r>
          </a:p>
          <a:p>
            <a:pPr lvl="1"/>
            <a:r>
              <a:rPr lang="en-US" altLang="ko-KR" dirty="0"/>
              <a:t>Smaller </a:t>
            </a:r>
            <a:r>
              <a:rPr lang="en-US" altLang="ko-KR" dirty="0" smtClean="0"/>
              <a:t>pieces: </a:t>
            </a:r>
            <a:r>
              <a:rPr lang="en-US" altLang="ko-KR" dirty="0"/>
              <a:t>packets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8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Switching and Forwarding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Send data from a </a:t>
            </a:r>
            <a:r>
              <a:rPr lang="en-US" altLang="ko-KR" dirty="0" err="1">
                <a:ea typeface="굴림" panose="020B0600000101010101" pitchFamily="50" charset="-127"/>
              </a:rPr>
              <a:t>src</a:t>
            </a:r>
            <a:r>
              <a:rPr lang="en-US" altLang="ko-KR" dirty="0">
                <a:ea typeface="굴림" panose="020B0600000101010101" pitchFamily="50" charset="-127"/>
              </a:rPr>
              <a:t> port to a </a:t>
            </a:r>
            <a:r>
              <a:rPr lang="en-US" altLang="ko-KR" dirty="0" err="1">
                <a:ea typeface="굴림" panose="020B0600000101010101" pitchFamily="50" charset="-127"/>
              </a:rPr>
              <a:t>dest</a:t>
            </a:r>
            <a:r>
              <a:rPr lang="en-US" altLang="ko-KR" dirty="0">
                <a:ea typeface="굴림" panose="020B0600000101010101" pitchFamily="50" charset="-127"/>
              </a:rPr>
              <a:t> port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Bridge, switch</a:t>
            </a:r>
            <a:r>
              <a:rPr lang="en-US" altLang="ko-KR" dirty="0">
                <a:ea typeface="굴림" panose="020B0600000101010101" pitchFamily="50" charset="-127"/>
              </a:rPr>
              <a:t>, router, etc.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Forwarding vs. routing?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Forwarding: </a:t>
            </a:r>
            <a:r>
              <a:rPr lang="en-US" altLang="ko-KR" dirty="0" smtClean="0">
                <a:ea typeface="굴림" panose="020B0600000101010101" pitchFamily="50" charset="-127"/>
              </a:rPr>
              <a:t>process </a:t>
            </a:r>
            <a:r>
              <a:rPr lang="en-US" altLang="ko-KR" dirty="0">
                <a:ea typeface="굴림" panose="020B0600000101010101" pitchFamily="50" charset="-127"/>
              </a:rPr>
              <a:t>of finding the right </a:t>
            </a:r>
            <a:r>
              <a:rPr lang="en-US" altLang="ko-KR" dirty="0" err="1" smtClean="0">
                <a:ea typeface="굴림" panose="020B0600000101010101" pitchFamily="50" charset="-127"/>
              </a:rPr>
              <a:t>dest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  <a:r>
              <a:rPr lang="en-US" altLang="ko-KR" dirty="0">
                <a:ea typeface="굴림" panose="020B0600000101010101" pitchFamily="50" charset="-127"/>
              </a:rPr>
              <a:t>port by looking up the </a:t>
            </a:r>
            <a:r>
              <a:rPr lang="en-US" altLang="ko-KR" dirty="0" err="1">
                <a:ea typeface="굴림" panose="020B0600000101010101" pitchFamily="50" charset="-127"/>
              </a:rPr>
              <a:t>addr</a:t>
            </a:r>
            <a:r>
              <a:rPr lang="en-US" altLang="ko-KR" dirty="0">
                <a:ea typeface="굴림" panose="020B0600000101010101" pitchFamily="50" charset="-127"/>
              </a:rPr>
              <a:t> in the forwarding table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Routing: </a:t>
            </a:r>
            <a:r>
              <a:rPr lang="en-US" altLang="ko-KR" dirty="0" smtClean="0">
                <a:ea typeface="굴림" panose="020B0600000101010101" pitchFamily="50" charset="-127"/>
              </a:rPr>
              <a:t>process </a:t>
            </a:r>
            <a:r>
              <a:rPr lang="en-US" altLang="ko-KR" dirty="0">
                <a:ea typeface="굴림" panose="020B0600000101010101" pitchFamily="50" charset="-127"/>
              </a:rPr>
              <a:t>of building the forwarding table</a:t>
            </a:r>
          </a:p>
          <a:p>
            <a:r>
              <a:rPr lang="en-US" altLang="ko-KR" dirty="0"/>
              <a:t>Switching</a:t>
            </a:r>
            <a:r>
              <a:rPr lang="en-US" altLang="ko-KR" dirty="0">
                <a:ea typeface="굴림" panose="020B0600000101010101" pitchFamily="50" charset="-127"/>
              </a:rPr>
              <a:t> modes</a:t>
            </a:r>
            <a:endParaRPr lang="en-US" altLang="ko-KR" dirty="0"/>
          </a:p>
          <a:p>
            <a:pPr lvl="1"/>
            <a:r>
              <a:rPr lang="en-US" altLang="ko-KR" dirty="0"/>
              <a:t>Circuit switching</a:t>
            </a:r>
          </a:p>
          <a:p>
            <a:pPr lvl="1"/>
            <a:r>
              <a:rPr lang="en-US" altLang="ko-KR" dirty="0"/>
              <a:t>Packet switching</a:t>
            </a:r>
          </a:p>
          <a:p>
            <a:pPr lvl="1"/>
            <a:r>
              <a:rPr lang="en-US" altLang="ko-KR" dirty="0"/>
              <a:t>Virtual circuit switching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9575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ko-KR" sz="4400" smtClean="0">
                <a:ea typeface="굴림" panose="020B0600000101010101" pitchFamily="50" charset="-127"/>
              </a:rPr>
              <a:t>Circuit Switching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6784"/>
            <a:ext cx="8229600" cy="49815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Exclusive dedication of a portion of the available bandwidth to carry traffic between src &amp; dest</a:t>
            </a:r>
          </a:p>
          <a:p>
            <a:pPr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Bandwidth is allocated using: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Frequency Division Multiplexing (FDM)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Time Division Multiplexing (TDM)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Call requires three phases: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Connection phase</a:t>
            </a:r>
          </a:p>
          <a:p>
            <a:pPr lvl="2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A circuit is set up between source and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Transmission phase</a:t>
            </a:r>
          </a:p>
          <a:p>
            <a:pPr lvl="2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Traffic exchange takes place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Termination phase</a:t>
            </a:r>
          </a:p>
          <a:p>
            <a:pPr lvl="2" eaLnBrk="1" hangingPunct="1">
              <a:lnSpc>
                <a:spcPct val="8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The call is disconnected</a:t>
            </a:r>
          </a:p>
          <a:p>
            <a:pPr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Legacy telephone network, a typical example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894EB-3BDF-4415-8F57-6A4EC378C49B}" type="slidenum">
              <a:rPr lang="en-GB" altLang="ko-KR">
                <a:solidFill>
                  <a:srgbClr val="045C75"/>
                </a:solidFill>
              </a:rPr>
              <a:pPr eaLnBrk="1" hangingPunct="1"/>
              <a:t>16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21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ko-KR" sz="4400" smtClean="0">
                <a:ea typeface="굴림" panose="020B0600000101010101" pitchFamily="50" charset="-127"/>
              </a:rPr>
              <a:t>Circuit Switching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8150"/>
            <a:ext cx="8229600" cy="46164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Guranateed bandwidth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Simple abstraction:  in-order delivery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Fast forwarding:  no need to look at header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Low per-packet overhead</a:t>
            </a:r>
          </a:p>
          <a:p>
            <a:pPr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Disadvantages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Wasted bandwidths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Blocked connections when all resources are reserved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Connection setup delay (RTT)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ko-KR" dirty="0" smtClean="0">
                <a:ea typeface="굴림" panose="020B0600000101010101" pitchFamily="50" charset="-127"/>
              </a:rPr>
              <a:t>Network state – per-connection state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E68806-DF2A-4A26-8473-7644DDAB0919}" type="slidenum">
              <a:rPr lang="en-GB" altLang="ko-KR">
                <a:solidFill>
                  <a:srgbClr val="045C75"/>
                </a:solidFill>
              </a:rPr>
              <a:pPr eaLnBrk="1" hangingPunct="1"/>
              <a:t>17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51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ko-KR" sz="4400" smtClean="0">
                <a:ea typeface="굴림" panose="020B0600000101010101" pitchFamily="50" charset="-127"/>
              </a:rPr>
              <a:t>Packet Switching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0850"/>
            <a:ext cx="8496300" cy="46037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it-IT" altLang="ko-KR" dirty="0" smtClean="0">
                <a:ea typeface="굴림" panose="020B0600000101010101" pitchFamily="50" charset="-127"/>
              </a:rPr>
              <a:t>No transmission capacity is dedicated along the routing path (efficient bandwidth utilization)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No call setup needed before data transmission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Data is transmitted in a sequence of packets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Store and forward</a:t>
            </a:r>
          </a:p>
          <a:p>
            <a:pPr eaLnBrk="1" hangingPunct="1"/>
            <a:r>
              <a:rPr lang="it-IT" altLang="ko-KR" dirty="0" smtClean="0">
                <a:ea typeface="굴림" panose="020B0600000101010101" pitchFamily="50" charset="-127"/>
              </a:rPr>
              <a:t>Best-effort packet delivery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Each packet is independent of each other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Out-of-order delivery is possible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No delivery guarantee</a:t>
            </a:r>
          </a:p>
          <a:p>
            <a:pPr lvl="1" eaLnBrk="1" hangingPunct="1"/>
            <a:r>
              <a:rPr lang="it-IT" altLang="ko-KR" dirty="0" smtClean="0">
                <a:ea typeface="굴림" panose="020B0600000101010101" pitchFamily="50" charset="-127"/>
              </a:rPr>
              <a:t>No state preserved at the network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9C1607-709A-4D8A-84B8-7334CE8FA954}" type="slidenum">
              <a:rPr lang="en-GB" altLang="ko-KR">
                <a:solidFill>
                  <a:srgbClr val="045C75"/>
                </a:solidFill>
              </a:rPr>
              <a:pPr eaLnBrk="1" hangingPunct="1"/>
              <a:t>18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64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ko-KR" sz="4400" smtClean="0">
                <a:ea typeface="굴림" panose="020B0600000101010101" pitchFamily="50" charset="-127"/>
              </a:rPr>
              <a:t>Virtual Circuit Packet Switching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60513"/>
            <a:ext cx="8305800" cy="5489575"/>
          </a:xfrm>
        </p:spPr>
        <p:txBody>
          <a:bodyPr/>
          <a:lstStyle/>
          <a:p>
            <a:pPr eaLnBrk="1" hangingPunct="1"/>
            <a:r>
              <a:rPr lang="it-IT" altLang="ko-KR" sz="2400" dirty="0" smtClean="0">
                <a:ea typeface="굴림" panose="020B0600000101010101" pitchFamily="50" charset="-127"/>
              </a:rPr>
              <a:t>An initial phase is used to setup a fixed route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Similar to circuit switching, except that a delay occurs at each node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Call request and Call accept must both wait their turns for transmission</a:t>
            </a:r>
          </a:p>
          <a:p>
            <a:pPr eaLnBrk="1" hangingPunct="1"/>
            <a:r>
              <a:rPr lang="it-IT" altLang="ko-KR" sz="2400" dirty="0" smtClean="0">
                <a:ea typeface="굴림" panose="020B0600000101010101" pitchFamily="50" charset="-127"/>
              </a:rPr>
              <a:t>Upon path set-up, the virtual circuit appears to the user as a dedicated circuit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The circuit is actually shared among multiple users</a:t>
            </a:r>
          </a:p>
          <a:p>
            <a:pPr eaLnBrk="1" hangingPunct="1"/>
            <a:r>
              <a:rPr lang="it-IT" altLang="ko-KR" sz="2400" dirty="0" smtClean="0">
                <a:ea typeface="굴림" panose="020B0600000101010101" pitchFamily="50" charset="-127"/>
              </a:rPr>
              <a:t>Destination address no longer required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Only a virtual circuit number is needed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Packets have shorter headers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Faster forwarding</a:t>
            </a:r>
          </a:p>
          <a:p>
            <a:pPr eaLnBrk="1" hangingPunct="1"/>
            <a:r>
              <a:rPr lang="it-IT" altLang="ko-KR" sz="2400" dirty="0" smtClean="0">
                <a:ea typeface="굴림" panose="020B0600000101010101" pitchFamily="50" charset="-127"/>
              </a:rPr>
              <a:t>Packets follow the same routing path</a:t>
            </a:r>
          </a:p>
          <a:p>
            <a:pPr lvl="1" eaLnBrk="1" hangingPunct="1"/>
            <a:r>
              <a:rPr lang="it-IT" altLang="ko-KR" sz="2000" dirty="0" smtClean="0">
                <a:ea typeface="굴림" panose="020B0600000101010101" pitchFamily="50" charset="-127"/>
              </a:rPr>
              <a:t>no order disruption</a:t>
            </a:r>
          </a:p>
          <a:p>
            <a:r>
              <a:rPr lang="it-IT" altLang="ko-KR" sz="2400" dirty="0" smtClean="0">
                <a:ea typeface="굴림" panose="020B0600000101010101" pitchFamily="50" charset="-127"/>
              </a:rPr>
              <a:t>X.25, Frame Relay, ATM, MPLS, etc. 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87532E-1B7C-4102-A871-EBFC66784444}" type="slidenum">
              <a:rPr lang="en-GB" altLang="ko-KR">
                <a:solidFill>
                  <a:srgbClr val="045C75"/>
                </a:solidFill>
              </a:rPr>
              <a:pPr eaLnBrk="1" hangingPunct="1"/>
              <a:t>19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hot topics in networking/networked systems research</a:t>
            </a:r>
          </a:p>
          <a:p>
            <a:pPr lvl="1"/>
            <a:r>
              <a:rPr lang="en-US" dirty="0" smtClean="0"/>
              <a:t>Software-defined networking (SDN)</a:t>
            </a:r>
          </a:p>
          <a:p>
            <a:pPr lvl="1"/>
            <a:r>
              <a:rPr lang="en-US" dirty="0" smtClean="0"/>
              <a:t>Network functions </a:t>
            </a:r>
            <a:r>
              <a:rPr lang="en-US" dirty="0"/>
              <a:t>v</a:t>
            </a:r>
            <a:r>
              <a:rPr lang="en-US" dirty="0" smtClean="0"/>
              <a:t>irtualization (NFV)</a:t>
            </a:r>
          </a:p>
          <a:p>
            <a:r>
              <a:rPr lang="en-US" dirty="0" smtClean="0"/>
              <a:t>Activity: read and discuss research papers</a:t>
            </a:r>
          </a:p>
          <a:p>
            <a:pPr lvl="1"/>
            <a:r>
              <a:rPr lang="en-US" dirty="0" smtClean="0"/>
              <a:t>SIGCOMM, NSDI, CCR, </a:t>
            </a:r>
            <a:r>
              <a:rPr lang="en-US" altLang="ko-KR" dirty="0"/>
              <a:t>NDSS, </a:t>
            </a:r>
            <a:r>
              <a:rPr lang="en-US" dirty="0" smtClean="0"/>
              <a:t>OSDI, SOSP, …</a:t>
            </a:r>
          </a:p>
          <a:p>
            <a:r>
              <a:rPr lang="en-US" dirty="0" smtClean="0"/>
              <a:t>Goal: understand the concepts &amp; </a:t>
            </a:r>
            <a:r>
              <a:rPr lang="en-US" b="1" i="1" dirty="0" smtClean="0"/>
              <a:t>develop and execute</a:t>
            </a:r>
            <a:r>
              <a:rPr lang="en-US" dirty="0" smtClean="0"/>
              <a:t> your own research ideas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5763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ko-KR" sz="4400" smtClean="0">
                <a:ea typeface="굴림" panose="020B0600000101010101" pitchFamily="50" charset="-127"/>
              </a:rPr>
              <a:t>Timing comparison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F83C98-BB6A-4CD2-8F0C-26BC45BE5497}" type="slidenum">
              <a:rPr lang="en-GB" altLang="ko-KR">
                <a:solidFill>
                  <a:srgbClr val="045C75"/>
                </a:solidFill>
              </a:rPr>
              <a:pPr eaLnBrk="1" hangingPunct="1"/>
              <a:t>20</a:t>
            </a:fld>
            <a:endParaRPr lang="en-GB" altLang="ko-KR">
              <a:solidFill>
                <a:srgbClr val="045C75"/>
              </a:solidFill>
            </a:endParaRP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9" t="4633" r="3580" b="9265"/>
          <a:stretch>
            <a:fillRect/>
          </a:stretch>
        </p:blipFill>
        <p:spPr bwMode="auto">
          <a:xfrm>
            <a:off x="1033463" y="1495425"/>
            <a:ext cx="7180262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364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smtClean="0"/>
              <a:t>Addressing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Providing suitable identifiers to nodes</a:t>
            </a:r>
          </a:p>
          <a:p>
            <a:pPr lvl="1"/>
            <a:r>
              <a:rPr lang="en-US" altLang="ko-KR" dirty="0" smtClean="0"/>
              <a:t>So you can direct data to a node (</a:t>
            </a:r>
            <a:r>
              <a:rPr lang="en-US" altLang="ko-KR" dirty="0" err="1" smtClean="0"/>
              <a:t>dest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So you know which node sent the data (</a:t>
            </a:r>
            <a:r>
              <a:rPr lang="en-US" altLang="ko-KR" dirty="0" err="1" smtClean="0"/>
              <a:t>src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…and how to send back to that node</a:t>
            </a:r>
          </a:p>
          <a:p>
            <a:r>
              <a:rPr lang="en-US" altLang="ko-KR" dirty="0" smtClean="0"/>
              <a:t>Key concepts in addressing</a:t>
            </a:r>
          </a:p>
          <a:p>
            <a:pPr lvl="1"/>
            <a:r>
              <a:rPr lang="en-US" altLang="ko-KR" dirty="0" smtClean="0"/>
              <a:t>Number of unique addresses</a:t>
            </a:r>
          </a:p>
          <a:p>
            <a:pPr lvl="1"/>
            <a:r>
              <a:rPr lang="en-US" altLang="ko-KR" dirty="0" smtClean="0"/>
              <a:t>Flat vs. hierarchical structure</a:t>
            </a:r>
          </a:p>
          <a:p>
            <a:pPr lvl="1"/>
            <a:r>
              <a:rPr lang="en-US" altLang="ko-KR" dirty="0" smtClean="0"/>
              <a:t>Persistent vs. temporary identifiers</a:t>
            </a:r>
          </a:p>
          <a:p>
            <a:pPr lvl="1"/>
            <a:r>
              <a:rPr lang="en-US" altLang="ko-KR" dirty="0" smtClean="0"/>
              <a:t>Handling diminishing address space</a:t>
            </a:r>
          </a:p>
          <a:p>
            <a:pPr lvl="1"/>
            <a:r>
              <a:rPr lang="en-US" altLang="ko-KR" dirty="0" smtClean="0"/>
              <a:t>Spoofing of source addresses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0EC630-D16B-40C6-9999-16343775B159}" type="slidenum">
              <a:rPr lang="en-GB" altLang="ko-KR">
                <a:solidFill>
                  <a:srgbClr val="045C75"/>
                </a:solidFill>
              </a:rPr>
              <a:pPr eaLnBrk="1" hangingPunct="1"/>
              <a:t>21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466725"/>
            <a:ext cx="9132887" cy="533400"/>
          </a:xfrm>
        </p:spPr>
        <p:txBody>
          <a:bodyPr>
            <a:normAutofit fontScale="90000"/>
          </a:bodyPr>
          <a:lstStyle/>
          <a:p>
            <a:r>
              <a:rPr lang="en-US" altLang="ko-KR" sz="4400" dirty="0" smtClean="0"/>
              <a:t>Comparing MAC and IP Addresses</a:t>
            </a:r>
          </a:p>
        </p:txBody>
      </p:sp>
      <p:graphicFrame>
        <p:nvGraphicFramePr>
          <p:cNvPr id="813059" name="Group 3"/>
          <p:cNvGraphicFramePr>
            <a:graphicFrameLocks noGrp="1"/>
          </p:cNvGraphicFramePr>
          <p:nvPr>
            <p:ph idx="1"/>
          </p:nvPr>
        </p:nvGraphicFramePr>
        <p:xfrm>
          <a:off x="296863" y="1536700"/>
          <a:ext cx="8448675" cy="4739640"/>
        </p:xfrm>
        <a:graphic>
          <a:graphicData uri="http://schemas.openxmlformats.org/drawingml/2006/table">
            <a:tbl>
              <a:tblPr/>
              <a:tblGrid>
                <a:gridCol w="2193925"/>
                <a:gridCol w="3030537"/>
                <a:gridCol w="3224213"/>
              </a:tblGrid>
              <a:tr h="488950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MAC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Assignment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Hard-coded in the adaptor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Configured or learned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32 bits (in v4)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Hierarchical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Portability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Constant over life of the adapter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Changes with time and 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Purpose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Delivery within a single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eaLnBrk="0" hangingPunct="0"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eaLnBrk="0" hangingPunct="0"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eaLnBrk="0" hangingPunct="0"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eaLnBrk="0" hangingPunct="0"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Delivery across an inter-network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123825" y="6289675"/>
            <a:ext cx="7135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FF0000"/>
                </a:solidFill>
              </a:rPr>
              <a:t>E.g., social security number vs. postal address</a:t>
            </a:r>
          </a:p>
        </p:txBody>
      </p:sp>
    </p:spTree>
    <p:extLst>
      <p:ext uri="{BB962C8B-B14F-4D97-AF65-F5344CB8AC3E}">
        <p14:creationId xmlns:p14="http://schemas.microsoft.com/office/powerpoint/2010/main" val="15738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359692" y="201210"/>
            <a:ext cx="8506496" cy="1143000"/>
          </a:xfrm>
        </p:spPr>
        <p:txBody>
          <a:bodyPr/>
          <a:lstStyle/>
          <a:p>
            <a:pPr eaLnBrk="1" hangingPunct="1"/>
            <a:r>
              <a:rPr lang="en-US" altLang="ko-KR" sz="4400" dirty="0" smtClean="0"/>
              <a:t>Flow Control &amp; Error Control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408988" cy="46116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ko-KR" dirty="0" smtClean="0"/>
              <a:t>Flow control</a:t>
            </a: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To p</a:t>
            </a:r>
            <a:r>
              <a:rPr lang="en-US" altLang="ko-KR" dirty="0" smtClean="0"/>
              <a:t>revent the </a:t>
            </a:r>
            <a:r>
              <a:rPr lang="en-US" altLang="ko-KR" i="1" dirty="0" smtClean="0"/>
              <a:t>receiver</a:t>
            </a:r>
            <a:r>
              <a:rPr lang="en-US" altLang="ko-KR" dirty="0" smtClean="0"/>
              <a:t> from overrunning</a:t>
            </a:r>
          </a:p>
          <a:p>
            <a:pPr lvl="1" eaLnBrk="1" hangingPunct="1"/>
            <a:r>
              <a:rPr lang="en-US" altLang="ko-KR" dirty="0" smtClean="0"/>
              <a:t>Link layer  vs. transport layer</a:t>
            </a:r>
          </a:p>
          <a:p>
            <a:pPr lvl="2" eaLnBrk="1" hangingPunct="1"/>
            <a:r>
              <a:rPr lang="en-US" altLang="ko-KR" dirty="0" smtClean="0"/>
              <a:t>Stop-and-wait and sliding window algorithm</a:t>
            </a:r>
          </a:p>
          <a:p>
            <a:pPr lvl="2" eaLnBrk="1" hangingPunct="1"/>
            <a:r>
              <a:rPr lang="en-US" altLang="ko-KR" dirty="0" smtClean="0"/>
              <a:t>TCP sliding window</a:t>
            </a:r>
            <a:r>
              <a:rPr lang="en-US" altLang="ko-KR" dirty="0" smtClean="0">
                <a:ea typeface="굴림" panose="020B0600000101010101" pitchFamily="50" charset="-127"/>
              </a:rPr>
              <a:t>: receiver says “I can receive this much”</a:t>
            </a:r>
            <a:endParaRPr lang="en-US" altLang="ko-KR" dirty="0" smtClean="0"/>
          </a:p>
          <a:p>
            <a:pPr eaLnBrk="1" hangingPunct="1"/>
            <a:r>
              <a:rPr lang="en-US" altLang="ko-KR" dirty="0" smtClean="0"/>
              <a:t>Error control </a:t>
            </a:r>
          </a:p>
          <a:p>
            <a:pPr lvl="1"/>
            <a:r>
              <a:rPr lang="en-US" altLang="ko-KR" dirty="0" smtClean="0"/>
              <a:t>Guards against loss or damage of data </a:t>
            </a:r>
          </a:p>
          <a:p>
            <a:pPr lvl="1"/>
            <a:r>
              <a:rPr lang="en-US" altLang="ko-KR" dirty="0" smtClean="0"/>
              <a:t>Mostly error detection and retransmission</a:t>
            </a:r>
          </a:p>
          <a:p>
            <a:pPr lvl="2" eaLnBrk="1" hangingPunct="1"/>
            <a:r>
              <a:rPr lang="en-US" altLang="ko-KR" dirty="0" smtClean="0"/>
              <a:t>CRC-32 for Ethernet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</a:p>
          <a:p>
            <a:pPr lvl="2" eaLnBrk="1" hangingPunct="1"/>
            <a:r>
              <a:rPr lang="en-US" altLang="ko-KR" dirty="0" smtClean="0"/>
              <a:t>I</a:t>
            </a:r>
            <a:r>
              <a:rPr lang="en-US" altLang="ko-KR" dirty="0" smtClean="0">
                <a:ea typeface="굴림" panose="020B0600000101010101" pitchFamily="50" charset="-127"/>
              </a:rPr>
              <a:t>nternet</a:t>
            </a:r>
            <a:r>
              <a:rPr lang="en-US" altLang="ko-KR" dirty="0" smtClean="0"/>
              <a:t> checksum for IP header, UDP &amp; TCP payload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Should each layer independently implement its own?</a:t>
            </a:r>
            <a:endParaRPr lang="en-US" altLang="ko-KR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E01319-97BC-45E0-96F1-9DE5707CB4E0}" type="slidenum">
              <a:rPr lang="en-GB" altLang="ko-KR">
                <a:solidFill>
                  <a:srgbClr val="045C75"/>
                </a:solidFill>
              </a:rPr>
              <a:pPr eaLnBrk="1" hangingPunct="1"/>
              <a:t>23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395288"/>
            <a:ext cx="8229600" cy="1143000"/>
          </a:xfrm>
        </p:spPr>
        <p:txBody>
          <a:bodyPr/>
          <a:lstStyle/>
          <a:p>
            <a:r>
              <a:rPr lang="en-US" altLang="ko-KR" sz="4400" smtClean="0"/>
              <a:t>Congestion Control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622424"/>
            <a:ext cx="8480425" cy="53708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/>
              <a:t>Congestion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400" dirty="0" smtClean="0"/>
              <a:t>To prevent the </a:t>
            </a:r>
            <a:r>
              <a:rPr lang="en-US" altLang="ko-KR" sz="2400" i="1" dirty="0" smtClean="0"/>
              <a:t>network</a:t>
            </a:r>
            <a:r>
              <a:rPr lang="en-US" altLang="ko-KR" sz="2400" dirty="0" smtClean="0"/>
              <a:t> from overrunning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400" dirty="0" smtClean="0"/>
              <a:t>Reduce the rate if you see a sign of congestion(= </a:t>
            </a:r>
            <a:r>
              <a:rPr lang="en-US" altLang="ko-KR" sz="2400" dirty="0" err="1" smtClean="0"/>
              <a:t>pkt</a:t>
            </a:r>
            <a:r>
              <a:rPr lang="en-US" altLang="ko-KR" sz="2400" dirty="0" smtClean="0"/>
              <a:t> loss)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z="2000" dirty="0" smtClean="0"/>
              <a:t>TCP : Additive Increase Multiplicative Decrease (AIMD)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400" dirty="0" smtClean="0"/>
              <a:t>Explicit congestion notification</a:t>
            </a:r>
            <a:r>
              <a:rPr lang="en-US" altLang="ko-KR" sz="2400" dirty="0" smtClean="0">
                <a:ea typeface="굴림" panose="020B0600000101010101" pitchFamily="50" charset="-127"/>
              </a:rPr>
              <a:t> </a:t>
            </a:r>
            <a:r>
              <a:rPr lang="en-US" altLang="ko-KR" sz="2400" dirty="0" smtClean="0"/>
              <a:t>(ECN)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z="2000" dirty="0" smtClean="0"/>
              <a:t>Router sets a bit in </a:t>
            </a:r>
            <a:r>
              <a:rPr lang="en-US" altLang="ko-KR" sz="2000" smtClean="0"/>
              <a:t>the TCP </a:t>
            </a:r>
            <a:r>
              <a:rPr lang="en-US" altLang="ko-KR" sz="2000" dirty="0" smtClean="0"/>
              <a:t>header</a:t>
            </a:r>
          </a:p>
          <a:p>
            <a:pPr>
              <a:lnSpc>
                <a:spcPct val="90000"/>
              </a:lnSpc>
            </a:pPr>
            <a:r>
              <a:rPr lang="en-US" altLang="ko-KR" sz="2800" dirty="0" smtClean="0"/>
              <a:t>Issues with congestion control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How to infer congestion?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How to react to it?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Who should enforce it?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How to prevent malicious users?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What are the goals?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D9009-4777-418F-AC05-0930E26255A6}" type="slidenum">
              <a:rPr lang="en-GB" altLang="ko-KR">
                <a:solidFill>
                  <a:srgbClr val="045C75"/>
                </a:solidFill>
              </a:rPr>
              <a:pPr eaLnBrk="1" hangingPunct="1"/>
              <a:t>24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125882"/>
            <a:ext cx="8229600" cy="1143000"/>
          </a:xfrm>
        </p:spPr>
        <p:txBody>
          <a:bodyPr/>
          <a:lstStyle/>
          <a:p>
            <a:r>
              <a:rPr lang="en-US" altLang="ko-KR" sz="4400" dirty="0" smtClean="0"/>
              <a:t>Performance Measures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5205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Bandwidth vs. throughput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Bandwidth: diameter of a pipe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Throughput: measured bandwidth</a:t>
            </a:r>
          </a:p>
          <a:p>
            <a:pPr>
              <a:lnSpc>
                <a:spcPct val="90000"/>
              </a:lnSpc>
            </a:pPr>
            <a:r>
              <a:rPr lang="en-US" altLang="ko-KR" dirty="0" smtClean="0"/>
              <a:t>Delay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Propagation delay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Transmission delay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Queuing delay</a:t>
            </a:r>
          </a:p>
          <a:p>
            <a:pPr>
              <a:lnSpc>
                <a:spcPct val="90000"/>
              </a:lnSpc>
            </a:pPr>
            <a:r>
              <a:rPr lang="en-US" altLang="ko-KR" dirty="0" smtClean="0"/>
              <a:t>Keep the pipe full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Bandwidth-delay product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/>
              <a:t>Transfer time = 1*RTT + data size/bandwidth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How long it takes for the last byte to be </a:t>
            </a:r>
            <a:r>
              <a:rPr lang="en-US" altLang="ko-KR" dirty="0" err="1" smtClean="0"/>
              <a:t>ACK’ed</a:t>
            </a:r>
            <a:endParaRPr lang="en-US" altLang="ko-KR" dirty="0" smtClean="0"/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Ignores queuing delay, errors and retransmission</a:t>
            </a:r>
          </a:p>
          <a:p>
            <a:pPr lvl="1">
              <a:lnSpc>
                <a:spcPct val="90000"/>
              </a:lnSpc>
            </a:pPr>
            <a:endParaRPr lang="en-US" altLang="ko-KR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0D7C46-3216-432B-8C48-6A04AD5DDDAA}" type="slidenum">
              <a:rPr lang="en-GB" altLang="ko-KR">
                <a:solidFill>
                  <a:srgbClr val="045C75"/>
                </a:solidFill>
              </a:rPr>
              <a:pPr eaLnBrk="1" hangingPunct="1"/>
              <a:t>25</a:t>
            </a:fld>
            <a:endParaRPr lang="en-GB" altLang="ko-K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Administrativia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922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Lecturer: KyoungSoo Park</a:t>
            </a:r>
          </a:p>
          <a:p>
            <a:pPr lvl="1"/>
            <a:r>
              <a:rPr lang="en-US" altLang="ko-KR" dirty="0" smtClean="0"/>
              <a:t>Office: N1-813</a:t>
            </a:r>
          </a:p>
          <a:p>
            <a:pPr lvl="1"/>
            <a:r>
              <a:rPr lang="en-US" altLang="ko-KR" dirty="0" smtClean="0"/>
              <a:t>email: kyoungsoo@ee.kaist.ac.kr</a:t>
            </a:r>
          </a:p>
          <a:p>
            <a:pPr lvl="1"/>
            <a:r>
              <a:rPr lang="en-US" altLang="ko-KR" dirty="0" smtClean="0"/>
              <a:t>Homepage: http://www.ndsl.kaist.edu/~kyoungsoo/</a:t>
            </a:r>
          </a:p>
          <a:p>
            <a:r>
              <a:rPr lang="en-US" altLang="ko-KR" dirty="0" smtClean="0"/>
              <a:t>No TAs for the course</a:t>
            </a:r>
          </a:p>
          <a:p>
            <a:pPr lvl="1"/>
            <a:r>
              <a:rPr lang="en-US" altLang="ko-KR" dirty="0" smtClean="0"/>
              <a:t>We may take turns if needed, but probably not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Administrativia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Meeting time &amp; Place</a:t>
            </a:r>
          </a:p>
          <a:p>
            <a:pPr lvl="1"/>
            <a:r>
              <a:rPr lang="en-US" altLang="ko-KR" dirty="0" smtClean="0"/>
              <a:t>M/W 10:30-11:45am</a:t>
            </a:r>
          </a:p>
          <a:p>
            <a:pPr lvl="1"/>
            <a:r>
              <a:rPr lang="en-US" altLang="ko-KR" dirty="0" smtClean="0"/>
              <a:t>Classroom: N1-114 (here)</a:t>
            </a:r>
          </a:p>
          <a:p>
            <a:r>
              <a:rPr lang="en-US" altLang="ko-KR" dirty="0" smtClean="0"/>
              <a:t>Class homepage</a:t>
            </a:r>
          </a:p>
          <a:p>
            <a:pPr lvl="1"/>
            <a:r>
              <a:rPr lang="en-US" altLang="ko-KR" dirty="0" smtClean="0">
                <a:hlinkClick r:id="rId2"/>
              </a:rPr>
              <a:t>http://www.ndsl.kaist.edu/~kyoungsoo/ee807/</a:t>
            </a:r>
            <a:endParaRPr lang="en-US" altLang="ko-KR" dirty="0" smtClean="0"/>
          </a:p>
          <a:p>
            <a:r>
              <a:rPr lang="en-US" altLang="ko-KR" dirty="0" smtClean="0"/>
              <a:t>Piazza</a:t>
            </a:r>
          </a:p>
          <a:p>
            <a:pPr lvl="1"/>
            <a:r>
              <a:rPr lang="en-US" altLang="ko-KR" u="sng" dirty="0">
                <a:hlinkClick r:id="rId3"/>
              </a:rPr>
              <a:t>https://</a:t>
            </a:r>
            <a:r>
              <a:rPr lang="en-US" altLang="ko-KR" u="sng" dirty="0" smtClean="0">
                <a:hlinkClick r:id="rId3"/>
              </a:rPr>
              <a:t>piazza.com/kaist.ac.kr/fall2014/ee807/home</a:t>
            </a:r>
            <a:endParaRPr lang="en-US" altLang="ko-KR" u="sng" dirty="0" smtClean="0"/>
          </a:p>
          <a:p>
            <a:pPr lvl="1"/>
            <a:r>
              <a:rPr lang="en-US" altLang="ko-KR" dirty="0" smtClean="0"/>
              <a:t>Paper review submission</a:t>
            </a:r>
          </a:p>
          <a:p>
            <a:pPr lvl="1"/>
            <a:r>
              <a:rPr lang="en-US" altLang="ko-KR" dirty="0" smtClean="0"/>
              <a:t>Online discussion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Component: Paper Review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4017" y="1417638"/>
            <a:ext cx="8596648" cy="511492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(1-)2 papers per class </a:t>
            </a:r>
          </a:p>
          <a:p>
            <a:pPr lvl="1"/>
            <a:r>
              <a:rPr lang="en-US" altLang="ko-KR" dirty="0" smtClean="0"/>
              <a:t>0.5 to 1 page for each review</a:t>
            </a:r>
          </a:p>
          <a:p>
            <a:r>
              <a:rPr lang="en-US" altLang="ko-KR" dirty="0" smtClean="0"/>
              <a:t>Typical review format</a:t>
            </a:r>
          </a:p>
          <a:p>
            <a:pPr lvl="1"/>
            <a:r>
              <a:rPr lang="en-US" altLang="ko-KR" dirty="0" smtClean="0"/>
              <a:t>(1) summary of the paper</a:t>
            </a:r>
          </a:p>
          <a:p>
            <a:pPr lvl="1"/>
            <a:r>
              <a:rPr lang="en-US" altLang="ko-KR" dirty="0" smtClean="0"/>
              <a:t>(2) </a:t>
            </a:r>
            <a:r>
              <a:rPr lang="en-US" altLang="ko-KR" dirty="0"/>
              <a:t>o</a:t>
            </a:r>
            <a:r>
              <a:rPr lang="en-US" altLang="ko-KR" dirty="0" smtClean="0"/>
              <a:t>verall strength/weakness of the paper </a:t>
            </a:r>
          </a:p>
          <a:p>
            <a:pPr lvl="1"/>
            <a:r>
              <a:rPr lang="en-US" altLang="ko-KR" dirty="0" smtClean="0"/>
              <a:t>(3) in-depth review:  most important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ko-KR" dirty="0" smtClean="0"/>
              <a:t>Read “how to read a </a:t>
            </a:r>
            <a:r>
              <a:rPr lang="en-US" altLang="ko-KR" dirty="0"/>
              <a:t>paper” </a:t>
            </a:r>
            <a:r>
              <a:rPr lang="en-US" altLang="ko-KR" dirty="0" smtClean="0"/>
              <a:t>by </a:t>
            </a:r>
            <a:r>
              <a:rPr lang="en-US" altLang="ko-KR" dirty="0"/>
              <a:t>S. </a:t>
            </a:r>
            <a:r>
              <a:rPr lang="en-US" altLang="ko-KR" dirty="0" err="1" smtClean="0"/>
              <a:t>Keshav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Linked to the syllabus page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546" y="274638"/>
            <a:ext cx="8989454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Course Component: Discussion Leading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4017" y="1417638"/>
            <a:ext cx="8738315" cy="511492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Discussion leading</a:t>
            </a:r>
          </a:p>
          <a:p>
            <a:pPr lvl="1"/>
            <a:r>
              <a:rPr lang="en-US" altLang="ko-KR" dirty="0" smtClean="0"/>
              <a:t>Present a paper at each </a:t>
            </a:r>
            <a:r>
              <a:rPr lang="en-US" altLang="ko-KR" dirty="0"/>
              <a:t>class (the first one)</a:t>
            </a:r>
            <a:endParaRPr lang="en-US" altLang="ko-KR" dirty="0" smtClean="0"/>
          </a:p>
          <a:p>
            <a:pPr lvl="1"/>
            <a:r>
              <a:rPr lang="en-US" altLang="ko-KR" dirty="0"/>
              <a:t>D</a:t>
            </a:r>
            <a:r>
              <a:rPr lang="en-US" altLang="ko-KR" dirty="0" smtClean="0"/>
              <a:t>efend </a:t>
            </a:r>
            <a:r>
              <a:rPr lang="en-US" altLang="ko-KR" dirty="0"/>
              <a:t>the work as if it’s yours</a:t>
            </a:r>
          </a:p>
          <a:p>
            <a:pPr lvl="1"/>
            <a:r>
              <a:rPr lang="en-US" altLang="ko-KR" dirty="0" smtClean="0"/>
              <a:t>2 per semester, each graded by fellow students</a:t>
            </a:r>
          </a:p>
          <a:p>
            <a:pPr lvl="1"/>
            <a:r>
              <a:rPr lang="en-US" altLang="ko-KR" dirty="0" smtClean="0"/>
              <a:t>Important: introduce discussion points at the end</a:t>
            </a:r>
          </a:p>
          <a:p>
            <a:r>
              <a:rPr lang="en-US" altLang="ko-KR" dirty="0" smtClean="0"/>
              <a:t>How to prepare your slides?</a:t>
            </a:r>
          </a:p>
          <a:p>
            <a:pPr lvl="1"/>
            <a:r>
              <a:rPr lang="en-US" altLang="ko-KR" dirty="0" smtClean="0"/>
              <a:t>Make your own slides: do not simply copy &amp; paste original presenter’s slides</a:t>
            </a:r>
          </a:p>
          <a:p>
            <a:pPr lvl="2"/>
            <a:r>
              <a:rPr lang="en-US" altLang="ko-KR" dirty="0" smtClean="0"/>
              <a:t>You can borrow graphs and pictures with proper acknowledgement</a:t>
            </a:r>
          </a:p>
          <a:p>
            <a:pPr lvl="1"/>
            <a:r>
              <a:rPr lang="en-US" altLang="ko-KR" dirty="0" smtClean="0"/>
              <a:t>Read “how to give a good presentation”</a:t>
            </a:r>
          </a:p>
          <a:p>
            <a:pPr lvl="2"/>
            <a:r>
              <a:rPr lang="en-US" altLang="ko-KR" dirty="0" smtClean="0"/>
              <a:t>Linked to syllabus page (as well as other links)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Component: Project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2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most important part of the course</a:t>
            </a:r>
          </a:p>
          <a:p>
            <a:r>
              <a:rPr lang="en-US" altLang="ko-KR" dirty="0" smtClean="0"/>
              <a:t>You develop/execute your own research idea</a:t>
            </a:r>
          </a:p>
          <a:p>
            <a:pPr lvl="1"/>
            <a:r>
              <a:rPr lang="en-US" altLang="ko-KR" dirty="0" smtClean="0"/>
              <a:t>By reading other ideas and how they execute</a:t>
            </a:r>
          </a:p>
          <a:p>
            <a:pPr lvl="1"/>
            <a:r>
              <a:rPr lang="en-US" altLang="ko-KR" dirty="0" smtClean="0"/>
              <a:t>In a group of one or two people (no more than two)</a:t>
            </a:r>
          </a:p>
          <a:p>
            <a:r>
              <a:rPr lang="en-US" altLang="ko-KR" dirty="0" smtClean="0"/>
              <a:t>From idea inception to result presentation</a:t>
            </a:r>
          </a:p>
          <a:p>
            <a:pPr lvl="1"/>
            <a:r>
              <a:rPr lang="en-US" altLang="ko-KR" dirty="0" smtClean="0"/>
              <a:t>Motivation, design, implementation, evaluation</a:t>
            </a:r>
          </a:p>
          <a:p>
            <a:pPr lvl="1"/>
            <a:r>
              <a:rPr lang="en-US" altLang="ko-KR" dirty="0" smtClean="0"/>
              <a:t>Final paper: two-column, 10pt, 10+ pages </a:t>
            </a:r>
          </a:p>
          <a:p>
            <a:r>
              <a:rPr lang="en-US" altLang="ko-KR" dirty="0" smtClean="0"/>
              <a:t>Don’t wait until the last minute</a:t>
            </a:r>
          </a:p>
          <a:p>
            <a:pPr lvl="1"/>
            <a:r>
              <a:rPr lang="en-US" altLang="ko-KR" dirty="0" smtClean="0"/>
              <a:t>Start thinking what would be intellectually challenging and useful, and fun!</a:t>
            </a:r>
          </a:p>
          <a:p>
            <a:pPr lvl="1"/>
            <a:r>
              <a:rPr lang="en-US" altLang="ko-KR" dirty="0" smtClean="0"/>
              <a:t>Discuss with me a rough idea </a:t>
            </a:r>
            <a:r>
              <a:rPr lang="en-US" altLang="ko-KR" b="1" i="1" dirty="0" smtClean="0"/>
              <a:t>before proposal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 Can be Literature Review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Pick a subject &amp; read at least 10 papers (not discussed in class) around it</a:t>
            </a:r>
          </a:p>
          <a:p>
            <a:pPr lvl="1"/>
            <a:r>
              <a:rPr lang="en-US" altLang="ko-KR" dirty="0" smtClean="0"/>
              <a:t>Literature review should be an </a:t>
            </a:r>
            <a:r>
              <a:rPr lang="en-US" altLang="ko-KR" b="1" i="1" dirty="0" smtClean="0"/>
              <a:t>individual</a:t>
            </a:r>
            <a:r>
              <a:rPr lang="en-US" altLang="ko-KR" dirty="0" smtClean="0"/>
              <a:t> work</a:t>
            </a:r>
          </a:p>
          <a:p>
            <a:r>
              <a:rPr lang="en-US" altLang="ko-KR" dirty="0" smtClean="0"/>
              <a:t>You review the subject</a:t>
            </a:r>
          </a:p>
          <a:p>
            <a:pPr lvl="1"/>
            <a:r>
              <a:rPr lang="en-US" altLang="ko-KR" dirty="0" smtClean="0"/>
              <a:t>Think of writing a survey paper</a:t>
            </a:r>
          </a:p>
          <a:p>
            <a:pPr lvl="1"/>
            <a:r>
              <a:rPr lang="en-US" altLang="ko-KR" dirty="0" smtClean="0"/>
              <a:t>10+ paper reviews + 1 final summary paper</a:t>
            </a:r>
          </a:p>
          <a:p>
            <a:pPr lvl="1"/>
            <a:r>
              <a:rPr lang="en-US" altLang="ko-KR" dirty="0" smtClean="0"/>
              <a:t>Proposal: what subject to review, why is it important, points to compare,…</a:t>
            </a:r>
          </a:p>
          <a:p>
            <a:pPr lvl="1"/>
            <a:r>
              <a:rPr lang="en-US" altLang="ko-KR" dirty="0" smtClean="0"/>
              <a:t>Presentation: overall review on the subject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Grading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97487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Discussion leading: 10%</a:t>
            </a:r>
          </a:p>
          <a:p>
            <a:pPr lvl="1"/>
            <a:r>
              <a:rPr lang="en-US" altLang="ko-KR" dirty="0" smtClean="0"/>
              <a:t>Graded by fellow students (by filling in a grading sheet)</a:t>
            </a:r>
          </a:p>
          <a:p>
            <a:r>
              <a:rPr lang="en-US" altLang="ko-KR" dirty="0" smtClean="0"/>
              <a:t>Discussion participation: 10%</a:t>
            </a:r>
          </a:p>
          <a:p>
            <a:pPr lvl="1"/>
            <a:r>
              <a:rPr lang="en-US" altLang="ko-KR" dirty="0" smtClean="0"/>
              <a:t>Graded by professor (your grading sheet)</a:t>
            </a:r>
          </a:p>
          <a:p>
            <a:pPr lvl="1"/>
            <a:r>
              <a:rPr lang="en-US" altLang="ko-KR" dirty="0" smtClean="0"/>
              <a:t>Might take quizzes in case of lack of participation</a:t>
            </a:r>
          </a:p>
          <a:p>
            <a:r>
              <a:rPr lang="en-US" altLang="ko-KR" dirty="0" smtClean="0"/>
              <a:t>Paper review: 30%</a:t>
            </a:r>
          </a:p>
          <a:p>
            <a:pPr lvl="1"/>
            <a:r>
              <a:rPr lang="en-US" altLang="ko-KR" dirty="0" smtClean="0"/>
              <a:t>1-2 papers per class, upload reviews to piazza before class starts (any late reviews are </a:t>
            </a:r>
            <a:r>
              <a:rPr lang="en-US" altLang="ko-KR" b="1" dirty="0" smtClean="0"/>
              <a:t>not</a:t>
            </a:r>
            <a:r>
              <a:rPr lang="en-US" altLang="ko-KR" dirty="0" smtClean="0"/>
              <a:t> counted)</a:t>
            </a:r>
          </a:p>
          <a:p>
            <a:pPr lvl="1"/>
            <a:r>
              <a:rPr lang="en-US" altLang="ko-KR" dirty="0" smtClean="0"/>
              <a:t>You have an option to skip two times (=1 week) throughout the semester (let me know when you skip)</a:t>
            </a:r>
          </a:p>
          <a:p>
            <a:r>
              <a:rPr lang="en-US" altLang="ko-KR" dirty="0" smtClean="0"/>
              <a:t>Project proposal: 10% </a:t>
            </a:r>
          </a:p>
          <a:p>
            <a:pPr lvl="1"/>
            <a:r>
              <a:rPr lang="en-US" altLang="ko-KR" dirty="0" smtClean="0"/>
              <a:t>2-page write-up due 9pm on 10/18</a:t>
            </a:r>
          </a:p>
          <a:p>
            <a:r>
              <a:rPr lang="en-US" altLang="ko-KR" dirty="0" smtClean="0"/>
              <a:t>Final presentation &amp; paper: </a:t>
            </a:r>
            <a:r>
              <a:rPr lang="en-US" altLang="ko-KR" dirty="0"/>
              <a:t>3</a:t>
            </a:r>
            <a:r>
              <a:rPr lang="en-US" altLang="ko-KR" dirty="0" smtClean="0"/>
              <a:t>0%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</TotalTime>
  <Words>1409</Words>
  <Application>Microsoft Office PowerPoint</Application>
  <PresentationFormat>화면 슬라이드 쇼(4:3)</PresentationFormat>
  <Paragraphs>265</Paragraphs>
  <Slides>25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</vt:lpstr>
      <vt:lpstr>맑은 고딕</vt:lpstr>
      <vt:lpstr>Arial</vt:lpstr>
      <vt:lpstr>Calibri</vt:lpstr>
      <vt:lpstr>Tahoma</vt:lpstr>
      <vt:lpstr>Office Theme</vt:lpstr>
      <vt:lpstr>EE807 Software-defined  Networked Computing</vt:lpstr>
      <vt:lpstr>Class Overview</vt:lpstr>
      <vt:lpstr>Administrativia</vt:lpstr>
      <vt:lpstr>Administrativia</vt:lpstr>
      <vt:lpstr>Course Component: Paper Review</vt:lpstr>
      <vt:lpstr>Course Component: Discussion Leading</vt:lpstr>
      <vt:lpstr>Course Component: Project</vt:lpstr>
      <vt:lpstr>Project Can be Literature Review</vt:lpstr>
      <vt:lpstr>Grading</vt:lpstr>
      <vt:lpstr>Topics and Tentative Schedule</vt:lpstr>
      <vt:lpstr>Discussion Leading</vt:lpstr>
      <vt:lpstr>Computer Networks Review: (Some Important) Building Blocks</vt:lpstr>
      <vt:lpstr>Heat Map of the Entire Internet</vt:lpstr>
      <vt:lpstr>Multiplexing</vt:lpstr>
      <vt:lpstr>Switching and Forwarding</vt:lpstr>
      <vt:lpstr>Circuit Switching</vt:lpstr>
      <vt:lpstr>Circuit Switching</vt:lpstr>
      <vt:lpstr>Packet Switching</vt:lpstr>
      <vt:lpstr>Virtual Circuit Packet Switching</vt:lpstr>
      <vt:lpstr>Timing comparison</vt:lpstr>
      <vt:lpstr>Addressing</vt:lpstr>
      <vt:lpstr>Comparing MAC and IP Addresses</vt:lpstr>
      <vt:lpstr>Flow Control &amp; Error Control</vt:lpstr>
      <vt:lpstr>Congestion Control</vt:lpstr>
      <vt:lpstr>Performance Measures</vt:lpstr>
    </vt:vector>
  </TitlesOfParts>
  <Manager/>
  <Company>University of Washington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EE807</dc:title>
  <dc:subject/>
  <dc:creator>KyoungSoo Park</dc:creator>
  <cp:keywords/>
  <dc:description>Copyright 2012 Thomas Anderson</dc:description>
  <cp:lastModifiedBy>KyoungSoo</cp:lastModifiedBy>
  <cp:revision>218</cp:revision>
  <cp:lastPrinted>2012-09-23T22:40:33Z</cp:lastPrinted>
  <dcterms:created xsi:type="dcterms:W3CDTF">2012-12-15T05:42:48Z</dcterms:created>
  <dcterms:modified xsi:type="dcterms:W3CDTF">2014-09-01T01:12:33Z</dcterms:modified>
  <cp:category/>
</cp:coreProperties>
</file>