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5F6DF-DD54-4D4A-9E34-038536F9BC1C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06E7C-6BDA-4876-82A8-F2044634B3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4339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C3BB96F-A2EC-4747-872E-EB87FA1238AE}" type="slidenum">
              <a:rPr lang="en-US" altLang="ko-KR" sz="1300"/>
              <a:pPr eaLnBrk="1" hangingPunct="1"/>
              <a:t>2</a:t>
            </a:fld>
            <a:endParaRPr lang="en-US" altLang="ko-KR" sz="13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C2ADA7-C7C4-4A54-8296-DF58BF550860}" type="slidenum">
              <a:rPr lang="en-US" altLang="ko-KR" sz="1300"/>
              <a:pPr eaLnBrk="1" hangingPunct="1"/>
              <a:t>3</a:t>
            </a:fld>
            <a:endParaRPr lang="en-US" altLang="ko-KR" sz="13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6D20640-DCF9-4B8F-8C82-0FDCF6C88CDD}" type="slidenum">
              <a:rPr lang="en-US" altLang="ko-KR" sz="1300"/>
              <a:pPr eaLnBrk="1" hangingPunct="1"/>
              <a:t>4</a:t>
            </a:fld>
            <a:endParaRPr lang="en-US" altLang="ko-KR" sz="13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2B056A-D456-46A3-A522-C85BD5E78ABD}" type="slidenum">
              <a:rPr lang="en-US" altLang="ko-KR" sz="1300"/>
              <a:pPr eaLnBrk="1" hangingPunct="1"/>
              <a:t>5</a:t>
            </a:fld>
            <a:endParaRPr lang="en-US" altLang="ko-KR" sz="13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3960F75-BABE-49E1-9B9A-A7E3E73B1CFE}" type="slidenum">
              <a:rPr lang="en-US" altLang="ko-KR" sz="1300"/>
              <a:pPr eaLnBrk="1" hangingPunct="1"/>
              <a:t>6</a:t>
            </a:fld>
            <a:endParaRPr lang="en-US" altLang="ko-KR" sz="13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B325FD7-53DE-4B9A-B2AB-6EAE81A683FE}" type="slidenum">
              <a:rPr lang="en-US" altLang="ko-KR" sz="1300"/>
              <a:pPr eaLnBrk="1" hangingPunct="1"/>
              <a:t>8</a:t>
            </a:fld>
            <a:endParaRPr lang="en-US" altLang="ko-KR" sz="13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C120C2-9324-4E3A-94D9-BCA9651FD263}" type="slidenum">
              <a:rPr lang="en-US" altLang="ko-KR" sz="1300"/>
              <a:pPr eaLnBrk="1" hangingPunct="1"/>
              <a:t>9</a:t>
            </a:fld>
            <a:endParaRPr lang="en-US" altLang="ko-KR" sz="13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1010588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1010588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2B28107-049D-4216-8F5D-0E31997E66D7}" type="slidenum">
              <a:rPr lang="en-US" altLang="ko-KR" sz="1300"/>
              <a:pPr eaLnBrk="1" hangingPunct="1"/>
              <a:t>10</a:t>
            </a:fld>
            <a:endParaRPr lang="en-US" altLang="ko-KR" sz="13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098E-4E81-4980-949E-CF319202F932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6507-B71B-436C-8221-922FB8E548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9955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098E-4E81-4980-949E-CF319202F932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6507-B71B-436C-8221-922FB8E548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168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098E-4E81-4980-949E-CF319202F932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6507-B71B-436C-8221-922FB8E548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169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098E-4E81-4980-949E-CF319202F932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6507-B71B-436C-8221-922FB8E548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56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098E-4E81-4980-949E-CF319202F932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6507-B71B-436C-8221-922FB8E548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0201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098E-4E81-4980-949E-CF319202F932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6507-B71B-436C-8221-922FB8E548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757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098E-4E81-4980-949E-CF319202F932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6507-B71B-436C-8221-922FB8E548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50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098E-4E81-4980-949E-CF319202F932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6507-B71B-436C-8221-922FB8E548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500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098E-4E81-4980-949E-CF319202F932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6507-B71B-436C-8221-922FB8E548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92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098E-4E81-4980-949E-CF319202F932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6507-B71B-436C-8221-922FB8E548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572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098E-4E81-4980-949E-CF319202F932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6507-B71B-436C-8221-922FB8E548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350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5098E-4E81-4980-949E-CF319202F932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96507-B71B-436C-8221-922FB8E548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798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Assignment #2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562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Pike and Kernighan’s code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5DA60-44C9-469B-8675-F2E11869A297}" type="slidenum">
              <a:rPr lang="en-US" altLang="ko-KR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altLang="ko-KR" dirty="0" smtClean="0">
              <a:latin typeface="+mj-lt"/>
              <a:cs typeface="Courier New" pitchFamily="49" charset="0"/>
            </a:endParaRPr>
          </a:p>
        </p:txBody>
      </p:sp>
      <p:sp>
        <p:nvSpPr>
          <p:cNvPr id="40965" name="Rectangle 6"/>
          <p:cNvSpPr>
            <a:spLocks noChangeArrowheads="1"/>
          </p:cNvSpPr>
          <p:nvPr/>
        </p:nvSpPr>
        <p:spPr bwMode="auto">
          <a:xfrm>
            <a:off x="533400" y="1447800"/>
            <a:ext cx="8229600" cy="2514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/>
          <a:lstStyle/>
          <a:p>
            <a:pPr marL="228600" lvl="1" eaLnBrk="0" hangingPunct="0">
              <a:buFontTx/>
              <a:buNone/>
            </a:pPr>
            <a:endParaRPr lang="en-US" altLang="ko-KR" sz="1600" b="1">
              <a:latin typeface="Courier New" pitchFamily="49" charset="0"/>
              <a:ea typeface="굴림" charset="-127"/>
            </a:endParaRP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/* matchstar: search for c*regexp at beginning of text */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int matchstar(int c, char *regexp, char *text)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{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 do { /* a * matches zero or more instances */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     if (matchhere(regexp, text))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        return 1;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 } while (*text != '\0' &amp;&amp; (*text++ == c || c == '.'));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 return 0;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8475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Regular Expression (RE)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ko-KR" sz="2800" dirty="0" smtClean="0">
                <a:ea typeface="굴림" charset="-127"/>
              </a:rPr>
              <a:t>Represent a string pattern</a:t>
            </a:r>
          </a:p>
          <a:p>
            <a:pPr lvl="1" eaLnBrk="1" hangingPunct="1">
              <a:defRPr/>
            </a:pPr>
            <a:r>
              <a:rPr lang="en-US" altLang="ko-KR" sz="2400" dirty="0" smtClean="0">
                <a:ea typeface="굴림" charset="-127"/>
              </a:rPr>
              <a:t>Consists of regular characters and wild cards</a:t>
            </a:r>
          </a:p>
          <a:p>
            <a:pPr eaLnBrk="1" hangingPunct="1">
              <a:defRPr/>
            </a:pPr>
            <a:r>
              <a:rPr lang="en-US" altLang="ko-KR" sz="2800" dirty="0" smtClean="0">
                <a:ea typeface="굴림" charset="-127"/>
              </a:rPr>
              <a:t>Assignment #2: implement a subset of RE</a:t>
            </a:r>
          </a:p>
          <a:p>
            <a:pPr lvl="1" eaLnBrk="1" hangingPunct="1">
              <a:defRPr/>
            </a:pPr>
            <a:r>
              <a:rPr lang="en-US" altLang="ko-KR" sz="2400" dirty="0" smtClean="0">
                <a:latin typeface="Courier New" pitchFamily="49" charset="0"/>
                <a:ea typeface="굴림" charset="-127"/>
                <a:cs typeface="Courier New" pitchFamily="49" charset="0"/>
              </a:rPr>
              <a:t>c</a:t>
            </a:r>
            <a:r>
              <a:rPr lang="en-US" altLang="ko-KR" sz="2400" dirty="0" smtClean="0">
                <a:ea typeface="굴림" charset="-127"/>
              </a:rPr>
              <a:t>  matches any literal char </a:t>
            </a:r>
            <a:r>
              <a:rPr lang="en-US" altLang="ko-KR" sz="2400" dirty="0" smtClean="0">
                <a:latin typeface="Courier New" pitchFamily="49" charset="0"/>
                <a:ea typeface="굴림" charset="-127"/>
                <a:cs typeface="Courier New" pitchFamily="49" charset="0"/>
              </a:rPr>
              <a:t>'c'</a:t>
            </a:r>
            <a:r>
              <a:rPr lang="en-US" altLang="ko-KR" sz="2400" dirty="0" smtClean="0">
                <a:ea typeface="굴림" charset="-127"/>
              </a:rPr>
              <a:t> unless </a:t>
            </a:r>
            <a:r>
              <a:rPr lang="en-US" altLang="ko-KR" sz="2400" dirty="0" smtClean="0">
                <a:latin typeface="Courier New" pitchFamily="49" charset="0"/>
                <a:ea typeface="굴림" charset="-127"/>
                <a:cs typeface="Courier New" pitchFamily="49" charset="0"/>
              </a:rPr>
              <a:t>'c'</a:t>
            </a:r>
            <a:r>
              <a:rPr lang="en-US" altLang="ko-KR" sz="2400" dirty="0" smtClean="0">
                <a:ea typeface="굴림" charset="-127"/>
              </a:rPr>
              <a:t> is a wild card</a:t>
            </a:r>
          </a:p>
          <a:p>
            <a:pPr lvl="1" eaLnBrk="1" hangingPunct="1">
              <a:defRPr/>
            </a:pPr>
            <a:r>
              <a:rPr lang="en-US" altLang="ko-KR" sz="2400" dirty="0" smtClean="0">
                <a:latin typeface="Courier New" pitchFamily="49" charset="0"/>
                <a:ea typeface="굴림" charset="-127"/>
                <a:cs typeface="Courier New" pitchFamily="49" charset="0"/>
              </a:rPr>
              <a:t>^, $</a:t>
            </a:r>
            <a:r>
              <a:rPr lang="en-US" altLang="ko-KR" sz="2400" dirty="0" smtClean="0">
                <a:ea typeface="굴림" charset="-127"/>
              </a:rPr>
              <a:t>  matches the beginning and end of the input string</a:t>
            </a:r>
          </a:p>
          <a:p>
            <a:pPr lvl="1" eaLnBrk="1" hangingPunct="1">
              <a:defRPr/>
            </a:pPr>
            <a:r>
              <a:rPr lang="en-US" altLang="ko-KR" sz="2400" dirty="0" smtClean="0">
                <a:latin typeface="Courier New" pitchFamily="49" charset="0"/>
                <a:ea typeface="굴림" charset="-127"/>
                <a:cs typeface="Courier New" pitchFamily="49" charset="0"/>
              </a:rPr>
              <a:t>. </a:t>
            </a:r>
            <a:r>
              <a:rPr lang="en-US" altLang="ko-KR" sz="2400" dirty="0" smtClean="0">
                <a:ea typeface="굴림" charset="-127"/>
              </a:rPr>
              <a:t> matches any one character</a:t>
            </a:r>
          </a:p>
          <a:p>
            <a:pPr lvl="1" eaLnBrk="1" hangingPunct="1">
              <a:defRPr/>
            </a:pPr>
            <a:r>
              <a:rPr lang="en-US" altLang="ko-KR" sz="2400" dirty="0" smtClean="0">
                <a:latin typeface="Courier New" pitchFamily="49" charset="0"/>
                <a:ea typeface="굴림" charset="-127"/>
                <a:cs typeface="Courier New" pitchFamily="49" charset="0"/>
              </a:rPr>
              <a:t>?, *. + </a:t>
            </a:r>
            <a:r>
              <a:rPr lang="en-US" altLang="ko-KR" sz="2400" dirty="0" smtClean="0">
                <a:ea typeface="굴림" charset="-127"/>
              </a:rPr>
              <a:t>matches zero or one, zero or more, one or more occurrences of the previous character</a:t>
            </a:r>
          </a:p>
          <a:p>
            <a:pPr lvl="1" eaLnBrk="1" hangingPunct="1">
              <a:defRPr/>
            </a:pPr>
            <a:r>
              <a:rPr lang="en-US" altLang="ko-KR" sz="2400" dirty="0" smtClean="0">
                <a:latin typeface="Courier New" pitchFamily="49" charset="0"/>
                <a:ea typeface="굴림" charset="-127"/>
                <a:cs typeface="Courier New" pitchFamily="49" charset="0"/>
              </a:rPr>
              <a:t>\x</a:t>
            </a:r>
            <a:r>
              <a:rPr lang="en-US" altLang="ko-KR" sz="2400" dirty="0" smtClean="0">
                <a:ea typeface="굴림" charset="-127"/>
              </a:rPr>
              <a:t> matches the character, </a:t>
            </a:r>
            <a:r>
              <a:rPr lang="en-US" altLang="ko-KR" sz="2400" dirty="0" smtClean="0">
                <a:latin typeface="Courier New" pitchFamily="49" charset="0"/>
                <a:ea typeface="굴림" charset="-127"/>
                <a:cs typeface="Courier New" pitchFamily="49" charset="0"/>
              </a:rPr>
              <a:t>'x'</a:t>
            </a:r>
            <a:r>
              <a:rPr lang="en-US" altLang="ko-KR" sz="2400" dirty="0" smtClean="0">
                <a:ea typeface="굴림" charset="-127"/>
              </a:rPr>
              <a:t> if </a:t>
            </a:r>
            <a:r>
              <a:rPr lang="en-US" altLang="ko-KR" sz="2400" dirty="0" smtClean="0">
                <a:latin typeface="Courier New" pitchFamily="49" charset="0"/>
                <a:ea typeface="굴림" charset="-127"/>
                <a:cs typeface="Courier New" pitchFamily="49" charset="0"/>
              </a:rPr>
              <a:t>'x'</a:t>
            </a:r>
            <a:r>
              <a:rPr lang="en-US" altLang="ko-KR" sz="2400" dirty="0" smtClean="0">
                <a:ea typeface="굴림" charset="-127"/>
              </a:rPr>
              <a:t> is a wild card or one of the following characters:</a:t>
            </a:r>
          </a:p>
          <a:p>
            <a:pPr lvl="2" eaLnBrk="1" hangingPunct="1">
              <a:defRPr/>
            </a:pPr>
            <a:r>
              <a:rPr lang="en-US" altLang="ko-KR" sz="2000" dirty="0" smtClean="0">
                <a:latin typeface="Courier New" pitchFamily="49" charset="0"/>
                <a:ea typeface="굴림" charset="-127"/>
                <a:cs typeface="Courier New" pitchFamily="49" charset="0"/>
              </a:rPr>
              <a:t>\d, \D </a:t>
            </a:r>
            <a:r>
              <a:rPr lang="en-US" altLang="ko-KR" sz="2000" dirty="0" smtClean="0">
                <a:ea typeface="굴림" charset="-127"/>
              </a:rPr>
              <a:t>matches any decimal digit or any non-digit</a:t>
            </a:r>
          </a:p>
          <a:p>
            <a:pPr lvl="2" eaLnBrk="1" hangingPunct="1">
              <a:defRPr/>
            </a:pPr>
            <a:r>
              <a:rPr lang="en-US" altLang="ko-KR" sz="2000" dirty="0" smtClean="0">
                <a:latin typeface="Courier New" pitchFamily="49" charset="0"/>
                <a:ea typeface="굴림" charset="-127"/>
                <a:cs typeface="Courier New" pitchFamily="49" charset="0"/>
              </a:rPr>
              <a:t>\s, \S </a:t>
            </a:r>
            <a:r>
              <a:rPr lang="en-US" altLang="ko-KR" sz="2000" dirty="0" smtClean="0">
                <a:ea typeface="굴림" charset="-127"/>
              </a:rPr>
              <a:t>matches any whitespace(</a:t>
            </a:r>
            <a:r>
              <a:rPr lang="en-US" altLang="ko-KR" sz="2000" dirty="0" err="1" smtClean="0">
                <a:ea typeface="굴림" charset="-127"/>
              </a:rPr>
              <a:t>ws</a:t>
            </a:r>
            <a:r>
              <a:rPr lang="en-US" altLang="ko-KR" sz="2000" dirty="0" smtClean="0">
                <a:ea typeface="굴림" charset="-127"/>
              </a:rPr>
              <a:t>) or any non-</a:t>
            </a:r>
            <a:r>
              <a:rPr lang="en-US" altLang="ko-KR" sz="2000" dirty="0" err="1" smtClean="0">
                <a:ea typeface="굴림" charset="-127"/>
              </a:rPr>
              <a:t>ws</a:t>
            </a:r>
            <a:r>
              <a:rPr lang="en-US" altLang="ko-KR" sz="2000" dirty="0" smtClean="0">
                <a:ea typeface="굴림" charset="-127"/>
              </a:rPr>
              <a:t> character.</a:t>
            </a:r>
            <a:endParaRPr lang="en-US" altLang="ko-KR" dirty="0" smtClean="0">
              <a:ea typeface="굴림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CB5E-8DE4-46C4-808E-B757F67E14F9}" type="slidenum">
              <a:rPr lang="en-US" altLang="ko-KR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751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Skeleton Code for AS2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AE3320-092B-41F2-9C2D-783D783D5A2A}" type="slidenum">
              <a:rPr lang="en-US" altLang="ko-KR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34820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smtClean="0"/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381000" y="1447800"/>
            <a:ext cx="8534400" cy="51054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/>
          <a:lstStyle/>
          <a:p>
            <a:pPr marL="228600" lvl="1" eaLnBrk="0" hangingPunct="0">
              <a:buFontTx/>
              <a:buNone/>
            </a:pPr>
            <a:endParaRPr lang="en-US" altLang="ko-KR" sz="1600" b="1">
              <a:latin typeface="Courier New" pitchFamily="49" charset="0"/>
              <a:ea typeface="굴림" charset="-127"/>
            </a:endParaRP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int 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main(int argc, char *argv[])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{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…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if (argc &lt; 2) {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  fprintf(stderr, "usage mygrep regexp [file ...]");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  return(EXIT_FAILURE);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}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if (!</a:t>
            </a:r>
            <a:r>
              <a:rPr lang="en-US" altLang="ko-KR" sz="1600" b="1">
                <a:solidFill>
                  <a:srgbClr val="FF0000"/>
                </a:solidFill>
                <a:latin typeface="Courier New" pitchFamily="49" charset="0"/>
                <a:ea typeface="굴림" charset="-127"/>
              </a:rPr>
              <a:t>is_valid_regexp</a:t>
            </a:r>
            <a:r>
              <a:rPr lang="en-US" altLang="ko-KR" sz="1600" b="1">
                <a:latin typeface="Courier New" pitchFamily="49" charset="0"/>
                <a:ea typeface="굴림" charset="-127"/>
              </a:rPr>
              <a:t>(argv[1])) {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  fprintf(stderr, "wrong regular expression format:%s", argv[1]);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  return(EXIT_FAILURE); 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}</a:t>
            </a:r>
          </a:p>
          <a:p>
            <a:pPr marL="228600" lvl="1" eaLnBrk="0" hangingPunct="0">
              <a:buFontTx/>
              <a:buNone/>
            </a:pPr>
            <a:endParaRPr lang="en-US" altLang="ko-KR" sz="1600" b="1">
              <a:latin typeface="Courier New" pitchFamily="49" charset="0"/>
              <a:ea typeface="굴림" charset="-127"/>
            </a:endParaRP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if (argc == 2) {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   nmatch = grep(argv[1], stdin, "stdin");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} 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else {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 …</a:t>
            </a:r>
          </a:p>
        </p:txBody>
      </p:sp>
      <p:sp>
        <p:nvSpPr>
          <p:cNvPr id="8" name="구름 7"/>
          <p:cNvSpPr/>
          <p:nvPr/>
        </p:nvSpPr>
        <p:spPr>
          <a:xfrm>
            <a:off x="5562600" y="1371600"/>
            <a:ext cx="2743200" cy="1219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en-US" altLang="ko-KR" sz="2000" dirty="0"/>
              <a:t>Implement this function</a:t>
            </a:r>
            <a:endParaRPr lang="ko-KR" altLang="en-US" sz="2000" dirty="0"/>
          </a:p>
        </p:txBody>
      </p:sp>
      <p:cxnSp>
        <p:nvCxnSpPr>
          <p:cNvPr id="10" name="직선 화살표 연결선 9"/>
          <p:cNvCxnSpPr/>
          <p:nvPr/>
        </p:nvCxnSpPr>
        <p:spPr>
          <a:xfrm rot="10800000" flipV="1">
            <a:off x="3048000" y="2514600"/>
            <a:ext cx="3657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77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Skeleton code for AS2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E523F-9913-471B-BF86-B4CA5F95AAC3}" type="slidenum">
              <a:rPr lang="en-US" altLang="ko-KR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35844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smtClean="0"/>
          </a:p>
        </p:txBody>
      </p:sp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533400" y="1447800"/>
            <a:ext cx="8229600" cy="419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/>
          <a:lstStyle/>
          <a:p>
            <a:pPr marL="228600" lvl="1" eaLnBrk="0" hangingPunct="0">
              <a:buFontTx/>
              <a:buNone/>
            </a:pPr>
            <a:endParaRPr lang="en-US" altLang="ko-KR" sz="1600" b="1">
              <a:latin typeface="Courier New" pitchFamily="49" charset="0"/>
              <a:ea typeface="굴림" charset="-127"/>
            </a:endParaRP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  /* reading one file at a time */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  for (i = 2; i &lt; argc; i++) {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    f = fopen(argv[i], "r");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    if (f == NULL) {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	   fprintf(stderr, "can't open %s:", argv[i]);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	   continue;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    }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    nmatch += grep(argv[1], f, argv[i]);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    fclose(f);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  }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}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printf("Total # of matching lines: %d\n", nmatch);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>
                <a:latin typeface="Courier New" pitchFamily="49" charset="0"/>
                <a:ea typeface="굴림" charset="-127"/>
              </a:rPr>
              <a:t>  return(EXIT_SUCCESS);</a:t>
            </a:r>
          </a:p>
        </p:txBody>
      </p:sp>
    </p:spTree>
    <p:extLst>
      <p:ext uri="{BB962C8B-B14F-4D97-AF65-F5344CB8AC3E}">
        <p14:creationId xmlns:p14="http://schemas.microsoft.com/office/powerpoint/2010/main" val="186862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Skeleton code for AS2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16F24-14D0-465A-84DD-1CAD82040368}" type="slidenum">
              <a:rPr lang="en-US" altLang="ko-KR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36868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smtClean="0"/>
          </a:p>
        </p:txBody>
      </p:sp>
      <p:sp>
        <p:nvSpPr>
          <p:cNvPr id="36869" name="Rectangle 6"/>
          <p:cNvSpPr>
            <a:spLocks noChangeArrowheads="1"/>
          </p:cNvSpPr>
          <p:nvPr/>
        </p:nvSpPr>
        <p:spPr bwMode="auto">
          <a:xfrm>
            <a:off x="533400" y="1447800"/>
            <a:ext cx="8229600" cy="48768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/>
          <a:lstStyle/>
          <a:p>
            <a:pPr marL="228600" lvl="1" eaLnBrk="0" hangingPunct="0">
              <a:buFontTx/>
              <a:buNone/>
            </a:pPr>
            <a:endParaRPr lang="en-US" altLang="ko-KR" sz="1600" b="1" dirty="0">
              <a:latin typeface="Courier New" pitchFamily="49" charset="0"/>
              <a:ea typeface="굴림" charset="-127"/>
            </a:endParaRPr>
          </a:p>
          <a:p>
            <a:pPr marL="228600" lvl="1" eaLnBrk="0" hangingPunct="0">
              <a:buFontTx/>
              <a:buNone/>
            </a:pP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i</a:t>
            </a:r>
            <a:r>
              <a:rPr lang="en-US" altLang="ko-KR" sz="1600" b="1" dirty="0" err="1" smtClean="0">
                <a:latin typeface="Courier New" pitchFamily="49" charset="0"/>
                <a:ea typeface="굴림" charset="-127"/>
              </a:rPr>
              <a:t>nt</a:t>
            </a: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grep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(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const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 char*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regexp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, FILE* f,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const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 char* filename)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{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char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buf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[BUFSIZE];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int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nmatch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 = 0;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int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 n;</a:t>
            </a:r>
          </a:p>
          <a:p>
            <a:pPr marL="228600" lvl="1" eaLnBrk="0" hangingPunct="0">
              <a:buFontTx/>
              <a:buNone/>
            </a:pPr>
            <a:endParaRPr lang="en-US" altLang="ko-KR" sz="1600" b="1" dirty="0">
              <a:latin typeface="Courier New" pitchFamily="49" charset="0"/>
              <a:ea typeface="굴림" charset="-127"/>
            </a:endParaRP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while (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fgets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(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buf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,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sizeof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(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buf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), f)) {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  n =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strlen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(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buf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);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  /* terminate the input string */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  if (n &gt; 0 &amp;&amp;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buf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[n-1] == '\n')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   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buf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[n-1] = '\0';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  if (</a:t>
            </a:r>
            <a:r>
              <a:rPr lang="en-US" altLang="ko-KR" sz="1600" b="1" dirty="0">
                <a:solidFill>
                  <a:srgbClr val="FF0000"/>
                </a:solidFill>
                <a:latin typeface="Courier New" pitchFamily="49" charset="0"/>
                <a:ea typeface="굴림" charset="-127"/>
              </a:rPr>
              <a:t>match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(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regexp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,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buf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)) {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   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nmatch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++;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   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printf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("%s:%s\n", filename,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buf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);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  }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}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return(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nmatch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);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}</a:t>
            </a:r>
          </a:p>
        </p:txBody>
      </p:sp>
      <p:sp>
        <p:nvSpPr>
          <p:cNvPr id="9" name="구름 8"/>
          <p:cNvSpPr/>
          <p:nvPr/>
        </p:nvSpPr>
        <p:spPr>
          <a:xfrm>
            <a:off x="5715000" y="1905000"/>
            <a:ext cx="2743200" cy="1219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en-US" altLang="ko-KR" sz="2000" dirty="0"/>
              <a:t>Implement this function</a:t>
            </a:r>
            <a:endParaRPr lang="ko-KR" altLang="en-US" sz="2000" dirty="0"/>
          </a:p>
        </p:txBody>
      </p:sp>
      <p:cxnSp>
        <p:nvCxnSpPr>
          <p:cNvPr id="10" name="직선 화살표 연결선 9"/>
          <p:cNvCxnSpPr/>
          <p:nvPr/>
        </p:nvCxnSpPr>
        <p:spPr>
          <a:xfrm rot="10800000" flipV="1">
            <a:off x="2362200" y="3048000"/>
            <a:ext cx="46482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12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Skeleton code for AS2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910EF-9821-4FDA-81EA-A02A5B97D2D0}" type="slidenum">
              <a:rPr lang="en-US" altLang="ko-KR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20574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const char *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regexp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regexp</a:t>
            </a:r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defRPr/>
            </a:pP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const char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regexp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[]</a:t>
            </a:r>
          </a:p>
          <a:p>
            <a:pPr>
              <a:defRPr/>
            </a:pP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const char *text: input line</a:t>
            </a:r>
          </a:p>
          <a:p>
            <a:pPr lvl="1">
              <a:defRPr/>
            </a:pP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const char text[] </a:t>
            </a:r>
          </a:p>
          <a:p>
            <a:pPr>
              <a:defRPr/>
            </a:pP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const: </a:t>
            </a:r>
            <a:r>
              <a:rPr lang="en-US" altLang="ko-KR" dirty="0" smtClean="0">
                <a:latin typeface="+mj-lt"/>
                <a:cs typeface="Courier New" pitchFamily="49" charset="0"/>
              </a:rPr>
              <a:t>you cannot change the elements in the string</a:t>
            </a:r>
          </a:p>
          <a:p>
            <a:pPr lvl="1">
              <a:defRPr/>
            </a:pPr>
            <a:r>
              <a:rPr lang="en-US" altLang="ko-KR" dirty="0" smtClean="0">
                <a:latin typeface="+mj-lt"/>
                <a:cs typeface="Courier New" pitchFamily="49" charset="0"/>
              </a:rPr>
              <a:t>But you can change the pointer itself</a:t>
            </a:r>
            <a:endParaRPr lang="ko-KR" altLang="en-US" dirty="0">
              <a:latin typeface="+mj-lt"/>
              <a:cs typeface="Courier New" pitchFamily="49" charset="0"/>
            </a:endParaRPr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533400" y="1447800"/>
            <a:ext cx="8229600" cy="2743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/>
          <a:lstStyle/>
          <a:p>
            <a:pPr marL="228600" lvl="1" eaLnBrk="0" hangingPunct="0">
              <a:buFontTx/>
              <a:buNone/>
            </a:pPr>
            <a:endParaRPr lang="en-US" altLang="ko-KR" sz="1600" b="1" dirty="0">
              <a:latin typeface="Courier New" pitchFamily="49" charset="0"/>
              <a:ea typeface="굴림" charset="-127"/>
            </a:endParaRP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/*------------------------------------------------------------*/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/* match: search for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regexp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 anywhere in text. If a match is   */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/* found, return TRUE and if not, return FALSE                */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/*------------------------------------------------------------*/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int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 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match(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const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 char *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regexp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,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const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 char *text)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{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/* fill out this function */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return FALSE;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3012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char * </a:t>
            </a:r>
            <a:r>
              <a:rPr lang="en-US" altLang="ko-KR" sz="3600" dirty="0" err="1" smtClean="0"/>
              <a:t>strstr</a:t>
            </a:r>
            <a:r>
              <a:rPr lang="en-US" altLang="ko-KR" sz="3600" dirty="0" smtClean="0"/>
              <a:t>(</a:t>
            </a:r>
            <a:r>
              <a:rPr lang="en-US" altLang="ko-KR" sz="3600" dirty="0" err="1" smtClean="0"/>
              <a:t>const</a:t>
            </a:r>
            <a:r>
              <a:rPr lang="en-US" altLang="ko-KR" sz="3600" dirty="0" smtClean="0"/>
              <a:t> char* s, </a:t>
            </a:r>
            <a:r>
              <a:rPr lang="en-US" altLang="ko-KR" sz="3600" dirty="0" err="1" smtClean="0"/>
              <a:t>const</a:t>
            </a:r>
            <a:r>
              <a:rPr lang="en-US" altLang="ko-KR" sz="3600" dirty="0" smtClean="0"/>
              <a:t> char* p)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/>
              <a:t>Finds the first occurrence of the substring ‘p’ in string ‘s’, returns a pointer to the beginning of the substring</a:t>
            </a:r>
            <a:endParaRPr lang="ko-KR" alt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95536" y="2996952"/>
            <a:ext cx="8229600" cy="3744416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/>
          <a:lstStyle/>
          <a:p>
            <a:pPr marL="228600" lvl="1" eaLnBrk="0" hangingPunct="0">
              <a:buFontTx/>
              <a:buNone/>
            </a:pP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char * </a:t>
            </a:r>
            <a:r>
              <a:rPr lang="en-US" altLang="ko-KR" sz="1600" b="1" dirty="0" err="1" smtClean="0">
                <a:latin typeface="Courier New" pitchFamily="49" charset="0"/>
                <a:ea typeface="굴림" charset="-127"/>
              </a:rPr>
              <a:t>strstr</a:t>
            </a: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(</a:t>
            </a:r>
            <a:r>
              <a:rPr lang="en-US" altLang="ko-KR" sz="1600" b="1" dirty="0" err="1" smtClean="0">
                <a:latin typeface="Courier New" pitchFamily="49" charset="0"/>
                <a:ea typeface="굴림" charset="-127"/>
              </a:rPr>
              <a:t>const</a:t>
            </a: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 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char </a:t>
            </a: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*s,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const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 char </a:t>
            </a: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*p)</a:t>
            </a:r>
            <a:endParaRPr lang="en-US" altLang="ko-KR" sz="1600" b="1" dirty="0">
              <a:latin typeface="Courier New" pitchFamily="49" charset="0"/>
              <a:ea typeface="굴림" charset="-127"/>
            </a:endParaRPr>
          </a:p>
          <a:p>
            <a:pPr marL="228600" lvl="1" eaLnBrk="0" hangingPunct="0">
              <a:buFontTx/>
              <a:buNone/>
            </a:pP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{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  </a:t>
            </a:r>
            <a:r>
              <a:rPr lang="en-US" altLang="ko-KR" sz="1600" b="1" dirty="0" err="1" smtClean="0">
                <a:latin typeface="Courier New" pitchFamily="49" charset="0"/>
                <a:ea typeface="굴림" charset="-127"/>
              </a:rPr>
              <a:t>int</a:t>
            </a: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 </a:t>
            </a:r>
            <a:r>
              <a:rPr lang="en-US" altLang="ko-KR" sz="1600" b="1" dirty="0" err="1" smtClean="0">
                <a:latin typeface="Courier New" pitchFamily="49" charset="0"/>
                <a:ea typeface="굴림" charset="-127"/>
              </a:rPr>
              <a:t>len</a:t>
            </a: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 = </a:t>
            </a:r>
            <a:r>
              <a:rPr lang="en-US" altLang="ko-KR" sz="1600" b="1" dirty="0" err="1" smtClean="0">
                <a:latin typeface="Courier New" pitchFamily="49" charset="0"/>
                <a:ea typeface="굴림" charset="-127"/>
              </a:rPr>
              <a:t>strlen</a:t>
            </a: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(p);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  if (</a:t>
            </a:r>
            <a:r>
              <a:rPr lang="en-US" altLang="ko-KR" sz="1600" b="1" dirty="0" err="1" smtClean="0">
                <a:latin typeface="Courier New" pitchFamily="49" charset="0"/>
                <a:ea typeface="굴림" charset="-127"/>
              </a:rPr>
              <a:t>len</a:t>
            </a: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 == 0) 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</a:t>
            </a: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     return s;   /* empty pattern */</a:t>
            </a:r>
            <a:endParaRPr lang="en-US" altLang="ko-KR" sz="1600" b="1" dirty="0">
              <a:latin typeface="Courier New" pitchFamily="49" charset="0"/>
              <a:ea typeface="굴림" charset="-127"/>
            </a:endParaRP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</a:t>
            </a:r>
            <a:endParaRPr lang="en-US" altLang="ko-KR" sz="1600" b="1" dirty="0" smtClean="0">
              <a:latin typeface="Courier New" pitchFamily="49" charset="0"/>
              <a:ea typeface="굴림" charset="-127"/>
            </a:endParaRP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</a:t>
            </a: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 /* iterate through every possibility */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</a:t>
            </a: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 while (*s != ‘\0’) {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  	 if (</a:t>
            </a:r>
            <a:r>
              <a:rPr lang="en-US" altLang="ko-KR" sz="1600" b="1" dirty="0" err="1" smtClean="0">
                <a:latin typeface="Courier New" pitchFamily="49" charset="0"/>
                <a:ea typeface="굴림" charset="-127"/>
              </a:rPr>
              <a:t>strncmp</a:t>
            </a: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(s, p, </a:t>
            </a:r>
            <a:r>
              <a:rPr lang="en-US" altLang="ko-KR" sz="1600" b="1" dirty="0" err="1" smtClean="0">
                <a:latin typeface="Courier New" pitchFamily="49" charset="0"/>
                <a:ea typeface="굴림" charset="-127"/>
              </a:rPr>
              <a:t>len</a:t>
            </a: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) == 0)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	</a:t>
            </a: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      return s;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      }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</a:t>
            </a: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     s++;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  }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  return NULL;</a:t>
            </a:r>
            <a:endParaRPr lang="en-US" altLang="ko-KR" sz="1600" b="1" dirty="0">
              <a:latin typeface="Courier New" pitchFamily="49" charset="0"/>
              <a:ea typeface="굴림" charset="-127"/>
            </a:endParaRPr>
          </a:p>
          <a:p>
            <a:pPr marL="228600" lvl="1" eaLnBrk="0" hangingPunct="0">
              <a:buFontTx/>
              <a:buNone/>
            </a:pP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}</a:t>
            </a:r>
            <a:endParaRPr lang="en-US" altLang="ko-KR" sz="1600" b="1" dirty="0">
              <a:latin typeface="Courier New" pitchFamily="49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323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3600" smtClean="0">
                <a:latin typeface="Courier New" pitchFamily="49" charset="0"/>
                <a:ea typeface="굴림" charset="-127"/>
              </a:rPr>
              <a:t>match()</a:t>
            </a:r>
            <a:r>
              <a:rPr lang="en-US" altLang="ko-KR" sz="3600" smtClean="0">
                <a:ea typeface="굴림" charset="-127"/>
              </a:rPr>
              <a:t> Implementation Strategy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C4C14-3483-4502-9EAA-CF5F603859DD}" type="slidenum">
              <a:rPr lang="en-US" altLang="ko-KR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38916" name="내용 개체 틀 5"/>
          <p:cNvSpPr>
            <a:spLocks noGrp="1"/>
          </p:cNvSpPr>
          <p:nvPr>
            <p:ph idx="1"/>
          </p:nvPr>
        </p:nvSpPr>
        <p:spPr>
          <a:xfrm>
            <a:off x="457200" y="1752600"/>
            <a:ext cx="8579296" cy="4267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ko-KR" sz="2600" dirty="0" err="1"/>
              <a:t>matchhere</a:t>
            </a:r>
            <a:r>
              <a:rPr lang="en-US" altLang="ko-KR" sz="2600" dirty="0"/>
              <a:t>(</a:t>
            </a:r>
            <a:r>
              <a:rPr lang="en-US" altLang="ko-KR" sz="2600" dirty="0" err="1"/>
              <a:t>regexp</a:t>
            </a:r>
            <a:r>
              <a:rPr lang="en-US" altLang="ko-KR" sz="2600" dirty="0"/>
              <a:t>, text</a:t>
            </a:r>
            <a:r>
              <a:rPr lang="en-US" altLang="ko-KR" sz="26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altLang="ko-KR" sz="2100" dirty="0" smtClean="0"/>
              <a:t>Matches whether </a:t>
            </a:r>
            <a:r>
              <a:rPr lang="en-US" altLang="ko-KR" sz="2100" dirty="0" err="1" smtClean="0"/>
              <a:t>regexp</a:t>
            </a:r>
            <a:r>
              <a:rPr lang="en-US" altLang="ko-KR" sz="2100" dirty="0" smtClean="0"/>
              <a:t> matches at text</a:t>
            </a:r>
          </a:p>
          <a:p>
            <a:pPr lvl="1">
              <a:lnSpc>
                <a:spcPct val="80000"/>
              </a:lnSpc>
            </a:pPr>
            <a:r>
              <a:rPr lang="en-US" altLang="ko-KR" sz="2100" dirty="0" smtClean="0"/>
              <a:t>If not, increment text (e.g., text++) and call </a:t>
            </a:r>
            <a:r>
              <a:rPr lang="en-US" altLang="ko-KR" sz="2100" dirty="0" err="1" smtClean="0"/>
              <a:t>matchhere</a:t>
            </a:r>
            <a:r>
              <a:rPr lang="en-US" altLang="ko-KR" sz="2100" dirty="0" smtClean="0"/>
              <a:t>(</a:t>
            </a:r>
            <a:r>
              <a:rPr lang="en-US" altLang="ko-KR" sz="2100" dirty="0" err="1" smtClean="0"/>
              <a:t>regexp</a:t>
            </a:r>
            <a:r>
              <a:rPr lang="en-US" altLang="ko-KR" sz="2100" dirty="0" smtClean="0"/>
              <a:t>, text) again until *text == ‘\0’</a:t>
            </a:r>
          </a:p>
          <a:p>
            <a:pPr>
              <a:lnSpc>
                <a:spcPct val="80000"/>
              </a:lnSpc>
            </a:pPr>
            <a:endParaRPr lang="en-US" altLang="ko-KR" sz="2500" dirty="0" smtClean="0"/>
          </a:p>
          <a:p>
            <a:pPr>
              <a:lnSpc>
                <a:spcPct val="80000"/>
              </a:lnSpc>
            </a:pPr>
            <a:r>
              <a:rPr lang="en-US" altLang="ko-KR" sz="2500" dirty="0" smtClean="0"/>
              <a:t>Implementation sketchy for </a:t>
            </a:r>
            <a:r>
              <a:rPr lang="en-US" altLang="ko-KR" sz="2500" dirty="0" err="1" smtClean="0"/>
              <a:t>matchhere</a:t>
            </a:r>
            <a:r>
              <a:rPr lang="en-US" altLang="ko-KR" sz="2500" dirty="0" smtClean="0"/>
              <a:t>(</a:t>
            </a:r>
            <a:r>
              <a:rPr lang="en-US" altLang="ko-KR" sz="2500" dirty="0" err="1" smtClean="0"/>
              <a:t>regexp</a:t>
            </a:r>
            <a:r>
              <a:rPr lang="en-US" altLang="ko-KR" sz="2500" dirty="0" smtClean="0"/>
              <a:t>, text)</a:t>
            </a:r>
          </a:p>
          <a:p>
            <a:pPr lvl="1">
              <a:lnSpc>
                <a:spcPct val="80000"/>
              </a:lnSpc>
            </a:pPr>
            <a:r>
              <a:rPr lang="en-US" altLang="ko-KR" sz="2100" dirty="0" smtClean="0"/>
              <a:t>If *</a:t>
            </a:r>
            <a:r>
              <a:rPr lang="en-US" altLang="ko-KR" sz="2100" dirty="0" err="1" smtClean="0"/>
              <a:t>regexp</a:t>
            </a:r>
            <a:r>
              <a:rPr lang="en-US" altLang="ko-KR" sz="2100" dirty="0" smtClean="0"/>
              <a:t> == ‘\0’, you’re done (e.g., return 1;)</a:t>
            </a:r>
          </a:p>
          <a:p>
            <a:pPr lvl="1">
              <a:lnSpc>
                <a:spcPct val="80000"/>
              </a:lnSpc>
            </a:pPr>
            <a:r>
              <a:rPr lang="en-US" altLang="ko-KR" sz="2100" dirty="0" smtClean="0"/>
              <a:t>If </a:t>
            </a:r>
            <a:r>
              <a:rPr lang="en-US" altLang="ko-KR" sz="2100" dirty="0"/>
              <a:t>*(regexp+1) is a wildcard (*, ?, </a:t>
            </a:r>
            <a:r>
              <a:rPr lang="en-US" altLang="ko-KR" sz="2100" dirty="0" smtClean="0"/>
              <a:t>+)?</a:t>
            </a:r>
          </a:p>
          <a:p>
            <a:pPr lvl="2">
              <a:lnSpc>
                <a:spcPct val="80000"/>
              </a:lnSpc>
            </a:pPr>
            <a:r>
              <a:rPr lang="en-US" altLang="ko-KR" sz="1700" dirty="0" smtClean="0"/>
              <a:t>Do special matching -&gt; e.g., </a:t>
            </a:r>
            <a:r>
              <a:rPr lang="en-US" altLang="ko-KR" sz="1700" dirty="0" err="1" smtClean="0"/>
              <a:t>matchstar</a:t>
            </a:r>
            <a:r>
              <a:rPr lang="en-US" altLang="ko-KR" sz="1700" dirty="0" smtClean="0"/>
              <a:t>(*</a:t>
            </a:r>
            <a:r>
              <a:rPr lang="en-US" altLang="ko-KR" sz="1700" dirty="0" err="1" smtClean="0"/>
              <a:t>regexp</a:t>
            </a:r>
            <a:r>
              <a:rPr lang="en-US" altLang="ko-KR" sz="1700" dirty="0" smtClean="0"/>
              <a:t>, regexp+2, text);</a:t>
            </a:r>
            <a:endParaRPr lang="en-US" altLang="ko-KR" sz="1700" dirty="0"/>
          </a:p>
          <a:p>
            <a:pPr lvl="1">
              <a:lnSpc>
                <a:spcPct val="80000"/>
              </a:lnSpc>
            </a:pPr>
            <a:r>
              <a:rPr lang="en-US" altLang="ko-KR" sz="2100" dirty="0" smtClean="0"/>
              <a:t>If *</a:t>
            </a:r>
            <a:r>
              <a:rPr lang="en-US" altLang="ko-KR" sz="2100" dirty="0" err="1" smtClean="0"/>
              <a:t>regexp</a:t>
            </a:r>
            <a:r>
              <a:rPr lang="en-US" altLang="ko-KR" sz="2100" dirty="0" smtClean="0"/>
              <a:t> is a regular character, see *text == *</a:t>
            </a:r>
            <a:r>
              <a:rPr lang="en-US" altLang="ko-KR" sz="2100" dirty="0" err="1" smtClean="0"/>
              <a:t>regexp</a:t>
            </a:r>
            <a:endParaRPr lang="en-US" altLang="ko-KR" sz="2100" dirty="0" smtClean="0"/>
          </a:p>
          <a:p>
            <a:pPr lvl="2">
              <a:lnSpc>
                <a:spcPct val="80000"/>
              </a:lnSpc>
            </a:pPr>
            <a:r>
              <a:rPr lang="en-US" altLang="ko-KR" sz="1700" dirty="0" smtClean="0"/>
              <a:t>If *</a:t>
            </a:r>
            <a:r>
              <a:rPr lang="en-US" altLang="ko-KR" sz="1700" dirty="0" err="1" smtClean="0"/>
              <a:t>regexp</a:t>
            </a:r>
            <a:r>
              <a:rPr lang="en-US" altLang="ko-KR" sz="1700" dirty="0" smtClean="0"/>
              <a:t> == ‘.’, increment text</a:t>
            </a:r>
          </a:p>
          <a:p>
            <a:pPr lvl="1">
              <a:lnSpc>
                <a:spcPct val="80000"/>
              </a:lnSpc>
            </a:pPr>
            <a:r>
              <a:rPr lang="en-US" altLang="ko-KR" sz="2100" dirty="0" smtClean="0"/>
              <a:t>If *</a:t>
            </a:r>
            <a:r>
              <a:rPr lang="en-US" altLang="ko-KR" sz="2100" dirty="0" err="1" smtClean="0"/>
              <a:t>regexp</a:t>
            </a:r>
            <a:r>
              <a:rPr lang="en-US" altLang="ko-KR" sz="2100" dirty="0" smtClean="0"/>
              <a:t> is a backslash, retrieve the next character and see if it matches *text</a:t>
            </a:r>
          </a:p>
          <a:p>
            <a:pPr lvl="2">
              <a:lnSpc>
                <a:spcPct val="80000"/>
              </a:lnSpc>
            </a:pPr>
            <a:r>
              <a:rPr lang="en-US" altLang="ko-KR" sz="1700" dirty="0" smtClean="0"/>
              <a:t>E.g., \\ -&gt; see if *text == ‘\’</a:t>
            </a:r>
          </a:p>
          <a:p>
            <a:pPr lvl="2">
              <a:lnSpc>
                <a:spcPct val="80000"/>
              </a:lnSpc>
            </a:pPr>
            <a:r>
              <a:rPr lang="en-US" altLang="ko-KR" sz="1700" dirty="0" smtClean="0"/>
              <a:t>E.g., \d -&gt; see if *text is a digit( use the </a:t>
            </a:r>
            <a:r>
              <a:rPr lang="en-US" altLang="ko-KR" sz="1700" dirty="0" err="1" smtClean="0"/>
              <a:t>isdigit</a:t>
            </a:r>
            <a:r>
              <a:rPr lang="en-US" altLang="ko-KR" sz="1700" dirty="0" smtClean="0"/>
              <a:t>() function)</a:t>
            </a:r>
          </a:p>
          <a:p>
            <a:pPr lvl="1">
              <a:lnSpc>
                <a:spcPct val="80000"/>
              </a:lnSpc>
            </a:pPr>
            <a:r>
              <a:rPr lang="en-US" altLang="ko-KR" sz="2100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70505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Pike and Kernighan’s code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B2771D-86A1-4636-8505-645ED543A930}" type="slidenum">
              <a:rPr lang="en-US" altLang="ko-KR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altLang="ko-KR" dirty="0" smtClean="0">
              <a:latin typeface="+mj-lt"/>
              <a:cs typeface="Courier New" pitchFamily="49" charset="0"/>
            </a:endParaRPr>
          </a:p>
        </p:txBody>
      </p:sp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533400" y="1143000"/>
            <a:ext cx="8229600" cy="5562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tIns="0"/>
          <a:lstStyle/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/* match: search for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regexp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 anywhere in text */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int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 match(char *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regexp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, char *text)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{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if (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regexp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[0] == '^')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  return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matchhere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(regexp+1, text);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do { /* must look even if string is empty */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     if (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matchhere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(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regexp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, text)) return 1;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  } while (*text++ != '\0');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  return 0;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}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/*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matchhere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: search for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regexp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 at beginning of text */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int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matchhere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(char *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regexp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, char *text)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{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if (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regexp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[0] == '\0')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    return 1;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if (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regexp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[1] == '*')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    return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matchstar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(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regexp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[0], regexp+2, text);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if (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regexp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[0] == '$' &amp;&amp;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regexp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[1] == '\0')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    return *text == '\0';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if (*text!='\0' &amp;&amp; (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regexp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[0]=='.' ||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regexp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[0]==*text))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    return </a:t>
            </a:r>
            <a:r>
              <a:rPr lang="en-US" altLang="ko-KR" sz="1600" b="1" dirty="0" err="1">
                <a:latin typeface="Courier New" pitchFamily="49" charset="0"/>
                <a:ea typeface="굴림" charset="-127"/>
              </a:rPr>
              <a:t>matchhere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(regexp+1, text+1);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 </a:t>
            </a:r>
            <a:r>
              <a:rPr lang="en-US" altLang="ko-KR" sz="1600" b="1" dirty="0" smtClean="0">
                <a:latin typeface="Courier New" pitchFamily="49" charset="0"/>
                <a:ea typeface="굴림" charset="-127"/>
              </a:rPr>
              <a:t>return </a:t>
            </a:r>
            <a:r>
              <a:rPr lang="en-US" altLang="ko-KR" sz="1600" b="1" dirty="0">
                <a:latin typeface="Courier New" pitchFamily="49" charset="0"/>
                <a:ea typeface="굴림" charset="-127"/>
              </a:rPr>
              <a:t>0;</a:t>
            </a:r>
          </a:p>
          <a:p>
            <a:pPr marL="228600" lvl="1" eaLnBrk="0" hangingPunct="0">
              <a:buFontTx/>
              <a:buNone/>
            </a:pPr>
            <a:r>
              <a:rPr lang="en-US" altLang="ko-KR" sz="1600" b="1" dirty="0">
                <a:latin typeface="Courier New" pitchFamily="49" charset="0"/>
                <a:ea typeface="굴림" charset="-127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293396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970</Words>
  <Application>Microsoft Office PowerPoint</Application>
  <PresentationFormat>화면 슬라이드 쇼(4:3)</PresentationFormat>
  <Paragraphs>170</Paragraphs>
  <Slides>10</Slides>
  <Notes>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Assignment #2</vt:lpstr>
      <vt:lpstr>Regular Expression (RE)</vt:lpstr>
      <vt:lpstr>Skeleton Code for AS2</vt:lpstr>
      <vt:lpstr>Skeleton code for AS2</vt:lpstr>
      <vt:lpstr>Skeleton code for AS2</vt:lpstr>
      <vt:lpstr>Skeleton code for AS2</vt:lpstr>
      <vt:lpstr>char * strstr(const char* s, const char* p)</vt:lpstr>
      <vt:lpstr>match() Implementation Strategy</vt:lpstr>
      <vt:lpstr>Pike and Kernighan’s code</vt:lpstr>
      <vt:lpstr>Pike and Kernighan’s code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#2</dc:title>
  <dc:creator>KyoungSoo</dc:creator>
  <cp:lastModifiedBy>kyoungsoo</cp:lastModifiedBy>
  <cp:revision>10</cp:revision>
  <dcterms:created xsi:type="dcterms:W3CDTF">2011-09-18T08:10:35Z</dcterms:created>
  <dcterms:modified xsi:type="dcterms:W3CDTF">2012-10-04T02:50:15Z</dcterms:modified>
</cp:coreProperties>
</file>